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9" r:id="rId3"/>
    <p:sldId id="260" r:id="rId4"/>
    <p:sldId id="261" r:id="rId5"/>
    <p:sldId id="267" r:id="rId6"/>
    <p:sldId id="270" r:id="rId7"/>
    <p:sldId id="274" r:id="rId8"/>
    <p:sldId id="271" r:id="rId9"/>
    <p:sldId id="273" r:id="rId10"/>
    <p:sldId id="272" r:id="rId11"/>
    <p:sldId id="269"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rBn3zo7fLCSEUR5ux7kEM9NQr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26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4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45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16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401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pic>
        <p:nvPicPr>
          <p:cNvPr id="13" name="Google Shape;13;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1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2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26"/>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2" name="Google Shape;82;p26"/>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2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2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27"/>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7"/>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2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2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8"/>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8"/>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8"/>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1" name="Google Shape;101;p28"/>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
        <p:nvSpPr>
          <p:cNvPr id="102" name="Google Shape;102;p28"/>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2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9"/>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3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30"/>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0"/>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30"/>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30"/>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30"/>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30"/>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30"/>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3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3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31"/>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31"/>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27" name="Google Shape;127;p31"/>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31"/>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31"/>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0" name="Google Shape;130;p31"/>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31"/>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31"/>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3" name="Google Shape;133;p31"/>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3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3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3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2"/>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3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3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33"/>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3"/>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3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pic>
        <p:nvPicPr>
          <p:cNvPr id="19" name="Google Shape;19;p18"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18"/>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8"/>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2" name="Google Shape;22;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9"/>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9" name="Google Shape;29;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pic>
        <p:nvPicPr>
          <p:cNvPr id="33" name="Google Shape;33;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20"/>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6" name="Google Shape;36;p20"/>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37" name="Google Shape;37;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21"/>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4" name="Google Shape;44;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pic>
        <p:nvPicPr>
          <p:cNvPr id="48" name="Google Shape;48;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9" name="Google Shape;49;p2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2"/>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22"/>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pic>
        <p:nvPicPr>
          <p:cNvPr id="56" name="Google Shape;56;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7" name="Google Shape;57;p2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9" name="Google Shape;59;p23"/>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0" name="Google Shape;60;p23"/>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1" name="Google Shape;61;p23"/>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2" name="Google Shape;62;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pic>
        <p:nvPicPr>
          <p:cNvPr id="66" name="Google Shape;66;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7" name="Google Shape;67;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25"/>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5"/>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74" name="Google Shape;74;p25"/>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6"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1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6"/>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HostBehaviourAnalysisProject/Dashboard1?:language=en-US&amp;:display_count=n&amp;:origin=viz_share_lin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ctrTitle"/>
          </p:nvPr>
        </p:nvSpPr>
        <p:spPr>
          <a:xfrm>
            <a:off x="326154" y="1359243"/>
            <a:ext cx="10993549" cy="7578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wentieth Century"/>
              <a:buNone/>
            </a:pPr>
            <a:r>
              <a:rPr lang="en-IN" b="1"/>
              <a:t>PROJECT</a:t>
            </a:r>
            <a:endParaRPr/>
          </a:p>
        </p:txBody>
      </p:sp>
      <p:sp>
        <p:nvSpPr>
          <p:cNvPr id="162" name="Google Shape;162;p2"/>
          <p:cNvSpPr txBox="1">
            <a:spLocks noGrp="1"/>
          </p:cNvSpPr>
          <p:nvPr>
            <p:ph type="subTitle" idx="1"/>
          </p:nvPr>
        </p:nvSpPr>
        <p:spPr>
          <a:xfrm>
            <a:off x="2987770" y="2677297"/>
            <a:ext cx="5670316" cy="2001795"/>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800"/>
              <a:buNone/>
            </a:pPr>
            <a:r>
              <a:rPr lang="en-IN" sz="2800" b="1" i="1">
                <a:solidFill>
                  <a:srgbClr val="AF7722"/>
                </a:solidFill>
              </a:rPr>
              <a:t>HOST BEHAVIOR ANALYSIS</a:t>
            </a:r>
            <a:endParaRPr/>
          </a:p>
          <a:p>
            <a:pPr marL="0" lvl="0" indent="0" algn="ctr" rtl="0">
              <a:lnSpc>
                <a:spcPct val="120000"/>
              </a:lnSpc>
              <a:spcBef>
                <a:spcPts val="1000"/>
              </a:spcBef>
              <a:spcAft>
                <a:spcPts val="0"/>
              </a:spcAft>
              <a:buSzPts val="2800"/>
              <a:buNone/>
            </a:pPr>
            <a:r>
              <a:rPr lang="en-IN" sz="2800" b="1" i="1">
                <a:solidFill>
                  <a:srgbClr val="AF7722"/>
                </a:solidFill>
              </a:rPr>
              <a:t> (CANADA)</a:t>
            </a:r>
            <a:endParaRPr sz="2800" b="1" i="1">
              <a:solidFill>
                <a:srgbClr val="AF772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5" name="Picture 4">
            <a:extLst>
              <a:ext uri="{FF2B5EF4-FFF2-40B4-BE49-F238E27FC236}">
                <a16:creationId xmlns:a16="http://schemas.microsoft.com/office/drawing/2014/main" id="{AB568EE9-D09F-5C1D-F1A6-BCDB2BB11D46}"/>
              </a:ext>
            </a:extLst>
          </p:cNvPr>
          <p:cNvPicPr>
            <a:picLocks noChangeAspect="1"/>
          </p:cNvPicPr>
          <p:nvPr/>
        </p:nvPicPr>
        <p:blipFill>
          <a:blip r:embed="rId3"/>
          <a:stretch>
            <a:fillRect/>
          </a:stretch>
        </p:blipFill>
        <p:spPr>
          <a:xfrm>
            <a:off x="1311441" y="721895"/>
            <a:ext cx="9745579" cy="5293894"/>
          </a:xfrm>
          <a:prstGeom prst="rect">
            <a:avLst/>
          </a:prstGeom>
        </p:spPr>
      </p:pic>
      <p:pic>
        <p:nvPicPr>
          <p:cNvPr id="7" name="Picture 6">
            <a:extLst>
              <a:ext uri="{FF2B5EF4-FFF2-40B4-BE49-F238E27FC236}">
                <a16:creationId xmlns:a16="http://schemas.microsoft.com/office/drawing/2014/main" id="{93C5CB93-FE6A-A8D3-DC98-F9CBC1D11660}"/>
              </a:ext>
            </a:extLst>
          </p:cNvPr>
          <p:cNvPicPr>
            <a:picLocks noChangeAspect="1"/>
          </p:cNvPicPr>
          <p:nvPr/>
        </p:nvPicPr>
        <p:blipFill>
          <a:blip r:embed="rId4"/>
          <a:stretch>
            <a:fillRect/>
          </a:stretch>
        </p:blipFill>
        <p:spPr>
          <a:xfrm>
            <a:off x="9200546" y="1264521"/>
            <a:ext cx="1467055" cy="695422"/>
          </a:xfrm>
          <a:prstGeom prst="rect">
            <a:avLst/>
          </a:prstGeom>
        </p:spPr>
      </p:pic>
    </p:spTree>
    <p:extLst>
      <p:ext uri="{BB962C8B-B14F-4D97-AF65-F5344CB8AC3E}">
        <p14:creationId xmlns:p14="http://schemas.microsoft.com/office/powerpoint/2010/main" val="312527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1034146" y="1131422"/>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426625"/>
              </a:buClr>
              <a:buSzPts val="3600"/>
              <a:buFont typeface="Twentieth Century"/>
              <a:buNone/>
            </a:pPr>
            <a:r>
              <a:rPr lang="en-IN" b="1" i="1" dirty="0">
                <a:solidFill>
                  <a:srgbClr val="426625"/>
                </a:solidFill>
              </a:rPr>
              <a:t>THANK YOU.</a:t>
            </a:r>
            <a:endParaRPr dirty="0"/>
          </a:p>
        </p:txBody>
      </p:sp>
      <p:pic>
        <p:nvPicPr>
          <p:cNvPr id="5" name="Picture 4">
            <a:hlinkClick r:id="rId3"/>
            <a:extLst>
              <a:ext uri="{FF2B5EF4-FFF2-40B4-BE49-F238E27FC236}">
                <a16:creationId xmlns:a16="http://schemas.microsoft.com/office/drawing/2014/main" id="{D30788E0-9D79-34A6-364D-4F846E518DF6}"/>
              </a:ext>
            </a:extLst>
          </p:cNvPr>
          <p:cNvPicPr>
            <a:picLocks noChangeAspect="1"/>
          </p:cNvPicPr>
          <p:nvPr/>
        </p:nvPicPr>
        <p:blipFill>
          <a:blip r:embed="rId4"/>
          <a:stretch>
            <a:fillRect/>
          </a:stretch>
        </p:blipFill>
        <p:spPr>
          <a:xfrm>
            <a:off x="0" y="1673"/>
            <a:ext cx="12192000" cy="68546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978162" y="1097834"/>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IN" b="1" i="1" dirty="0"/>
              <a:t>Conclusion And Findings</a:t>
            </a:r>
            <a:endParaRPr dirty="0"/>
          </a:p>
        </p:txBody>
      </p:sp>
      <p:sp>
        <p:nvSpPr>
          <p:cNvPr id="244" name="Google Shape;244;p13"/>
          <p:cNvSpPr txBox="1">
            <a:spLocks noGrp="1"/>
          </p:cNvSpPr>
          <p:nvPr>
            <p:ph type="body" idx="1"/>
          </p:nvPr>
        </p:nvSpPr>
        <p:spPr>
          <a:xfrm>
            <a:off x="581192" y="2517404"/>
            <a:ext cx="11029615" cy="3678303"/>
          </a:xfrm>
          <a:prstGeom prst="rect">
            <a:avLst/>
          </a:prstGeom>
          <a:noFill/>
          <a:ln>
            <a:noFill/>
          </a:ln>
        </p:spPr>
        <p:txBody>
          <a:bodyPr spcFirstLastPara="1" wrap="square" lIns="91425" tIns="45700" rIns="91425" bIns="45700" anchor="t" anchorCtr="0">
            <a:normAutofit/>
          </a:bodyPr>
          <a:lstStyle/>
          <a:p>
            <a:pPr marL="228600" lvl="0" indent="-101600" algn="l" rtl="0">
              <a:lnSpc>
                <a:spcPct val="150000"/>
              </a:lnSpc>
              <a:spcBef>
                <a:spcPts val="1000"/>
              </a:spcBef>
              <a:spcAft>
                <a:spcPts val="0"/>
              </a:spcAft>
              <a:buSzPts val="2000"/>
              <a:buNone/>
            </a:pPr>
            <a:r>
              <a:rPr lang="en-US" dirty="0"/>
              <a:t>To become a </a:t>
            </a:r>
            <a:r>
              <a:rPr lang="en-US" dirty="0" err="1"/>
              <a:t>Superhost</a:t>
            </a:r>
            <a:r>
              <a:rPr lang="en-US" dirty="0"/>
              <a:t>, prioritize guest satisfaction and maintain high ratings. </a:t>
            </a:r>
            <a:r>
              <a:rPr lang="en-US" dirty="0" err="1"/>
              <a:t>Superhosts</a:t>
            </a:r>
            <a:r>
              <a:rPr lang="en-US" dirty="0"/>
              <a:t> may have higher prices and fewer bookings, but they prioritize quality over quantity. Offer exceptional accommodations and services, set competitive pricing based on value, and focus on guest satisfaction to stand out in the market and achieve </a:t>
            </a:r>
            <a:r>
              <a:rPr lang="en-US" dirty="0" err="1"/>
              <a:t>Superhost</a:t>
            </a:r>
            <a:r>
              <a:rPr lang="en-US" dirty="0"/>
              <a:t> status. Quality and guest satisfaction are essential for success as a </a:t>
            </a:r>
            <a:r>
              <a:rPr lang="en-US" dirty="0" err="1"/>
              <a:t>Superhost</a:t>
            </a:r>
            <a:r>
              <a:rPr lang="en-US" dirty="0"/>
              <a:t>.</a:t>
            </a:r>
            <a:endParaRPr dirty="0"/>
          </a:p>
        </p:txBody>
      </p:sp>
      <p:sp>
        <p:nvSpPr>
          <p:cNvPr id="245" name="Google Shape;245;p13"/>
          <p:cNvSpPr txBox="1"/>
          <p:nvPr/>
        </p:nvSpPr>
        <p:spPr>
          <a:xfrm>
            <a:off x="9803363" y="6427113"/>
            <a:ext cx="2388637"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b="1" dirty="0">
                <a:solidFill>
                  <a:srgbClr val="002060"/>
                </a:solidFill>
                <a:latin typeface="Twentieth Century"/>
                <a:ea typeface="Twentieth Century"/>
                <a:cs typeface="Twentieth Century"/>
                <a:sym typeface="Twentieth Century"/>
              </a:rPr>
              <a:t>HOST BEHAVIOR ANALYSIS</a:t>
            </a:r>
            <a:endParaRPr dirty="0"/>
          </a:p>
          <a:p>
            <a:pPr marL="0" marR="0" lvl="0" indent="0" algn="l" rtl="0">
              <a:spcBef>
                <a:spcPts val="0"/>
              </a:spcBef>
              <a:spcAft>
                <a:spcPts val="0"/>
              </a:spcAft>
              <a:buNone/>
            </a:pPr>
            <a:r>
              <a:rPr lang="en-IN" sz="1100" b="1" dirty="0">
                <a:solidFill>
                  <a:srgbClr val="002060"/>
                </a:solidFill>
                <a:latin typeface="Twentieth Century"/>
                <a:ea typeface="Twentieth Century"/>
                <a:cs typeface="Twentieth Century"/>
                <a:sym typeface="Twentieth Century"/>
              </a:rPr>
              <a:t> (CANADA)</a:t>
            </a:r>
            <a:endParaRPr sz="1100" b="1" dirty="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4"/>
          <p:cNvSpPr txBox="1"/>
          <p:nvPr/>
        </p:nvSpPr>
        <p:spPr>
          <a:xfrm>
            <a:off x="9803363" y="6427113"/>
            <a:ext cx="2388637"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b="1">
                <a:solidFill>
                  <a:srgbClr val="002060"/>
                </a:solidFill>
                <a:latin typeface="Twentieth Century"/>
                <a:ea typeface="Twentieth Century"/>
                <a:cs typeface="Twentieth Century"/>
                <a:sym typeface="Twentieth Century"/>
              </a:rPr>
              <a:t>HOST BEHAVIOR ANALYSIS</a:t>
            </a:r>
            <a:endParaRPr/>
          </a:p>
          <a:p>
            <a:pPr marL="0" marR="0" lvl="0" indent="0" algn="l" rtl="0">
              <a:spcBef>
                <a:spcPts val="0"/>
              </a:spcBef>
              <a:spcAft>
                <a:spcPts val="0"/>
              </a:spcAft>
              <a:buNone/>
            </a:pPr>
            <a:r>
              <a:rPr lang="en-IN" sz="1100" b="1">
                <a:solidFill>
                  <a:srgbClr val="002060"/>
                </a:solidFill>
                <a:latin typeface="Twentieth Century"/>
                <a:ea typeface="Twentieth Century"/>
                <a:cs typeface="Twentieth Century"/>
                <a:sym typeface="Twentieth Century"/>
              </a:rPr>
              <a:t> (CANADA)</a:t>
            </a:r>
            <a:endParaRPr sz="1100" b="1">
              <a:solidFill>
                <a:srgbClr val="002060"/>
              </a:solidFill>
              <a:latin typeface="Twentieth Century"/>
              <a:ea typeface="Twentieth Century"/>
              <a:cs typeface="Twentieth Century"/>
              <a:sym typeface="Twentieth Century"/>
            </a:endParaRPr>
          </a:p>
        </p:txBody>
      </p:sp>
      <p:sp>
        <p:nvSpPr>
          <p:cNvPr id="2" name="Google Shape;179;p4">
            <a:extLst>
              <a:ext uri="{FF2B5EF4-FFF2-40B4-BE49-F238E27FC236}">
                <a16:creationId xmlns:a16="http://schemas.microsoft.com/office/drawing/2014/main" id="{97AE5C12-91DE-7179-158A-E0D40A6C3C22}"/>
              </a:ext>
            </a:extLst>
          </p:cNvPr>
          <p:cNvSpPr txBox="1">
            <a:spLocks/>
          </p:cNvSpPr>
          <p:nvPr/>
        </p:nvSpPr>
        <p:spPr>
          <a:xfrm>
            <a:off x="2671665" y="542102"/>
            <a:ext cx="9162661" cy="1457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SzPts val="4400"/>
              <a:buFont typeface="Arial"/>
              <a:buNone/>
            </a:pPr>
            <a:r>
              <a:rPr lang="en-IN" sz="4400" b="1" i="1"/>
              <a:t>OVERVIEW  OF PROJECTS</a:t>
            </a:r>
            <a:endParaRPr lang="en-IN" dirty="0"/>
          </a:p>
        </p:txBody>
      </p:sp>
      <p:sp>
        <p:nvSpPr>
          <p:cNvPr id="3" name="Google Shape;179;p4">
            <a:extLst>
              <a:ext uri="{FF2B5EF4-FFF2-40B4-BE49-F238E27FC236}">
                <a16:creationId xmlns:a16="http://schemas.microsoft.com/office/drawing/2014/main" id="{A21990E3-2169-5691-EF52-00C8BDC5B7B1}"/>
              </a:ext>
            </a:extLst>
          </p:cNvPr>
          <p:cNvSpPr txBox="1">
            <a:spLocks noGrp="1"/>
          </p:cNvSpPr>
          <p:nvPr>
            <p:ph type="subTitle" idx="4294967295"/>
          </p:nvPr>
        </p:nvSpPr>
        <p:spPr>
          <a:xfrm>
            <a:off x="861543" y="2058956"/>
            <a:ext cx="10468914" cy="3856651"/>
          </a:xfrm>
          <a:prstGeom prst="rect">
            <a:avLst/>
          </a:prstGeom>
          <a:noFill/>
          <a:ln>
            <a:noFill/>
          </a:ln>
        </p:spPr>
        <p:txBody>
          <a:bodyPr spcFirstLastPara="1" wrap="square" lIns="91425" tIns="45700" rIns="91425" bIns="45700" anchor="t" anchorCtr="0">
            <a:normAutofit/>
          </a:bodyPr>
          <a:lstStyle/>
          <a:p>
            <a:pPr marL="342900" lvl="0" indent="-342900">
              <a:buClr>
                <a:srgbClr val="000000"/>
              </a:buClr>
              <a:buSzPts val="1100"/>
              <a:buFont typeface="Arial" panose="020B0604020202020204" pitchFamily="34" charset="0"/>
              <a:buAutoNum type="arabicPeriod"/>
            </a:pPr>
            <a:r>
              <a:rPr lang="en-US" sz="2400" dirty="0">
                <a:solidFill>
                  <a:srgbClr val="000000"/>
                </a:solidFill>
                <a:effectLst/>
                <a:latin typeface="Arial" panose="020B0604020202020204" pitchFamily="34" charset="0"/>
                <a:ea typeface="Times New Roman" panose="02020603050405020304" pitchFamily="18" charset="0"/>
              </a:rPr>
              <a:t>Performed data cleaning and preprocessing to enhance data quality.</a:t>
            </a:r>
            <a:endParaRPr lang="en-US" sz="2400" dirty="0">
              <a:effectLst/>
              <a:latin typeface="Times New Roman" panose="02020603050405020304" pitchFamily="18" charset="0"/>
              <a:ea typeface="Times New Roman" panose="02020603050405020304" pitchFamily="18" charset="0"/>
            </a:endParaRPr>
          </a:p>
          <a:p>
            <a:pPr marL="342900" lvl="0" indent="-342900">
              <a:buClr>
                <a:srgbClr val="000000"/>
              </a:buClr>
              <a:buSzPts val="1100"/>
              <a:buFont typeface="Arial" panose="020B0604020202020204" pitchFamily="34" charset="0"/>
              <a:buAutoNum type="arabicPeriod"/>
            </a:pPr>
            <a:r>
              <a:rPr lang="en-US" sz="2400" dirty="0">
                <a:solidFill>
                  <a:srgbClr val="000000"/>
                </a:solidFill>
                <a:effectLst/>
                <a:latin typeface="Arial" panose="020B0604020202020204" pitchFamily="34" charset="0"/>
                <a:ea typeface="Times New Roman" panose="02020603050405020304" pitchFamily="18" charset="0"/>
              </a:rPr>
              <a:t>Utilized NLP techniques to generate a word cloud, highlighting important patterns.</a:t>
            </a:r>
            <a:endParaRPr lang="en-US" sz="2400" dirty="0">
              <a:effectLst/>
              <a:latin typeface="Times New Roman" panose="02020603050405020304" pitchFamily="18" charset="0"/>
              <a:ea typeface="Times New Roman" panose="02020603050405020304" pitchFamily="18" charset="0"/>
            </a:endParaRPr>
          </a:p>
          <a:p>
            <a:pPr marL="342900" lvl="0" indent="-342900">
              <a:buClr>
                <a:srgbClr val="000000"/>
              </a:buClr>
              <a:buSzPts val="1100"/>
              <a:buFont typeface="Arial" panose="020B0604020202020204" pitchFamily="34" charset="0"/>
              <a:buAutoNum type="arabicPeriod"/>
            </a:pPr>
            <a:r>
              <a:rPr lang="en-US" sz="2400" dirty="0">
                <a:solidFill>
                  <a:srgbClr val="000000"/>
                </a:solidFill>
                <a:effectLst/>
                <a:latin typeface="Arial" panose="020B0604020202020204" pitchFamily="34" charset="0"/>
                <a:ea typeface="Times New Roman" panose="02020603050405020304" pitchFamily="18" charset="0"/>
              </a:rPr>
              <a:t>Leveraged SQL queries to extract valuable insights from the data.</a:t>
            </a:r>
            <a:endParaRPr lang="en-US" sz="2400" dirty="0">
              <a:effectLst/>
              <a:latin typeface="Times New Roman" panose="02020603050405020304" pitchFamily="18" charset="0"/>
              <a:ea typeface="Times New Roman" panose="02020603050405020304" pitchFamily="18" charset="0"/>
            </a:endParaRPr>
          </a:p>
          <a:p>
            <a:pPr marL="342900" lvl="0" indent="-342900">
              <a:buClr>
                <a:srgbClr val="000000"/>
              </a:buClr>
              <a:buSzPts val="1100"/>
              <a:buFont typeface="Arial" panose="020B0604020202020204" pitchFamily="34" charset="0"/>
              <a:buAutoNum type="arabicPeriod"/>
            </a:pPr>
            <a:r>
              <a:rPr lang="en-US" sz="2400" dirty="0">
                <a:solidFill>
                  <a:srgbClr val="000000"/>
                </a:solidFill>
                <a:effectLst/>
                <a:latin typeface="Arial" panose="020B0604020202020204" pitchFamily="34" charset="0"/>
                <a:ea typeface="Times New Roman" panose="02020603050405020304" pitchFamily="18" charset="0"/>
              </a:rPr>
              <a:t>Created visually appealing dashboards using Tableau for intuitive data presentation.</a:t>
            </a:r>
            <a:endParaRPr lang="en-US" sz="2400" dirty="0">
              <a:effectLst/>
              <a:latin typeface="Times New Roman" panose="02020603050405020304" pitchFamily="18" charset="0"/>
              <a:ea typeface="Times New Roman" panose="02020603050405020304" pitchFamily="18" charset="0"/>
            </a:endParaRPr>
          </a:p>
          <a:p>
            <a:pPr marL="0" marR="0" lvl="0" indent="0" algn="l" rtl="0">
              <a:lnSpc>
                <a:spcPct val="120000"/>
              </a:lnSpc>
              <a:spcBef>
                <a:spcPts val="0"/>
              </a:spcBef>
              <a:spcAft>
                <a:spcPts val="0"/>
              </a:spcAft>
              <a:buClr>
                <a:schemeClr val="dk1"/>
              </a:buClr>
              <a:buSzPts val="44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p:nvPr/>
        </p:nvSpPr>
        <p:spPr>
          <a:xfrm>
            <a:off x="2687782" y="304800"/>
            <a:ext cx="7379854" cy="618836"/>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a:solidFill>
                  <a:schemeClr val="dk1"/>
                </a:solidFill>
                <a:latin typeface="Twentieth Century"/>
                <a:ea typeface="Twentieth Century"/>
                <a:cs typeface="Twentieth Century"/>
                <a:sym typeface="Twentieth Century"/>
              </a:rPr>
              <a:t>DATASETS AND ITS VARIABLES</a:t>
            </a:r>
            <a:endParaRPr/>
          </a:p>
        </p:txBody>
      </p:sp>
      <p:pic>
        <p:nvPicPr>
          <p:cNvPr id="186" name="Google Shape;186;p5"/>
          <p:cNvPicPr preferRelativeResize="0"/>
          <p:nvPr/>
        </p:nvPicPr>
        <p:blipFill>
          <a:blip r:embed="rId3">
            <a:alphaModFix/>
          </a:blip>
          <a:stretch>
            <a:fillRect/>
          </a:stretch>
        </p:blipFill>
        <p:spPr>
          <a:xfrm>
            <a:off x="902649" y="1262075"/>
            <a:ext cx="10480051" cy="5321325"/>
          </a:xfrm>
          <a:prstGeom prst="rect">
            <a:avLst/>
          </a:prstGeom>
          <a:noFill/>
          <a:ln>
            <a:solidFill>
              <a:schemeClr val="bg1"/>
            </a:solidFill>
          </a:ln>
        </p:spPr>
      </p:pic>
      <p:sp>
        <p:nvSpPr>
          <p:cNvPr id="3" name="Rectangle 2">
            <a:extLst>
              <a:ext uri="{FF2B5EF4-FFF2-40B4-BE49-F238E27FC236}">
                <a16:creationId xmlns:a16="http://schemas.microsoft.com/office/drawing/2014/main" id="{7A476514-D8A3-5A09-9F11-927E37BE3C46}"/>
              </a:ext>
            </a:extLst>
          </p:cNvPr>
          <p:cNvSpPr/>
          <p:nvPr/>
        </p:nvSpPr>
        <p:spPr>
          <a:xfrm>
            <a:off x="8482263" y="3176337"/>
            <a:ext cx="2807088" cy="19130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E9346A-185F-0A7A-D993-EE8EFB42F34A}"/>
              </a:ext>
            </a:extLst>
          </p:cNvPr>
          <p:cNvSpPr/>
          <p:nvPr/>
        </p:nvSpPr>
        <p:spPr>
          <a:xfrm>
            <a:off x="8388914" y="2322095"/>
            <a:ext cx="309918" cy="854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148458" y="1474237"/>
            <a:ext cx="11029616" cy="23481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IN" b="1" i="1"/>
              <a:t>INSIGHTS OF PROJECT</a:t>
            </a:r>
            <a:endParaRPr/>
          </a:p>
        </p:txBody>
      </p:sp>
      <p:sp>
        <p:nvSpPr>
          <p:cNvPr id="192" name="Google Shape;192;p6"/>
          <p:cNvSpPr txBox="1"/>
          <p:nvPr/>
        </p:nvSpPr>
        <p:spPr>
          <a:xfrm>
            <a:off x="9803363" y="6427113"/>
            <a:ext cx="2388637"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b="1">
                <a:solidFill>
                  <a:srgbClr val="002060"/>
                </a:solidFill>
                <a:latin typeface="Twentieth Century"/>
                <a:ea typeface="Twentieth Century"/>
                <a:cs typeface="Twentieth Century"/>
                <a:sym typeface="Twentieth Century"/>
              </a:rPr>
              <a:t>HOST BEHAVIOR ANALYSIS</a:t>
            </a:r>
            <a:endParaRPr/>
          </a:p>
          <a:p>
            <a:pPr marL="0" marR="0" lvl="0" indent="0" algn="l" rtl="0">
              <a:spcBef>
                <a:spcPts val="0"/>
              </a:spcBef>
              <a:spcAft>
                <a:spcPts val="0"/>
              </a:spcAft>
              <a:buNone/>
            </a:pPr>
            <a:r>
              <a:rPr lang="en-IN" sz="1100" b="1">
                <a:solidFill>
                  <a:srgbClr val="002060"/>
                </a:solidFill>
                <a:latin typeface="Twentieth Century"/>
                <a:ea typeface="Twentieth Century"/>
                <a:cs typeface="Twentieth Century"/>
                <a:sym typeface="Twentieth Century"/>
              </a:rPr>
              <a:t> (CANADA)</a:t>
            </a:r>
            <a:endParaRPr sz="1100" b="1">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9D1CD292-52ED-EB36-E7E9-18D04E9081BB}"/>
              </a:ext>
            </a:extLst>
          </p:cNvPr>
          <p:cNvPicPr>
            <a:picLocks noChangeAspect="1"/>
          </p:cNvPicPr>
          <p:nvPr/>
        </p:nvPicPr>
        <p:blipFill>
          <a:blip r:embed="rId3"/>
          <a:stretch>
            <a:fillRect/>
          </a:stretch>
        </p:blipFill>
        <p:spPr>
          <a:xfrm>
            <a:off x="244129" y="709862"/>
            <a:ext cx="5615250" cy="5979696"/>
          </a:xfrm>
          <a:prstGeom prst="rect">
            <a:avLst/>
          </a:prstGeom>
        </p:spPr>
      </p:pic>
      <p:pic>
        <p:nvPicPr>
          <p:cNvPr id="5" name="Picture 4">
            <a:extLst>
              <a:ext uri="{FF2B5EF4-FFF2-40B4-BE49-F238E27FC236}">
                <a16:creationId xmlns:a16="http://schemas.microsoft.com/office/drawing/2014/main" id="{4A992B14-F6FE-1CC3-E40A-F88A2FF4C5A7}"/>
              </a:ext>
            </a:extLst>
          </p:cNvPr>
          <p:cNvPicPr>
            <a:picLocks noChangeAspect="1"/>
          </p:cNvPicPr>
          <p:nvPr/>
        </p:nvPicPr>
        <p:blipFill>
          <a:blip r:embed="rId4"/>
          <a:stretch>
            <a:fillRect/>
          </a:stretch>
        </p:blipFill>
        <p:spPr>
          <a:xfrm>
            <a:off x="6096000" y="709862"/>
            <a:ext cx="5851871" cy="5979695"/>
          </a:xfrm>
          <a:prstGeom prst="rect">
            <a:avLst/>
          </a:prstGeom>
        </p:spPr>
      </p:pic>
      <p:sp>
        <p:nvSpPr>
          <p:cNvPr id="6" name="Google Shape;245;p13">
            <a:extLst>
              <a:ext uri="{FF2B5EF4-FFF2-40B4-BE49-F238E27FC236}">
                <a16:creationId xmlns:a16="http://schemas.microsoft.com/office/drawing/2014/main" id="{0F106C9B-328B-66CA-0F8B-B9DBCE38739E}"/>
              </a:ext>
            </a:extLst>
          </p:cNvPr>
          <p:cNvSpPr txBox="1"/>
          <p:nvPr/>
        </p:nvSpPr>
        <p:spPr>
          <a:xfrm>
            <a:off x="5138304" y="168442"/>
            <a:ext cx="238863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rgbClr val="002060"/>
                </a:solidFill>
                <a:latin typeface="Twentieth Century"/>
                <a:ea typeface="Twentieth Century"/>
                <a:cs typeface="Twentieth Century"/>
                <a:sym typeface="Twentieth Century"/>
              </a:rPr>
              <a:t>Word Cloud</a:t>
            </a:r>
            <a:endParaRPr sz="3200" b="1" dirty="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a:extLst>
              <a:ext uri="{FF2B5EF4-FFF2-40B4-BE49-F238E27FC236}">
                <a16:creationId xmlns:a16="http://schemas.microsoft.com/office/drawing/2014/main" id="{11CC82AC-B2E6-31CC-0A9A-453FFF854F3E}"/>
              </a:ext>
            </a:extLst>
          </p:cNvPr>
          <p:cNvPicPr>
            <a:picLocks noChangeAspect="1"/>
          </p:cNvPicPr>
          <p:nvPr/>
        </p:nvPicPr>
        <p:blipFill>
          <a:blip r:embed="rId3"/>
          <a:stretch>
            <a:fillRect/>
          </a:stretch>
        </p:blipFill>
        <p:spPr>
          <a:xfrm>
            <a:off x="1179096" y="956917"/>
            <a:ext cx="9889958" cy="5191220"/>
          </a:xfrm>
          <a:prstGeom prst="rect">
            <a:avLst/>
          </a:prstGeom>
        </p:spPr>
      </p:pic>
    </p:spTree>
    <p:extLst>
      <p:ext uri="{BB962C8B-B14F-4D97-AF65-F5344CB8AC3E}">
        <p14:creationId xmlns:p14="http://schemas.microsoft.com/office/powerpoint/2010/main" val="242592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a:extLst>
              <a:ext uri="{FF2B5EF4-FFF2-40B4-BE49-F238E27FC236}">
                <a16:creationId xmlns:a16="http://schemas.microsoft.com/office/drawing/2014/main" id="{104CE056-EF99-4B85-CD48-F4DD519E9DBD}"/>
              </a:ext>
            </a:extLst>
          </p:cNvPr>
          <p:cNvPicPr>
            <a:picLocks noChangeAspect="1"/>
          </p:cNvPicPr>
          <p:nvPr/>
        </p:nvPicPr>
        <p:blipFill>
          <a:blip r:embed="rId3"/>
          <a:stretch>
            <a:fillRect/>
          </a:stretch>
        </p:blipFill>
        <p:spPr>
          <a:xfrm>
            <a:off x="1167063" y="806116"/>
            <a:ext cx="9817769" cy="5257801"/>
          </a:xfrm>
          <a:prstGeom prst="rect">
            <a:avLst/>
          </a:prstGeom>
        </p:spPr>
      </p:pic>
    </p:spTree>
    <p:extLst>
      <p:ext uri="{BB962C8B-B14F-4D97-AF65-F5344CB8AC3E}">
        <p14:creationId xmlns:p14="http://schemas.microsoft.com/office/powerpoint/2010/main" val="299358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a:extLst>
              <a:ext uri="{FF2B5EF4-FFF2-40B4-BE49-F238E27FC236}">
                <a16:creationId xmlns:a16="http://schemas.microsoft.com/office/drawing/2014/main" id="{5275E9EE-7891-39D9-1358-AA1B42CF85D0}"/>
              </a:ext>
            </a:extLst>
          </p:cNvPr>
          <p:cNvPicPr>
            <a:picLocks noChangeAspect="1"/>
          </p:cNvPicPr>
          <p:nvPr/>
        </p:nvPicPr>
        <p:blipFill>
          <a:blip r:embed="rId3"/>
          <a:stretch>
            <a:fillRect/>
          </a:stretch>
        </p:blipFill>
        <p:spPr>
          <a:xfrm>
            <a:off x="1672389" y="956917"/>
            <a:ext cx="8324643" cy="5227315"/>
          </a:xfrm>
          <a:prstGeom prst="rect">
            <a:avLst/>
          </a:prstGeom>
        </p:spPr>
      </p:pic>
    </p:spTree>
    <p:extLst>
      <p:ext uri="{BB962C8B-B14F-4D97-AF65-F5344CB8AC3E}">
        <p14:creationId xmlns:p14="http://schemas.microsoft.com/office/powerpoint/2010/main" val="63800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a:extLst>
              <a:ext uri="{FF2B5EF4-FFF2-40B4-BE49-F238E27FC236}">
                <a16:creationId xmlns:a16="http://schemas.microsoft.com/office/drawing/2014/main" id="{07AB97C3-11DE-1033-D1C6-267D0EBAADF7}"/>
              </a:ext>
            </a:extLst>
          </p:cNvPr>
          <p:cNvPicPr>
            <a:picLocks noChangeAspect="1"/>
          </p:cNvPicPr>
          <p:nvPr/>
        </p:nvPicPr>
        <p:blipFill>
          <a:blip r:embed="rId3"/>
          <a:stretch>
            <a:fillRect/>
          </a:stretch>
        </p:blipFill>
        <p:spPr>
          <a:xfrm>
            <a:off x="2233073" y="1042654"/>
            <a:ext cx="7725853" cy="4772691"/>
          </a:xfrm>
          <a:prstGeom prst="rect">
            <a:avLst/>
          </a:prstGeom>
        </p:spPr>
      </p:pic>
    </p:spTree>
    <p:extLst>
      <p:ext uri="{BB962C8B-B14F-4D97-AF65-F5344CB8AC3E}">
        <p14:creationId xmlns:p14="http://schemas.microsoft.com/office/powerpoint/2010/main" val="2122987422"/>
      </p:ext>
    </p:extLst>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162</Words>
  <Application>Microsoft Office PowerPoint</Application>
  <PresentationFormat>Widescreen</PresentationFormat>
  <Paragraphs>20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Twentieth Century</vt:lpstr>
      <vt:lpstr>Droplet</vt:lpstr>
      <vt:lpstr>PROJECT</vt:lpstr>
      <vt:lpstr>PowerPoint Presentation</vt:lpstr>
      <vt:lpstr>PowerPoint Presentation</vt:lpstr>
      <vt:lpstr>INSIGHTS OF PROJECT</vt:lpstr>
      <vt:lpstr>PowerPoint Presentation</vt:lpstr>
      <vt:lpstr>PowerPoint Presentation</vt:lpstr>
      <vt:lpstr>PowerPoint Presentation</vt:lpstr>
      <vt:lpstr>PowerPoint Presentation</vt:lpstr>
      <vt:lpstr>PowerPoint Presentation</vt:lpstr>
      <vt:lpstr>PowerPoint Presentation</vt:lpstr>
      <vt:lpstr>THANK YOU.</vt:lpstr>
      <vt:lpstr>Conclusion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Bishnubrata Mohanty</dc:creator>
  <cp:lastModifiedBy>SAHIL JAMWAL</cp:lastModifiedBy>
  <cp:revision>2</cp:revision>
  <dcterms:created xsi:type="dcterms:W3CDTF">2022-09-11T11:01:32Z</dcterms:created>
  <dcterms:modified xsi:type="dcterms:W3CDTF">2023-05-28T22:46:29Z</dcterms:modified>
</cp:coreProperties>
</file>