
<file path=[Content_Types].xml><?xml version="1.0" encoding="utf-8"?>
<Types xmlns="http://schemas.openxmlformats.org/package/2006/content-types">
  <Default ContentType="image/jpeg" Extension="jpg"/>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rBn3zo7fLCSEUR5ux7kEM9NQr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image" Target="../media/image11.jpg"/><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bishn\Downloads\analysis_of_canada%20final%20(Recovered).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adisa\OneDrive\project\PROJECT%20SUBMISSION\analysis_of_canada%20final%20(Recove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(Recovered).xlsx]pivot_charts_canada_q_a_rate!PivotTable5</c:name>
    <c:fmtId val="-1"/>
  </c:pivotSource>
  <c:chart>
    <c:autoTitleDeleted val="0"/>
    <c:pivotFmts>
      <c:pivotFmt>
        <c:idx val="0"/>
      </c:pivotFmt>
      <c:pivotFmt>
        <c:idx val="1"/>
      </c:pivotFmt>
      <c:pivotFmt>
        <c:idx val="2"/>
      </c:pivotFmt>
      <c:pivotFmt>
        <c:idx val="3"/>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1378513344617769E-2"/>
          <c:y val="0.15120274914089346"/>
          <c:w val="0.60841853217708419"/>
          <c:h val="0.68350894282544561"/>
        </c:manualLayout>
      </c:layout>
      <c:lineChart>
        <c:grouping val="standard"/>
        <c:varyColors val="0"/>
        <c:ser>
          <c:idx val="0"/>
          <c:order val="0"/>
          <c:tx>
            <c:strRef>
              <c:f>pivot_charts_canada_q_a_rate!$B$3:$B$5</c:f>
              <c:strCache>
                <c:ptCount val="1"/>
                <c:pt idx="0">
                  <c:v>Average of avg_host_acceptance_rate - FALSE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pivot_charts_canada_q_a_rate!$B$6:$B$17</c:f>
              <c:numCache>
                <c:formatCode>0.00</c:formatCode>
                <c:ptCount val="12"/>
                <c:pt idx="0">
                  <c:v>55.05538809344386</c:v>
                </c:pt>
                <c:pt idx="1">
                  <c:v>57.863448844884488</c:v>
                </c:pt>
                <c:pt idx="2">
                  <c:v>52.377768128528004</c:v>
                </c:pt>
                <c:pt idx="3">
                  <c:v>47.818133616118772</c:v>
                </c:pt>
                <c:pt idx="4">
                  <c:v>45.358675373134325</c:v>
                </c:pt>
                <c:pt idx="5">
                  <c:v>44.225494320572153</c:v>
                </c:pt>
                <c:pt idx="6">
                  <c:v>42.291324526954661</c:v>
                </c:pt>
                <c:pt idx="7">
                  <c:v>42.600952380952378</c:v>
                </c:pt>
                <c:pt idx="8">
                  <c:v>45.111571675302244</c:v>
                </c:pt>
                <c:pt idx="9">
                  <c:v>50.286206896551725</c:v>
                </c:pt>
                <c:pt idx="10">
                  <c:v>54.234749684476228</c:v>
                </c:pt>
                <c:pt idx="11">
                  <c:v>55.275930324623914</c:v>
                </c:pt>
              </c:numCache>
            </c:numRef>
          </c:val>
          <c:smooth val="0"/>
          <c:extLst>
            <c:ext xmlns:c16="http://schemas.microsoft.com/office/drawing/2014/chart" uri="{C3380CC4-5D6E-409C-BE32-E72D297353CC}">
              <c16:uniqueId val="{00000000-6E9E-4560-826D-C3AEF7B98E4F}"/>
            </c:ext>
          </c:extLst>
        </c:ser>
        <c:ser>
          <c:idx val="1"/>
          <c:order val="1"/>
          <c:tx>
            <c:strRef>
              <c:f>pivot_charts_canada_q_a_rate!$C$3:$C$5</c:f>
              <c:strCache>
                <c:ptCount val="1"/>
                <c:pt idx="0">
                  <c:v>Average of avg_host_acceptance_rate - TRUE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pivot_charts_canada_q_a_rate!$C$6:$C$17</c:f>
              <c:numCache>
                <c:formatCode>0.00</c:formatCode>
                <c:ptCount val="12"/>
                <c:pt idx="0">
                  <c:v>78.320557491289193</c:v>
                </c:pt>
                <c:pt idx="1">
                  <c:v>78.486572598998634</c:v>
                </c:pt>
                <c:pt idx="2">
                  <c:v>77.945868945868952</c:v>
                </c:pt>
                <c:pt idx="3">
                  <c:v>77.191059073975524</c:v>
                </c:pt>
                <c:pt idx="4">
                  <c:v>76.858303707465723</c:v>
                </c:pt>
                <c:pt idx="5">
                  <c:v>76.173410404624278</c:v>
                </c:pt>
                <c:pt idx="6">
                  <c:v>76.359500446030324</c:v>
                </c:pt>
                <c:pt idx="7">
                  <c:v>76.375841750841744</c:v>
                </c:pt>
                <c:pt idx="8">
                  <c:v>76.384837247630827</c:v>
                </c:pt>
                <c:pt idx="9">
                  <c:v>77.37895174708818</c:v>
                </c:pt>
                <c:pt idx="10">
                  <c:v>78.506678155967251</c:v>
                </c:pt>
                <c:pt idx="11">
                  <c:v>77.757772020725383</c:v>
                </c:pt>
              </c:numCache>
            </c:numRef>
          </c:val>
          <c:smooth val="0"/>
          <c:extLst>
            <c:ext xmlns:c16="http://schemas.microsoft.com/office/drawing/2014/chart" uri="{C3380CC4-5D6E-409C-BE32-E72D297353CC}">
              <c16:uniqueId val="{00000001-6E9E-4560-826D-C3AEF7B98E4F}"/>
            </c:ext>
          </c:extLst>
        </c:ser>
        <c:ser>
          <c:idx val="2"/>
          <c:order val="2"/>
          <c:tx>
            <c:strRef>
              <c:f>pivot_charts_canada_q_a_rate!$D$3:$D$5</c:f>
              <c:strCache>
                <c:ptCount val="1"/>
                <c:pt idx="0">
                  <c:v>Average of avg_host_response_rate - FALSE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pivot_charts_canada_q_a_rate!$D$6:$D$17</c:f>
              <c:numCache>
                <c:formatCode>0.00</c:formatCode>
                <c:ptCount val="12"/>
                <c:pt idx="0">
                  <c:v>58.979276563677466</c:v>
                </c:pt>
                <c:pt idx="1">
                  <c:v>60.906765676567659</c:v>
                </c:pt>
                <c:pt idx="2">
                  <c:v>55.152844116369955</c:v>
                </c:pt>
                <c:pt idx="3">
                  <c:v>50.128313891834573</c:v>
                </c:pt>
                <c:pt idx="4">
                  <c:v>48.254197761194028</c:v>
                </c:pt>
                <c:pt idx="5">
                  <c:v>47.355910811947837</c:v>
                </c:pt>
                <c:pt idx="6">
                  <c:v>45.289182434844697</c:v>
                </c:pt>
                <c:pt idx="7">
                  <c:v>45.841587301587303</c:v>
                </c:pt>
                <c:pt idx="8">
                  <c:v>48.448013816925737</c:v>
                </c:pt>
                <c:pt idx="9">
                  <c:v>53.145210727969349</c:v>
                </c:pt>
                <c:pt idx="10">
                  <c:v>57.334875893984012</c:v>
                </c:pt>
                <c:pt idx="11">
                  <c:v>58.86658749010293</c:v>
                </c:pt>
              </c:numCache>
            </c:numRef>
          </c:val>
          <c:smooth val="0"/>
          <c:extLst>
            <c:ext xmlns:c16="http://schemas.microsoft.com/office/drawing/2014/chart" uri="{C3380CC4-5D6E-409C-BE32-E72D297353CC}">
              <c16:uniqueId val="{00000002-6E9E-4560-826D-C3AEF7B98E4F}"/>
            </c:ext>
          </c:extLst>
        </c:ser>
        <c:ser>
          <c:idx val="3"/>
          <c:order val="3"/>
          <c:tx>
            <c:strRef>
              <c:f>pivot_charts_canada_q_a_rate!$E$3:$E$5</c:f>
              <c:strCache>
                <c:ptCount val="1"/>
                <c:pt idx="0">
                  <c:v>Average of avg_host_response_rate - TRUE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pivot_charts_canada_q_a_rate!$E$6:$E$17</c:f>
              <c:numCache>
                <c:formatCode>0.00</c:formatCode>
                <c:ptCount val="12"/>
                <c:pt idx="0">
                  <c:v>82.032665505226475</c:v>
                </c:pt>
                <c:pt idx="1">
                  <c:v>82.45789713245334</c:v>
                </c:pt>
                <c:pt idx="2">
                  <c:v>81.550332383665719</c:v>
                </c:pt>
                <c:pt idx="3">
                  <c:v>80.567855242150074</c:v>
                </c:pt>
                <c:pt idx="4">
                  <c:v>80.26663280853225</c:v>
                </c:pt>
                <c:pt idx="5">
                  <c:v>79.462909441233137</c:v>
                </c:pt>
                <c:pt idx="6">
                  <c:v>79.549509366636926</c:v>
                </c:pt>
                <c:pt idx="7">
                  <c:v>79.53998316498317</c:v>
                </c:pt>
                <c:pt idx="8">
                  <c:v>79.615986814997939</c:v>
                </c:pt>
                <c:pt idx="9">
                  <c:v>80.793677204658906</c:v>
                </c:pt>
                <c:pt idx="10">
                  <c:v>81.905644118914267</c:v>
                </c:pt>
                <c:pt idx="11">
                  <c:v>81.69430051813471</c:v>
                </c:pt>
              </c:numCache>
            </c:numRef>
          </c:val>
          <c:smooth val="0"/>
          <c:extLst>
            <c:ext xmlns:c16="http://schemas.microsoft.com/office/drawing/2014/chart" uri="{C3380CC4-5D6E-409C-BE32-E72D297353CC}">
              <c16:uniqueId val="{00000003-6E9E-4560-826D-C3AEF7B98E4F}"/>
            </c:ext>
          </c:extLst>
        </c:ser>
        <c:dLbls>
          <c:showLegendKey val="0"/>
          <c:showVal val="0"/>
          <c:showCatName val="0"/>
          <c:showSerName val="0"/>
          <c:showPercent val="0"/>
          <c:showBubbleSize val="0"/>
        </c:dLbls>
        <c:marker val="1"/>
        <c:smooth val="0"/>
        <c:axId val="1263378239"/>
        <c:axId val="1263380735"/>
      </c:lineChart>
      <c:catAx>
        <c:axId val="1263378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0735"/>
        <c:crosses val="autoZero"/>
        <c:auto val="1"/>
        <c:lblAlgn val="ctr"/>
        <c:lblOffset val="100"/>
        <c:noMultiLvlLbl val="0"/>
      </c:catAx>
      <c:valAx>
        <c:axId val="12633807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78239"/>
        <c:crosses val="autoZero"/>
        <c:crossBetween val="between"/>
      </c:valAx>
      <c:spPr>
        <a:noFill/>
        <a:ln>
          <a:noFill/>
        </a:ln>
        <a:effectLst/>
      </c:spPr>
    </c:plotArea>
    <c:legend>
      <c:legendPos val="r"/>
      <c:layout>
        <c:manualLayout>
          <c:xMode val="edge"/>
          <c:yMode val="edge"/>
          <c:x val="0.68281615313173216"/>
          <c:y val="0.26063560353924831"/>
          <c:w val="0.30507181149476664"/>
          <c:h val="0.478728522336769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28000">
          <a:schemeClr val="accent1">
            <a:lumMod val="20000"/>
            <a:lumOff val="80000"/>
          </a:schemeClr>
        </a:gs>
        <a:gs pos="74000">
          <a:schemeClr val="accent4">
            <a:lumMod val="20000"/>
            <a:lumOff val="80000"/>
          </a:schemeClr>
        </a:gs>
        <a:gs pos="100000">
          <a:schemeClr val="accent4">
            <a:lumMod val="20000"/>
            <a:lumOff val="80000"/>
          </a:schemeClr>
        </a:gs>
        <a:gs pos="100000">
          <a:schemeClr val="accent1">
            <a:lumMod val="30000"/>
            <a:lumOff val="70000"/>
          </a:schemeClr>
        </a:gs>
      </a:gsLst>
      <a:lin ang="5400000" scaled="1"/>
    </a:gradFill>
    <a:ln w="9525" cap="flat" cmpd="sng" algn="ctr">
      <a:noFill/>
      <a:round/>
    </a:ln>
    <a:effectLst>
      <a:outerShdw blurRad="762000" dist="50800" dir="7320000" sx="101000" sy="101000" algn="ctr" rotWithShape="0">
        <a:srgbClr val="000000">
          <a:alpha val="51000"/>
        </a:srgb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(Recovered).xlsx]pivot_charts_canada_q_a_booking!PivotTable4</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a:softEdge rad="0"/>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a:softEdge rad="0"/>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159697429125713E-2"/>
          <c:y val="0.12451854132758546"/>
          <c:w val="0.7160473419083484"/>
          <c:h val="0.62523094869551565"/>
        </c:manualLayout>
      </c:layout>
      <c:barChart>
        <c:barDir val="col"/>
        <c:grouping val="clustered"/>
        <c:varyColors val="0"/>
        <c:ser>
          <c:idx val="0"/>
          <c:order val="0"/>
          <c:tx>
            <c:strRef>
              <c:f>pivot_charts_canada_q_a_booking!$B$3:$B$4</c:f>
              <c:strCache>
                <c:ptCount val="1"/>
                <c:pt idx="0">
                  <c:v>FALSE</c:v>
                </c:pt>
              </c:strCache>
            </c:strRef>
          </c:tx>
          <c:spPr>
            <a:solidFill>
              <a:schemeClr val="accent1"/>
            </a:solidFill>
            <a:ln>
              <a:noFill/>
            </a:ln>
            <a:effectLst/>
          </c:spPr>
          <c:invertIfNegative val="0"/>
          <c:cat>
            <c:strRef>
              <c:f>pivot_charts_canada_q_a_booking!$A$5:$A$16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pivot_charts_canada_q_a_booking!$B$5:$B$16</c:f>
              <c:numCache>
                <c:formatCode>General</c:formatCode>
                <c:ptCount val="12"/>
                <c:pt idx="0">
                  <c:v>14399</c:v>
                </c:pt>
                <c:pt idx="1">
                  <c:v>13688</c:v>
                </c:pt>
                <c:pt idx="2">
                  <c:v>12953</c:v>
                </c:pt>
                <c:pt idx="3">
                  <c:v>10791</c:v>
                </c:pt>
                <c:pt idx="4">
                  <c:v>14470</c:v>
                </c:pt>
                <c:pt idx="5">
                  <c:v>17207</c:v>
                </c:pt>
                <c:pt idx="6">
                  <c:v>21836</c:v>
                </c:pt>
                <c:pt idx="7">
                  <c:v>26150</c:v>
                </c:pt>
                <c:pt idx="8">
                  <c:v>22942</c:v>
                </c:pt>
                <c:pt idx="9">
                  <c:v>19605</c:v>
                </c:pt>
                <c:pt idx="10">
                  <c:v>15271</c:v>
                </c:pt>
                <c:pt idx="11">
                  <c:v>15171</c:v>
                </c:pt>
              </c:numCache>
            </c:numRef>
          </c:val>
          <c:extLst>
            <c:ext xmlns:c16="http://schemas.microsoft.com/office/drawing/2014/chart" uri="{C3380CC4-5D6E-409C-BE32-E72D297353CC}">
              <c16:uniqueId val="{00000000-6C20-4CE3-908A-A0529A72E421}"/>
            </c:ext>
          </c:extLst>
        </c:ser>
        <c:ser>
          <c:idx val="1"/>
          <c:order val="1"/>
          <c:tx>
            <c:strRef>
              <c:f>pivot_charts_canada_q_a_booking!$C$3:$C$4</c:f>
              <c:strCache>
                <c:ptCount val="1"/>
                <c:pt idx="0">
                  <c:v>TRUE</c:v>
                </c:pt>
              </c:strCache>
            </c:strRef>
          </c:tx>
          <c:spPr>
            <a:solidFill>
              <a:schemeClr val="accent2"/>
            </a:solidFill>
            <a:ln>
              <a:noFill/>
            </a:ln>
            <a:effectLst>
              <a:softEdge rad="0"/>
            </a:effectLst>
          </c:spPr>
          <c:invertIfNegative val="0"/>
          <c:cat>
            <c:strRef>
              <c:f>pivot_charts_canada_q_a_booking!$A$5:$A$16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pivot_charts_canada_q_a_booking!$C$5:$C$16</c:f>
              <c:numCache>
                <c:formatCode>General</c:formatCode>
                <c:ptCount val="12"/>
                <c:pt idx="0">
                  <c:v>18184</c:v>
                </c:pt>
                <c:pt idx="1">
                  <c:v>17994</c:v>
                </c:pt>
                <c:pt idx="2">
                  <c:v>16889</c:v>
                </c:pt>
                <c:pt idx="3">
                  <c:v>14158</c:v>
                </c:pt>
                <c:pt idx="4">
                  <c:v>18628</c:v>
                </c:pt>
                <c:pt idx="5">
                  <c:v>21411</c:v>
                </c:pt>
                <c:pt idx="6">
                  <c:v>26731</c:v>
                </c:pt>
                <c:pt idx="7">
                  <c:v>31001</c:v>
                </c:pt>
                <c:pt idx="8">
                  <c:v>29323</c:v>
                </c:pt>
                <c:pt idx="9">
                  <c:v>26167</c:v>
                </c:pt>
                <c:pt idx="10">
                  <c:v>21310</c:v>
                </c:pt>
                <c:pt idx="11">
                  <c:v>19375</c:v>
                </c:pt>
              </c:numCache>
            </c:numRef>
          </c:val>
          <c:extLst>
            <c:ext xmlns:c16="http://schemas.microsoft.com/office/drawing/2014/chart" uri="{C3380CC4-5D6E-409C-BE32-E72D297353CC}">
              <c16:uniqueId val="{00000001-6C20-4CE3-908A-A0529A72E421}"/>
            </c:ext>
          </c:extLst>
        </c:ser>
        <c:dLbls>
          <c:showLegendKey val="0"/>
          <c:showVal val="0"/>
          <c:showCatName val="0"/>
          <c:showSerName val="0"/>
          <c:showPercent val="0"/>
          <c:showBubbleSize val="0"/>
        </c:dLbls>
        <c:gapWidth val="142"/>
        <c:overlap val="-27"/>
        <c:axId val="1263387391"/>
        <c:axId val="1263388639"/>
      </c:barChart>
      <c:catAx>
        <c:axId val="1263387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8639"/>
        <c:crosses val="autoZero"/>
        <c:auto val="1"/>
        <c:lblAlgn val="ctr"/>
        <c:lblOffset val="100"/>
        <c:noMultiLvlLbl val="0"/>
      </c:catAx>
      <c:valAx>
        <c:axId val="1263388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739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blipFill dpi="0" rotWithShape="1">
      <a:blip xmlns:r="http://schemas.openxmlformats.org/officeDocument/2006/relationships" r:embed="rId3">
        <a:alphaModFix amt="71000"/>
      </a:blip>
      <a:srcRect/>
      <a:tile tx="0" ty="0" sx="100000" sy="100000" flip="none" algn="tl"/>
    </a:blipFill>
    <a:ln w="9525" cap="flat" cmpd="sng" algn="ctr">
      <a:noFill/>
      <a:round/>
    </a:ln>
    <a:effectLst>
      <a:glow rad="469900">
        <a:schemeClr val="tx1">
          <a:alpha val="12000"/>
        </a:schemeClr>
      </a:glow>
      <a:outerShdw dist="50800" sx="1000" sy="1000" algn="ctr" rotWithShape="0">
        <a:srgbClr val="000000"/>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(Recovered).xlsx]pivot_chart_canada_q_e!PivotTable1</c:name>
    <c:fmtId val="8"/>
  </c:pivotSource>
  <c:chart>
    <c:autoTitleDeleted val="1"/>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333333333333333E-2"/>
          <c:y val="7.407407407407407E-2"/>
          <c:w val="0.82664807524059492"/>
          <c:h val="0.8416746864975212"/>
        </c:manualLayout>
      </c:layout>
      <c:barChart>
        <c:barDir val="col"/>
        <c:grouping val="clustered"/>
        <c:varyColors val="0"/>
        <c:ser>
          <c:idx val="0"/>
          <c:order val="0"/>
          <c:tx>
            <c:strRef>
              <c:f>pivot_chart_canada_q_e!$B$3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pivot_chart_canada_q_e!$A$4:$A$5</c:f>
              <c:strCache>
                <c:ptCount val="2"/>
                <c:pt idx="0">
                  <c:v>FALSE</c:v>
                </c:pt>
                <c:pt idx="1">
                  <c:v>TRUE</c:v>
                </c:pt>
              </c:strCache>
            </c:strRef>
          </c:cat>
          <c:val>
            <c:numRef>
              <c:f>pivot_chart_canada_q_e!$B$4:$B$5</c:f>
              <c:numCache>
                <c:formatCode>0.00</c:formatCode>
                <c:ptCount val="2"/>
                <c:pt idx="0">
                  <c:v>4.79</c:v>
                </c:pt>
                <c:pt idx="1">
                  <c:v>4.915</c:v>
                </c:pt>
              </c:numCache>
            </c:numRef>
          </c:val>
          <c:extLst>
            <c:ext xmlns:c16="http://schemas.microsoft.com/office/drawing/2014/chart" uri="{C3380CC4-5D6E-409C-BE32-E72D297353CC}">
              <c16:uniqueId val="{00000000-12B6-4035-A629-22E30C79C53D}"/>
            </c:ext>
          </c:extLst>
        </c:ser>
        <c:dLbls>
          <c:dLblPos val="inEnd"/>
          <c:showLegendKey val="0"/>
          <c:showVal val="1"/>
          <c:showCatName val="0"/>
          <c:showSerName val="0"/>
          <c:showPercent val="0"/>
          <c:showBubbleSize val="0"/>
        </c:dLbls>
        <c:gapWidth val="65"/>
        <c:axId val="1837356256"/>
        <c:axId val="1837357504"/>
      </c:barChart>
      <c:catAx>
        <c:axId val="18373562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37357504"/>
        <c:crosses val="autoZero"/>
        <c:auto val="1"/>
        <c:lblAlgn val="ctr"/>
        <c:lblOffset val="100"/>
        <c:noMultiLvlLbl val="0"/>
      </c:catAx>
      <c:valAx>
        <c:axId val="18373575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1837356256"/>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(Recovered).xlsx]pivot_q_d2!PivotTable1</c:name>
    <c:fmtId val="5"/>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
        <c:idx val="3"/>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
        <c:idx val="4"/>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s>
    <c:plotArea>
      <c:layout/>
      <c:barChart>
        <c:barDir val="col"/>
        <c:grouping val="clustered"/>
        <c:varyColors val="0"/>
        <c:ser>
          <c:idx val="0"/>
          <c:order val="0"/>
          <c:tx>
            <c:strRef>
              <c:f>pivot_q_d2!$B$5</c:f>
              <c:strCache>
                <c:ptCount val="1"/>
                <c:pt idx="0">
                  <c:v>Total</c:v>
                </c:pt>
              </c:strCache>
            </c:strRef>
          </c:tx>
          <c:spPr>
            <a:gradFill>
              <a:gsLst>
                <a:gs pos="0">
                  <a:schemeClr val="bg1">
                    <a:lumMod val="85000"/>
                  </a:schemeClr>
                </a:gs>
                <a:gs pos="74000">
                  <a:schemeClr val="bg1">
                    <a:lumMod val="50000"/>
                  </a:schemeClr>
                </a:gs>
                <a:gs pos="83000">
                  <a:schemeClr val="bg1">
                    <a:lumMod val="50000"/>
                  </a:schemeClr>
                </a:gs>
                <a:gs pos="93000">
                  <a:schemeClr val="tx1">
                    <a:lumMod val="50000"/>
                    <a:lumOff val="50000"/>
                  </a:schemeClr>
                </a:gs>
                <a:gs pos="100000">
                  <a:schemeClr val="tx1">
                    <a:lumMod val="65000"/>
                    <a:lumOff val="35000"/>
                  </a:schemeClr>
                </a:gs>
              </a:gsLst>
              <a:lin ang="5400000" scaled="1"/>
            </a:gradFill>
            <a:ln>
              <a:noFill/>
            </a:ln>
            <a:effectLst/>
          </c:spPr>
          <c:invertIfNegative val="0"/>
          <c:cat>
            <c:strRef>
              <c:f>pivot_q_d2!$A$6:$A$8</c:f>
              <c:strCache>
                <c:ptCount val="2"/>
                <c:pt idx="0">
                  <c:v>FALSE</c:v>
                </c:pt>
                <c:pt idx="1">
                  <c:v>TRUE</c:v>
                </c:pt>
              </c:strCache>
            </c:strRef>
          </c:cat>
          <c:val>
            <c:numRef>
              <c:f>pivot_q_d2!$B$6:$B$8</c:f>
              <c:numCache>
                <c:formatCode>General</c:formatCode>
                <c:ptCount val="2"/>
                <c:pt idx="0">
                  <c:v>527</c:v>
                </c:pt>
                <c:pt idx="1">
                  <c:v>314</c:v>
                </c:pt>
              </c:numCache>
            </c:numRef>
          </c:val>
          <c:extLst>
            <c:ext xmlns:c16="http://schemas.microsoft.com/office/drawing/2014/chart" uri="{C3380CC4-5D6E-409C-BE32-E72D297353CC}">
              <c16:uniqueId val="{00000000-9223-4ADC-82C9-DE204EB0869E}"/>
            </c:ext>
          </c:extLst>
        </c:ser>
        <c:dLbls>
          <c:showLegendKey val="0"/>
          <c:showVal val="0"/>
          <c:showCatName val="0"/>
          <c:showSerName val="0"/>
          <c:showPercent val="0"/>
          <c:showBubbleSize val="0"/>
        </c:dLbls>
        <c:gapWidth val="500"/>
        <c:overlap val="-23"/>
        <c:axId val="1981925792"/>
        <c:axId val="1981921216"/>
      </c:barChart>
      <c:catAx>
        <c:axId val="198192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921216"/>
        <c:crosses val="autoZero"/>
        <c:auto val="1"/>
        <c:lblAlgn val="ctr"/>
        <c:lblOffset val="100"/>
        <c:noMultiLvlLbl val="0"/>
      </c:catAx>
      <c:valAx>
        <c:axId val="1981921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9257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0">
          <a:schemeClr val="accent4">
            <a:lumMod val="13000"/>
            <a:lumOff val="87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ln w="9525" cap="flat" cmpd="sng" algn="ctr">
      <a:solidFill>
        <a:schemeClr val="tx1">
          <a:lumMod val="15000"/>
          <a:lumOff val="85000"/>
        </a:schemeClr>
      </a:solidFill>
      <a:round/>
    </a:ln>
    <a:effectLst>
      <a:outerShdw blurRad="762000" dist="38100" dir="21540000" sx="106000" sy="106000" algn="t" rotWithShape="0">
        <a:prstClr val="black">
          <a:alpha val="36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pic>
        <p:nvPicPr>
          <p:cNvPr descr="Droplets-HD-Content-R1d.png" id="13" name="Google Shape;13;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26"/>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6"/>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2" name="Google Shape;82;p26"/>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2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27"/>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7"/>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0" name="Google Shape;90;p2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28"/>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7" name="Google Shape;97;p28"/>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8" name="Google Shape;98;p2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1" name="Google Shape;101;p28"/>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IN" sz="8000" cap="none">
                <a:solidFill>
                  <a:schemeClr val="dk1"/>
                </a:solidFill>
                <a:latin typeface="Twentieth Century"/>
                <a:ea typeface="Twentieth Century"/>
                <a:cs typeface="Twentieth Century"/>
                <a:sym typeface="Twentieth Century"/>
              </a:rPr>
              <a:t>“</a:t>
            </a:r>
            <a:endParaRPr/>
          </a:p>
        </p:txBody>
      </p:sp>
      <p:sp>
        <p:nvSpPr>
          <p:cNvPr id="102" name="Google Shape;102;p28"/>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IN"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3" name="Shape 103"/>
        <p:cNvGrpSpPr/>
        <p:nvPr/>
      </p:nvGrpSpPr>
      <p:grpSpPr>
        <a:xfrm>
          <a:off x="0" y="0"/>
          <a:ext cx="0" cy="0"/>
          <a:chOff x="0" y="0"/>
          <a:chExt cx="0" cy="0"/>
        </a:xfrm>
      </p:grpSpPr>
      <p:pic>
        <p:nvPicPr>
          <p:cNvPr descr="Droplets-HD-Content-R1d.png" id="104" name="Google Shape;104;p2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29"/>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9"/>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7" name="Google Shape;107;p2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0" name="Shape 110"/>
        <p:cNvGrpSpPr/>
        <p:nvPr/>
      </p:nvGrpSpPr>
      <p:grpSpPr>
        <a:xfrm>
          <a:off x="0" y="0"/>
          <a:ext cx="0" cy="0"/>
          <a:chOff x="0" y="0"/>
          <a:chExt cx="0" cy="0"/>
        </a:xfrm>
      </p:grpSpPr>
      <p:pic>
        <p:nvPicPr>
          <p:cNvPr descr="Droplets-HD-Content-R1d.png" id="111" name="Google Shape;111;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30"/>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0"/>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4" name="Google Shape;114;p30"/>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5" name="Google Shape;115;p30"/>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6" name="Google Shape;116;p30"/>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7" name="Google Shape;117;p30"/>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30"/>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3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3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Google Shape;124;p31"/>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31"/>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6" name="Google Shape;126;p31"/>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27" name="Google Shape;127;p31"/>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8" name="Google Shape;128;p31"/>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9" name="Google Shape;129;p31"/>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0" name="Google Shape;130;p31"/>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1" name="Google Shape;131;p31"/>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2" name="Google Shape;132;p31"/>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3" name="Google Shape;133;p31"/>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4" name="Google Shape;134;p3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3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Google Shape;139;p3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2"/>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1" name="Google Shape;141;p3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3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33"/>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3"/>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8" name="Google Shape;148;p3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descr="Droplets-HD-Title-R1d.png" id="19" name="Google Shape;19;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0" name="Google Shape;20;p18"/>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2" name="Google Shape;22;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pic>
        <p:nvPicPr>
          <p:cNvPr descr="Droplets-HD-Content-R1d.png" id="26" name="Google Shape;26;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7" name="Google Shape;27;p19"/>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9" name="Google Shape;29;p1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 name="Shape 32"/>
        <p:cNvGrpSpPr/>
        <p:nvPr/>
      </p:nvGrpSpPr>
      <p:grpSpPr>
        <a:xfrm>
          <a:off x="0" y="0"/>
          <a:ext cx="0" cy="0"/>
          <a:chOff x="0" y="0"/>
          <a:chExt cx="0" cy="0"/>
        </a:xfrm>
      </p:grpSpPr>
      <p:pic>
        <p:nvPicPr>
          <p:cNvPr descr="Droplets-HD-Content-R1d.png" id="33" name="Google Shape;33;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 name="Google Shape;34;p20"/>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6" name="Google Shape;36;p20"/>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37" name="Google Shape;37;p2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pic>
        <p:nvPicPr>
          <p:cNvPr descr="Droplets-HD-Content-R1d.png" id="41" name="Google Shape;41;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2" name="Google Shape;42;p21"/>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1"/>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4" name="Google Shape;44;p2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pic>
        <p:nvPicPr>
          <p:cNvPr descr="Droplets-HD-Content-R1d.png" id="48" name="Google Shape;48;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9" name="Google Shape;49;p2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2"/>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22"/>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2" name="Google Shape;52;p2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pic>
        <p:nvPicPr>
          <p:cNvPr descr="Droplets-HD-Content-R1d.png" id="56" name="Google Shape;56;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7" name="Google Shape;57;p2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3"/>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9" name="Google Shape;59;p23"/>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0" name="Google Shape;60;p23"/>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1" name="Google Shape;61;p23"/>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2" name="Google Shape;62;p2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pic>
        <p:nvPicPr>
          <p:cNvPr descr="Droplets-HD-Content-R1d.png" id="66" name="Google Shape;66;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7" name="Google Shape;67;p2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25"/>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4" name="Google Shape;74;p25"/>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5" name="Google Shape;75;p2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6"/>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Google Shape;7;p1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6"/>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hart" Target="../charts/char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9.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b="1" i="1" lang="en-IN"/>
              <a:t>GREETING</a:t>
            </a:r>
            <a:endParaRPr/>
          </a:p>
        </p:txBody>
      </p:sp>
      <p:sp>
        <p:nvSpPr>
          <p:cNvPr id="156" name="Google Shape;156;p1"/>
          <p:cNvSpPr txBox="1"/>
          <p:nvPr>
            <p:ph idx="4294967295" type="subTitle"/>
          </p:nvPr>
        </p:nvSpPr>
        <p:spPr>
          <a:xfrm>
            <a:off x="3410464" y="2281881"/>
            <a:ext cx="8781535" cy="2858444"/>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dk1"/>
              </a:buClr>
              <a:buSzPts val="9600"/>
              <a:buFont typeface="Arial"/>
              <a:buNone/>
            </a:pPr>
            <a:r>
              <a:rPr b="1" i="1" lang="en-IN" sz="9600" u="none" cap="none" strike="noStrike">
                <a:solidFill>
                  <a:schemeClr val="dk1"/>
                </a:solidFill>
                <a:latin typeface="Twentieth Century"/>
                <a:ea typeface="Twentieth Century"/>
                <a:cs typeface="Twentieth Century"/>
                <a:sym typeface="Twentieth Century"/>
              </a:rPr>
              <a:t>WELCOME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
        <p:nvSpPr>
          <p:cNvPr id="222" name="Google Shape;222;p10"/>
          <p:cNvSpPr txBox="1"/>
          <p:nvPr/>
        </p:nvSpPr>
        <p:spPr>
          <a:xfrm>
            <a:off x="1120346" y="611783"/>
            <a:ext cx="10095521" cy="96609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Courier New"/>
              <a:buChar char="o"/>
            </a:pPr>
            <a:r>
              <a:rPr lang="en-IN" sz="2000">
                <a:solidFill>
                  <a:schemeClr val="dk1"/>
                </a:solidFill>
                <a:latin typeface="Twentieth Century"/>
                <a:ea typeface="Twentieth Century"/>
                <a:cs typeface="Twentieth Century"/>
                <a:sym typeface="Twentieth Century"/>
              </a:rPr>
              <a:t>Average Rating of Scores Communication Reviews of Super Host for different years is always higher than other Host in both the Cities of CANADA.</a:t>
            </a:r>
            <a:endParaRPr/>
          </a:p>
        </p:txBody>
      </p:sp>
      <p:graphicFrame>
        <p:nvGraphicFramePr>
          <p:cNvPr id="223" name="Google Shape;223;p10"/>
          <p:cNvGraphicFramePr/>
          <p:nvPr/>
        </p:nvGraphicFramePr>
        <p:xfrm>
          <a:off x="3498796" y="1884219"/>
          <a:ext cx="5338619" cy="3895303"/>
        </p:xfrm>
        <a:graphic>
          <a:graphicData uri="http://schemas.openxmlformats.org/drawingml/2006/chart">
            <c:chart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ph idx="1" type="body"/>
          </p:nvPr>
        </p:nvSpPr>
        <p:spPr>
          <a:xfrm>
            <a:off x="5736775" y="681475"/>
            <a:ext cx="5817900" cy="5257500"/>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120000"/>
              </a:lnSpc>
              <a:spcBef>
                <a:spcPts val="0"/>
              </a:spcBef>
              <a:spcAft>
                <a:spcPts val="0"/>
              </a:spcAft>
              <a:buSzPct val="100000"/>
              <a:buFont typeface="Courier New"/>
              <a:buChar char="o"/>
            </a:pPr>
            <a:r>
              <a:rPr lang="en-IN" sz="2000">
                <a:latin typeface="Arial"/>
                <a:ea typeface="Arial"/>
                <a:cs typeface="Arial"/>
                <a:sym typeface="Arial"/>
              </a:rPr>
              <a:t>ONE OF THE TOP CRUCIAL METRIC TO BECOME A SUPER HOST IS THAT SUPER HOSTS ALWAYS  HAVE HIGH 	REVIEW SCORE RATINGS.</a:t>
            </a:r>
            <a:endParaRPr/>
          </a:p>
          <a:p>
            <a:pPr indent="0" lvl="0" marL="0" rtl="0" algn="l">
              <a:lnSpc>
                <a:spcPct val="120000"/>
              </a:lnSpc>
              <a:spcBef>
                <a:spcPts val="1000"/>
              </a:spcBef>
              <a:spcAft>
                <a:spcPts val="0"/>
              </a:spcAft>
              <a:buSzPct val="100000"/>
              <a:buNone/>
            </a:pPr>
            <a:r>
              <a:t/>
            </a:r>
            <a:endParaRPr sz="2000">
              <a:solidFill>
                <a:srgbClr val="426625"/>
              </a:solidFill>
            </a:endParaRPr>
          </a:p>
          <a:p>
            <a:pPr indent="-219075" lvl="0" marL="228600" rtl="0" algn="l">
              <a:lnSpc>
                <a:spcPct val="120000"/>
              </a:lnSpc>
              <a:spcBef>
                <a:spcPts val="1000"/>
              </a:spcBef>
              <a:spcAft>
                <a:spcPts val="0"/>
              </a:spcAft>
              <a:buSzPct val="100000"/>
              <a:buFont typeface="Courier New"/>
              <a:buChar char="o"/>
            </a:pPr>
            <a:r>
              <a:rPr lang="en-IN" sz="2000">
                <a:latin typeface="Arial"/>
                <a:ea typeface="Arial"/>
                <a:cs typeface="Arial"/>
                <a:sym typeface="Arial"/>
              </a:rPr>
              <a:t>ANOTHER TOP CRUCIAL METRIC TO BECOME A SUPER HOST IS THAT SUPER HOST REVIEW SCORE CLEANLINESS IS ALWAYS HIGH.</a:t>
            </a:r>
            <a:endParaRPr/>
          </a:p>
          <a:p>
            <a:pPr indent="0" lvl="0" marL="0" rtl="0" algn="l">
              <a:lnSpc>
                <a:spcPct val="120000"/>
              </a:lnSpc>
              <a:spcBef>
                <a:spcPts val="1000"/>
              </a:spcBef>
              <a:spcAft>
                <a:spcPts val="0"/>
              </a:spcAft>
              <a:buSzPct val="100000"/>
              <a:buNone/>
            </a:pPr>
            <a:r>
              <a:t/>
            </a:r>
            <a:endParaRPr sz="2000">
              <a:solidFill>
                <a:srgbClr val="426625"/>
              </a:solidFill>
              <a:latin typeface="Arial"/>
              <a:ea typeface="Arial"/>
              <a:cs typeface="Arial"/>
              <a:sym typeface="Arial"/>
            </a:endParaRPr>
          </a:p>
          <a:p>
            <a:pPr indent="-219075" lvl="0" marL="228600" rtl="0" algn="l">
              <a:lnSpc>
                <a:spcPct val="120000"/>
              </a:lnSpc>
              <a:spcBef>
                <a:spcPts val="1000"/>
              </a:spcBef>
              <a:spcAft>
                <a:spcPts val="0"/>
              </a:spcAft>
              <a:buSzPct val="100000"/>
              <a:buFont typeface="Courier New"/>
              <a:buChar char="o"/>
            </a:pPr>
            <a:r>
              <a:rPr lang="en-IN" sz="2000">
                <a:latin typeface="Arial"/>
                <a:ea typeface="Arial"/>
                <a:cs typeface="Arial"/>
                <a:sym typeface="Arial"/>
              </a:rPr>
              <a:t>ONE MORE TOP CRUCIAL METRIC TO BECOME A SUPER HOST IS THAT SUPER HOST AVERAGE PRICE IS ALWAYS LOWER THAN OTHER HOST.</a:t>
            </a:r>
            <a:endParaRPr/>
          </a:p>
          <a:p>
            <a:pPr indent="0" lvl="0" marL="0" rtl="0" algn="l">
              <a:lnSpc>
                <a:spcPct val="150000"/>
              </a:lnSpc>
              <a:spcBef>
                <a:spcPts val="1000"/>
              </a:spcBef>
              <a:spcAft>
                <a:spcPts val="0"/>
              </a:spcAft>
              <a:buSzPct val="100000"/>
              <a:buNone/>
            </a:pPr>
            <a:r>
              <a:t/>
            </a:r>
            <a:endParaRPr>
              <a:solidFill>
                <a:srgbClr val="426625"/>
              </a:solidFill>
            </a:endParaRPr>
          </a:p>
          <a:p>
            <a:pPr indent="0" lvl="0" marL="0" rtl="0" algn="l">
              <a:lnSpc>
                <a:spcPct val="150000"/>
              </a:lnSpc>
              <a:spcBef>
                <a:spcPts val="1000"/>
              </a:spcBef>
              <a:spcAft>
                <a:spcPts val="0"/>
              </a:spcAft>
              <a:buSzPct val="100000"/>
              <a:buNone/>
            </a:pPr>
            <a:r>
              <a:t/>
            </a:r>
            <a:endParaRPr/>
          </a:p>
        </p:txBody>
      </p:sp>
      <p:sp>
        <p:nvSpPr>
          <p:cNvPr id="229" name="Google Shape;229;p11"/>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
        <p:nvSpPr>
          <p:cNvPr id="230" name="Google Shape;230;p11"/>
          <p:cNvSpPr/>
          <p:nvPr/>
        </p:nvSpPr>
        <p:spPr>
          <a:xfrm>
            <a:off x="-64655" y="0"/>
            <a:ext cx="5495636"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31" name="Google Shape;231;p11"/>
          <p:cNvPicPr preferRelativeResize="0"/>
          <p:nvPr/>
        </p:nvPicPr>
        <p:blipFill>
          <a:blip r:embed="rId3">
            <a:alphaModFix/>
          </a:blip>
          <a:stretch>
            <a:fillRect/>
          </a:stretch>
        </p:blipFill>
        <p:spPr>
          <a:xfrm>
            <a:off x="0" y="681475"/>
            <a:ext cx="5430974" cy="509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idx="1" type="body"/>
          </p:nvPr>
        </p:nvSpPr>
        <p:spPr>
          <a:xfrm>
            <a:off x="1773382" y="619296"/>
            <a:ext cx="9084088" cy="158744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Font typeface="Courier New"/>
              <a:buChar char="o"/>
            </a:pPr>
            <a:r>
              <a:rPr lang="en-IN">
                <a:latin typeface="Arial"/>
                <a:ea typeface="Arial"/>
                <a:cs typeface="Arial"/>
                <a:sym typeface="Arial"/>
              </a:rPr>
              <a:t>OTHER HOST TEND TO HAVE MORE PROPERTY TYPE THAN SUPER HOST.</a:t>
            </a:r>
            <a:endParaRPr/>
          </a:p>
          <a:p>
            <a:pPr indent="0" lvl="0" marL="0" rtl="0" algn="l">
              <a:lnSpc>
                <a:spcPct val="120000"/>
              </a:lnSpc>
              <a:spcBef>
                <a:spcPts val="1000"/>
              </a:spcBef>
              <a:spcAft>
                <a:spcPts val="0"/>
              </a:spcAft>
              <a:buSzPts val="2000"/>
              <a:buNone/>
            </a:pPr>
            <a:r>
              <a:rPr lang="en-IN"/>
              <a:t>	</a:t>
            </a:r>
            <a:endParaRPr/>
          </a:p>
        </p:txBody>
      </p:sp>
      <p:sp>
        <p:nvSpPr>
          <p:cNvPr id="237" name="Google Shape;237;p12"/>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graphicFrame>
        <p:nvGraphicFramePr>
          <p:cNvPr id="238" name="Google Shape;238;p12"/>
          <p:cNvGraphicFramePr/>
          <p:nvPr/>
        </p:nvGraphicFramePr>
        <p:xfrm>
          <a:off x="2854036" y="1540225"/>
          <a:ext cx="6696363" cy="4341341"/>
        </p:xfrm>
        <a:graphic>
          <a:graphicData uri="http://schemas.openxmlformats.org/drawingml/2006/chart">
            <c:chart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978162" y="1097834"/>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b="1" i="1" lang="en-IN"/>
              <a:t>CONCLUSION and FINDINGS</a:t>
            </a:r>
            <a:endParaRPr/>
          </a:p>
        </p:txBody>
      </p:sp>
      <p:sp>
        <p:nvSpPr>
          <p:cNvPr id="244" name="Google Shape;244;p13"/>
          <p:cNvSpPr txBox="1"/>
          <p:nvPr>
            <p:ph idx="1" type="body"/>
          </p:nvPr>
        </p:nvSpPr>
        <p:spPr>
          <a:xfrm>
            <a:off x="581192" y="2517404"/>
            <a:ext cx="11029615" cy="367830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000"/>
              <a:buChar char="•"/>
            </a:pPr>
            <a:r>
              <a:rPr lang="en-IN"/>
              <a:t> </a:t>
            </a:r>
            <a:r>
              <a:rPr lang="en-IN">
                <a:latin typeface="Arial"/>
                <a:ea typeface="Arial"/>
                <a:cs typeface="Arial"/>
                <a:sym typeface="Arial"/>
              </a:rPr>
              <a:t>SUPER HOST SCORE RATINGS AND RESPONSE OR ACCEPTANCE  RATE IS ALWAYS HIGHER THAN OTHER HOSTS AND  THE AVERAGE PRICE IS ALWAYS LOWER THAN OTHER HOST AND REVIEWS ARE ALWAYS BETTER THAN OTHER HOST BUT  THE NUMBER OF LARGE PROPERTY TYPE OWNED BY SUPER HOST AND OTHER HOST ARE MORE OR LESS SAME.</a:t>
            </a:r>
            <a:endParaRPr/>
          </a:p>
          <a:p>
            <a:pPr indent="-101600" lvl="0" marL="228600" rtl="0" algn="l">
              <a:lnSpc>
                <a:spcPct val="150000"/>
              </a:lnSpc>
              <a:spcBef>
                <a:spcPts val="1000"/>
              </a:spcBef>
              <a:spcAft>
                <a:spcPts val="0"/>
              </a:spcAft>
              <a:buSzPts val="2000"/>
              <a:buNone/>
            </a:pPr>
            <a:r>
              <a:t/>
            </a:r>
            <a:endParaRPr/>
          </a:p>
        </p:txBody>
      </p:sp>
      <p:sp>
        <p:nvSpPr>
          <p:cNvPr id="245" name="Google Shape;245;p13"/>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1034146" y="113142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26625"/>
              </a:buClr>
              <a:buSzPts val="3600"/>
              <a:buFont typeface="Twentieth Century"/>
              <a:buNone/>
            </a:pPr>
            <a:r>
              <a:rPr b="1" i="1" lang="en-IN">
                <a:solidFill>
                  <a:srgbClr val="426625"/>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ctrTitle"/>
          </p:nvPr>
        </p:nvSpPr>
        <p:spPr>
          <a:xfrm>
            <a:off x="326154" y="1359243"/>
            <a:ext cx="10993549" cy="75788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b="1" lang="en-IN"/>
              <a:t>PROJECT</a:t>
            </a:r>
            <a:endParaRPr/>
          </a:p>
        </p:txBody>
      </p:sp>
      <p:sp>
        <p:nvSpPr>
          <p:cNvPr id="162" name="Google Shape;162;p2"/>
          <p:cNvSpPr txBox="1"/>
          <p:nvPr>
            <p:ph idx="1" type="subTitle"/>
          </p:nvPr>
        </p:nvSpPr>
        <p:spPr>
          <a:xfrm>
            <a:off x="2987770" y="2677297"/>
            <a:ext cx="5670316" cy="2001795"/>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800"/>
              <a:buNone/>
            </a:pPr>
            <a:r>
              <a:rPr b="1" i="1" lang="en-IN" sz="2800">
                <a:solidFill>
                  <a:srgbClr val="AF7722"/>
                </a:solidFill>
              </a:rPr>
              <a:t>HOST BEHAVIOR ANALYSIS</a:t>
            </a:r>
            <a:endParaRPr/>
          </a:p>
          <a:p>
            <a:pPr indent="0" lvl="0" marL="0" rtl="0" algn="ctr">
              <a:lnSpc>
                <a:spcPct val="120000"/>
              </a:lnSpc>
              <a:spcBef>
                <a:spcPts val="1000"/>
              </a:spcBef>
              <a:spcAft>
                <a:spcPts val="0"/>
              </a:spcAft>
              <a:buSzPts val="2800"/>
              <a:buNone/>
            </a:pPr>
            <a:r>
              <a:rPr b="1" i="1" lang="en-IN" sz="2800">
                <a:solidFill>
                  <a:srgbClr val="AF7722"/>
                </a:solidFill>
              </a:rPr>
              <a:t> (CANADA)</a:t>
            </a:r>
            <a:endParaRPr b="1" i="1" sz="2800">
              <a:solidFill>
                <a:srgbClr val="AF77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1878227" y="-296561"/>
            <a:ext cx="9012195" cy="22406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b="1" i="1" lang="en-IN"/>
              <a:t>INTRODUCTION OF  TEAM MEMBERS </a:t>
            </a:r>
            <a:br>
              <a:rPr b="1" lang="en-IN" sz="1200"/>
            </a:br>
            <a:endParaRPr sz="1200"/>
          </a:p>
        </p:txBody>
      </p:sp>
      <p:sp>
        <p:nvSpPr>
          <p:cNvPr id="168" name="Google Shape;168;p3"/>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100" u="none" cap="none" strike="noStrike">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
        <p:nvSpPr>
          <p:cNvPr id="169" name="Google Shape;169;p3"/>
          <p:cNvSpPr/>
          <p:nvPr/>
        </p:nvSpPr>
        <p:spPr>
          <a:xfrm>
            <a:off x="2042984" y="1832920"/>
            <a:ext cx="1631092" cy="1524000"/>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70" name="Google Shape;170;p3"/>
          <p:cNvSpPr/>
          <p:nvPr/>
        </p:nvSpPr>
        <p:spPr>
          <a:xfrm>
            <a:off x="8699156" y="1721708"/>
            <a:ext cx="1532237" cy="1524000"/>
          </a:xfrm>
          <a:prstGeom prst="ellipse">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71" name="Google Shape;171;p3"/>
          <p:cNvSpPr/>
          <p:nvPr/>
        </p:nvSpPr>
        <p:spPr>
          <a:xfrm>
            <a:off x="1394566" y="3491346"/>
            <a:ext cx="2927927" cy="47105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wentieth Century"/>
                <a:ea typeface="Twentieth Century"/>
                <a:cs typeface="Twentieth Century"/>
                <a:sym typeface="Twentieth Century"/>
              </a:rPr>
              <a:t>ADITYA SARKAR (PD15_128)</a:t>
            </a:r>
            <a:endParaRPr sz="1800">
              <a:solidFill>
                <a:schemeClr val="dk1"/>
              </a:solidFill>
              <a:latin typeface="Twentieth Century"/>
              <a:ea typeface="Twentieth Century"/>
              <a:cs typeface="Twentieth Century"/>
              <a:sym typeface="Twentieth Century"/>
            </a:endParaRPr>
          </a:p>
        </p:txBody>
      </p:sp>
      <p:sp>
        <p:nvSpPr>
          <p:cNvPr id="172" name="Google Shape;172;p3"/>
          <p:cNvSpPr/>
          <p:nvPr/>
        </p:nvSpPr>
        <p:spPr>
          <a:xfrm>
            <a:off x="4842725" y="3523175"/>
            <a:ext cx="2897348" cy="40739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wentieth Century"/>
                <a:ea typeface="Twentieth Century"/>
                <a:cs typeface="Twentieth Century"/>
                <a:sym typeface="Twentieth Century"/>
              </a:rPr>
              <a:t>SAHIL JAMWAL (PD15_193)</a:t>
            </a:r>
            <a:endParaRPr sz="1800">
              <a:solidFill>
                <a:schemeClr val="dk1"/>
              </a:solidFill>
              <a:latin typeface="Twentieth Century"/>
              <a:ea typeface="Twentieth Century"/>
              <a:cs typeface="Twentieth Century"/>
              <a:sym typeface="Twentieth Century"/>
            </a:endParaRPr>
          </a:p>
        </p:txBody>
      </p:sp>
      <p:sp>
        <p:nvSpPr>
          <p:cNvPr id="173" name="Google Shape;173;p3"/>
          <p:cNvSpPr/>
          <p:nvPr/>
        </p:nvSpPr>
        <p:spPr>
          <a:xfrm>
            <a:off x="8260305" y="3574528"/>
            <a:ext cx="2660073" cy="40739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wentieth Century"/>
                <a:ea typeface="Twentieth Century"/>
                <a:cs typeface="Twentieth Century"/>
                <a:sym typeface="Twentieth Century"/>
              </a:rPr>
              <a:t>BISHNUBRATA MOHANTY (PD15_226)</a:t>
            </a:r>
            <a:endParaRPr sz="1800">
              <a:solidFill>
                <a:schemeClr val="dk1"/>
              </a:solidFill>
              <a:latin typeface="Twentieth Century"/>
              <a:ea typeface="Twentieth Century"/>
              <a:cs typeface="Twentieth Century"/>
              <a:sym typeface="Twentieth Century"/>
            </a:endParaRPr>
          </a:p>
        </p:txBody>
      </p:sp>
      <p:pic>
        <p:nvPicPr>
          <p:cNvPr id="174" name="Google Shape;174;p3"/>
          <p:cNvPicPr preferRelativeResize="0"/>
          <p:nvPr/>
        </p:nvPicPr>
        <p:blipFill>
          <a:blip r:embed="rId5">
            <a:alphaModFix/>
          </a:blip>
          <a:stretch>
            <a:fillRect/>
          </a:stretch>
        </p:blipFill>
        <p:spPr>
          <a:xfrm>
            <a:off x="5525100" y="1735686"/>
            <a:ext cx="1718450" cy="17184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txBox="1"/>
          <p:nvPr>
            <p:ph idx="4294967295" type="subTitle"/>
          </p:nvPr>
        </p:nvSpPr>
        <p:spPr>
          <a:xfrm>
            <a:off x="0" y="2759676"/>
            <a:ext cx="5670550" cy="2298355"/>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dk1"/>
              </a:buClr>
              <a:buSzPts val="4400"/>
              <a:buFont typeface="Arial"/>
              <a:buNone/>
            </a:pPr>
            <a:r>
              <a:rPr b="1" i="1" lang="en-IN" sz="4400" u="none" cap="none" strike="noStrike">
                <a:solidFill>
                  <a:schemeClr val="dk1"/>
                </a:solidFill>
                <a:latin typeface="Twentieth Century"/>
                <a:ea typeface="Twentieth Century"/>
                <a:cs typeface="Twentieth Century"/>
                <a:sym typeface="Twentieth Century"/>
              </a:rPr>
              <a:t>OVERVIEW  OF PROJECTS</a:t>
            </a:r>
            <a:endParaRPr/>
          </a:p>
        </p:txBody>
      </p:sp>
      <p:sp>
        <p:nvSpPr>
          <p:cNvPr id="180" name="Google Shape;180;p4"/>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p:nvPr/>
        </p:nvSpPr>
        <p:spPr>
          <a:xfrm>
            <a:off x="2687782" y="304800"/>
            <a:ext cx="7379854" cy="618836"/>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3600">
                <a:solidFill>
                  <a:schemeClr val="dk1"/>
                </a:solidFill>
                <a:latin typeface="Twentieth Century"/>
                <a:ea typeface="Twentieth Century"/>
                <a:cs typeface="Twentieth Century"/>
                <a:sym typeface="Twentieth Century"/>
              </a:rPr>
              <a:t>DATASETS AND ITS VARIABLES</a:t>
            </a:r>
            <a:endParaRPr/>
          </a:p>
        </p:txBody>
      </p:sp>
      <p:pic>
        <p:nvPicPr>
          <p:cNvPr id="186" name="Google Shape;186;p5"/>
          <p:cNvPicPr preferRelativeResize="0"/>
          <p:nvPr/>
        </p:nvPicPr>
        <p:blipFill>
          <a:blip r:embed="rId3">
            <a:alphaModFix/>
          </a:blip>
          <a:stretch>
            <a:fillRect/>
          </a:stretch>
        </p:blipFill>
        <p:spPr>
          <a:xfrm>
            <a:off x="809300" y="1262075"/>
            <a:ext cx="10480051" cy="532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txBox="1"/>
          <p:nvPr>
            <p:ph type="title"/>
          </p:nvPr>
        </p:nvSpPr>
        <p:spPr>
          <a:xfrm>
            <a:off x="148458" y="1474237"/>
            <a:ext cx="11029616" cy="23481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b="1" i="1" lang="en-IN"/>
              <a:t>INSIGHTS OF PROJECT</a:t>
            </a:r>
            <a:endParaRPr/>
          </a:p>
        </p:txBody>
      </p:sp>
      <p:sp>
        <p:nvSpPr>
          <p:cNvPr id="192" name="Google Shape;192;p6"/>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
        <p:nvSpPr>
          <p:cNvPr id="198" name="Google Shape;198;p7"/>
          <p:cNvSpPr txBox="1"/>
          <p:nvPr/>
        </p:nvSpPr>
        <p:spPr>
          <a:xfrm>
            <a:off x="4954555" y="466529"/>
            <a:ext cx="6466114" cy="5617029"/>
          </a:xfrm>
          <a:prstGeom prst="rect">
            <a:avLst/>
          </a:prstGeom>
          <a:noFill/>
          <a:ln>
            <a:noFill/>
          </a:ln>
        </p:spPr>
        <p:txBody>
          <a:bodyPr anchorCtr="0" anchor="ctr" bIns="45700" lIns="91425" spcFirstLastPara="1" rIns="91425" wrap="square" tIns="45700">
            <a:normAutofit/>
          </a:bodyPr>
          <a:lstStyle/>
          <a:p>
            <a:pPr indent="-285750" lvl="0" marL="285750" marR="0" rtl="0" algn="l">
              <a:lnSpc>
                <a:spcPct val="150000"/>
              </a:lnSpc>
              <a:spcBef>
                <a:spcPts val="0"/>
              </a:spcBef>
              <a:spcAft>
                <a:spcPts val="0"/>
              </a:spcAft>
              <a:buClr>
                <a:schemeClr val="accent1"/>
              </a:buClr>
              <a:buSzPts val="2300"/>
              <a:buFont typeface="Courier New"/>
              <a:buChar char="o"/>
            </a:pPr>
            <a:r>
              <a:rPr lang="en-IN" sz="2000" cap="none">
                <a:solidFill>
                  <a:schemeClr val="dk1"/>
                </a:solidFill>
                <a:latin typeface="Arial"/>
                <a:ea typeface="Arial"/>
                <a:cs typeface="Arial"/>
                <a:sym typeface="Arial"/>
              </a:rPr>
              <a:t>Average Review Rating Scores for Super Host is always higher every month of different Years from Other Host.</a:t>
            </a:r>
            <a:endParaRPr/>
          </a:p>
          <a:p>
            <a:pPr indent="-311150" lvl="0" marL="457200" marR="0" rtl="0" algn="l">
              <a:lnSpc>
                <a:spcPct val="150000"/>
              </a:lnSpc>
              <a:spcBef>
                <a:spcPts val="1000"/>
              </a:spcBef>
              <a:spcAft>
                <a:spcPts val="0"/>
              </a:spcAft>
              <a:buClr>
                <a:schemeClr val="accent1"/>
              </a:buClr>
              <a:buSzPts val="2300"/>
              <a:buFont typeface="Arial"/>
              <a:buNone/>
            </a:pPr>
            <a:r>
              <a:t/>
            </a:r>
            <a:endParaRPr sz="2000" cap="none">
              <a:solidFill>
                <a:srgbClr val="426625"/>
              </a:solidFill>
              <a:latin typeface="Twentieth Century"/>
              <a:ea typeface="Twentieth Century"/>
              <a:cs typeface="Twentieth Century"/>
              <a:sym typeface="Twentieth Century"/>
            </a:endParaRPr>
          </a:p>
          <a:p>
            <a:pPr indent="-311150" lvl="0" marL="457200" marR="0" rtl="0" algn="l">
              <a:lnSpc>
                <a:spcPct val="150000"/>
              </a:lnSpc>
              <a:spcBef>
                <a:spcPts val="1000"/>
              </a:spcBef>
              <a:spcAft>
                <a:spcPts val="0"/>
              </a:spcAft>
              <a:buClr>
                <a:schemeClr val="accent1"/>
              </a:buClr>
              <a:buSzPts val="2300"/>
              <a:buFont typeface="Arial"/>
              <a:buNone/>
            </a:pPr>
            <a:r>
              <a:t/>
            </a:r>
            <a:endParaRPr sz="2000" cap="none">
              <a:solidFill>
                <a:srgbClr val="426625"/>
              </a:solidFill>
              <a:latin typeface="Twentieth Century"/>
              <a:ea typeface="Twentieth Century"/>
              <a:cs typeface="Twentieth Century"/>
              <a:sym typeface="Twentieth Century"/>
            </a:endParaRPr>
          </a:p>
          <a:p>
            <a:pPr indent="-311150" lvl="0" marL="457200" marR="0" rtl="0" algn="l">
              <a:lnSpc>
                <a:spcPct val="150000"/>
              </a:lnSpc>
              <a:spcBef>
                <a:spcPts val="1000"/>
              </a:spcBef>
              <a:spcAft>
                <a:spcPts val="0"/>
              </a:spcAft>
              <a:buClr>
                <a:schemeClr val="accent1"/>
              </a:buClr>
              <a:buSzPts val="2300"/>
              <a:buFont typeface="Arial"/>
              <a:buNone/>
            </a:pPr>
            <a:r>
              <a:t/>
            </a:r>
            <a:endParaRPr sz="2000" cap="none">
              <a:solidFill>
                <a:srgbClr val="426625"/>
              </a:solidFill>
              <a:latin typeface="Twentieth Century"/>
              <a:ea typeface="Twentieth Century"/>
              <a:cs typeface="Twentieth Century"/>
              <a:sym typeface="Twentieth Century"/>
            </a:endParaRPr>
          </a:p>
          <a:p>
            <a:pPr indent="-285750" lvl="0" marL="285750" marR="0" rtl="0" algn="l">
              <a:spcBef>
                <a:spcPts val="1000"/>
              </a:spcBef>
              <a:spcAft>
                <a:spcPts val="0"/>
              </a:spcAft>
              <a:buClr>
                <a:schemeClr val="accent1"/>
              </a:buClr>
              <a:buSzPts val="2300"/>
              <a:buFont typeface="Courier New"/>
              <a:buChar char="o"/>
            </a:pPr>
            <a:r>
              <a:rPr lang="en-IN" sz="2000" cap="none">
                <a:solidFill>
                  <a:schemeClr val="dk1"/>
                </a:solidFill>
                <a:latin typeface="Arial"/>
                <a:ea typeface="Arial"/>
                <a:cs typeface="Arial"/>
                <a:sym typeface="Arial"/>
              </a:rPr>
              <a:t>Average Review Scores Value for Super Host is always 	higher every month of different years from other Host.</a:t>
            </a:r>
            <a:endParaRPr/>
          </a:p>
          <a:p>
            <a:pPr indent="0" lvl="0" marL="0" marR="0" rtl="0" algn="l">
              <a:spcBef>
                <a:spcPts val="1080"/>
              </a:spcBef>
              <a:spcAft>
                <a:spcPts val="0"/>
              </a:spcAft>
              <a:buClr>
                <a:schemeClr val="accent1"/>
              </a:buClr>
              <a:buSzPts val="2760"/>
              <a:buFont typeface="Arial"/>
              <a:buNone/>
            </a:pPr>
            <a:r>
              <a:t/>
            </a:r>
            <a:endParaRPr sz="2400" cap="none">
              <a:solidFill>
                <a:srgbClr val="262626"/>
              </a:solidFill>
              <a:latin typeface="Twentieth Century"/>
              <a:ea typeface="Twentieth Century"/>
              <a:cs typeface="Twentieth Century"/>
              <a:sym typeface="Twentieth Century"/>
            </a:endParaRPr>
          </a:p>
          <a:p>
            <a:pPr indent="0" lvl="0" marL="0" marR="0" rtl="0" algn="l">
              <a:spcBef>
                <a:spcPts val="1080"/>
              </a:spcBef>
              <a:spcAft>
                <a:spcPts val="0"/>
              </a:spcAft>
              <a:buClr>
                <a:schemeClr val="accent1"/>
              </a:buClr>
              <a:buSzPts val="2760"/>
              <a:buFont typeface="Arial"/>
              <a:buNone/>
            </a:pPr>
            <a:r>
              <a:t/>
            </a:r>
            <a:endParaRPr sz="2400" cap="none">
              <a:solidFill>
                <a:srgbClr val="262626"/>
              </a:solidFill>
              <a:latin typeface="Twentieth Century"/>
              <a:ea typeface="Twentieth Century"/>
              <a:cs typeface="Twentieth Century"/>
              <a:sym typeface="Twentieth Century"/>
            </a:endParaRPr>
          </a:p>
        </p:txBody>
      </p:sp>
      <p:sp>
        <p:nvSpPr>
          <p:cNvPr id="199" name="Google Shape;199;p7"/>
          <p:cNvSpPr/>
          <p:nvPr/>
        </p:nvSpPr>
        <p:spPr>
          <a:xfrm>
            <a:off x="0" y="0"/>
            <a:ext cx="4885038"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00" name="Google Shape;200;p7"/>
          <p:cNvPicPr preferRelativeResize="0"/>
          <p:nvPr/>
        </p:nvPicPr>
        <p:blipFill rotWithShape="1">
          <a:blip r:embed="rId3">
            <a:alphaModFix/>
          </a:blip>
          <a:srcRect b="0" l="0" r="0" t="0"/>
          <a:stretch/>
        </p:blipFill>
        <p:spPr>
          <a:xfrm>
            <a:off x="0" y="0"/>
            <a:ext cx="4885038"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idx="1" type="body"/>
          </p:nvPr>
        </p:nvSpPr>
        <p:spPr>
          <a:xfrm>
            <a:off x="4857226" y="124698"/>
            <a:ext cx="7334774" cy="662005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a:p>
          <a:p>
            <a:pPr indent="0" lvl="0" marL="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Font typeface="Courier New"/>
              <a:buChar char="o"/>
            </a:pPr>
            <a:r>
              <a:rPr lang="en-IN">
                <a:latin typeface="Arial"/>
                <a:ea typeface="Arial"/>
                <a:cs typeface="Arial"/>
                <a:sym typeface="Arial"/>
              </a:rPr>
              <a:t>THE AVERAGE OF THE HOST ACCEPTANCE RATE FOR SUPER HOST FOR EVERY MONTH OF DIFFERENT YEARS IS ALWAYS HIGHER THAN OTHER HOST.</a:t>
            </a:r>
            <a:endParaRPr/>
          </a:p>
          <a:p>
            <a:pPr indent="-101600" lvl="0" marL="228600" rtl="0" algn="l">
              <a:lnSpc>
                <a:spcPct val="120000"/>
              </a:lnSpc>
              <a:spcBef>
                <a:spcPts val="1000"/>
              </a:spcBef>
              <a:spcAft>
                <a:spcPts val="0"/>
              </a:spcAft>
              <a:buSzPts val="2000"/>
              <a:buFont typeface="Courier New"/>
              <a:buNone/>
            </a:pPr>
            <a:r>
              <a:t/>
            </a:r>
            <a:endParaRPr>
              <a:latin typeface="Arial"/>
              <a:ea typeface="Arial"/>
              <a:cs typeface="Arial"/>
              <a:sym typeface="Arial"/>
            </a:endParaRPr>
          </a:p>
          <a:p>
            <a:pPr indent="-101600" lvl="0" marL="228600" rtl="0" algn="l">
              <a:lnSpc>
                <a:spcPct val="120000"/>
              </a:lnSpc>
              <a:spcBef>
                <a:spcPts val="1000"/>
              </a:spcBef>
              <a:spcAft>
                <a:spcPts val="0"/>
              </a:spcAft>
              <a:buSzPts val="2000"/>
              <a:buFont typeface="Courier New"/>
              <a:buNone/>
            </a:pPr>
            <a:r>
              <a:t/>
            </a:r>
            <a:endParaRPr>
              <a:latin typeface="Arial"/>
              <a:ea typeface="Arial"/>
              <a:cs typeface="Arial"/>
              <a:sym typeface="Arial"/>
            </a:endParaRPr>
          </a:p>
          <a:p>
            <a:pPr indent="-101600" lvl="0" marL="228600" rtl="0" algn="l">
              <a:lnSpc>
                <a:spcPct val="120000"/>
              </a:lnSpc>
              <a:spcBef>
                <a:spcPts val="1000"/>
              </a:spcBef>
              <a:spcAft>
                <a:spcPts val="0"/>
              </a:spcAft>
              <a:buSzPts val="2000"/>
              <a:buFont typeface="Courier New"/>
              <a:buNone/>
            </a:pPr>
            <a:r>
              <a:t/>
            </a:r>
            <a:endParaRPr>
              <a:latin typeface="Arial"/>
              <a:ea typeface="Arial"/>
              <a:cs typeface="Arial"/>
              <a:sym typeface="Arial"/>
            </a:endParaRPr>
          </a:p>
          <a:p>
            <a:pPr indent="0" lvl="0" marL="0" rtl="0" algn="l">
              <a:lnSpc>
                <a:spcPct val="120000"/>
              </a:lnSpc>
              <a:spcBef>
                <a:spcPts val="1000"/>
              </a:spcBef>
              <a:spcAft>
                <a:spcPts val="0"/>
              </a:spcAft>
              <a:buSzPts val="2000"/>
              <a:buNone/>
            </a:pPr>
            <a:r>
              <a:t/>
            </a:r>
            <a:endParaRPr>
              <a:latin typeface="Arial"/>
              <a:ea typeface="Arial"/>
              <a:cs typeface="Arial"/>
              <a:sym typeface="Arial"/>
            </a:endParaRPr>
          </a:p>
          <a:p>
            <a:pPr indent="-228600" lvl="0" marL="228600" rtl="0" algn="l">
              <a:lnSpc>
                <a:spcPct val="120000"/>
              </a:lnSpc>
              <a:spcBef>
                <a:spcPts val="1000"/>
              </a:spcBef>
              <a:spcAft>
                <a:spcPts val="0"/>
              </a:spcAft>
              <a:buSzPts val="2000"/>
              <a:buFont typeface="Courier New"/>
              <a:buChar char="o"/>
            </a:pPr>
            <a:r>
              <a:rPr lang="en-IN"/>
              <a:t>  </a:t>
            </a:r>
            <a:r>
              <a:rPr lang="en-IN">
                <a:latin typeface="Arial"/>
                <a:ea typeface="Arial"/>
                <a:cs typeface="Arial"/>
                <a:sym typeface="Arial"/>
              </a:rPr>
              <a:t>THE AVERAGE OF HOST RESPONSE RATE FOR SUPER HOST FOR EVERY MONTH OF DIFFERENT YEARS IS ALWAYS HIGHER THAN OTHER HOST.</a:t>
            </a:r>
            <a:endParaRPr/>
          </a:p>
          <a:p>
            <a:pPr indent="0" lvl="0" marL="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
        <p:nvSpPr>
          <p:cNvPr id="206" name="Google Shape;206;p8"/>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
        <p:nvSpPr>
          <p:cNvPr id="207" name="Google Shape;207;p8"/>
          <p:cNvSpPr/>
          <p:nvPr/>
        </p:nvSpPr>
        <p:spPr>
          <a:xfrm>
            <a:off x="0" y="0"/>
            <a:ext cx="4753232"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aphicFrame>
        <p:nvGraphicFramePr>
          <p:cNvPr id="208" name="Google Shape;208;p8"/>
          <p:cNvGraphicFramePr/>
          <p:nvPr/>
        </p:nvGraphicFramePr>
        <p:xfrm>
          <a:off x="157018" y="578708"/>
          <a:ext cx="4433455" cy="5700584"/>
        </p:xfrm>
        <a:graphic>
          <a:graphicData uri="http://schemas.openxmlformats.org/drawingml/2006/chart">
            <c:chart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txBox="1"/>
          <p:nvPr>
            <p:ph idx="1" type="body"/>
          </p:nvPr>
        </p:nvSpPr>
        <p:spPr>
          <a:xfrm>
            <a:off x="1754909" y="4527429"/>
            <a:ext cx="9310255" cy="211512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Font typeface="Courier New"/>
              <a:buChar char="o"/>
            </a:pPr>
            <a:r>
              <a:rPr lang="en-IN"/>
              <a:t>THE SUM OF THE TOTAL BOOKING OF THE SUPER HOST FOR EVERY MONTH OF DIFFERENT YEARS IS ALWAYS HIGHER THAN OTHER HOST.</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
        <p:nvSpPr>
          <p:cNvPr id="214" name="Google Shape;214;p9"/>
          <p:cNvSpPr txBox="1"/>
          <p:nvPr/>
        </p:nvSpPr>
        <p:spPr>
          <a:xfrm>
            <a:off x="9803363" y="6427113"/>
            <a:ext cx="23886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HOST BEHAVIOR ANALYSIS</a:t>
            </a:r>
            <a:endParaRPr/>
          </a:p>
          <a:p>
            <a:pPr indent="0" lvl="0" marL="0" marR="0" rtl="0" algn="l">
              <a:spcBef>
                <a:spcPts val="0"/>
              </a:spcBef>
              <a:spcAft>
                <a:spcPts val="0"/>
              </a:spcAft>
              <a:buNone/>
            </a:pPr>
            <a:r>
              <a:rPr b="1" lang="en-IN" sz="1100">
                <a:solidFill>
                  <a:srgbClr val="002060"/>
                </a:solidFill>
                <a:latin typeface="Twentieth Century"/>
                <a:ea typeface="Twentieth Century"/>
                <a:cs typeface="Twentieth Century"/>
                <a:sym typeface="Twentieth Century"/>
              </a:rPr>
              <a:t> (CANADA)</a:t>
            </a:r>
            <a:endParaRPr b="1" sz="1100">
              <a:solidFill>
                <a:srgbClr val="002060"/>
              </a:solidFill>
              <a:latin typeface="Twentieth Century"/>
              <a:ea typeface="Twentieth Century"/>
              <a:cs typeface="Twentieth Century"/>
              <a:sym typeface="Twentieth Century"/>
            </a:endParaRPr>
          </a:p>
        </p:txBody>
      </p:sp>
      <p:sp>
        <p:nvSpPr>
          <p:cNvPr id="215" name="Google Shape;215;p9"/>
          <p:cNvSpPr/>
          <p:nvPr/>
        </p:nvSpPr>
        <p:spPr>
          <a:xfrm>
            <a:off x="1754909" y="0"/>
            <a:ext cx="8876146" cy="444269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aphicFrame>
        <p:nvGraphicFramePr>
          <p:cNvPr id="216" name="Google Shape;216;p9"/>
          <p:cNvGraphicFramePr/>
          <p:nvPr/>
        </p:nvGraphicFramePr>
        <p:xfrm>
          <a:off x="2221345" y="249381"/>
          <a:ext cx="7943273" cy="3943927"/>
        </p:xfrm>
        <a:graphic>
          <a:graphicData uri="http://schemas.openxmlformats.org/drawingml/2006/chart">
            <c:chart r:id="rId3"/>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2022-09-11T11:01:32Z</dcterms:created>
  <dc:creator>Bishnubrata Mohanty</dc:creator>
</cp:coreProperties>
</file>