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9" r:id="rId4"/>
    <p:sldId id="258" r:id="rId5"/>
    <p:sldId id="260" r:id="rId6"/>
    <p:sldId id="275" r:id="rId7"/>
    <p:sldId id="267" r:id="rId8"/>
    <p:sldId id="261" r:id="rId9"/>
    <p:sldId id="268" r:id="rId10"/>
    <p:sldId id="274" r:id="rId11"/>
    <p:sldId id="262" r:id="rId12"/>
    <p:sldId id="269" r:id="rId13"/>
    <p:sldId id="263" r:id="rId14"/>
    <p:sldId id="264" r:id="rId15"/>
    <p:sldId id="270" r:id="rId16"/>
    <p:sldId id="265" r:id="rId17"/>
    <p:sldId id="271" r:id="rId18"/>
    <p:sldId id="266" r:id="rId19"/>
    <p:sldId id="276" r:id="rId20"/>
    <p:sldId id="273"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49936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2D3D2-B3EA-44E5-89BE-AAB6238C9D56}"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167201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187727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1680146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3003331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1759496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2671535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878688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133805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199043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2D3D2-B3EA-44E5-89BE-AAB6238C9D56}"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404298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2D3D2-B3EA-44E5-89BE-AAB6238C9D56}"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360318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2D3D2-B3EA-44E5-89BE-AAB6238C9D56}" type="datetimeFigureOut">
              <a:rPr lang="en-IN" smtClean="0"/>
              <a:t>11-11-2023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386363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2D3D2-B3EA-44E5-89BE-AAB6238C9D56}"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321662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2D3D2-B3EA-44E5-89BE-AAB6238C9D56}" type="datetimeFigureOut">
              <a:rPr lang="en-IN" smtClean="0"/>
              <a:t>11-11-2023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300944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2D3D2-B3EA-44E5-89BE-AAB6238C9D56}"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146227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2D3D2-B3EA-44E5-89BE-AAB6238C9D56}"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55AC6A-5F59-43C4-98E7-E6A508BC41E9}" type="slidenum">
              <a:rPr lang="en-IN" smtClean="0"/>
              <a:t>‹#›</a:t>
            </a:fld>
            <a:endParaRPr lang="en-IN"/>
          </a:p>
        </p:txBody>
      </p:sp>
    </p:spTree>
    <p:extLst>
      <p:ext uri="{BB962C8B-B14F-4D97-AF65-F5344CB8AC3E}">
        <p14:creationId xmlns:p14="http://schemas.microsoft.com/office/powerpoint/2010/main" val="47227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42D3D2-B3EA-44E5-89BE-AAB6238C9D56}" type="datetimeFigureOut">
              <a:rPr lang="en-IN" smtClean="0"/>
              <a:t>11-11-2023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55AC6A-5F59-43C4-98E7-E6A508BC41E9}" type="slidenum">
              <a:rPr lang="en-IN" smtClean="0"/>
              <a:t>‹#›</a:t>
            </a:fld>
            <a:endParaRPr lang="en-IN"/>
          </a:p>
        </p:txBody>
      </p:sp>
    </p:spTree>
    <p:extLst>
      <p:ext uri="{BB962C8B-B14F-4D97-AF65-F5344CB8AC3E}">
        <p14:creationId xmlns:p14="http://schemas.microsoft.com/office/powerpoint/2010/main" val="70941122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6664-43B8-FCC6-F8BB-C1D7A44211F7}"/>
              </a:ext>
            </a:extLst>
          </p:cNvPr>
          <p:cNvSpPr>
            <a:spLocks noGrp="1"/>
          </p:cNvSpPr>
          <p:nvPr>
            <p:ph type="ctrTitle"/>
          </p:nvPr>
        </p:nvSpPr>
        <p:spPr>
          <a:xfrm>
            <a:off x="451539" y="380502"/>
            <a:ext cx="11605992" cy="2616199"/>
          </a:xfrm>
        </p:spPr>
        <p:txBody>
          <a:bodyPr>
            <a:normAutofit/>
          </a:bodyPr>
          <a:lstStyle/>
          <a:p>
            <a:r>
              <a:rPr lang="en-IN" sz="4800" b="1" dirty="0">
                <a:latin typeface="Times New Roman" panose="02020603050405020304" pitchFamily="18" charset="0"/>
                <a:cs typeface="Times New Roman" panose="02020603050405020304" pitchFamily="18" charset="0"/>
              </a:rPr>
              <a:t>PROJECT EVALUATION METHODS</a:t>
            </a:r>
          </a:p>
        </p:txBody>
      </p:sp>
      <p:sp>
        <p:nvSpPr>
          <p:cNvPr id="3" name="Subtitle 2">
            <a:extLst>
              <a:ext uri="{FF2B5EF4-FFF2-40B4-BE49-F238E27FC236}">
                <a16:creationId xmlns:a16="http://schemas.microsoft.com/office/drawing/2014/main" id="{AAA10330-4232-0CC3-CB39-FCF8690D930D}"/>
              </a:ext>
            </a:extLst>
          </p:cNvPr>
          <p:cNvSpPr>
            <a:spLocks noGrp="1"/>
          </p:cNvSpPr>
          <p:nvPr>
            <p:ph type="subTitle" idx="1"/>
          </p:nvPr>
        </p:nvSpPr>
        <p:spPr>
          <a:xfrm>
            <a:off x="4917483" y="3167033"/>
            <a:ext cx="6987645" cy="1388534"/>
          </a:xfrm>
        </p:spPr>
        <p:txBody>
          <a:bodyPr/>
          <a:lstStyle/>
          <a:p>
            <a:r>
              <a:rPr lang="en-IN" dirty="0">
                <a:latin typeface="Times New Roman" panose="02020603050405020304" pitchFamily="18" charset="0"/>
                <a:cs typeface="Times New Roman" panose="02020603050405020304" pitchFamily="18" charset="0"/>
              </a:rPr>
              <a:t>Overview of Different Project Evaluation Techniques</a:t>
            </a:r>
            <a:r>
              <a:rPr lang="en-IN" dirty="0"/>
              <a:t>.</a:t>
            </a:r>
          </a:p>
        </p:txBody>
      </p:sp>
      <p:sp>
        <p:nvSpPr>
          <p:cNvPr id="4" name="TextBox 3">
            <a:extLst>
              <a:ext uri="{FF2B5EF4-FFF2-40B4-BE49-F238E27FC236}">
                <a16:creationId xmlns:a16="http://schemas.microsoft.com/office/drawing/2014/main" id="{CE005590-5F28-081F-1E33-42E41D21DA25}"/>
              </a:ext>
            </a:extLst>
          </p:cNvPr>
          <p:cNvSpPr txBox="1"/>
          <p:nvPr/>
        </p:nvSpPr>
        <p:spPr>
          <a:xfrm>
            <a:off x="8489575" y="5172314"/>
            <a:ext cx="3415553"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By </a:t>
            </a:r>
          </a:p>
          <a:p>
            <a:r>
              <a:rPr lang="en-IN" sz="2400" dirty="0" err="1">
                <a:latin typeface="Times New Roman" panose="02020603050405020304" pitchFamily="18" charset="0"/>
                <a:cs typeface="Times New Roman" panose="02020603050405020304" pitchFamily="18" charset="0"/>
              </a:rPr>
              <a:t>Devisree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Tiruveedi</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20ECE1040</a:t>
            </a:r>
          </a:p>
        </p:txBody>
      </p:sp>
    </p:spTree>
    <p:extLst>
      <p:ext uri="{BB962C8B-B14F-4D97-AF65-F5344CB8AC3E}">
        <p14:creationId xmlns:p14="http://schemas.microsoft.com/office/powerpoint/2010/main" val="1776978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8A8C-3615-72E8-5BAC-3659B10B2FC3}"/>
              </a:ext>
            </a:extLst>
          </p:cNvPr>
          <p:cNvSpPr>
            <a:spLocks noGrp="1"/>
          </p:cNvSpPr>
          <p:nvPr>
            <p:ph type="title"/>
          </p:nvPr>
        </p:nvSpPr>
        <p:spPr>
          <a:xfrm>
            <a:off x="2416640" y="945776"/>
            <a:ext cx="7570041" cy="1080247"/>
          </a:xfrm>
          <a:prstGeom prst="horizontalScroll">
            <a:avLst/>
          </a:prstGeom>
          <a:solidFill>
            <a:schemeClr val="accent1">
              <a:lumMod val="40000"/>
              <a:lumOff val="60000"/>
            </a:schemeClr>
          </a:solidFill>
        </p:spPr>
        <p:txBody>
          <a:bodyPr>
            <a:normAutofit fontScale="90000"/>
          </a:bodyPr>
          <a:lstStyle/>
          <a:p>
            <a:r>
              <a:rPr lang="en-IN" b="1" dirty="0">
                <a:latin typeface="Times New Roman" panose="02020603050405020304" pitchFamily="18" charset="0"/>
                <a:cs typeface="Times New Roman" panose="02020603050405020304" pitchFamily="18" charset="0"/>
              </a:rPr>
              <a:t>Accounting Rate of Return(ARR)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AFA952-83F3-881E-34F2-87ED9AE7FB48}"/>
                  </a:ext>
                </a:extLst>
              </p:cNvPr>
              <p:cNvSpPr>
                <a:spLocks noGrp="1"/>
              </p:cNvSpPr>
              <p:nvPr>
                <p:ph idx="1"/>
              </p:nvPr>
            </p:nvSpPr>
            <p:spPr>
              <a:xfrm>
                <a:off x="1484310" y="2312895"/>
                <a:ext cx="10018713" cy="3478306"/>
              </a:xfrm>
            </p:spPr>
            <p:txBody>
              <a:bodyPr>
                <a:normAutofit/>
              </a:bodyPr>
              <a:lstStyle/>
              <a:p>
                <a:r>
                  <a:rPr lang="en-IN" sz="2000" dirty="0">
                    <a:latin typeface="Times New Roman" panose="02020603050405020304" pitchFamily="18" charset="0"/>
                    <a:cs typeface="Times New Roman" panose="02020603050405020304" pitchFamily="18" charset="0"/>
                  </a:rPr>
                  <a:t>Estimating the average annual earnings to be generated by the project.  And considered in accounting terms.</a:t>
                </a:r>
              </a:p>
              <a:p>
                <a:r>
                  <a:rPr lang="en-IN" sz="2000" dirty="0">
                    <a:latin typeface="Times New Roman" panose="02020603050405020304" pitchFamily="18" charset="0"/>
                    <a:cs typeface="Times New Roman" panose="02020603050405020304" pitchFamily="18" charset="0"/>
                  </a:rPr>
                  <a:t>ARR </a:t>
                </a:r>
                <a14:m>
                  <m:oMath xmlns:m="http://schemas.openxmlformats.org/officeDocument/2006/math">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m:rPr>
                            <m:nor/>
                          </m:rPr>
                          <a:rPr lang="en-IN" sz="2000" dirty="0">
                            <a:latin typeface="Times New Roman" panose="02020603050405020304" pitchFamily="18" charset="0"/>
                            <a:cs typeface="Times New Roman" panose="02020603050405020304" pitchFamily="18" charset="0"/>
                          </a:rPr>
                          <m:t>Average</m:t>
                        </m:r>
                        <m:r>
                          <m:rPr>
                            <m:nor/>
                          </m:rPr>
                          <a:rPr lang="en-IN" sz="2000" dirty="0">
                            <a:latin typeface="Times New Roman" panose="02020603050405020304" pitchFamily="18" charset="0"/>
                            <a:cs typeface="Times New Roman" panose="02020603050405020304" pitchFamily="18" charset="0"/>
                          </a:rPr>
                          <m:t> </m:t>
                        </m:r>
                        <m:r>
                          <m:rPr>
                            <m:nor/>
                          </m:rPr>
                          <a:rPr lang="en-IN" sz="2000" dirty="0">
                            <a:latin typeface="Times New Roman" panose="02020603050405020304" pitchFamily="18" charset="0"/>
                            <a:cs typeface="Times New Roman" panose="02020603050405020304" pitchFamily="18" charset="0"/>
                          </a:rPr>
                          <m:t>Accounting</m:t>
                        </m:r>
                        <m:r>
                          <m:rPr>
                            <m:nor/>
                          </m:rPr>
                          <a:rPr lang="en-IN" sz="2000" dirty="0">
                            <a:latin typeface="Times New Roman" panose="02020603050405020304" pitchFamily="18" charset="0"/>
                            <a:cs typeface="Times New Roman" panose="02020603050405020304" pitchFamily="18" charset="0"/>
                          </a:rPr>
                          <m:t> </m:t>
                        </m:r>
                        <m:r>
                          <m:rPr>
                            <m:nor/>
                          </m:rPr>
                          <a:rPr lang="en-IN" sz="2000" dirty="0">
                            <a:latin typeface="Times New Roman" panose="02020603050405020304" pitchFamily="18" charset="0"/>
                            <a:cs typeface="Times New Roman" panose="02020603050405020304" pitchFamily="18" charset="0"/>
                          </a:rPr>
                          <m:t>Profit</m:t>
                        </m:r>
                      </m:num>
                      <m:den>
                        <m:r>
                          <m:rPr>
                            <m:sty m:val="p"/>
                          </m:rPr>
                          <a:rPr lang="en-IN" sz="2000" b="0" i="0" smtClean="0">
                            <a:latin typeface="Cambria Math" panose="02040503050406030204" pitchFamily="18" charset="0"/>
                          </a:rPr>
                          <m:t>Average</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Investment</m:t>
                        </m:r>
                      </m:den>
                    </m:f>
                  </m:oMath>
                </a14:m>
                <a:r>
                  <a:rPr lang="en-IN" sz="2000" dirty="0">
                    <a:latin typeface="Times New Roman" panose="02020603050405020304" pitchFamily="18" charset="0"/>
                    <a:cs typeface="Times New Roman" panose="02020603050405020304" pitchFamily="18" charset="0"/>
                  </a:rPr>
                  <a:t> *100</a:t>
                </a:r>
              </a:p>
              <a:p>
                <a:r>
                  <a:rPr lang="en-IN" sz="2000" dirty="0">
                    <a:latin typeface="Times New Roman" panose="02020603050405020304" pitchFamily="18" charset="0"/>
                    <a:cs typeface="Times New Roman" panose="02020603050405020304" pitchFamily="18" charset="0"/>
                  </a:rPr>
                  <a:t>Average Accounting Profit = Average Investment / No of Years</a:t>
                </a:r>
              </a:p>
              <a:p>
                <a:r>
                  <a:rPr lang="en-IN" sz="2000" dirty="0">
                    <a:latin typeface="Times New Roman" panose="02020603050405020304" pitchFamily="18" charset="0"/>
                    <a:cs typeface="Times New Roman" panose="02020603050405020304" pitchFamily="18" charset="0"/>
                  </a:rPr>
                  <a:t>Average Investment = (Initial Investment + Residual Value) / 2</a:t>
                </a:r>
              </a:p>
            </p:txBody>
          </p:sp>
        </mc:Choice>
        <mc:Fallback xmlns="">
          <p:sp>
            <p:nvSpPr>
              <p:cNvPr id="3" name="Content Placeholder 2">
                <a:extLst>
                  <a:ext uri="{FF2B5EF4-FFF2-40B4-BE49-F238E27FC236}">
                    <a16:creationId xmlns:a16="http://schemas.microsoft.com/office/drawing/2014/main" id="{FDAFA952-83F3-881E-34F2-87ED9AE7FB48}"/>
                  </a:ext>
                </a:extLst>
              </p:cNvPr>
              <p:cNvSpPr>
                <a:spLocks noGrp="1" noRot="1" noChangeAspect="1" noMove="1" noResize="1" noEditPoints="1" noAdjustHandles="1" noChangeArrowheads="1" noChangeShapeType="1" noTextEdit="1"/>
              </p:cNvSpPr>
              <p:nvPr>
                <p:ph idx="1"/>
              </p:nvPr>
            </p:nvSpPr>
            <p:spPr>
              <a:xfrm>
                <a:off x="1484310" y="2312895"/>
                <a:ext cx="10018713" cy="3478306"/>
              </a:xfrm>
              <a:blipFill>
                <a:blip r:embed="rId2"/>
                <a:stretch>
                  <a:fillRect l="-1156"/>
                </a:stretch>
              </a:blipFill>
            </p:spPr>
            <p:txBody>
              <a:bodyPr/>
              <a:lstStyle/>
              <a:p>
                <a:r>
                  <a:rPr lang="en-IN">
                    <a:noFill/>
                  </a:rPr>
                  <a:t> </a:t>
                </a:r>
              </a:p>
            </p:txBody>
          </p:sp>
        </mc:Fallback>
      </mc:AlternateContent>
    </p:spTree>
    <p:extLst>
      <p:ext uri="{BB962C8B-B14F-4D97-AF65-F5344CB8AC3E}">
        <p14:creationId xmlns:p14="http://schemas.microsoft.com/office/powerpoint/2010/main" val="106944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BA56-F446-FB37-1F0A-13EE25539023}"/>
              </a:ext>
            </a:extLst>
          </p:cNvPr>
          <p:cNvSpPr>
            <a:spLocks noGrp="1"/>
          </p:cNvSpPr>
          <p:nvPr>
            <p:ph type="title"/>
          </p:nvPr>
        </p:nvSpPr>
        <p:spPr>
          <a:xfrm>
            <a:off x="2878974" y="887506"/>
            <a:ext cx="7229383" cy="950259"/>
          </a:xfrm>
          <a:prstGeom prst="horizontalScroll">
            <a:avLst/>
          </a:prstGeom>
          <a:solidFill>
            <a:schemeClr val="accent1">
              <a:lumMod val="40000"/>
              <a:lumOff val="60000"/>
            </a:schemeClr>
          </a:solidFill>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Return Rate of Investment (RRI)</a:t>
            </a:r>
            <a:br>
              <a:rPr lang="en-US" b="1" dirty="0"/>
            </a:b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BF358D-524F-5E79-A8C5-CCD55EEACA21}"/>
                  </a:ext>
                </a:extLst>
              </p:cNvPr>
              <p:cNvSpPr>
                <a:spLocks noGrp="1"/>
              </p:cNvSpPr>
              <p:nvPr>
                <p:ph idx="1"/>
              </p:nvPr>
            </p:nvSpPr>
            <p:spPr>
              <a:xfrm>
                <a:off x="4586098" y="2918010"/>
                <a:ext cx="7605902" cy="3124201"/>
              </a:xfrm>
            </p:spPr>
            <p:txBody>
              <a:bodyPr/>
              <a:lstStyle/>
              <a:p>
                <a:r>
                  <a:rPr lang="en-US" dirty="0">
                    <a:latin typeface="Times New Roman" panose="02020603050405020304" pitchFamily="18" charset="0"/>
                    <a:cs typeface="Times New Roman" panose="02020603050405020304" pitchFamily="18" charset="0"/>
                  </a:rPr>
                  <a:t>The RRI is the ratio of the average net income per year to the initial investment. Higher RRIs indicate more profitable projects.</a:t>
                </a:r>
              </a:p>
              <a:p>
                <a:r>
                  <a:rPr lang="en-US" dirty="0">
                    <a:latin typeface="Times New Roman" panose="02020603050405020304" pitchFamily="18" charset="0"/>
                    <a:cs typeface="Times New Roman" panose="02020603050405020304" pitchFamily="18" charset="0"/>
                  </a:rPr>
                  <a:t>It measures how well the investment made on a project.</a:t>
                </a:r>
              </a:p>
              <a:p>
                <a:r>
                  <a:rPr lang="en-US" dirty="0">
                    <a:latin typeface="Times New Roman" panose="02020603050405020304" pitchFamily="18" charset="0"/>
                    <a:cs typeface="Times New Roman" panose="02020603050405020304" pitchFamily="18" charset="0"/>
                  </a:rPr>
                  <a:t>RRI = </a:t>
                </a:r>
                <a14:m>
                  <m:oMath xmlns:m="http://schemas.openxmlformats.org/officeDocument/2006/math">
                    <m:f>
                      <m:fPr>
                        <m:ctrlPr>
                          <a:rPr lang="en-US" i="1" smtClean="0">
                            <a:latin typeface="Cambria Math" panose="02040503050406030204" pitchFamily="18" charset="0"/>
                          </a:rPr>
                        </m:ctrlPr>
                      </m:fPr>
                      <m:num>
                        <m:r>
                          <m:rPr>
                            <m:sty m:val="p"/>
                          </m:rPr>
                          <a:rPr lang="en-IN" b="0" i="0" smtClean="0">
                            <a:latin typeface="Cambria Math" panose="02040503050406030204" pitchFamily="18" charset="0"/>
                          </a:rPr>
                          <m:t>Net</m:t>
                        </m:r>
                        <m:r>
                          <a:rPr lang="en-IN" b="0" i="0" smtClean="0">
                            <a:latin typeface="Cambria Math" panose="02040503050406030204" pitchFamily="18" charset="0"/>
                          </a:rPr>
                          <m:t> </m:t>
                        </m:r>
                        <m:r>
                          <m:rPr>
                            <m:sty m:val="p"/>
                          </m:rPr>
                          <a:rPr lang="en-IN" b="0" i="0" smtClean="0">
                            <a:latin typeface="Cambria Math" panose="02040503050406030204" pitchFamily="18" charset="0"/>
                          </a:rPr>
                          <m:t>Profit</m:t>
                        </m:r>
                      </m:num>
                      <m:den>
                        <m:r>
                          <m:rPr>
                            <m:sty m:val="p"/>
                          </m:rPr>
                          <a:rPr lang="en-IN" b="0" i="0" smtClean="0">
                            <a:latin typeface="Cambria Math" panose="02040503050406030204" pitchFamily="18" charset="0"/>
                          </a:rPr>
                          <m:t>Total</m:t>
                        </m:r>
                        <m:r>
                          <a:rPr lang="en-IN" b="0" i="0" smtClean="0">
                            <a:latin typeface="Cambria Math" panose="02040503050406030204" pitchFamily="18" charset="0"/>
                          </a:rPr>
                          <m:t> </m:t>
                        </m:r>
                        <m:r>
                          <m:rPr>
                            <m:sty m:val="p"/>
                          </m:rPr>
                          <a:rPr lang="en-IN" b="0" i="0" smtClean="0">
                            <a:latin typeface="Cambria Math" panose="02040503050406030204" pitchFamily="18" charset="0"/>
                          </a:rPr>
                          <m:t>Investment</m:t>
                        </m:r>
                      </m:den>
                    </m:f>
                  </m:oMath>
                </a14:m>
                <a:r>
                  <a:rPr lang="en-US" dirty="0">
                    <a:latin typeface="Times New Roman" panose="02020603050405020304" pitchFamily="18" charset="0"/>
                    <a:cs typeface="Times New Roman" panose="02020603050405020304" pitchFamily="18" charset="0"/>
                  </a:rPr>
                  <a:t> * 100.</a:t>
                </a:r>
              </a:p>
              <a:p>
                <a:endParaRPr lang="en-IN" dirty="0"/>
              </a:p>
            </p:txBody>
          </p:sp>
        </mc:Choice>
        <mc:Fallback>
          <p:sp>
            <p:nvSpPr>
              <p:cNvPr id="3" name="Content Placeholder 2">
                <a:extLst>
                  <a:ext uri="{FF2B5EF4-FFF2-40B4-BE49-F238E27FC236}">
                    <a16:creationId xmlns:a16="http://schemas.microsoft.com/office/drawing/2014/main" id="{68BF358D-524F-5E79-A8C5-CCD55EEACA21}"/>
                  </a:ext>
                </a:extLst>
              </p:cNvPr>
              <p:cNvSpPr>
                <a:spLocks noGrp="1" noRot="1" noChangeAspect="1" noMove="1" noResize="1" noEditPoints="1" noAdjustHandles="1" noChangeArrowheads="1" noChangeShapeType="1" noTextEdit="1"/>
              </p:cNvSpPr>
              <p:nvPr>
                <p:ph idx="1"/>
              </p:nvPr>
            </p:nvSpPr>
            <p:spPr>
              <a:xfrm>
                <a:off x="4586098" y="2918010"/>
                <a:ext cx="7605902" cy="3124201"/>
              </a:xfrm>
              <a:blipFill>
                <a:blip r:embed="rId2"/>
                <a:stretch>
                  <a:fillRect l="-2003" t="-2930" r="-64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595FBD20-4D63-E37C-E7F3-E856FDA66FF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12" b="89868" l="9677" r="94497">
                        <a14:foregroundMark x1="89753" y1="11894" x2="90133" y2="21806"/>
                        <a14:foregroundMark x1="92789" y1="14537" x2="94497" y2="14537"/>
                        <a14:foregroundMark x1="16509" y1="87885" x2="16509" y2="87885"/>
                        <a14:foregroundMark x1="28653" y1="82379" x2="28653" y2="82379"/>
                        <a14:foregroundMark x1="38520" y1="76211" x2="38520" y2="76211"/>
                        <a14:foregroundMark x1="47438" y1="78194" x2="47438" y2="78194"/>
                        <a14:foregroundMark x1="55977" y1="79075" x2="55977" y2="79075"/>
                        <a14:foregroundMark x1="68880" y1="79736" x2="68880" y2="79736"/>
                        <a14:foregroundMark x1="77799" y1="78414" x2="77799" y2="78414"/>
                        <a14:foregroundMark x1="86907" y1="76872" x2="86907" y2="76872"/>
                      </a14:backgroundRemoval>
                    </a14:imgEffect>
                    <a14:imgEffect>
                      <a14:colorTemperature colorTemp="5300"/>
                    </a14:imgEffect>
                  </a14:imgLayer>
                </a14:imgProps>
              </a:ext>
            </a:extLst>
          </a:blip>
          <a:stretch>
            <a:fillRect/>
          </a:stretch>
        </p:blipFill>
        <p:spPr>
          <a:xfrm>
            <a:off x="1241661" y="3142128"/>
            <a:ext cx="2780789" cy="1972834"/>
          </a:xfrm>
          <a:prstGeom prst="rect">
            <a:avLst/>
          </a:prstGeom>
        </p:spPr>
      </p:pic>
    </p:spTree>
    <p:extLst>
      <p:ext uri="{BB962C8B-B14F-4D97-AF65-F5344CB8AC3E}">
        <p14:creationId xmlns:p14="http://schemas.microsoft.com/office/powerpoint/2010/main" val="6747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3FFF7-522B-2A92-9749-F6C991E9E2F8}"/>
              </a:ext>
            </a:extLst>
          </p:cNvPr>
          <p:cNvSpPr>
            <a:spLocks noGrp="1"/>
          </p:cNvSpPr>
          <p:nvPr>
            <p:ph idx="1"/>
          </p:nvPr>
        </p:nvSpPr>
        <p:spPr>
          <a:xfrm>
            <a:off x="2936240" y="1246095"/>
            <a:ext cx="8566783" cy="4545106"/>
          </a:xfrm>
        </p:spPr>
        <p:txBody>
          <a:bodyPr>
            <a:normAutofit/>
          </a:bodyPr>
          <a:lstStyle/>
          <a:p>
            <a:pPr algn="l"/>
            <a:r>
              <a:rPr lang="en-US" sz="2000" b="0" i="0" dirty="0">
                <a:solidFill>
                  <a:srgbClr val="374151"/>
                </a:solidFill>
                <a:effectLst/>
                <a:latin typeface="Times New Roman" panose="02020603050405020304" pitchFamily="18" charset="0"/>
                <a:cs typeface="Times New Roman" panose="02020603050405020304" pitchFamily="18" charset="0"/>
              </a:rPr>
              <a:t>ROI = (Net Profit / Initial Investment) x 100</a:t>
            </a:r>
          </a:p>
          <a:p>
            <a:pPr algn="l"/>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r>
              <a:rPr lang="en-US" sz="2000" b="0" i="0" dirty="0">
                <a:solidFill>
                  <a:srgbClr val="374151"/>
                </a:solidFill>
                <a:effectLst/>
                <a:latin typeface="Times New Roman" panose="02020603050405020304" pitchFamily="18" charset="0"/>
                <a:cs typeface="Times New Roman" panose="02020603050405020304" pitchFamily="18" charset="0"/>
              </a:rPr>
              <a:t>Net Profit = Total Cash Inflows - Initial Investment </a:t>
            </a:r>
          </a:p>
          <a:p>
            <a:pPr algn="l"/>
            <a:r>
              <a:rPr lang="en-US" sz="2000" b="0" i="0" dirty="0">
                <a:solidFill>
                  <a:srgbClr val="374151"/>
                </a:solidFill>
                <a:effectLst/>
                <a:latin typeface="Times New Roman" panose="02020603050405020304" pitchFamily="18" charset="0"/>
                <a:cs typeface="Times New Roman" panose="02020603050405020304" pitchFamily="18" charset="0"/>
              </a:rPr>
              <a:t>                   = $50,000 - $30,000 = $20,000</a:t>
            </a:r>
          </a:p>
          <a:p>
            <a:pPr algn="l"/>
            <a:r>
              <a:rPr lang="en-US" sz="2000" b="0" i="0" dirty="0">
                <a:solidFill>
                  <a:srgbClr val="374151"/>
                </a:solidFill>
                <a:effectLst/>
                <a:latin typeface="Times New Roman" panose="02020603050405020304" pitchFamily="18" charset="0"/>
                <a:cs typeface="Times New Roman" panose="02020603050405020304" pitchFamily="18" charset="0"/>
              </a:rPr>
              <a:t>Now, let's calculate the ROI:</a:t>
            </a:r>
          </a:p>
          <a:p>
            <a:pPr algn="l"/>
            <a:r>
              <a:rPr lang="en-US" sz="2000" b="0" i="0" dirty="0">
                <a:solidFill>
                  <a:srgbClr val="374151"/>
                </a:solidFill>
                <a:effectLst/>
                <a:latin typeface="Times New Roman" panose="02020603050405020304" pitchFamily="18" charset="0"/>
                <a:cs typeface="Times New Roman" panose="02020603050405020304" pitchFamily="18" charset="0"/>
              </a:rPr>
              <a:t>ROI = ($20,000 / $30,000) x 100 </a:t>
            </a:r>
          </a:p>
          <a:p>
            <a:pPr algn="l"/>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 = (2/3) x 100 </a:t>
            </a:r>
          </a:p>
          <a:p>
            <a:pPr algn="l"/>
            <a:r>
              <a:rPr lang="en-US" sz="2000" b="0" i="0" dirty="0">
                <a:solidFill>
                  <a:srgbClr val="374151"/>
                </a:solidFill>
                <a:effectLst/>
                <a:latin typeface="Times New Roman" panose="02020603050405020304" pitchFamily="18" charset="0"/>
                <a:cs typeface="Times New Roman" panose="02020603050405020304" pitchFamily="18" charset="0"/>
              </a:rPr>
              <a:t>       = 66.67%</a:t>
            </a:r>
          </a:p>
          <a:p>
            <a:endParaRPr lang="en-IN" dirty="0"/>
          </a:p>
        </p:txBody>
      </p:sp>
    </p:spTree>
    <p:extLst>
      <p:ext uri="{BB962C8B-B14F-4D97-AF65-F5344CB8AC3E}">
        <p14:creationId xmlns:p14="http://schemas.microsoft.com/office/powerpoint/2010/main" val="136927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F2CA-5478-8120-12A2-D95E9D6C7EFF}"/>
              </a:ext>
            </a:extLst>
          </p:cNvPr>
          <p:cNvSpPr>
            <a:spLocks noGrp="1"/>
          </p:cNvSpPr>
          <p:nvPr>
            <p:ph type="title"/>
          </p:nvPr>
        </p:nvSpPr>
        <p:spPr>
          <a:xfrm>
            <a:off x="3788240" y="1510554"/>
            <a:ext cx="5203361" cy="1044388"/>
          </a:xfrm>
          <a:prstGeom prst="horizontalScroll">
            <a:avLst/>
          </a:prstGeom>
          <a:solidFill>
            <a:schemeClr val="accent1">
              <a:lumMod val="40000"/>
              <a:lumOff val="60000"/>
            </a:schemeClr>
          </a:solidFill>
        </p:spPr>
        <p:txBody>
          <a:bodyPr/>
          <a:lstStyle/>
          <a:p>
            <a:r>
              <a:rPr lang="en-IN" b="1" dirty="0"/>
              <a:t>Modern Approach…..</a:t>
            </a:r>
          </a:p>
        </p:txBody>
      </p:sp>
      <p:sp>
        <p:nvSpPr>
          <p:cNvPr id="3" name="Content Placeholder 2">
            <a:extLst>
              <a:ext uri="{FF2B5EF4-FFF2-40B4-BE49-F238E27FC236}">
                <a16:creationId xmlns:a16="http://schemas.microsoft.com/office/drawing/2014/main" id="{54419841-957C-FA22-77C8-781B494F3BB8}"/>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Modern project evaluation often involves sophisticated modeling and sensitivity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89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6F67-B1B9-1A70-14F9-144F0AF69A5C}"/>
              </a:ext>
            </a:extLst>
          </p:cNvPr>
          <p:cNvSpPr>
            <a:spLocks noGrp="1"/>
          </p:cNvSpPr>
          <p:nvPr>
            <p:ph type="title"/>
          </p:nvPr>
        </p:nvSpPr>
        <p:spPr>
          <a:xfrm>
            <a:off x="3010225" y="452717"/>
            <a:ext cx="6171549" cy="1098177"/>
          </a:xfrm>
          <a:prstGeom prst="horizontalScroll">
            <a:avLst/>
          </a:prstGeom>
          <a:solidFill>
            <a:schemeClr val="accent1">
              <a:lumMod val="40000"/>
              <a:lumOff val="60000"/>
            </a:schemeClr>
          </a:solidFill>
        </p:spPr>
        <p:txBody>
          <a:bodyPr/>
          <a:lstStyle/>
          <a:p>
            <a:r>
              <a:rPr lang="en-IN" dirty="0">
                <a:latin typeface="Times New Roman" panose="02020603050405020304" pitchFamily="18" charset="0"/>
                <a:cs typeface="Times New Roman" panose="02020603050405020304" pitchFamily="18" charset="0"/>
              </a:rPr>
              <a:t>Net Present Value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8607E7-94F0-7F24-E827-CF694A5D11B2}"/>
                  </a:ext>
                </a:extLst>
              </p:cNvPr>
              <p:cNvSpPr>
                <a:spLocks noGrp="1"/>
              </p:cNvSpPr>
              <p:nvPr>
                <p:ph idx="1"/>
              </p:nvPr>
            </p:nvSpPr>
            <p:spPr>
              <a:xfrm>
                <a:off x="1484310" y="1963269"/>
                <a:ext cx="10018713" cy="4222378"/>
              </a:xfrm>
            </p:spPr>
            <p:txBody>
              <a:bodyPr>
                <a:normAutofit fontScale="55000" lnSpcReduction="20000"/>
              </a:bodyPr>
              <a:lstStyle/>
              <a:p>
                <a:r>
                  <a:rPr lang="en-US" sz="3300" dirty="0"/>
                  <a:t>The NPV measures the difference between the present value of cash inflows and the present value of cash outflows. Positive NPVs indicate profitable projects.</a:t>
                </a:r>
              </a:p>
              <a:p>
                <a:endParaRPr lang="en-US" sz="3300" dirty="0"/>
              </a:p>
              <a:p>
                <a:r>
                  <a:rPr lang="en-US" sz="3300" dirty="0"/>
                  <a:t>NPV =  [</a:t>
                </a:r>
                <a14:m>
                  <m:oMath xmlns:m="http://schemas.openxmlformats.org/officeDocument/2006/math">
                    <m:sSub>
                      <m:sSubPr>
                        <m:ctrlPr>
                          <a:rPr lang="en-US" sz="3300" i="1">
                            <a:latin typeface="Cambria Math" panose="02040503050406030204" pitchFamily="18" charset="0"/>
                          </a:rPr>
                        </m:ctrlPr>
                      </m:sSubPr>
                      <m:e>
                        <m:r>
                          <a:rPr lang="en-IN" sz="3300" i="1">
                            <a:latin typeface="Cambria Math" panose="02040503050406030204" pitchFamily="18" charset="0"/>
                          </a:rPr>
                          <m:t>𝐶</m:t>
                        </m:r>
                      </m:e>
                      <m:sub>
                        <m:r>
                          <a:rPr lang="en-IN" sz="3300" b="0" i="1" smtClean="0">
                            <a:latin typeface="Cambria Math" panose="02040503050406030204" pitchFamily="18" charset="0"/>
                          </a:rPr>
                          <m:t>1</m:t>
                        </m:r>
                      </m:sub>
                    </m:sSub>
                  </m:oMath>
                </a14:m>
                <a:r>
                  <a:rPr lang="en-US" sz="3300" dirty="0"/>
                  <a:t>/ </a:t>
                </a:r>
                <a14:m>
                  <m:oMath xmlns:m="http://schemas.openxmlformats.org/officeDocument/2006/math">
                    <m:sSup>
                      <m:sSupPr>
                        <m:ctrlPr>
                          <a:rPr lang="en-US" sz="3300" i="1">
                            <a:latin typeface="Cambria Math" panose="02040503050406030204" pitchFamily="18" charset="0"/>
                          </a:rPr>
                        </m:ctrlPr>
                      </m:sSupPr>
                      <m:e>
                        <m:r>
                          <a:rPr lang="en-IN" sz="3300" i="1">
                            <a:latin typeface="Cambria Math" panose="02040503050406030204" pitchFamily="18" charset="0"/>
                          </a:rPr>
                          <m:t>(1+</m:t>
                        </m:r>
                        <m:r>
                          <a:rPr lang="en-IN" sz="3300" i="1">
                            <a:latin typeface="Cambria Math" panose="02040503050406030204" pitchFamily="18" charset="0"/>
                          </a:rPr>
                          <m:t>𝑘</m:t>
                        </m:r>
                        <m:r>
                          <a:rPr lang="en-IN" sz="3300" i="1">
                            <a:latin typeface="Cambria Math" panose="02040503050406030204" pitchFamily="18" charset="0"/>
                          </a:rPr>
                          <m:t>)</m:t>
                        </m:r>
                      </m:e>
                      <m:sup>
                        <m:r>
                          <a:rPr lang="en-IN" sz="3300" b="0" i="1" smtClean="0">
                            <a:latin typeface="Cambria Math" panose="02040503050406030204" pitchFamily="18" charset="0"/>
                          </a:rPr>
                          <m:t>1</m:t>
                        </m:r>
                      </m:sup>
                    </m:sSup>
                    <m:r>
                      <a:rPr lang="en-IN" sz="3300" i="1">
                        <a:latin typeface="Cambria Math" panose="02040503050406030204" pitchFamily="18" charset="0"/>
                      </a:rPr>
                      <m:t> </m:t>
                    </m:r>
                  </m:oMath>
                </a14:m>
                <a:r>
                  <a:rPr lang="en-US" sz="3300" dirty="0"/>
                  <a:t>+ </a:t>
                </a:r>
                <a14:m>
                  <m:oMath xmlns:m="http://schemas.openxmlformats.org/officeDocument/2006/math">
                    <m:sSub>
                      <m:sSubPr>
                        <m:ctrlPr>
                          <a:rPr lang="en-US" sz="3300" i="1">
                            <a:latin typeface="Cambria Math" panose="02040503050406030204" pitchFamily="18" charset="0"/>
                          </a:rPr>
                        </m:ctrlPr>
                      </m:sSubPr>
                      <m:e>
                        <m:r>
                          <a:rPr lang="en-IN" sz="3300" i="1">
                            <a:latin typeface="Cambria Math" panose="02040503050406030204" pitchFamily="18" charset="0"/>
                          </a:rPr>
                          <m:t>𝐶</m:t>
                        </m:r>
                      </m:e>
                      <m:sub>
                        <m:r>
                          <a:rPr lang="en-IN" sz="3300" b="0" i="1" smtClean="0">
                            <a:latin typeface="Cambria Math" panose="02040503050406030204" pitchFamily="18" charset="0"/>
                          </a:rPr>
                          <m:t>2</m:t>
                        </m:r>
                      </m:sub>
                    </m:sSub>
                    <m:r>
                      <a:rPr lang="en-IN" sz="3300" i="1">
                        <a:latin typeface="Cambria Math" panose="02040503050406030204" pitchFamily="18" charset="0"/>
                      </a:rPr>
                      <m:t> </m:t>
                    </m:r>
                  </m:oMath>
                </a14:m>
                <a:r>
                  <a:rPr lang="en-US" sz="3300" dirty="0"/>
                  <a:t>/ </a:t>
                </a:r>
                <a14:m>
                  <m:oMath xmlns:m="http://schemas.openxmlformats.org/officeDocument/2006/math">
                    <m:sSup>
                      <m:sSupPr>
                        <m:ctrlPr>
                          <a:rPr lang="en-US" sz="3300" i="1">
                            <a:latin typeface="Cambria Math" panose="02040503050406030204" pitchFamily="18" charset="0"/>
                          </a:rPr>
                        </m:ctrlPr>
                      </m:sSupPr>
                      <m:e>
                        <m:r>
                          <a:rPr lang="en-IN" sz="3300" i="1">
                            <a:latin typeface="Cambria Math" panose="02040503050406030204" pitchFamily="18" charset="0"/>
                          </a:rPr>
                          <m:t>(1+</m:t>
                        </m:r>
                        <m:r>
                          <a:rPr lang="en-IN" sz="3300" i="1">
                            <a:latin typeface="Cambria Math" panose="02040503050406030204" pitchFamily="18" charset="0"/>
                          </a:rPr>
                          <m:t>𝑘</m:t>
                        </m:r>
                        <m:r>
                          <a:rPr lang="en-IN" sz="3300" i="1">
                            <a:latin typeface="Cambria Math" panose="02040503050406030204" pitchFamily="18" charset="0"/>
                          </a:rPr>
                          <m:t>)</m:t>
                        </m:r>
                      </m:e>
                      <m:sup>
                        <m:r>
                          <a:rPr lang="en-IN" sz="3300" b="0" i="1" smtClean="0">
                            <a:latin typeface="Cambria Math" panose="02040503050406030204" pitchFamily="18" charset="0"/>
                          </a:rPr>
                          <m:t>2</m:t>
                        </m:r>
                      </m:sup>
                    </m:sSup>
                    <m:r>
                      <a:rPr lang="en-IN" sz="3300" i="1">
                        <a:latin typeface="Cambria Math" panose="02040503050406030204" pitchFamily="18" charset="0"/>
                      </a:rPr>
                      <m:t> </m:t>
                    </m:r>
                  </m:oMath>
                </a14:m>
                <a:r>
                  <a:rPr lang="en-US" sz="3300" dirty="0"/>
                  <a:t>+…….+ </a:t>
                </a:r>
                <a14:m>
                  <m:oMath xmlns:m="http://schemas.openxmlformats.org/officeDocument/2006/math">
                    <m:sSup>
                      <m:sSupPr>
                        <m:ctrlPr>
                          <a:rPr lang="en-US" sz="3300" i="1" smtClean="0">
                            <a:latin typeface="Cambria Math" panose="02040503050406030204" pitchFamily="18" charset="0"/>
                          </a:rPr>
                        </m:ctrlPr>
                      </m:sSupPr>
                      <m:e>
                        <m:r>
                          <a:rPr lang="en-IN" sz="3300" i="1">
                            <a:latin typeface="Cambria Math" panose="02040503050406030204" pitchFamily="18" charset="0"/>
                          </a:rPr>
                          <m:t>𝐶</m:t>
                        </m:r>
                      </m:e>
                      <m:sup>
                        <m:r>
                          <a:rPr lang="en-IN" sz="3300" b="0" i="1" smtClean="0">
                            <a:latin typeface="Cambria Math" panose="02040503050406030204" pitchFamily="18" charset="0"/>
                          </a:rPr>
                          <m:t>𝑛</m:t>
                        </m:r>
                      </m:sup>
                    </m:sSup>
                    <m:r>
                      <a:rPr lang="en-IN" sz="3300" b="0" i="1" smtClean="0">
                        <a:latin typeface="Cambria Math" panose="02040503050406030204" pitchFamily="18" charset="0"/>
                      </a:rPr>
                      <m:t>/</m:t>
                    </m:r>
                    <m:sSup>
                      <m:sSupPr>
                        <m:ctrlPr>
                          <a:rPr lang="en-US" sz="3300" i="1">
                            <a:latin typeface="Cambria Math" panose="02040503050406030204" pitchFamily="18" charset="0"/>
                          </a:rPr>
                        </m:ctrlPr>
                      </m:sSupPr>
                      <m:e>
                        <m:r>
                          <a:rPr lang="en-IN" sz="3300" i="1">
                            <a:latin typeface="Cambria Math" panose="02040503050406030204" pitchFamily="18" charset="0"/>
                          </a:rPr>
                          <m:t>(1+</m:t>
                        </m:r>
                        <m:r>
                          <a:rPr lang="en-IN" sz="3300" i="1">
                            <a:latin typeface="Cambria Math" panose="02040503050406030204" pitchFamily="18" charset="0"/>
                          </a:rPr>
                          <m:t>𝑘</m:t>
                        </m:r>
                        <m:r>
                          <a:rPr lang="en-IN" sz="3300" i="1">
                            <a:latin typeface="Cambria Math" panose="02040503050406030204" pitchFamily="18" charset="0"/>
                          </a:rPr>
                          <m:t>)</m:t>
                        </m:r>
                      </m:e>
                      <m:sup>
                        <m:r>
                          <a:rPr lang="en-IN" sz="3300" i="1">
                            <a:latin typeface="Cambria Math" panose="02040503050406030204" pitchFamily="18" charset="0"/>
                          </a:rPr>
                          <m:t>𝑛</m:t>
                        </m:r>
                      </m:sup>
                    </m:sSup>
                  </m:oMath>
                </a14:m>
                <a:r>
                  <a:rPr lang="en-US" sz="3300" dirty="0"/>
                  <a:t>]  - </a:t>
                </a:r>
                <a14:m>
                  <m:oMath xmlns:m="http://schemas.openxmlformats.org/officeDocument/2006/math">
                    <m:sSub>
                      <m:sSubPr>
                        <m:ctrlPr>
                          <a:rPr lang="en-US" sz="3300" i="1" smtClean="0">
                            <a:latin typeface="Cambria Math" panose="02040503050406030204" pitchFamily="18" charset="0"/>
                          </a:rPr>
                        </m:ctrlPr>
                      </m:sSubPr>
                      <m:e>
                        <m:r>
                          <a:rPr lang="en-IN" sz="3300" b="0" i="1" smtClean="0">
                            <a:latin typeface="Cambria Math" panose="02040503050406030204" pitchFamily="18" charset="0"/>
                          </a:rPr>
                          <m:t>𝐶</m:t>
                        </m:r>
                      </m:e>
                      <m:sub>
                        <m:r>
                          <a:rPr lang="en-IN" sz="3300" b="0" i="1" smtClean="0">
                            <a:latin typeface="Cambria Math" panose="02040503050406030204" pitchFamily="18" charset="0"/>
                          </a:rPr>
                          <m:t>0</m:t>
                        </m:r>
                      </m:sub>
                    </m:sSub>
                  </m:oMath>
                </a14:m>
                <a:endParaRPr lang="en-US" sz="3300" dirty="0"/>
              </a:p>
              <a:p>
                <a:endParaRPr lang="en-US" sz="3300" dirty="0"/>
              </a:p>
              <a:p>
                <a:r>
                  <a:rPr lang="de-DE" sz="3300" b="0" i="0" dirty="0">
                    <a:solidFill>
                      <a:schemeClr val="tx1">
                        <a:lumMod val="95000"/>
                        <a:lumOff val="5000"/>
                      </a:schemeClr>
                    </a:solidFill>
                    <a:effectLst/>
                    <a:latin typeface="Söhne Mono"/>
                  </a:rPr>
                  <a:t>NPV  =  Σ [</a:t>
                </a:r>
                <a14:m>
                  <m:oMath xmlns:m="http://schemas.openxmlformats.org/officeDocument/2006/math">
                    <m:sSub>
                      <m:sSubPr>
                        <m:ctrlPr>
                          <a:rPr lang="en-US" sz="3300" i="1" smtClean="0">
                            <a:latin typeface="Cambria Math" panose="02040503050406030204" pitchFamily="18" charset="0"/>
                          </a:rPr>
                        </m:ctrlPr>
                      </m:sSubPr>
                      <m:e>
                        <m:r>
                          <a:rPr lang="en-IN" sz="3300" i="1">
                            <a:latin typeface="Cambria Math" panose="02040503050406030204" pitchFamily="18" charset="0"/>
                          </a:rPr>
                          <m:t>𝐶</m:t>
                        </m:r>
                      </m:e>
                      <m:sub>
                        <m:r>
                          <a:rPr lang="en-IN" sz="3300" b="0" i="1" smtClean="0">
                            <a:latin typeface="Cambria Math" panose="02040503050406030204" pitchFamily="18" charset="0"/>
                          </a:rPr>
                          <m:t>𝑡</m:t>
                        </m:r>
                      </m:sub>
                    </m:sSub>
                  </m:oMath>
                </a14:m>
                <a:r>
                  <a:rPr lang="de-DE" sz="3300" b="0" i="0" dirty="0">
                    <a:solidFill>
                      <a:schemeClr val="tx1">
                        <a:lumMod val="95000"/>
                        <a:lumOff val="5000"/>
                      </a:schemeClr>
                    </a:solidFill>
                    <a:effectLst/>
                    <a:latin typeface="Söhne Mono"/>
                  </a:rPr>
                  <a:t> / (1 + k)^t] - </a:t>
                </a:r>
                <a14:m>
                  <m:oMath xmlns:m="http://schemas.openxmlformats.org/officeDocument/2006/math">
                    <m:sSub>
                      <m:sSubPr>
                        <m:ctrlPr>
                          <a:rPr lang="en-US" sz="3300" i="1">
                            <a:latin typeface="Cambria Math" panose="02040503050406030204" pitchFamily="18" charset="0"/>
                          </a:rPr>
                        </m:ctrlPr>
                      </m:sSubPr>
                      <m:e>
                        <m:r>
                          <a:rPr lang="en-IN" sz="3300" i="1">
                            <a:latin typeface="Cambria Math" panose="02040503050406030204" pitchFamily="18" charset="0"/>
                          </a:rPr>
                          <m:t>𝐶</m:t>
                        </m:r>
                      </m:e>
                      <m:sub>
                        <m:r>
                          <a:rPr lang="en-IN" sz="3300" b="0" i="1" smtClean="0">
                            <a:latin typeface="Cambria Math" panose="02040503050406030204" pitchFamily="18" charset="0"/>
                          </a:rPr>
                          <m:t>0</m:t>
                        </m:r>
                      </m:sub>
                    </m:sSub>
                  </m:oMath>
                </a14:m>
                <a:endParaRPr lang="en-US" sz="3300" dirty="0">
                  <a:solidFill>
                    <a:schemeClr val="tx1">
                      <a:lumMod val="95000"/>
                      <a:lumOff val="5000"/>
                    </a:schemeClr>
                  </a:solidFill>
                </a:endParaRPr>
              </a:p>
              <a:p>
                <a:endParaRPr lang="en-US" sz="3300" dirty="0">
                  <a:solidFill>
                    <a:schemeClr val="tx1">
                      <a:lumMod val="95000"/>
                      <a:lumOff val="5000"/>
                    </a:schemeClr>
                  </a:solidFill>
                </a:endParaRPr>
              </a:p>
              <a:p>
                <a:r>
                  <a:rPr lang="en-US" sz="3300" dirty="0">
                    <a:solidFill>
                      <a:schemeClr val="tx1">
                        <a:lumMod val="95000"/>
                        <a:lumOff val="5000"/>
                      </a:schemeClr>
                    </a:solidFill>
                  </a:rPr>
                  <a:t>Where , </a:t>
                </a:r>
                <a14:m>
                  <m:oMath xmlns:m="http://schemas.openxmlformats.org/officeDocument/2006/math">
                    <m:sSub>
                      <m:sSubPr>
                        <m:ctrlPr>
                          <a:rPr lang="en-US" sz="3300" i="1" smtClean="0">
                            <a:solidFill>
                              <a:schemeClr val="tx1">
                                <a:lumMod val="95000"/>
                                <a:lumOff val="5000"/>
                              </a:schemeClr>
                            </a:solidFill>
                            <a:latin typeface="Cambria Math" panose="02040503050406030204" pitchFamily="18" charset="0"/>
                          </a:rPr>
                        </m:ctrlPr>
                      </m:sSubPr>
                      <m:e>
                        <m:r>
                          <a:rPr lang="en-IN" sz="3300" b="0" i="1" smtClean="0">
                            <a:solidFill>
                              <a:schemeClr val="tx1">
                                <a:lumMod val="95000"/>
                                <a:lumOff val="5000"/>
                              </a:schemeClr>
                            </a:solidFill>
                            <a:latin typeface="Cambria Math" panose="02040503050406030204" pitchFamily="18" charset="0"/>
                          </a:rPr>
                          <m:t>𝐶</m:t>
                        </m:r>
                      </m:e>
                      <m:sub>
                        <m:r>
                          <a:rPr lang="en-IN" sz="3300" b="0" i="1" smtClean="0">
                            <a:solidFill>
                              <a:schemeClr val="tx1">
                                <a:lumMod val="95000"/>
                                <a:lumOff val="5000"/>
                              </a:schemeClr>
                            </a:solidFill>
                            <a:latin typeface="Cambria Math" panose="02040503050406030204" pitchFamily="18" charset="0"/>
                          </a:rPr>
                          <m:t>1</m:t>
                        </m:r>
                      </m:sub>
                    </m:sSub>
                  </m:oMath>
                </a14:m>
                <a:r>
                  <a:rPr lang="en-US" sz="3300" dirty="0">
                    <a:solidFill>
                      <a:schemeClr val="tx1">
                        <a:lumMod val="95000"/>
                        <a:lumOff val="5000"/>
                      </a:schemeClr>
                    </a:solidFill>
                  </a:rPr>
                  <a:t>, </a:t>
                </a:r>
                <a14:m>
                  <m:oMath xmlns:m="http://schemas.openxmlformats.org/officeDocument/2006/math">
                    <m:sSub>
                      <m:sSubPr>
                        <m:ctrlPr>
                          <a:rPr lang="en-US" sz="3300" i="1">
                            <a:solidFill>
                              <a:schemeClr val="tx1">
                                <a:lumMod val="95000"/>
                                <a:lumOff val="5000"/>
                              </a:schemeClr>
                            </a:solidFill>
                            <a:latin typeface="Cambria Math" panose="02040503050406030204" pitchFamily="18" charset="0"/>
                          </a:rPr>
                        </m:ctrlPr>
                      </m:sSubPr>
                      <m:e>
                        <m:r>
                          <a:rPr lang="en-IN" sz="3300" i="1">
                            <a:solidFill>
                              <a:schemeClr val="tx1">
                                <a:lumMod val="95000"/>
                                <a:lumOff val="5000"/>
                              </a:schemeClr>
                            </a:solidFill>
                            <a:latin typeface="Cambria Math" panose="02040503050406030204" pitchFamily="18" charset="0"/>
                          </a:rPr>
                          <m:t>𝐶</m:t>
                        </m:r>
                      </m:e>
                      <m:sub>
                        <m:r>
                          <a:rPr lang="en-IN" sz="3300" b="0" i="1" smtClean="0">
                            <a:solidFill>
                              <a:schemeClr val="tx1">
                                <a:lumMod val="95000"/>
                                <a:lumOff val="5000"/>
                              </a:schemeClr>
                            </a:solidFill>
                            <a:latin typeface="Cambria Math" panose="02040503050406030204" pitchFamily="18" charset="0"/>
                          </a:rPr>
                          <m:t>2</m:t>
                        </m:r>
                      </m:sub>
                    </m:sSub>
                    <m:r>
                      <a:rPr lang="en-IN" sz="3300" b="0" i="1" smtClean="0">
                        <a:solidFill>
                          <a:schemeClr val="tx1">
                            <a:lumMod val="95000"/>
                            <a:lumOff val="5000"/>
                          </a:schemeClr>
                        </a:solidFill>
                        <a:latin typeface="Cambria Math" panose="02040503050406030204" pitchFamily="18" charset="0"/>
                      </a:rPr>
                      <m:t>, …..</m:t>
                    </m:r>
                    <m:sSub>
                      <m:sSubPr>
                        <m:ctrlPr>
                          <a:rPr lang="en-US" sz="3300" i="1">
                            <a:solidFill>
                              <a:schemeClr val="tx1">
                                <a:lumMod val="95000"/>
                                <a:lumOff val="5000"/>
                              </a:schemeClr>
                            </a:solidFill>
                            <a:latin typeface="Cambria Math" panose="02040503050406030204" pitchFamily="18" charset="0"/>
                          </a:rPr>
                        </m:ctrlPr>
                      </m:sSubPr>
                      <m:e>
                        <m:r>
                          <a:rPr lang="en-IN" sz="3300" i="1">
                            <a:solidFill>
                              <a:schemeClr val="tx1">
                                <a:lumMod val="95000"/>
                                <a:lumOff val="5000"/>
                              </a:schemeClr>
                            </a:solidFill>
                            <a:latin typeface="Cambria Math" panose="02040503050406030204" pitchFamily="18" charset="0"/>
                          </a:rPr>
                          <m:t>𝐶</m:t>
                        </m:r>
                      </m:e>
                      <m:sub>
                        <m:r>
                          <a:rPr lang="en-IN" sz="3300" b="0" i="1" smtClean="0">
                            <a:solidFill>
                              <a:schemeClr val="tx1">
                                <a:lumMod val="95000"/>
                                <a:lumOff val="5000"/>
                              </a:schemeClr>
                            </a:solidFill>
                            <a:latin typeface="Cambria Math" panose="02040503050406030204" pitchFamily="18" charset="0"/>
                          </a:rPr>
                          <m:t>𝑛</m:t>
                        </m:r>
                      </m:sub>
                    </m:sSub>
                    <m:r>
                      <a:rPr lang="en-IN" sz="3300" b="0" i="1" smtClean="0">
                        <a:solidFill>
                          <a:schemeClr val="tx1">
                            <a:lumMod val="95000"/>
                            <a:lumOff val="5000"/>
                          </a:schemeClr>
                        </a:solidFill>
                        <a:latin typeface="Cambria Math" panose="02040503050406030204" pitchFamily="18" charset="0"/>
                      </a:rPr>
                      <m:t>  </m:t>
                    </m:r>
                  </m:oMath>
                </a14:m>
                <a:r>
                  <a:rPr lang="en-US" sz="3300" dirty="0">
                    <a:solidFill>
                      <a:schemeClr val="tx1">
                        <a:lumMod val="95000"/>
                        <a:lumOff val="5000"/>
                      </a:schemeClr>
                    </a:solidFill>
                  </a:rPr>
                  <a:t>Cashinflow</a:t>
                </a:r>
              </a:p>
              <a:p>
                <a:pPr marL="0" indent="0">
                  <a:buNone/>
                </a:pPr>
                <a:r>
                  <a:rPr lang="en-US" sz="3300" dirty="0">
                    <a:solidFill>
                      <a:schemeClr val="tx1">
                        <a:lumMod val="95000"/>
                        <a:lumOff val="5000"/>
                      </a:schemeClr>
                    </a:solidFill>
                  </a:rPr>
                  <a:t> </a:t>
                </a:r>
                <a14:m>
                  <m:oMath xmlns:m="http://schemas.openxmlformats.org/officeDocument/2006/math">
                    <m:sSub>
                      <m:sSubPr>
                        <m:ctrlPr>
                          <a:rPr lang="en-US" sz="3300" i="1" smtClean="0">
                            <a:solidFill>
                              <a:schemeClr val="tx1">
                                <a:lumMod val="95000"/>
                                <a:lumOff val="5000"/>
                              </a:schemeClr>
                            </a:solidFill>
                            <a:latin typeface="Cambria Math" panose="02040503050406030204" pitchFamily="18" charset="0"/>
                          </a:rPr>
                        </m:ctrlPr>
                      </m:sSubPr>
                      <m:e>
                        <m:r>
                          <a:rPr lang="en-IN" sz="3300" b="0" i="1" smtClean="0">
                            <a:solidFill>
                              <a:schemeClr val="tx1">
                                <a:lumMod val="95000"/>
                                <a:lumOff val="5000"/>
                              </a:schemeClr>
                            </a:solidFill>
                            <a:latin typeface="Cambria Math" panose="02040503050406030204" pitchFamily="18" charset="0"/>
                          </a:rPr>
                          <m:t>                                         </m:t>
                        </m:r>
                        <m:r>
                          <a:rPr lang="en-IN" sz="3300" b="0" i="1" smtClean="0">
                            <a:solidFill>
                              <a:schemeClr val="tx1">
                                <a:lumMod val="95000"/>
                                <a:lumOff val="5000"/>
                              </a:schemeClr>
                            </a:solidFill>
                            <a:latin typeface="Cambria Math" panose="02040503050406030204" pitchFamily="18" charset="0"/>
                          </a:rPr>
                          <m:t>𝐶</m:t>
                        </m:r>
                      </m:e>
                      <m:sub>
                        <m:r>
                          <a:rPr lang="en-IN" sz="3300" b="0" i="1" smtClean="0">
                            <a:solidFill>
                              <a:schemeClr val="tx1">
                                <a:lumMod val="95000"/>
                                <a:lumOff val="5000"/>
                              </a:schemeClr>
                            </a:solidFill>
                            <a:latin typeface="Cambria Math" panose="02040503050406030204" pitchFamily="18" charset="0"/>
                          </a:rPr>
                          <m:t>0</m:t>
                        </m:r>
                      </m:sub>
                    </m:sSub>
                  </m:oMath>
                </a14:m>
                <a:r>
                  <a:rPr lang="en-US" sz="3300" dirty="0">
                    <a:solidFill>
                      <a:schemeClr val="tx1">
                        <a:lumMod val="95000"/>
                        <a:lumOff val="5000"/>
                      </a:schemeClr>
                    </a:solidFill>
                  </a:rPr>
                  <a:t>  Cashoutflow</a:t>
                </a:r>
              </a:p>
              <a:p>
                <a:pPr marL="0" indent="0">
                  <a:buNone/>
                </a:pPr>
                <a:endParaRPr lang="en-US" sz="3300" dirty="0">
                  <a:solidFill>
                    <a:schemeClr val="tx1">
                      <a:lumMod val="95000"/>
                      <a:lumOff val="5000"/>
                    </a:schemeClr>
                  </a:solidFill>
                </a:endParaRPr>
              </a:p>
              <a:p>
                <a:r>
                  <a:rPr lang="en-US" sz="3300" b="0" i="0" dirty="0">
                    <a:solidFill>
                      <a:schemeClr val="tx1">
                        <a:lumMod val="95000"/>
                        <a:lumOff val="5000"/>
                      </a:schemeClr>
                    </a:solidFill>
                    <a:effectLst/>
                    <a:latin typeface="Times New Roman" panose="02020603050405020304" pitchFamily="18" charset="0"/>
                    <a:cs typeface="Times New Roman" panose="02020603050405020304" pitchFamily="18" charset="0"/>
                  </a:rPr>
                  <a:t>If the NPV is positive, it indicates that the project is expected to generate a return greater than the required rate of return (the discount rate). A positive NPV is considered an indicator of a financially viable project.</a:t>
                </a:r>
                <a:endParaRPr lang="en-US" sz="33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358607E7-94F0-7F24-E827-CF694A5D11B2}"/>
                  </a:ext>
                </a:extLst>
              </p:cNvPr>
              <p:cNvSpPr>
                <a:spLocks noGrp="1" noRot="1" noChangeAspect="1" noMove="1" noResize="1" noEditPoints="1" noAdjustHandles="1" noChangeArrowheads="1" noChangeShapeType="1" noTextEdit="1"/>
              </p:cNvSpPr>
              <p:nvPr>
                <p:ph idx="1"/>
              </p:nvPr>
            </p:nvSpPr>
            <p:spPr>
              <a:xfrm>
                <a:off x="1484310" y="1963269"/>
                <a:ext cx="10018713" cy="4222378"/>
              </a:xfrm>
              <a:blipFill>
                <a:blip r:embed="rId2"/>
                <a:stretch>
                  <a:fillRect l="-912" t="-6494" r="-18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06FFE769-846C-8563-B4F3-98E53AD66D2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485" b="95222" l="9524" r="89881">
                        <a14:foregroundMark x1="48512" y1="9556" x2="48512" y2="9556"/>
                        <a14:foregroundMark x1="52381" y1="8532" x2="52381" y2="8532"/>
                        <a14:foregroundMark x1="61310" y1="89078" x2="61310" y2="89078"/>
                        <a14:foregroundMark x1="55060" y1="84983" x2="55060" y2="84983"/>
                        <a14:foregroundMark x1="50000" y1="83959" x2="50000" y2="83959"/>
                        <a14:foregroundMark x1="42857" y1="90785" x2="42857" y2="90785"/>
                        <a14:foregroundMark x1="42262" y1="95563" x2="42262" y2="95563"/>
                        <a14:foregroundMark x1="40774" y1="7167" x2="40774" y2="7167"/>
                        <a14:foregroundMark x1="40476" y1="6485" x2="40476" y2="6485"/>
                        <a14:foregroundMark x1="38095" y1="8191" x2="38095" y2="8191"/>
                      </a14:backgroundRemoval>
                    </a14:imgEffect>
                  </a14:imgLayer>
                </a14:imgProps>
              </a:ext>
            </a:extLst>
          </a:blip>
          <a:stretch>
            <a:fillRect/>
          </a:stretch>
        </p:blipFill>
        <p:spPr>
          <a:xfrm>
            <a:off x="8128000" y="2271933"/>
            <a:ext cx="3212463" cy="2801343"/>
          </a:xfrm>
          <a:prstGeom prst="rect">
            <a:avLst/>
          </a:prstGeom>
        </p:spPr>
      </p:pic>
    </p:spTree>
    <p:extLst>
      <p:ext uri="{BB962C8B-B14F-4D97-AF65-F5344CB8AC3E}">
        <p14:creationId xmlns:p14="http://schemas.microsoft.com/office/powerpoint/2010/main" val="129538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BB877-3E63-B1BD-16BF-DA961DB59FCF}"/>
                  </a:ext>
                </a:extLst>
              </p:cNvPr>
              <p:cNvSpPr>
                <a:spLocks noGrp="1"/>
              </p:cNvSpPr>
              <p:nvPr>
                <p:ph idx="1"/>
              </p:nvPr>
            </p:nvSpPr>
            <p:spPr>
              <a:xfrm>
                <a:off x="1484309" y="1299883"/>
                <a:ext cx="10869055" cy="4491318"/>
              </a:xfrm>
            </p:spPr>
            <p:txBody>
              <a:bodyPr>
                <a:normAutofit/>
              </a:bodyPr>
              <a:lstStyle/>
              <a:p>
                <a:r>
                  <a:rPr lang="en-US" dirty="0">
                    <a:solidFill>
                      <a:srgbClr val="343541"/>
                    </a:solidFill>
                    <a:latin typeface="Söhne"/>
                  </a:rPr>
                  <a:t>T</a:t>
                </a:r>
                <a:r>
                  <a:rPr lang="en-US" b="0" i="0" dirty="0">
                    <a:solidFill>
                      <a:srgbClr val="343541"/>
                    </a:solidFill>
                    <a:effectLst/>
                    <a:latin typeface="Söhne"/>
                  </a:rPr>
                  <a:t>he project costs 2,500 cash inflows 900,800,700,600 and 500 in years 1 to 5. </a:t>
                </a:r>
                <a:r>
                  <a:rPr lang="en-US" b="0" i="0" dirty="0" err="1">
                    <a:solidFill>
                      <a:srgbClr val="343541"/>
                    </a:solidFill>
                    <a:effectLst/>
                    <a:latin typeface="Söhne"/>
                  </a:rPr>
                  <a:t>Oppurtunity</a:t>
                </a:r>
                <a:r>
                  <a:rPr lang="en-US" b="0" i="0" dirty="0">
                    <a:solidFill>
                      <a:srgbClr val="343541"/>
                    </a:solidFill>
                    <a:effectLst/>
                    <a:latin typeface="Söhne"/>
                  </a:rPr>
                  <a:t> cost is 15% .Find </a:t>
                </a:r>
                <a:r>
                  <a:rPr lang="en-US" dirty="0">
                    <a:solidFill>
                      <a:srgbClr val="343541"/>
                    </a:solidFill>
                    <a:latin typeface="Söhne"/>
                  </a:rPr>
                  <a:t>N</a:t>
                </a:r>
                <a:r>
                  <a:rPr lang="en-US" b="0" i="0" dirty="0">
                    <a:solidFill>
                      <a:srgbClr val="343541"/>
                    </a:solidFill>
                    <a:effectLst/>
                    <a:latin typeface="Söhne"/>
                  </a:rPr>
                  <a:t>et present value .</a:t>
                </a:r>
              </a:p>
              <a:p>
                <a:endParaRPr lang="en-US" dirty="0">
                  <a:solidFill>
                    <a:srgbClr val="343541"/>
                  </a:solidFill>
                  <a:latin typeface="Söhne"/>
                </a:endParaRPr>
              </a:p>
              <a:p>
                <a:r>
                  <a:rPr lang="en-US" sz="2400" dirty="0">
                    <a:latin typeface="Times New Roman" panose="02020603050405020304" pitchFamily="18" charset="0"/>
                    <a:cs typeface="Times New Roman" panose="02020603050405020304" pitchFamily="18" charset="0"/>
                  </a:rPr>
                  <a:t>NPV =  [900/ </a:t>
                </a:r>
                <a14:m>
                  <m:oMath xmlns:m="http://schemas.openxmlformats.org/officeDocument/2006/math">
                    <m:sSup>
                      <m:sSupPr>
                        <m:ctrlPr>
                          <a:rPr lang="en-US" sz="2400" i="1">
                            <a:latin typeface="Cambria Math" panose="02040503050406030204" pitchFamily="18" charset="0"/>
                          </a:rPr>
                        </m:ctrlPr>
                      </m:sSupPr>
                      <m:e>
                        <m:r>
                          <a:rPr lang="en-IN" sz="2400" i="1">
                            <a:latin typeface="Cambria Math" panose="02040503050406030204" pitchFamily="18" charset="0"/>
                          </a:rPr>
                          <m:t>(1+</m:t>
                        </m:r>
                        <m:r>
                          <a:rPr lang="en-IN" sz="2400" b="0" i="1" smtClean="0">
                            <a:latin typeface="Cambria Math" panose="02040503050406030204" pitchFamily="18" charset="0"/>
                          </a:rPr>
                          <m:t>0.15</m:t>
                        </m:r>
                        <m:r>
                          <a:rPr lang="en-IN" sz="2400" i="1">
                            <a:latin typeface="Cambria Math" panose="02040503050406030204" pitchFamily="18" charset="0"/>
                          </a:rPr>
                          <m:t>)</m:t>
                        </m:r>
                      </m:e>
                      <m:sup>
                        <m:r>
                          <a:rPr lang="en-IN" sz="2400" b="0" i="1" smtClean="0">
                            <a:latin typeface="Cambria Math" panose="02040503050406030204" pitchFamily="18" charset="0"/>
                          </a:rPr>
                          <m:t>1</m:t>
                        </m:r>
                      </m:sup>
                    </m:sSup>
                    <m:r>
                      <a:rPr lang="en-IN"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800</a:t>
                </a:r>
                <a14:m>
                  <m:oMath xmlns:m="http://schemas.openxmlformats.org/officeDocument/2006/math">
                    <m:sSup>
                      <m:sSupPr>
                        <m:ctrlPr>
                          <a:rPr lang="en-US" sz="2400" i="1">
                            <a:latin typeface="Cambria Math" panose="02040503050406030204" pitchFamily="18" charset="0"/>
                          </a:rPr>
                        </m:ctrlPr>
                      </m:sSupPr>
                      <m:e>
                        <m:r>
                          <a:rPr lang="en-IN" sz="2400" i="1">
                            <a:latin typeface="Cambria Math" panose="02040503050406030204" pitchFamily="18" charset="0"/>
                          </a:rPr>
                          <m:t>(1+</m:t>
                        </m:r>
                        <m:r>
                          <a:rPr lang="en-IN" sz="2400" b="0" i="1" smtClean="0">
                            <a:latin typeface="Cambria Math" panose="02040503050406030204" pitchFamily="18" charset="0"/>
                          </a:rPr>
                          <m:t>0.15</m:t>
                        </m:r>
                        <m:r>
                          <a:rPr lang="en-IN" sz="2400" i="1">
                            <a:latin typeface="Cambria Math" panose="02040503050406030204" pitchFamily="18" charset="0"/>
                          </a:rPr>
                          <m:t>)</m:t>
                        </m:r>
                      </m:e>
                      <m:sup>
                        <m:r>
                          <a:rPr lang="en-IN" sz="2400" b="0" i="1" smtClean="0">
                            <a:latin typeface="Cambria Math" panose="02040503050406030204" pitchFamily="18" charset="0"/>
                          </a:rPr>
                          <m:t>2</m:t>
                        </m:r>
                      </m:sup>
                    </m:sSup>
                    <m:r>
                      <a:rPr lang="en-IN"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700</a:t>
                </a:r>
                <a14:m>
                  <m:oMath xmlns:m="http://schemas.openxmlformats.org/officeDocument/2006/math">
                    <m:sSup>
                      <m:sSupPr>
                        <m:ctrlPr>
                          <a:rPr lang="en-US" i="1">
                            <a:latin typeface="Cambria Math" panose="02040503050406030204" pitchFamily="18" charset="0"/>
                          </a:rPr>
                        </m:ctrlPr>
                      </m:sSupPr>
                      <m:e>
                        <m:r>
                          <a:rPr lang="en-IN" i="1">
                            <a:latin typeface="Cambria Math" panose="02040503050406030204" pitchFamily="18" charset="0"/>
                          </a:rPr>
                          <m:t>(1+0.15)</m:t>
                        </m:r>
                      </m:e>
                      <m:sup>
                        <m:r>
                          <a:rPr lang="en-IN" b="0" i="1" smtClean="0">
                            <a:latin typeface="Cambria Math" panose="02040503050406030204" pitchFamily="18" charset="0"/>
                          </a:rPr>
                          <m:t>3</m:t>
                        </m:r>
                      </m:sup>
                    </m:sSup>
                  </m:oMath>
                </a14:m>
                <a:r>
                  <a:rPr lang="en-US" sz="2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600</a:t>
                </a:r>
                <a14:m>
                  <m:oMath xmlns:m="http://schemas.openxmlformats.org/officeDocument/2006/math">
                    <m:sSup>
                      <m:sSupPr>
                        <m:ctrlPr>
                          <a:rPr lang="en-US" i="1">
                            <a:latin typeface="Cambria Math" panose="02040503050406030204" pitchFamily="18" charset="0"/>
                          </a:rPr>
                        </m:ctrlPr>
                      </m:sSupPr>
                      <m:e>
                        <m:r>
                          <a:rPr lang="en-IN" i="1">
                            <a:latin typeface="Cambria Math" panose="02040503050406030204" pitchFamily="18" charset="0"/>
                          </a:rPr>
                          <m:t>(1+0.15)</m:t>
                        </m:r>
                      </m:e>
                      <m:sup>
                        <m:r>
                          <a:rPr lang="en-IN" b="0" i="1" smtClean="0">
                            <a:latin typeface="Cambria Math" panose="02040503050406030204" pitchFamily="18" charset="0"/>
                          </a:rPr>
                          <m:t>4</m:t>
                        </m:r>
                      </m:sup>
                    </m:sSup>
                    <m:r>
                      <a:rPr lang="en-IN" i="1">
                        <a:latin typeface="Cambria Math" panose="02040503050406030204" pitchFamily="18" charset="0"/>
                      </a:rPr>
                      <m:t> </m:t>
                    </m:r>
                  </m:oMath>
                </a14:m>
                <a:endParaRPr lang="en-IN"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500</a:t>
                </a:r>
                <a14:m>
                  <m:oMath xmlns:m="http://schemas.openxmlformats.org/officeDocument/2006/math">
                    <m:sSup>
                      <m:sSupPr>
                        <m:ctrlPr>
                          <a:rPr lang="en-US" sz="2400" i="1">
                            <a:latin typeface="Cambria Math" panose="02040503050406030204" pitchFamily="18" charset="0"/>
                          </a:rPr>
                        </m:ctrlPr>
                      </m:sSupPr>
                      <m:e>
                        <m:r>
                          <a:rPr lang="en-IN" sz="2400" i="1">
                            <a:latin typeface="Cambria Math" panose="02040503050406030204" pitchFamily="18" charset="0"/>
                          </a:rPr>
                          <m:t>(1+</m:t>
                        </m:r>
                        <m:r>
                          <a:rPr lang="en-IN" sz="2400" b="0" i="1" smtClean="0">
                            <a:latin typeface="Cambria Math" panose="02040503050406030204" pitchFamily="18" charset="0"/>
                          </a:rPr>
                          <m:t>0.15</m:t>
                        </m:r>
                        <m:r>
                          <a:rPr lang="en-IN" sz="2400" i="1">
                            <a:latin typeface="Cambria Math" panose="02040503050406030204" pitchFamily="18" charset="0"/>
                          </a:rPr>
                          <m:t>)</m:t>
                        </m:r>
                      </m:e>
                      <m:sup>
                        <m:r>
                          <a:rPr lang="en-IN" sz="2400" b="0" i="1" smtClean="0">
                            <a:latin typeface="Cambria Math" panose="02040503050406030204" pitchFamily="18" charset="0"/>
                          </a:rPr>
                          <m:t>5</m:t>
                        </m:r>
                      </m:sup>
                    </m:sSup>
                    <m:r>
                      <a:rPr lang="en-IN" sz="2400" i="1">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 - 200</a:t>
                </a:r>
              </a:p>
              <a:p>
                <a:r>
                  <a:rPr lang="en-IN" dirty="0">
                    <a:latin typeface="Times New Roman" panose="02020603050405020304" pitchFamily="18" charset="0"/>
                    <a:cs typeface="Times New Roman" panose="02020603050405020304" pitchFamily="18" charset="0"/>
                  </a:rPr>
                  <a:t>NPV = -60.51</a:t>
                </a:r>
              </a:p>
            </p:txBody>
          </p:sp>
        </mc:Choice>
        <mc:Fallback xmlns="">
          <p:sp>
            <p:nvSpPr>
              <p:cNvPr id="3" name="Content Placeholder 2">
                <a:extLst>
                  <a:ext uri="{FF2B5EF4-FFF2-40B4-BE49-F238E27FC236}">
                    <a16:creationId xmlns:a16="http://schemas.microsoft.com/office/drawing/2014/main" id="{294BB877-3E63-B1BD-16BF-DA961DB59FCF}"/>
                  </a:ext>
                </a:extLst>
              </p:cNvPr>
              <p:cNvSpPr>
                <a:spLocks noGrp="1" noRot="1" noChangeAspect="1" noMove="1" noResize="1" noEditPoints="1" noAdjustHandles="1" noChangeArrowheads="1" noChangeShapeType="1" noTextEdit="1"/>
              </p:cNvSpPr>
              <p:nvPr>
                <p:ph idx="1"/>
              </p:nvPr>
            </p:nvSpPr>
            <p:spPr>
              <a:xfrm>
                <a:off x="1484309" y="1299883"/>
                <a:ext cx="10869055" cy="4491318"/>
              </a:xfrm>
              <a:blipFill>
                <a:blip r:embed="rId2"/>
                <a:stretch>
                  <a:fillRect l="-1402"/>
                </a:stretch>
              </a:blipFill>
            </p:spPr>
            <p:txBody>
              <a:bodyPr/>
              <a:lstStyle/>
              <a:p>
                <a:r>
                  <a:rPr lang="en-IN">
                    <a:noFill/>
                  </a:rPr>
                  <a:t> </a:t>
                </a:r>
              </a:p>
            </p:txBody>
          </p:sp>
        </mc:Fallback>
      </mc:AlternateContent>
    </p:spTree>
    <p:extLst>
      <p:ext uri="{BB962C8B-B14F-4D97-AF65-F5344CB8AC3E}">
        <p14:creationId xmlns:p14="http://schemas.microsoft.com/office/powerpoint/2010/main" val="434479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A1DF-39ED-D71D-6D6F-5E8D57E7C754}"/>
              </a:ext>
            </a:extLst>
          </p:cNvPr>
          <p:cNvSpPr>
            <a:spLocks noGrp="1"/>
          </p:cNvSpPr>
          <p:nvPr>
            <p:ph type="title"/>
          </p:nvPr>
        </p:nvSpPr>
        <p:spPr>
          <a:xfrm>
            <a:off x="2882807" y="578226"/>
            <a:ext cx="6825970" cy="900952"/>
          </a:xfrm>
          <a:solidFill>
            <a:schemeClr val="accent1">
              <a:lumMod val="40000"/>
              <a:lumOff val="60000"/>
            </a:schemeClr>
          </a:solidFill>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Internal Rate of Return (IRR)</a:t>
            </a:r>
            <a:br>
              <a:rPr lang="en-US" b="1"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25B021-CB77-60C6-0579-108A3192BDFE}"/>
                  </a:ext>
                </a:extLst>
              </p:cNvPr>
              <p:cNvSpPr>
                <a:spLocks noGrp="1"/>
              </p:cNvSpPr>
              <p:nvPr>
                <p:ph idx="1"/>
              </p:nvPr>
            </p:nvSpPr>
            <p:spPr>
              <a:xfrm>
                <a:off x="1484310" y="1595718"/>
                <a:ext cx="10707690" cy="5091953"/>
              </a:xfrm>
            </p:spPr>
            <p:txBody>
              <a:bodyPr>
                <a:normAutofit/>
              </a:bodyPr>
              <a:lstStyle/>
              <a:p>
                <a:r>
                  <a:rPr lang="en-US" sz="1800" b="0" i="0" dirty="0">
                    <a:solidFill>
                      <a:srgbClr val="374151"/>
                    </a:solidFill>
                    <a:effectLst/>
                    <a:latin typeface="Times New Roman" panose="02020603050405020304" pitchFamily="18" charset="0"/>
                    <a:cs typeface="Times New Roman" panose="02020603050405020304" pitchFamily="18" charset="0"/>
                  </a:rPr>
                  <a:t>IRR is a financial metric that calculates the discount rate at which the NPV of a project becomes zero. It represents the project's estimated rate of return and helps in comparing different investment opportunities.</a:t>
                </a:r>
              </a:p>
              <a:p>
                <a:endParaRPr lang="en-US" sz="1800" dirty="0">
                  <a:solidFill>
                    <a:srgbClr val="374151"/>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0 =  [</a:t>
                </a:r>
                <a14:m>
                  <m:oMath xmlns:m="http://schemas.openxmlformats.org/officeDocument/2006/math">
                    <m:sSub>
                      <m:sSubPr>
                        <m:ctrlPr>
                          <a:rPr lang="en-US" sz="1800" i="1">
                            <a:latin typeface="Cambria Math" panose="02040503050406030204" pitchFamily="18" charset="0"/>
                          </a:rPr>
                        </m:ctrlPr>
                      </m:sSubPr>
                      <m:e>
                        <m:r>
                          <a:rPr lang="en-IN" sz="1800" i="1">
                            <a:latin typeface="Cambria Math" panose="02040503050406030204" pitchFamily="18" charset="0"/>
                          </a:rPr>
                          <m:t>𝐶</m:t>
                        </m:r>
                      </m:e>
                      <m:sub>
                        <m:r>
                          <a:rPr lang="en-IN" sz="1800" b="0" i="1" smtClean="0">
                            <a:latin typeface="Cambria Math" panose="02040503050406030204" pitchFamily="18" charset="0"/>
                          </a:rPr>
                          <m:t>1</m:t>
                        </m:r>
                      </m:sub>
                    </m:sSub>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a:latin typeface="Cambria Math" panose="02040503050406030204" pitchFamily="18" charset="0"/>
                          </a:rPr>
                        </m:ctrlPr>
                      </m:sSupPr>
                      <m:e>
                        <m:r>
                          <a:rPr lang="en-IN" sz="1800" i="1">
                            <a:latin typeface="Cambria Math" panose="02040503050406030204" pitchFamily="18" charset="0"/>
                          </a:rPr>
                          <m:t>(1+</m:t>
                        </m:r>
                        <m:r>
                          <a:rPr lang="en-IN" sz="1800" i="1">
                            <a:latin typeface="Cambria Math" panose="02040503050406030204" pitchFamily="18" charset="0"/>
                          </a:rPr>
                          <m:t>𝑘</m:t>
                        </m:r>
                        <m:r>
                          <a:rPr lang="en-IN" sz="1800" i="1">
                            <a:latin typeface="Cambria Math" panose="02040503050406030204" pitchFamily="18" charset="0"/>
                          </a:rPr>
                          <m:t>)</m:t>
                        </m:r>
                      </m:e>
                      <m:sup>
                        <m:r>
                          <a:rPr lang="en-IN" sz="1800" b="0" i="1" smtClean="0">
                            <a:latin typeface="Cambria Math" panose="02040503050406030204" pitchFamily="18" charset="0"/>
                          </a:rPr>
                          <m:t>1</m:t>
                        </m:r>
                      </m:sup>
                    </m:sSup>
                    <m:r>
                      <a:rPr lang="en-IN" sz="1800" i="1">
                        <a:latin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rPr>
                        </m:ctrlPr>
                      </m:sSubPr>
                      <m:e>
                        <m:r>
                          <a:rPr lang="en-IN" sz="1800" i="1">
                            <a:latin typeface="Cambria Math" panose="02040503050406030204" pitchFamily="18" charset="0"/>
                          </a:rPr>
                          <m:t>𝐶</m:t>
                        </m:r>
                      </m:e>
                      <m:sub>
                        <m:r>
                          <a:rPr lang="en-IN" sz="1800" b="0" i="1" smtClean="0">
                            <a:latin typeface="Cambria Math" panose="02040503050406030204" pitchFamily="18" charset="0"/>
                          </a:rPr>
                          <m:t>2</m:t>
                        </m:r>
                      </m:sub>
                    </m:sSub>
                    <m:r>
                      <a:rPr lang="en-IN" sz="1800" i="1">
                        <a:latin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a:latin typeface="Cambria Math" panose="02040503050406030204" pitchFamily="18" charset="0"/>
                          </a:rPr>
                        </m:ctrlPr>
                      </m:sSupPr>
                      <m:e>
                        <m:r>
                          <a:rPr lang="en-IN" sz="1800" i="1">
                            <a:latin typeface="Cambria Math" panose="02040503050406030204" pitchFamily="18" charset="0"/>
                          </a:rPr>
                          <m:t>(1+</m:t>
                        </m:r>
                        <m:r>
                          <a:rPr lang="en-IN" sz="1800" i="1">
                            <a:latin typeface="Cambria Math" panose="02040503050406030204" pitchFamily="18" charset="0"/>
                          </a:rPr>
                          <m:t>𝑘</m:t>
                        </m:r>
                        <m:r>
                          <a:rPr lang="en-IN" sz="1800" i="1">
                            <a:latin typeface="Cambria Math" panose="02040503050406030204" pitchFamily="18" charset="0"/>
                          </a:rPr>
                          <m:t>)</m:t>
                        </m:r>
                      </m:e>
                      <m:sup>
                        <m:r>
                          <a:rPr lang="en-IN" sz="1800" b="0" i="1" smtClean="0">
                            <a:latin typeface="Cambria Math" panose="02040503050406030204" pitchFamily="18" charset="0"/>
                          </a:rPr>
                          <m:t>2</m:t>
                        </m:r>
                      </m:sup>
                    </m:sSup>
                    <m:r>
                      <a:rPr lang="en-IN" sz="1800" i="1">
                        <a:latin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smtClean="0">
                            <a:latin typeface="Cambria Math" panose="02040503050406030204" pitchFamily="18" charset="0"/>
                          </a:rPr>
                        </m:ctrlPr>
                      </m:sSupPr>
                      <m:e>
                        <m:r>
                          <a:rPr lang="en-IN" sz="1800" i="1">
                            <a:latin typeface="Cambria Math" panose="02040503050406030204" pitchFamily="18" charset="0"/>
                          </a:rPr>
                          <m:t>𝐶</m:t>
                        </m:r>
                      </m:e>
                      <m:sup>
                        <m:r>
                          <a:rPr lang="en-IN" sz="1800" b="0" i="1" smtClean="0">
                            <a:latin typeface="Cambria Math" panose="02040503050406030204" pitchFamily="18" charset="0"/>
                          </a:rPr>
                          <m:t>𝑛</m:t>
                        </m:r>
                      </m:sup>
                    </m:sSup>
                    <m:r>
                      <a:rPr lang="en-IN" sz="1800" b="0" i="1" smtClean="0">
                        <a:latin typeface="Cambria Math" panose="02040503050406030204" pitchFamily="18" charset="0"/>
                      </a:rPr>
                      <m:t>/</m:t>
                    </m:r>
                    <m:sSup>
                      <m:sSupPr>
                        <m:ctrlPr>
                          <a:rPr lang="en-US" sz="1800" i="1">
                            <a:latin typeface="Cambria Math" panose="02040503050406030204" pitchFamily="18" charset="0"/>
                          </a:rPr>
                        </m:ctrlPr>
                      </m:sSupPr>
                      <m:e>
                        <m:r>
                          <a:rPr lang="en-IN" sz="1800" i="1">
                            <a:latin typeface="Cambria Math" panose="02040503050406030204" pitchFamily="18" charset="0"/>
                          </a:rPr>
                          <m:t>(1+</m:t>
                        </m:r>
                        <m:r>
                          <a:rPr lang="en-IN" sz="1800" i="1">
                            <a:latin typeface="Cambria Math" panose="02040503050406030204" pitchFamily="18" charset="0"/>
                          </a:rPr>
                          <m:t>𝑘</m:t>
                        </m:r>
                        <m:r>
                          <a:rPr lang="en-IN" sz="1800" i="1">
                            <a:latin typeface="Cambria Math" panose="02040503050406030204" pitchFamily="18" charset="0"/>
                          </a:rPr>
                          <m:t>)</m:t>
                        </m:r>
                      </m:e>
                      <m:sup>
                        <m:r>
                          <a:rPr lang="en-IN" sz="1800" i="1">
                            <a:latin typeface="Cambria Math" panose="02040503050406030204" pitchFamily="18" charset="0"/>
                          </a:rPr>
                          <m:t>𝑛</m:t>
                        </m:r>
                      </m:sup>
                    </m:sSup>
                  </m:oMath>
                </a14:m>
                <a:r>
                  <a:rPr lang="en-US" sz="1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0</m:t>
                        </m:r>
                      </m:sub>
                    </m:sSub>
                  </m:oMath>
                </a14:m>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de-DE"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Σ [</a:t>
                </a:r>
                <a14:m>
                  <m:oMath xmlns:m="http://schemas.openxmlformats.org/officeDocument/2006/math">
                    <m:sSub>
                      <m:sSubPr>
                        <m:ctrlPr>
                          <a:rPr lang="en-US" sz="1800" i="1" smtClean="0">
                            <a:latin typeface="Cambria Math" panose="02040503050406030204" pitchFamily="18" charset="0"/>
                          </a:rPr>
                        </m:ctrlPr>
                      </m:sSubPr>
                      <m:e>
                        <m:r>
                          <a:rPr lang="en-IN" sz="1800" i="1">
                            <a:latin typeface="Cambria Math" panose="02040503050406030204" pitchFamily="18" charset="0"/>
                          </a:rPr>
                          <m:t>𝐶</m:t>
                        </m:r>
                      </m:e>
                      <m:sub>
                        <m:r>
                          <a:rPr lang="en-IN" sz="1800" b="0" i="1" smtClean="0">
                            <a:latin typeface="Cambria Math" panose="02040503050406030204" pitchFamily="18" charset="0"/>
                          </a:rPr>
                          <m:t>𝑡</m:t>
                        </m:r>
                      </m:sub>
                    </m:sSub>
                  </m:oMath>
                </a14:m>
                <a:r>
                  <a:rPr lang="de-DE"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 (1 + k)^t]  =  </a:t>
                </a:r>
                <a14:m>
                  <m:oMath xmlns:m="http://schemas.openxmlformats.org/officeDocument/2006/math">
                    <m:sSub>
                      <m:sSubPr>
                        <m:ctrlPr>
                          <a:rPr lang="en-US" sz="1800" i="1">
                            <a:latin typeface="Cambria Math" panose="02040503050406030204" pitchFamily="18" charset="0"/>
                          </a:rPr>
                        </m:ctrlPr>
                      </m:sSubPr>
                      <m:e>
                        <m:r>
                          <a:rPr lang="en-IN" sz="1800" i="1">
                            <a:latin typeface="Cambria Math" panose="02040503050406030204" pitchFamily="18" charset="0"/>
                          </a:rPr>
                          <m:t>𝐶</m:t>
                        </m:r>
                      </m:e>
                      <m:sub>
                        <m:r>
                          <a:rPr lang="en-IN" sz="1800" b="0" i="1" smtClean="0">
                            <a:latin typeface="Cambria Math" panose="02040503050406030204" pitchFamily="18" charset="0"/>
                          </a:rPr>
                          <m:t>0</m:t>
                        </m:r>
                      </m:sub>
                    </m:sSub>
                  </m:oMath>
                </a14:m>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Where , </a:t>
                </a:r>
                <a14:m>
                  <m:oMath xmlns:m="http://schemas.openxmlformats.org/officeDocument/2006/math">
                    <m:sSub>
                      <m:sSubPr>
                        <m:ctrlPr>
                          <a:rPr lang="en-US" sz="1800" i="1" smtClean="0">
                            <a:solidFill>
                              <a:schemeClr val="tx1">
                                <a:lumMod val="95000"/>
                                <a:lumOff val="5000"/>
                              </a:schemeClr>
                            </a:solidFill>
                            <a:latin typeface="Cambria Math" panose="02040503050406030204" pitchFamily="18" charset="0"/>
                          </a:rPr>
                        </m:ctrlPr>
                      </m:sSubPr>
                      <m:e>
                        <m:r>
                          <a:rPr lang="en-IN" sz="1800" b="0" i="1" smtClean="0">
                            <a:solidFill>
                              <a:schemeClr val="tx1">
                                <a:lumMod val="95000"/>
                                <a:lumOff val="5000"/>
                              </a:schemeClr>
                            </a:solidFill>
                            <a:latin typeface="Cambria Math" panose="02040503050406030204" pitchFamily="18" charset="0"/>
                          </a:rPr>
                          <m:t>𝐶</m:t>
                        </m:r>
                      </m:e>
                      <m:sub>
                        <m:r>
                          <a:rPr lang="en-IN" sz="1800" b="0" i="1" smtClean="0">
                            <a:solidFill>
                              <a:schemeClr val="tx1">
                                <a:lumMod val="95000"/>
                                <a:lumOff val="5000"/>
                              </a:schemeClr>
                            </a:solidFill>
                            <a:latin typeface="Cambria Math" panose="02040503050406030204" pitchFamily="18" charset="0"/>
                          </a:rPr>
                          <m:t>1</m:t>
                        </m:r>
                      </m:sub>
                    </m:sSub>
                  </m:oMath>
                </a14:m>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solidFill>
                              <a:schemeClr val="tx1">
                                <a:lumMod val="95000"/>
                                <a:lumOff val="5000"/>
                              </a:schemeClr>
                            </a:solidFill>
                            <a:latin typeface="Cambria Math" panose="02040503050406030204" pitchFamily="18" charset="0"/>
                          </a:rPr>
                        </m:ctrlPr>
                      </m:sSubPr>
                      <m:e>
                        <m:r>
                          <a:rPr lang="en-IN" sz="1800" i="1">
                            <a:solidFill>
                              <a:schemeClr val="tx1">
                                <a:lumMod val="95000"/>
                                <a:lumOff val="5000"/>
                              </a:schemeClr>
                            </a:solidFill>
                            <a:latin typeface="Cambria Math" panose="02040503050406030204" pitchFamily="18" charset="0"/>
                          </a:rPr>
                          <m:t>𝐶</m:t>
                        </m:r>
                      </m:e>
                      <m:sub>
                        <m:r>
                          <a:rPr lang="en-IN" sz="1800" b="0" i="1" smtClean="0">
                            <a:solidFill>
                              <a:schemeClr val="tx1">
                                <a:lumMod val="95000"/>
                                <a:lumOff val="5000"/>
                              </a:schemeClr>
                            </a:solidFill>
                            <a:latin typeface="Cambria Math" panose="02040503050406030204" pitchFamily="18" charset="0"/>
                          </a:rPr>
                          <m:t>2</m:t>
                        </m:r>
                      </m:sub>
                    </m:sSub>
                    <m:r>
                      <a:rPr lang="en-IN" sz="1800" b="0" i="1" smtClean="0">
                        <a:solidFill>
                          <a:schemeClr val="tx1">
                            <a:lumMod val="95000"/>
                            <a:lumOff val="5000"/>
                          </a:schemeClr>
                        </a:solidFill>
                        <a:latin typeface="Cambria Math" panose="02040503050406030204" pitchFamily="18" charset="0"/>
                      </a:rPr>
                      <m:t>, …..</m:t>
                    </m:r>
                    <m:sSub>
                      <m:sSubPr>
                        <m:ctrlPr>
                          <a:rPr lang="en-US" sz="1800" i="1">
                            <a:solidFill>
                              <a:schemeClr val="tx1">
                                <a:lumMod val="95000"/>
                                <a:lumOff val="5000"/>
                              </a:schemeClr>
                            </a:solidFill>
                            <a:latin typeface="Cambria Math" panose="02040503050406030204" pitchFamily="18" charset="0"/>
                          </a:rPr>
                        </m:ctrlPr>
                      </m:sSubPr>
                      <m:e>
                        <m:r>
                          <a:rPr lang="en-IN" sz="1800" i="1">
                            <a:solidFill>
                              <a:schemeClr val="tx1">
                                <a:lumMod val="95000"/>
                                <a:lumOff val="5000"/>
                              </a:schemeClr>
                            </a:solidFill>
                            <a:latin typeface="Cambria Math" panose="02040503050406030204" pitchFamily="18" charset="0"/>
                          </a:rPr>
                          <m:t>𝐶</m:t>
                        </m:r>
                      </m:e>
                      <m:sub>
                        <m:r>
                          <a:rPr lang="en-IN" sz="1800" b="0" i="1" smtClean="0">
                            <a:solidFill>
                              <a:schemeClr val="tx1">
                                <a:lumMod val="95000"/>
                                <a:lumOff val="5000"/>
                              </a:schemeClr>
                            </a:solidFill>
                            <a:latin typeface="Cambria Math" panose="02040503050406030204" pitchFamily="18" charset="0"/>
                          </a:rPr>
                          <m:t>𝑛</m:t>
                        </m:r>
                      </m:sub>
                    </m:sSub>
                    <m:r>
                      <a:rPr lang="en-IN" sz="1800" b="0" i="1" smtClean="0">
                        <a:solidFill>
                          <a:schemeClr val="tx1">
                            <a:lumMod val="95000"/>
                            <a:lumOff val="5000"/>
                          </a:schemeClr>
                        </a:solidFill>
                        <a:latin typeface="Cambria Math" panose="02040503050406030204" pitchFamily="18" charset="0"/>
                      </a:rPr>
                      <m:t>  </m:t>
                    </m:r>
                  </m:oMath>
                </a14:m>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Cashinflow</a:t>
                </a:r>
              </a:p>
              <a:p>
                <a:pPr marL="0" indent="0">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smtClean="0">
                            <a:solidFill>
                              <a:schemeClr val="tx1">
                                <a:lumMod val="95000"/>
                                <a:lumOff val="5000"/>
                              </a:schemeClr>
                            </a:solidFill>
                            <a:latin typeface="Cambria Math" panose="02040503050406030204" pitchFamily="18" charset="0"/>
                          </a:rPr>
                        </m:ctrlPr>
                      </m:sSubPr>
                      <m:e>
                        <m:r>
                          <a:rPr lang="en-IN" sz="1800" b="0" i="1" smtClean="0">
                            <a:solidFill>
                              <a:schemeClr val="tx1">
                                <a:lumMod val="95000"/>
                                <a:lumOff val="5000"/>
                              </a:schemeClr>
                            </a:solidFill>
                            <a:latin typeface="Cambria Math" panose="02040503050406030204" pitchFamily="18" charset="0"/>
                          </a:rPr>
                          <m:t>                                         </m:t>
                        </m:r>
                        <m:r>
                          <a:rPr lang="en-IN" sz="1800" b="0" i="1" smtClean="0">
                            <a:solidFill>
                              <a:schemeClr val="tx1">
                                <a:lumMod val="95000"/>
                                <a:lumOff val="5000"/>
                              </a:schemeClr>
                            </a:solidFill>
                            <a:latin typeface="Cambria Math" panose="02040503050406030204" pitchFamily="18" charset="0"/>
                          </a:rPr>
                          <m:t>𝐶</m:t>
                        </m:r>
                      </m:e>
                      <m:sub>
                        <m:r>
                          <a:rPr lang="en-IN" sz="1800" b="0" i="1" smtClean="0">
                            <a:solidFill>
                              <a:schemeClr val="tx1">
                                <a:lumMod val="95000"/>
                                <a:lumOff val="5000"/>
                              </a:schemeClr>
                            </a:solidFill>
                            <a:latin typeface="Cambria Math" panose="02040503050406030204" pitchFamily="18" charset="0"/>
                          </a:rPr>
                          <m:t>0</m:t>
                        </m:r>
                      </m:sub>
                    </m:sSub>
                  </m:oMath>
                </a14:m>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Cashoutflow</a:t>
                </a:r>
              </a:p>
              <a:p>
                <a:r>
                  <a:rPr lang="en-US" sz="1800" b="0" i="0" dirty="0">
                    <a:solidFill>
                      <a:srgbClr val="374151"/>
                    </a:solidFill>
                    <a:effectLst/>
                    <a:latin typeface="Times New Roman" panose="02020603050405020304" pitchFamily="18" charset="0"/>
                    <a:cs typeface="Times New Roman" panose="02020603050405020304" pitchFamily="18" charset="0"/>
                  </a:rPr>
                  <a:t>The IRR is compared to the required rate of return. If the IRR is greater than the required rate of return, the project is considered acceptable. The higher the IRR, the more financially attractive the project.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8525B021-CB77-60C6-0579-108A3192BDFE}"/>
                  </a:ext>
                </a:extLst>
              </p:cNvPr>
              <p:cNvSpPr>
                <a:spLocks noGrp="1" noRot="1" noChangeAspect="1" noMove="1" noResize="1" noEditPoints="1" noAdjustHandles="1" noChangeArrowheads="1" noChangeShapeType="1" noTextEdit="1"/>
              </p:cNvSpPr>
              <p:nvPr>
                <p:ph idx="1"/>
              </p:nvPr>
            </p:nvSpPr>
            <p:spPr>
              <a:xfrm>
                <a:off x="1484310" y="1595718"/>
                <a:ext cx="10707690" cy="5091953"/>
              </a:xfrm>
              <a:blipFill>
                <a:blip r:embed="rId2"/>
                <a:stretch>
                  <a:fillRect l="-854"/>
                </a:stretch>
              </a:blipFill>
            </p:spPr>
            <p:txBody>
              <a:bodyPr/>
              <a:lstStyle/>
              <a:p>
                <a:r>
                  <a:rPr lang="en-IN">
                    <a:noFill/>
                  </a:rPr>
                  <a:t> </a:t>
                </a:r>
              </a:p>
            </p:txBody>
          </p:sp>
        </mc:Fallback>
      </mc:AlternateContent>
    </p:spTree>
    <p:extLst>
      <p:ext uri="{BB962C8B-B14F-4D97-AF65-F5344CB8AC3E}">
        <p14:creationId xmlns:p14="http://schemas.microsoft.com/office/powerpoint/2010/main" val="186159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B65118-F95E-8CAC-8901-9D1E27B55F8B}"/>
                  </a:ext>
                </a:extLst>
              </p:cNvPr>
              <p:cNvSpPr>
                <a:spLocks noGrp="1"/>
              </p:cNvSpPr>
              <p:nvPr>
                <p:ph idx="1"/>
              </p:nvPr>
            </p:nvSpPr>
            <p:spPr>
              <a:xfrm>
                <a:off x="1493275" y="89649"/>
                <a:ext cx="10018713" cy="6024282"/>
              </a:xfrm>
            </p:spPr>
            <p:txBody>
              <a:bodyPr>
                <a:normAutofit/>
              </a:bodyPr>
              <a:lstStyle/>
              <a:p>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If you invest $200 today and expect to receive three yearly payments of $100 each, followed by a lump sum of $2,500 in three years, what is the internal rate of interest (IRR) that equates the present value of these cash flows to the initial investment?</a:t>
                </a:r>
                <a:b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br>
                <a:endPar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2200" dirty="0">
                    <a:solidFill>
                      <a:srgbClr val="374151"/>
                    </a:solidFill>
                    <a:latin typeface="Times New Roman" panose="02020603050405020304" pitchFamily="18" charset="0"/>
                    <a:cs typeface="Times New Roman" panose="02020603050405020304" pitchFamily="18" charset="0"/>
                  </a:rPr>
                  <a:t>Lets try for 10% interest Rate,</a:t>
                </a:r>
              </a:p>
              <a:p>
                <a:r>
                  <a:rPr lang="en-US" sz="2200" dirty="0">
                    <a:latin typeface="Times New Roman" panose="02020603050405020304" pitchFamily="18" charset="0"/>
                    <a:cs typeface="Times New Roman" panose="02020603050405020304" pitchFamily="18" charset="0"/>
                  </a:rPr>
                  <a:t>NPV =  [100/ </a:t>
                </a:r>
                <a14:m>
                  <m:oMath xmlns:m="http://schemas.openxmlformats.org/officeDocument/2006/math">
                    <m:sSup>
                      <m:sSupPr>
                        <m:ctrlPr>
                          <a:rPr lang="en-US" sz="2200" i="1">
                            <a:latin typeface="Cambria Math" panose="02040503050406030204" pitchFamily="18" charset="0"/>
                          </a:rPr>
                        </m:ctrlPr>
                      </m:sSupPr>
                      <m:e>
                        <m:r>
                          <a:rPr lang="en-IN" sz="2200" i="1">
                            <a:latin typeface="Cambria Math" panose="02040503050406030204" pitchFamily="18" charset="0"/>
                          </a:rPr>
                          <m:t>(1+</m:t>
                        </m:r>
                        <m:r>
                          <a:rPr lang="en-IN" sz="2200" b="0" i="1" smtClean="0">
                            <a:latin typeface="Cambria Math" panose="02040503050406030204" pitchFamily="18" charset="0"/>
                          </a:rPr>
                          <m:t>0.10</m:t>
                        </m:r>
                        <m:r>
                          <a:rPr lang="en-IN" sz="2200" i="1">
                            <a:latin typeface="Cambria Math" panose="02040503050406030204" pitchFamily="18" charset="0"/>
                          </a:rPr>
                          <m:t>)</m:t>
                        </m:r>
                      </m:e>
                      <m:sup>
                        <m:r>
                          <a:rPr lang="en-IN" sz="2200" b="0" i="1" smtClean="0">
                            <a:latin typeface="Cambria Math" panose="02040503050406030204" pitchFamily="18" charset="0"/>
                          </a:rPr>
                          <m:t>1</m:t>
                        </m:r>
                      </m:sup>
                    </m:sSup>
                    <m:r>
                      <a:rPr lang="en-IN" sz="2200" i="1">
                        <a:latin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+ 100</a:t>
                </a:r>
                <a14:m>
                  <m:oMath xmlns:m="http://schemas.openxmlformats.org/officeDocument/2006/math">
                    <m:sSup>
                      <m:sSupPr>
                        <m:ctrlPr>
                          <a:rPr lang="en-US" sz="2200" i="1">
                            <a:latin typeface="Cambria Math" panose="02040503050406030204" pitchFamily="18" charset="0"/>
                          </a:rPr>
                        </m:ctrlPr>
                      </m:sSupPr>
                      <m:e>
                        <m:r>
                          <a:rPr lang="en-IN" sz="2200" i="1">
                            <a:latin typeface="Cambria Math" panose="02040503050406030204" pitchFamily="18" charset="0"/>
                          </a:rPr>
                          <m:t>(1+</m:t>
                        </m:r>
                        <m:r>
                          <a:rPr lang="en-IN" sz="2200" b="0" i="1" smtClean="0">
                            <a:latin typeface="Cambria Math" panose="02040503050406030204" pitchFamily="18" charset="0"/>
                          </a:rPr>
                          <m:t>0.10</m:t>
                        </m:r>
                        <m:r>
                          <a:rPr lang="en-IN" sz="2200" i="1">
                            <a:latin typeface="Cambria Math" panose="02040503050406030204" pitchFamily="18" charset="0"/>
                          </a:rPr>
                          <m:t>)</m:t>
                        </m:r>
                      </m:e>
                      <m:sup>
                        <m:r>
                          <a:rPr lang="en-IN" sz="2200" b="0" i="1" smtClean="0">
                            <a:latin typeface="Cambria Math" panose="02040503050406030204" pitchFamily="18" charset="0"/>
                          </a:rPr>
                          <m:t>2</m:t>
                        </m:r>
                      </m:sup>
                    </m:sSup>
                    <m:r>
                      <a:rPr lang="en-IN" sz="2200" i="1">
                        <a:latin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+ 100</a:t>
                </a:r>
                <a14:m>
                  <m:oMath xmlns:m="http://schemas.openxmlformats.org/officeDocument/2006/math">
                    <m:sSup>
                      <m:sSupPr>
                        <m:ctrlPr>
                          <a:rPr lang="en-US" sz="2200" i="1">
                            <a:latin typeface="Cambria Math" panose="02040503050406030204" pitchFamily="18" charset="0"/>
                          </a:rPr>
                        </m:ctrlPr>
                      </m:sSupPr>
                      <m:e>
                        <m:r>
                          <a:rPr lang="en-IN" sz="2200" i="1">
                            <a:latin typeface="Cambria Math" panose="02040503050406030204" pitchFamily="18" charset="0"/>
                          </a:rPr>
                          <m:t>(1+0.1</m:t>
                        </m:r>
                        <m:r>
                          <a:rPr lang="en-IN" sz="2200" b="0" i="1" smtClean="0">
                            <a:latin typeface="Cambria Math" panose="02040503050406030204" pitchFamily="18" charset="0"/>
                          </a:rPr>
                          <m:t>0</m:t>
                        </m:r>
                        <m:r>
                          <a:rPr lang="en-IN" sz="2200" i="1">
                            <a:latin typeface="Cambria Math" panose="02040503050406030204" pitchFamily="18" charset="0"/>
                          </a:rPr>
                          <m:t>)</m:t>
                        </m:r>
                      </m:e>
                      <m:sup>
                        <m:r>
                          <a:rPr lang="en-IN" sz="2200" b="0" i="1" smtClean="0">
                            <a:latin typeface="Cambria Math" panose="02040503050406030204" pitchFamily="18" charset="0"/>
                          </a:rPr>
                          <m:t>3</m:t>
                        </m:r>
                      </m:sup>
                    </m:sSup>
                  </m:oMath>
                </a14:m>
                <a:r>
                  <a:rPr lang="en-US" sz="2200" dirty="0">
                    <a:latin typeface="Times New Roman" panose="02020603050405020304" pitchFamily="18" charset="0"/>
                    <a:cs typeface="Times New Roman" panose="02020603050405020304" pitchFamily="18" charset="0"/>
                  </a:rPr>
                  <a:t>+ 2500</a:t>
                </a:r>
                <a14:m>
                  <m:oMath xmlns:m="http://schemas.openxmlformats.org/officeDocument/2006/math">
                    <m:sSup>
                      <m:sSupPr>
                        <m:ctrlPr>
                          <a:rPr lang="en-US" sz="2200" i="1">
                            <a:latin typeface="Cambria Math" panose="02040503050406030204" pitchFamily="18" charset="0"/>
                          </a:rPr>
                        </m:ctrlPr>
                      </m:sSupPr>
                      <m:e>
                        <m:r>
                          <a:rPr lang="en-IN" sz="2200" i="1">
                            <a:latin typeface="Cambria Math" panose="02040503050406030204" pitchFamily="18" charset="0"/>
                          </a:rPr>
                          <m:t>(1+</m:t>
                        </m:r>
                        <m:r>
                          <a:rPr lang="en-IN" sz="2200" b="0" i="1" smtClean="0">
                            <a:latin typeface="Cambria Math" panose="02040503050406030204" pitchFamily="18" charset="0"/>
                          </a:rPr>
                          <m:t>0.15</m:t>
                        </m:r>
                        <m:r>
                          <a:rPr lang="en-IN" sz="2200" i="1">
                            <a:latin typeface="Cambria Math" panose="02040503050406030204" pitchFamily="18" charset="0"/>
                          </a:rPr>
                          <m:t>)</m:t>
                        </m:r>
                      </m:e>
                      <m:sup>
                        <m:r>
                          <a:rPr lang="en-IN" sz="2200" b="0" i="1" smtClean="0">
                            <a:latin typeface="Cambria Math" panose="02040503050406030204" pitchFamily="18" charset="0"/>
                          </a:rPr>
                          <m:t>4</m:t>
                        </m:r>
                      </m:sup>
                    </m:sSup>
                    <m:r>
                      <a:rPr lang="en-IN" sz="2200" i="1">
                        <a:latin typeface="Cambria Math" panose="02040503050406030204" pitchFamily="18" charset="0"/>
                      </a:rPr>
                      <m:t> </m:t>
                    </m:r>
                  </m:oMath>
                </a14:m>
                <a:r>
                  <a:rPr lang="en-IN" sz="2200" dirty="0">
                    <a:latin typeface="Times New Roman" panose="02020603050405020304" pitchFamily="18" charset="0"/>
                    <a:cs typeface="Times New Roman" panose="02020603050405020304" pitchFamily="18" charset="0"/>
                  </a:rPr>
                  <a:t> - 2000</a:t>
                </a:r>
              </a:p>
              <a:p>
                <a:pPr marL="0" indent="0">
                  <a:buNone/>
                </a:pPr>
                <a:r>
                  <a:rPr lang="en-IN" sz="2200" dirty="0">
                    <a:latin typeface="Times New Roman" panose="02020603050405020304" pitchFamily="18" charset="0"/>
                    <a:cs typeface="Times New Roman" panose="02020603050405020304" pitchFamily="18" charset="0"/>
                  </a:rPr>
                  <a:t>	NPV = 126.97</a:t>
                </a:r>
              </a:p>
              <a:p>
                <a:r>
                  <a:rPr lang="en-IN" sz="2200" dirty="0">
                    <a:latin typeface="Times New Roman" panose="02020603050405020304" pitchFamily="18" charset="0"/>
                    <a:cs typeface="Times New Roman" panose="02020603050405020304" pitchFamily="18" charset="0"/>
                  </a:rPr>
                  <a:t>Lets try for 12% ,</a:t>
                </a:r>
              </a:p>
              <a:p>
                <a:pPr marL="0" indent="0">
                  <a:buNone/>
                </a:pPr>
                <a:r>
                  <a:rPr lang="en-IN" sz="2200" dirty="0">
                    <a:latin typeface="Times New Roman" panose="02020603050405020304" pitchFamily="18" charset="0"/>
                    <a:cs typeface="Times New Roman" panose="02020603050405020304" pitchFamily="18" charset="0"/>
                  </a:rPr>
                  <a:t>	NPV = 19.64</a:t>
                </a:r>
              </a:p>
              <a:p>
                <a:r>
                  <a:rPr lang="en-IN" sz="2200" dirty="0">
                    <a:latin typeface="Times New Roman" panose="02020603050405020304" pitchFamily="18" charset="0"/>
                    <a:cs typeface="Times New Roman" panose="02020603050405020304" pitchFamily="18" charset="0"/>
                  </a:rPr>
                  <a:t>At last 12.4 % we will get NPV as 0. Hence IRR is 12.4 %</a:t>
                </a:r>
              </a:p>
            </p:txBody>
          </p:sp>
        </mc:Choice>
        <mc:Fallback xmlns="">
          <p:sp>
            <p:nvSpPr>
              <p:cNvPr id="3" name="Content Placeholder 2">
                <a:extLst>
                  <a:ext uri="{FF2B5EF4-FFF2-40B4-BE49-F238E27FC236}">
                    <a16:creationId xmlns:a16="http://schemas.microsoft.com/office/drawing/2014/main" id="{CBB65118-F95E-8CAC-8901-9D1E27B55F8B}"/>
                  </a:ext>
                </a:extLst>
              </p:cNvPr>
              <p:cNvSpPr>
                <a:spLocks noGrp="1" noRot="1" noChangeAspect="1" noMove="1" noResize="1" noEditPoints="1" noAdjustHandles="1" noChangeArrowheads="1" noChangeShapeType="1" noTextEdit="1"/>
              </p:cNvSpPr>
              <p:nvPr>
                <p:ph idx="1"/>
              </p:nvPr>
            </p:nvSpPr>
            <p:spPr>
              <a:xfrm>
                <a:off x="1493275" y="89649"/>
                <a:ext cx="10018713" cy="6024282"/>
              </a:xfrm>
              <a:blipFill>
                <a:blip r:embed="rId2"/>
                <a:stretch>
                  <a:fillRect l="-1400"/>
                </a:stretch>
              </a:blipFill>
            </p:spPr>
            <p:txBody>
              <a:bodyPr/>
              <a:lstStyle/>
              <a:p>
                <a:r>
                  <a:rPr lang="en-IN">
                    <a:noFill/>
                  </a:rPr>
                  <a:t> </a:t>
                </a:r>
              </a:p>
            </p:txBody>
          </p:sp>
        </mc:Fallback>
      </mc:AlternateContent>
    </p:spTree>
    <p:extLst>
      <p:ext uri="{BB962C8B-B14F-4D97-AF65-F5344CB8AC3E}">
        <p14:creationId xmlns:p14="http://schemas.microsoft.com/office/powerpoint/2010/main" val="318703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3984-AF6A-0AAB-F65E-C467C6F5B743}"/>
              </a:ext>
            </a:extLst>
          </p:cNvPr>
          <p:cNvSpPr>
            <a:spLocks noGrp="1"/>
          </p:cNvSpPr>
          <p:nvPr>
            <p:ph type="title"/>
          </p:nvPr>
        </p:nvSpPr>
        <p:spPr>
          <a:xfrm>
            <a:off x="3833065" y="900953"/>
            <a:ext cx="4728230" cy="900953"/>
          </a:xfrm>
          <a:prstGeom prst="horizontalScroll">
            <a:avLst/>
          </a:prstGeom>
          <a:solidFill>
            <a:schemeClr val="accent1">
              <a:lumMod val="40000"/>
              <a:lumOff val="60000"/>
            </a:schemeClr>
          </a:solidFill>
        </p:spPr>
        <p:txBody>
          <a:bodyPr>
            <a:normAutofit fontScale="90000"/>
          </a:bodyPr>
          <a:lstStyle/>
          <a:p>
            <a:r>
              <a:rPr lang="en-IN" b="1" dirty="0">
                <a:latin typeface="Times New Roman" panose="02020603050405020304" pitchFamily="18" charset="0"/>
                <a:cs typeface="Times New Roman" panose="02020603050405020304" pitchFamily="18" charset="0"/>
              </a:rPr>
              <a:t>Profitability Index: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CA8414-DE22-6A9A-62DB-48192355820A}"/>
                  </a:ext>
                </a:extLst>
              </p:cNvPr>
              <p:cNvSpPr>
                <a:spLocks noGrp="1"/>
              </p:cNvSpPr>
              <p:nvPr>
                <p:ph idx="1"/>
              </p:nvPr>
            </p:nvSpPr>
            <p:spPr/>
            <p:txBody>
              <a:bodyPr>
                <a:normAutofit fontScale="92500" lnSpcReduction="10000"/>
              </a:bodyPr>
              <a:lstStyle/>
              <a:p>
                <a:r>
                  <a:rPr lang="en-US" b="0" i="0" dirty="0">
                    <a:solidFill>
                      <a:srgbClr val="1F1F1F"/>
                    </a:solidFill>
                    <a:effectLst/>
                    <a:latin typeface="Google Sans"/>
                  </a:rPr>
                  <a:t>The profitability index (PI), also known as the benefit-cost ratio, measures the profitability of a project relative to its initial investment.</a:t>
                </a:r>
              </a:p>
              <a:p>
                <a:endParaRPr lang="en-US" dirty="0">
                  <a:solidFill>
                    <a:srgbClr val="1F1F1F"/>
                  </a:solidFill>
                  <a:latin typeface="Google Sans"/>
                </a:endParaRPr>
              </a:p>
              <a:p>
                <a:r>
                  <a:rPr lang="en-US" dirty="0">
                    <a:solidFill>
                      <a:srgbClr val="1F1F1F"/>
                    </a:solidFill>
                    <a:latin typeface="Google Sans"/>
                  </a:rPr>
                  <a:t>PI = </a:t>
                </a:r>
                <a14:m>
                  <m:oMath xmlns:m="http://schemas.openxmlformats.org/officeDocument/2006/math">
                    <m:f>
                      <m:fPr>
                        <m:ctrlPr>
                          <a:rPr lang="en-US" i="1" smtClean="0">
                            <a:solidFill>
                              <a:srgbClr val="1F1F1F"/>
                            </a:solidFill>
                            <a:latin typeface="Cambria Math" panose="02040503050406030204" pitchFamily="18" charset="0"/>
                          </a:rPr>
                        </m:ctrlPr>
                      </m:fPr>
                      <m:num>
                        <m:r>
                          <m:rPr>
                            <m:sty m:val="p"/>
                          </m:rPr>
                          <a:rPr lang="en-IN" b="0" i="0" smtClean="0">
                            <a:solidFill>
                              <a:srgbClr val="1F1F1F"/>
                            </a:solidFill>
                            <a:latin typeface="Cambria Math" panose="02040503050406030204" pitchFamily="18" charset="0"/>
                          </a:rPr>
                          <m:t>PV</m:t>
                        </m:r>
                        <m:r>
                          <a:rPr lang="en-IN" b="0" i="0" smtClean="0">
                            <a:solidFill>
                              <a:srgbClr val="1F1F1F"/>
                            </a:solidFill>
                            <a:latin typeface="Cambria Math" panose="02040503050406030204" pitchFamily="18" charset="0"/>
                          </a:rPr>
                          <m:t> </m:t>
                        </m:r>
                        <m:r>
                          <m:rPr>
                            <m:sty m:val="p"/>
                          </m:rPr>
                          <a:rPr lang="en-IN" b="0" i="0" smtClean="0">
                            <a:solidFill>
                              <a:srgbClr val="1F1F1F"/>
                            </a:solidFill>
                            <a:latin typeface="Cambria Math" panose="02040503050406030204" pitchFamily="18" charset="0"/>
                          </a:rPr>
                          <m:t>Cashflows</m:t>
                        </m:r>
                      </m:num>
                      <m:den>
                        <m:r>
                          <m:rPr>
                            <m:sty m:val="p"/>
                          </m:rPr>
                          <a:rPr lang="en-IN" b="0" i="0" smtClean="0">
                            <a:solidFill>
                              <a:srgbClr val="1F1F1F"/>
                            </a:solidFill>
                            <a:latin typeface="Cambria Math" panose="02040503050406030204" pitchFamily="18" charset="0"/>
                          </a:rPr>
                          <m:t>PV</m:t>
                        </m:r>
                        <m:r>
                          <a:rPr lang="en-IN" b="0" i="0" smtClean="0">
                            <a:solidFill>
                              <a:srgbClr val="1F1F1F"/>
                            </a:solidFill>
                            <a:latin typeface="Cambria Math" panose="02040503050406030204" pitchFamily="18" charset="0"/>
                          </a:rPr>
                          <m:t> </m:t>
                        </m:r>
                        <m:r>
                          <m:rPr>
                            <m:sty m:val="p"/>
                          </m:rPr>
                          <a:rPr lang="en-IN" b="0" i="0" smtClean="0">
                            <a:solidFill>
                              <a:srgbClr val="1F1F1F"/>
                            </a:solidFill>
                            <a:latin typeface="Cambria Math" panose="02040503050406030204" pitchFamily="18" charset="0"/>
                          </a:rPr>
                          <m:t>CashOutFlow</m:t>
                        </m:r>
                        <m:r>
                          <a:rPr lang="en-IN" b="0" i="0" smtClean="0">
                            <a:solidFill>
                              <a:srgbClr val="1F1F1F"/>
                            </a:solidFill>
                            <a:latin typeface="Cambria Math" panose="02040503050406030204" pitchFamily="18" charset="0"/>
                          </a:rPr>
                          <m:t> | </m:t>
                        </m:r>
                        <m:r>
                          <m:rPr>
                            <m:sty m:val="p"/>
                          </m:rPr>
                          <a:rPr lang="en-IN" b="0" i="0" smtClean="0">
                            <a:solidFill>
                              <a:srgbClr val="1F1F1F"/>
                            </a:solidFill>
                            <a:latin typeface="Cambria Math" panose="02040503050406030204" pitchFamily="18" charset="0"/>
                          </a:rPr>
                          <m:t>Initial</m:t>
                        </m:r>
                        <m:r>
                          <a:rPr lang="en-IN" b="0" i="0" smtClean="0">
                            <a:solidFill>
                              <a:srgbClr val="1F1F1F"/>
                            </a:solidFill>
                            <a:latin typeface="Cambria Math" panose="02040503050406030204" pitchFamily="18" charset="0"/>
                          </a:rPr>
                          <m:t> </m:t>
                        </m:r>
                        <m:r>
                          <m:rPr>
                            <m:sty m:val="p"/>
                          </m:rPr>
                          <a:rPr lang="en-IN" b="0" i="0" smtClean="0">
                            <a:solidFill>
                              <a:srgbClr val="1F1F1F"/>
                            </a:solidFill>
                            <a:latin typeface="Cambria Math" panose="02040503050406030204" pitchFamily="18" charset="0"/>
                          </a:rPr>
                          <m:t>Investment</m:t>
                        </m:r>
                        <m:r>
                          <a:rPr lang="en-IN" b="0" i="0" smtClean="0">
                            <a:solidFill>
                              <a:srgbClr val="1F1F1F"/>
                            </a:solidFill>
                            <a:latin typeface="Cambria Math" panose="02040503050406030204" pitchFamily="18" charset="0"/>
                          </a:rPr>
                          <m:t> </m:t>
                        </m:r>
                      </m:den>
                    </m:f>
                  </m:oMath>
                </a14:m>
                <a:endParaRPr lang="en-IN" dirty="0"/>
              </a:p>
              <a:p>
                <a:endParaRPr lang="en-IN" dirty="0"/>
              </a:p>
              <a:p>
                <a:r>
                  <a:rPr lang="en-US" b="0" i="0" dirty="0">
                    <a:solidFill>
                      <a:srgbClr val="374151"/>
                    </a:solidFill>
                    <a:effectLst/>
                    <a:latin typeface="Söhne"/>
                  </a:rPr>
                  <a:t>A Profitability Index greater than 1 indicates that the project is accepted otherwise rejected. The higher the PI, the more financially attractive the project.</a:t>
                </a:r>
                <a:endParaRPr lang="en-IN" dirty="0"/>
              </a:p>
            </p:txBody>
          </p:sp>
        </mc:Choice>
        <mc:Fallback>
          <p:sp>
            <p:nvSpPr>
              <p:cNvPr id="3" name="Content Placeholder 2">
                <a:extLst>
                  <a:ext uri="{FF2B5EF4-FFF2-40B4-BE49-F238E27FC236}">
                    <a16:creationId xmlns:a16="http://schemas.microsoft.com/office/drawing/2014/main" id="{C3CA8414-DE22-6A9A-62DB-48192355820A}"/>
                  </a:ext>
                </a:extLst>
              </p:cNvPr>
              <p:cNvSpPr>
                <a:spLocks noGrp="1" noRot="1" noChangeAspect="1" noMove="1" noResize="1" noEditPoints="1" noAdjustHandles="1" noChangeArrowheads="1" noChangeShapeType="1" noTextEdit="1"/>
              </p:cNvSpPr>
              <p:nvPr>
                <p:ph idx="1"/>
              </p:nvPr>
            </p:nvSpPr>
            <p:spPr>
              <a:blipFill>
                <a:blip r:embed="rId2"/>
                <a:stretch>
                  <a:fillRect l="-1338" t="-4483" b="-1949"/>
                </a:stretch>
              </a:blipFill>
            </p:spPr>
            <p:txBody>
              <a:bodyPr/>
              <a:lstStyle/>
              <a:p>
                <a:r>
                  <a:rPr lang="en-IN">
                    <a:noFill/>
                  </a:rPr>
                  <a:t> </a:t>
                </a:r>
              </a:p>
            </p:txBody>
          </p:sp>
        </mc:Fallback>
      </mc:AlternateContent>
    </p:spTree>
    <p:extLst>
      <p:ext uri="{BB962C8B-B14F-4D97-AF65-F5344CB8AC3E}">
        <p14:creationId xmlns:p14="http://schemas.microsoft.com/office/powerpoint/2010/main" val="1873075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0F59D2-AF84-1C09-F381-D85A8F08DEEA}"/>
              </a:ext>
            </a:extLst>
          </p:cNvPr>
          <p:cNvSpPr txBox="1"/>
          <p:nvPr/>
        </p:nvSpPr>
        <p:spPr>
          <a:xfrm>
            <a:off x="1676400" y="1382286"/>
            <a:ext cx="2509520" cy="4401205"/>
          </a:xfrm>
          <a:prstGeom prst="rect">
            <a:avLst/>
          </a:prstGeom>
          <a:solidFill>
            <a:schemeClr val="accent1">
              <a:lumMod val="40000"/>
              <a:lumOff val="60000"/>
            </a:schemeClr>
          </a:solidFill>
        </p:spPr>
        <p:txBody>
          <a:bodyPr wrap="square">
            <a:spAutoFit/>
          </a:bodyPr>
          <a:lstStyle/>
          <a:p>
            <a:r>
              <a:rPr lang="en-US" sz="2000" dirty="0">
                <a:latin typeface="Times New Roman" panose="02020603050405020304" pitchFamily="18" charset="0"/>
                <a:cs typeface="Times New Roman" panose="02020603050405020304" pitchFamily="18" charset="0"/>
              </a:rPr>
              <a:t>A company invests in a project. The expected annual cash flows are as follows with discount rate 10%.</a:t>
            </a:r>
          </a:p>
          <a:p>
            <a:r>
              <a:rPr lang="en-US" sz="2000" dirty="0">
                <a:latin typeface="Times New Roman" panose="02020603050405020304" pitchFamily="18" charset="0"/>
                <a:cs typeface="Times New Roman" panose="02020603050405020304" pitchFamily="18" charset="0"/>
              </a:rPr>
              <a:t>Year 0 : ₹-15,00,000 </a:t>
            </a:r>
          </a:p>
          <a:p>
            <a:r>
              <a:rPr lang="en-US" sz="2000" dirty="0">
                <a:latin typeface="Times New Roman" panose="02020603050405020304" pitchFamily="18" charset="0"/>
                <a:cs typeface="Times New Roman" panose="02020603050405020304" pitchFamily="18" charset="0"/>
              </a:rPr>
              <a:t>Year 1: ₹1,50,000 Year 2: ₹3,00,000 Year 3: ₹5,00,000 Year 4: ₹2,00,000 Year 5: ₹6,00,000</a:t>
            </a:r>
          </a:p>
          <a:p>
            <a:r>
              <a:rPr lang="en-US" sz="2000" dirty="0">
                <a:latin typeface="Times New Roman" panose="02020603050405020304" pitchFamily="18" charset="0"/>
                <a:cs typeface="Times New Roman" panose="02020603050405020304" pitchFamily="18" charset="0"/>
              </a:rPr>
              <a:t>Year 6: ₹5,00,000 Year 7: ₹1,00,000</a:t>
            </a:r>
          </a:p>
        </p:txBody>
      </p:sp>
      <p:sp>
        <p:nvSpPr>
          <p:cNvPr id="4" name="TextBox 3">
            <a:extLst>
              <a:ext uri="{FF2B5EF4-FFF2-40B4-BE49-F238E27FC236}">
                <a16:creationId xmlns:a16="http://schemas.microsoft.com/office/drawing/2014/main" id="{A45535BB-AEE0-17D2-FD1F-EBECFE42372D}"/>
              </a:ext>
            </a:extLst>
          </p:cNvPr>
          <p:cNvSpPr txBox="1"/>
          <p:nvPr/>
        </p:nvSpPr>
        <p:spPr>
          <a:xfrm>
            <a:off x="4856480" y="1382286"/>
            <a:ext cx="6858000" cy="3860274"/>
          </a:xfrm>
          <a:prstGeom prst="rect">
            <a:avLst/>
          </a:prstGeom>
          <a:noFill/>
        </p:spPr>
        <p:txBody>
          <a:bodyPr wrap="square" rtlCol="0">
            <a:spAutoFit/>
          </a:bodyPr>
          <a:lstStyle/>
          <a:p>
            <a:endParaRPr lang="en-IN" dirty="0"/>
          </a:p>
        </p:txBody>
      </p:sp>
      <p:graphicFrame>
        <p:nvGraphicFramePr>
          <p:cNvPr id="5" name="Table 4">
            <a:extLst>
              <a:ext uri="{FF2B5EF4-FFF2-40B4-BE49-F238E27FC236}">
                <a16:creationId xmlns:a16="http://schemas.microsoft.com/office/drawing/2014/main" id="{6FE93400-C241-6E5D-1038-9D73E8B287AF}"/>
              </a:ext>
            </a:extLst>
          </p:cNvPr>
          <p:cNvGraphicFramePr>
            <a:graphicFrameLocks noGrp="1"/>
          </p:cNvGraphicFramePr>
          <p:nvPr>
            <p:extLst>
              <p:ext uri="{D42A27DB-BD31-4B8C-83A1-F6EECF244321}">
                <p14:modId xmlns:p14="http://schemas.microsoft.com/office/powerpoint/2010/main" val="3115360334"/>
              </p:ext>
            </p:extLst>
          </p:nvPr>
        </p:nvGraphicFramePr>
        <p:xfrm>
          <a:off x="5059682" y="1640840"/>
          <a:ext cx="6858000" cy="36855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12677994"/>
                    </a:ext>
                  </a:extLst>
                </a:gridCol>
                <a:gridCol w="2286000">
                  <a:extLst>
                    <a:ext uri="{9D8B030D-6E8A-4147-A177-3AD203B41FA5}">
                      <a16:colId xmlns:a16="http://schemas.microsoft.com/office/drawing/2014/main" val="976657734"/>
                    </a:ext>
                  </a:extLst>
                </a:gridCol>
                <a:gridCol w="2286000">
                  <a:extLst>
                    <a:ext uri="{9D8B030D-6E8A-4147-A177-3AD203B41FA5}">
                      <a16:colId xmlns:a16="http://schemas.microsoft.com/office/drawing/2014/main" val="3716829746"/>
                    </a:ext>
                  </a:extLst>
                </a:gridCol>
              </a:tblGrid>
              <a:tr h="515620">
                <a:tc>
                  <a:txBody>
                    <a:bodyPr/>
                    <a:lstStyle/>
                    <a:p>
                      <a:r>
                        <a:rPr lang="en-IN" sz="2000" dirty="0">
                          <a:latin typeface="Times New Roman" panose="02020603050405020304" pitchFamily="18" charset="0"/>
                          <a:cs typeface="Times New Roman" panose="02020603050405020304" pitchFamily="18" charset="0"/>
                        </a:rPr>
                        <a:t>                   Year</a:t>
                      </a:r>
                    </a:p>
                  </a:txBody>
                  <a:tcPr/>
                </a:tc>
                <a:tc>
                  <a:txBody>
                    <a:bodyPr/>
                    <a:lstStyle/>
                    <a:p>
                      <a:r>
                        <a:rPr lang="en-IN" sz="2000" dirty="0">
                          <a:latin typeface="Times New Roman" panose="02020603050405020304" pitchFamily="18" charset="0"/>
                          <a:cs typeface="Times New Roman" panose="02020603050405020304" pitchFamily="18" charset="0"/>
                        </a:rPr>
                        <a:t>            Amount</a:t>
                      </a:r>
                    </a:p>
                  </a:txBody>
                  <a:tcPr/>
                </a:tc>
                <a:tc>
                  <a:txBody>
                    <a:bodyPr/>
                    <a:lstStyle/>
                    <a:p>
                      <a:r>
                        <a:rPr lang="en-IN" sz="2000" dirty="0">
                          <a:latin typeface="Times New Roman" panose="02020603050405020304" pitchFamily="18" charset="0"/>
                          <a:cs typeface="Times New Roman" panose="02020603050405020304" pitchFamily="18" charset="0"/>
                        </a:rPr>
                        <a:t>           PV</a:t>
                      </a:r>
                    </a:p>
                  </a:txBody>
                  <a:tcPr/>
                </a:tc>
                <a:extLst>
                  <a:ext uri="{0D108BD9-81ED-4DB2-BD59-A6C34878D82A}">
                    <a16:rowId xmlns:a16="http://schemas.microsoft.com/office/drawing/2014/main" val="1460982078"/>
                  </a:ext>
                </a:extLst>
              </a:tr>
              <a:tr h="370840">
                <a:tc>
                  <a:txBody>
                    <a:bodyPr/>
                    <a:lstStyle/>
                    <a:p>
                      <a:r>
                        <a:rPr lang="en-IN" sz="2000" dirty="0">
                          <a:latin typeface="Times New Roman" panose="02020603050405020304" pitchFamily="18" charset="0"/>
                          <a:cs typeface="Times New Roman" panose="02020603050405020304" pitchFamily="18" charset="0"/>
                        </a:rPr>
                        <a:t>0</a:t>
                      </a:r>
                    </a:p>
                  </a:txBody>
                  <a:tcPr/>
                </a:tc>
                <a:tc>
                  <a:txBody>
                    <a:bodyPr/>
                    <a:lstStyle/>
                    <a:p>
                      <a:r>
                        <a:rPr lang="en-IN" sz="2000" dirty="0">
                          <a:latin typeface="Times New Roman" panose="02020603050405020304" pitchFamily="18" charset="0"/>
                          <a:cs typeface="Times New Roman" panose="02020603050405020304" pitchFamily="18" charset="0"/>
                        </a:rPr>
                        <a:t>-1,500,000</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4293665"/>
                  </a:ext>
                </a:extLst>
              </a:tr>
              <a:tr h="370840">
                <a:tc>
                  <a:txBody>
                    <a:bodyPr/>
                    <a:lstStyle/>
                    <a:p>
                      <a:r>
                        <a:rPr lang="en-IN" sz="2000" dirty="0">
                          <a:latin typeface="Times New Roman" panose="02020603050405020304" pitchFamily="18" charset="0"/>
                          <a:cs typeface="Times New Roman" panose="02020603050405020304" pitchFamily="18" charset="0"/>
                        </a:rPr>
                        <a:t>1</a:t>
                      </a:r>
                    </a:p>
                  </a:txBody>
                  <a:tcPr/>
                </a:tc>
                <a:tc>
                  <a:txBody>
                    <a:bodyPr/>
                    <a:lstStyle/>
                    <a:p>
                      <a:r>
                        <a:rPr lang="en-IN" sz="2000" dirty="0">
                          <a:latin typeface="Times New Roman" panose="02020603050405020304" pitchFamily="18" charset="0"/>
                          <a:cs typeface="Times New Roman" panose="02020603050405020304" pitchFamily="18" charset="0"/>
                        </a:rPr>
                        <a:t>150,000</a:t>
                      </a:r>
                    </a:p>
                  </a:txBody>
                  <a:tcPr/>
                </a:tc>
                <a:tc>
                  <a:txBody>
                    <a:bodyPr/>
                    <a:lstStyle/>
                    <a:p>
                      <a:r>
                        <a:rPr lang="en-IN" sz="2000" dirty="0">
                          <a:latin typeface="Times New Roman" panose="02020603050405020304" pitchFamily="18" charset="0"/>
                          <a:cs typeface="Times New Roman" panose="02020603050405020304" pitchFamily="18" charset="0"/>
                        </a:rPr>
                        <a:t>136,363.64</a:t>
                      </a:r>
                    </a:p>
                  </a:txBody>
                  <a:tcPr/>
                </a:tc>
                <a:extLst>
                  <a:ext uri="{0D108BD9-81ED-4DB2-BD59-A6C34878D82A}">
                    <a16:rowId xmlns:a16="http://schemas.microsoft.com/office/drawing/2014/main" val="414930585"/>
                  </a:ext>
                </a:extLst>
              </a:tr>
              <a:tr h="370840">
                <a:tc>
                  <a:txBody>
                    <a:bodyPr/>
                    <a:lstStyle/>
                    <a:p>
                      <a:r>
                        <a:rPr lang="en-IN" sz="2000" dirty="0">
                          <a:latin typeface="Times New Roman" panose="02020603050405020304" pitchFamily="18" charset="0"/>
                          <a:cs typeface="Times New Roman" panose="02020603050405020304" pitchFamily="18" charset="0"/>
                        </a:rPr>
                        <a:t>2</a:t>
                      </a:r>
                    </a:p>
                  </a:txBody>
                  <a:tcPr/>
                </a:tc>
                <a:tc>
                  <a:txBody>
                    <a:bodyPr/>
                    <a:lstStyle/>
                    <a:p>
                      <a:r>
                        <a:rPr lang="en-IN" sz="2000" dirty="0">
                          <a:latin typeface="Times New Roman" panose="02020603050405020304" pitchFamily="18" charset="0"/>
                          <a:cs typeface="Times New Roman" panose="02020603050405020304" pitchFamily="18" charset="0"/>
                        </a:rPr>
                        <a:t>300,000</a:t>
                      </a:r>
                    </a:p>
                  </a:txBody>
                  <a:tcPr/>
                </a:tc>
                <a:tc>
                  <a:txBody>
                    <a:bodyPr/>
                    <a:lstStyle/>
                    <a:p>
                      <a:r>
                        <a:rPr lang="en-IN" sz="2000" dirty="0">
                          <a:latin typeface="Times New Roman" panose="02020603050405020304" pitchFamily="18" charset="0"/>
                          <a:cs typeface="Times New Roman" panose="02020603050405020304" pitchFamily="18" charset="0"/>
                        </a:rPr>
                        <a:t>247,933.88</a:t>
                      </a:r>
                    </a:p>
                  </a:txBody>
                  <a:tcPr/>
                </a:tc>
                <a:extLst>
                  <a:ext uri="{0D108BD9-81ED-4DB2-BD59-A6C34878D82A}">
                    <a16:rowId xmlns:a16="http://schemas.microsoft.com/office/drawing/2014/main" val="556880179"/>
                  </a:ext>
                </a:extLst>
              </a:tr>
              <a:tr h="370840">
                <a:tc>
                  <a:txBody>
                    <a:bodyPr/>
                    <a:lstStyle/>
                    <a:p>
                      <a:r>
                        <a:rPr lang="en-IN" sz="2000" dirty="0">
                          <a:latin typeface="Times New Roman" panose="02020603050405020304" pitchFamily="18" charset="0"/>
                          <a:cs typeface="Times New Roman" panose="02020603050405020304" pitchFamily="18" charset="0"/>
                        </a:rPr>
                        <a:t>3</a:t>
                      </a:r>
                    </a:p>
                  </a:txBody>
                  <a:tcPr/>
                </a:tc>
                <a:tc>
                  <a:txBody>
                    <a:bodyPr/>
                    <a:lstStyle/>
                    <a:p>
                      <a:r>
                        <a:rPr lang="en-IN" sz="2000" dirty="0">
                          <a:latin typeface="Times New Roman" panose="02020603050405020304" pitchFamily="18" charset="0"/>
                          <a:cs typeface="Times New Roman" panose="02020603050405020304" pitchFamily="18" charset="0"/>
                        </a:rPr>
                        <a:t>500,000</a:t>
                      </a:r>
                    </a:p>
                  </a:txBody>
                  <a:tcPr/>
                </a:tc>
                <a:tc>
                  <a:txBody>
                    <a:bodyPr/>
                    <a:lstStyle/>
                    <a:p>
                      <a:r>
                        <a:rPr lang="en-IN" sz="2000" dirty="0">
                          <a:latin typeface="Times New Roman" panose="02020603050405020304" pitchFamily="18" charset="0"/>
                          <a:cs typeface="Times New Roman" panose="02020603050405020304" pitchFamily="18" charset="0"/>
                        </a:rPr>
                        <a:t>375,657.40</a:t>
                      </a:r>
                    </a:p>
                  </a:txBody>
                  <a:tcPr/>
                </a:tc>
                <a:extLst>
                  <a:ext uri="{0D108BD9-81ED-4DB2-BD59-A6C34878D82A}">
                    <a16:rowId xmlns:a16="http://schemas.microsoft.com/office/drawing/2014/main" val="1695624034"/>
                  </a:ext>
                </a:extLst>
              </a:tr>
              <a:tr h="370840">
                <a:tc>
                  <a:txBody>
                    <a:bodyPr/>
                    <a:lstStyle/>
                    <a:p>
                      <a:r>
                        <a:rPr lang="en-IN" sz="2000" dirty="0">
                          <a:latin typeface="Times New Roman" panose="02020603050405020304" pitchFamily="18" charset="0"/>
                          <a:cs typeface="Times New Roman" panose="02020603050405020304" pitchFamily="18" charset="0"/>
                        </a:rPr>
                        <a:t>4</a:t>
                      </a:r>
                    </a:p>
                  </a:txBody>
                  <a:tcPr/>
                </a:tc>
                <a:tc>
                  <a:txBody>
                    <a:bodyPr/>
                    <a:lstStyle/>
                    <a:p>
                      <a:r>
                        <a:rPr lang="en-IN" sz="2000" dirty="0">
                          <a:latin typeface="Times New Roman" panose="02020603050405020304" pitchFamily="18" charset="0"/>
                          <a:cs typeface="Times New Roman" panose="02020603050405020304" pitchFamily="18" charset="0"/>
                        </a:rPr>
                        <a:t>200,000</a:t>
                      </a:r>
                    </a:p>
                  </a:txBody>
                  <a:tcPr/>
                </a:tc>
                <a:tc>
                  <a:txBody>
                    <a:bodyPr/>
                    <a:lstStyle/>
                    <a:p>
                      <a:r>
                        <a:rPr lang="en-IN" sz="2000" dirty="0">
                          <a:latin typeface="Times New Roman" panose="02020603050405020304" pitchFamily="18" charset="0"/>
                          <a:cs typeface="Times New Roman" panose="02020603050405020304" pitchFamily="18" charset="0"/>
                        </a:rPr>
                        <a:t>136,602.69</a:t>
                      </a:r>
                    </a:p>
                  </a:txBody>
                  <a:tcPr/>
                </a:tc>
                <a:extLst>
                  <a:ext uri="{0D108BD9-81ED-4DB2-BD59-A6C34878D82A}">
                    <a16:rowId xmlns:a16="http://schemas.microsoft.com/office/drawing/2014/main" val="640078245"/>
                  </a:ext>
                </a:extLst>
              </a:tr>
              <a:tr h="370840">
                <a:tc>
                  <a:txBody>
                    <a:bodyPr/>
                    <a:lstStyle/>
                    <a:p>
                      <a:r>
                        <a:rPr lang="en-IN" sz="2000" dirty="0">
                          <a:latin typeface="Times New Roman" panose="02020603050405020304" pitchFamily="18" charset="0"/>
                          <a:cs typeface="Times New Roman" panose="02020603050405020304" pitchFamily="18" charset="0"/>
                        </a:rPr>
                        <a:t>5</a:t>
                      </a:r>
                    </a:p>
                  </a:txBody>
                  <a:tcPr/>
                </a:tc>
                <a:tc>
                  <a:txBody>
                    <a:bodyPr/>
                    <a:lstStyle/>
                    <a:p>
                      <a:r>
                        <a:rPr lang="en-IN" sz="2000" dirty="0">
                          <a:latin typeface="Times New Roman" panose="02020603050405020304" pitchFamily="18" charset="0"/>
                          <a:cs typeface="Times New Roman" panose="02020603050405020304" pitchFamily="18" charset="0"/>
                        </a:rPr>
                        <a:t>600,000</a:t>
                      </a:r>
                    </a:p>
                  </a:txBody>
                  <a:tcPr/>
                </a:tc>
                <a:tc>
                  <a:txBody>
                    <a:bodyPr/>
                    <a:lstStyle/>
                    <a:p>
                      <a:r>
                        <a:rPr lang="en-IN" sz="2000" dirty="0">
                          <a:latin typeface="Times New Roman" panose="02020603050405020304" pitchFamily="18" charset="0"/>
                          <a:cs typeface="Times New Roman" panose="02020603050405020304" pitchFamily="18" charset="0"/>
                        </a:rPr>
                        <a:t>372,552.79</a:t>
                      </a:r>
                    </a:p>
                  </a:txBody>
                  <a:tcPr/>
                </a:tc>
                <a:extLst>
                  <a:ext uri="{0D108BD9-81ED-4DB2-BD59-A6C34878D82A}">
                    <a16:rowId xmlns:a16="http://schemas.microsoft.com/office/drawing/2014/main" val="647587936"/>
                  </a:ext>
                </a:extLst>
              </a:tr>
              <a:tr h="370840">
                <a:tc>
                  <a:txBody>
                    <a:bodyPr/>
                    <a:lstStyle/>
                    <a:p>
                      <a:r>
                        <a:rPr lang="en-IN" sz="2000" dirty="0">
                          <a:latin typeface="Times New Roman" panose="02020603050405020304" pitchFamily="18" charset="0"/>
                          <a:cs typeface="Times New Roman" panose="02020603050405020304" pitchFamily="18" charset="0"/>
                        </a:rPr>
                        <a:t>6</a:t>
                      </a:r>
                    </a:p>
                  </a:txBody>
                  <a:tcPr/>
                </a:tc>
                <a:tc>
                  <a:txBody>
                    <a:bodyPr/>
                    <a:lstStyle/>
                    <a:p>
                      <a:r>
                        <a:rPr lang="en-IN" sz="2000" dirty="0">
                          <a:latin typeface="Times New Roman" panose="02020603050405020304" pitchFamily="18" charset="0"/>
                          <a:cs typeface="Times New Roman" panose="02020603050405020304" pitchFamily="18" charset="0"/>
                        </a:rPr>
                        <a:t>500,000</a:t>
                      </a:r>
                    </a:p>
                  </a:txBody>
                  <a:tcPr/>
                </a:tc>
                <a:tc>
                  <a:txBody>
                    <a:bodyPr/>
                    <a:lstStyle/>
                    <a:p>
                      <a:r>
                        <a:rPr lang="en-IN" sz="2000" dirty="0">
                          <a:latin typeface="Times New Roman" panose="02020603050405020304" pitchFamily="18" charset="0"/>
                          <a:cs typeface="Times New Roman" panose="02020603050405020304" pitchFamily="18" charset="0"/>
                        </a:rPr>
                        <a:t>282,236.97</a:t>
                      </a:r>
                    </a:p>
                  </a:txBody>
                  <a:tcPr/>
                </a:tc>
                <a:extLst>
                  <a:ext uri="{0D108BD9-81ED-4DB2-BD59-A6C34878D82A}">
                    <a16:rowId xmlns:a16="http://schemas.microsoft.com/office/drawing/2014/main" val="576208872"/>
                  </a:ext>
                </a:extLst>
              </a:tr>
              <a:tr h="370840">
                <a:tc>
                  <a:txBody>
                    <a:bodyPr/>
                    <a:lstStyle/>
                    <a:p>
                      <a:r>
                        <a:rPr lang="en-IN" sz="2000" dirty="0">
                          <a:latin typeface="Times New Roman" panose="02020603050405020304" pitchFamily="18" charset="0"/>
                          <a:cs typeface="Times New Roman" panose="02020603050405020304" pitchFamily="18" charset="0"/>
                        </a:rPr>
                        <a:t>7</a:t>
                      </a:r>
                    </a:p>
                  </a:txBody>
                  <a:tcPr/>
                </a:tc>
                <a:tc>
                  <a:txBody>
                    <a:bodyPr/>
                    <a:lstStyle/>
                    <a:p>
                      <a:r>
                        <a:rPr lang="en-IN" sz="2000" dirty="0">
                          <a:latin typeface="Times New Roman" panose="02020603050405020304" pitchFamily="18" charset="0"/>
                          <a:cs typeface="Times New Roman" panose="02020603050405020304" pitchFamily="18" charset="0"/>
                        </a:rPr>
                        <a:t>100,000</a:t>
                      </a:r>
                    </a:p>
                  </a:txBody>
                  <a:tcPr/>
                </a:tc>
                <a:tc>
                  <a:txBody>
                    <a:bodyPr/>
                    <a:lstStyle/>
                    <a:p>
                      <a:r>
                        <a:rPr lang="en-IN" sz="2000" dirty="0">
                          <a:latin typeface="Times New Roman" panose="02020603050405020304" pitchFamily="18" charset="0"/>
                          <a:cs typeface="Times New Roman" panose="02020603050405020304" pitchFamily="18" charset="0"/>
                        </a:rPr>
                        <a:t>51,315.81</a:t>
                      </a:r>
                    </a:p>
                  </a:txBody>
                  <a:tcPr/>
                </a:tc>
                <a:extLst>
                  <a:ext uri="{0D108BD9-81ED-4DB2-BD59-A6C34878D82A}">
                    <a16:rowId xmlns:a16="http://schemas.microsoft.com/office/drawing/2014/main" val="4112249678"/>
                  </a:ext>
                </a:extLst>
              </a:tr>
            </a:tbl>
          </a:graphicData>
        </a:graphic>
      </p:graphicFrame>
      <p:sp>
        <p:nvSpPr>
          <p:cNvPr id="6" name="TextBox 5">
            <a:extLst>
              <a:ext uri="{FF2B5EF4-FFF2-40B4-BE49-F238E27FC236}">
                <a16:creationId xmlns:a16="http://schemas.microsoft.com/office/drawing/2014/main" id="{42222592-A0D9-AB52-9271-CFF85BF4F351}"/>
              </a:ext>
            </a:extLst>
          </p:cNvPr>
          <p:cNvSpPr txBox="1"/>
          <p:nvPr/>
        </p:nvSpPr>
        <p:spPr>
          <a:xfrm>
            <a:off x="7721600" y="5486400"/>
            <a:ext cx="4196082"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PV                                   1,602,663.18</a:t>
            </a:r>
          </a:p>
          <a:p>
            <a:r>
              <a:rPr lang="en-IN" sz="2000" dirty="0">
                <a:latin typeface="Times New Roman" panose="02020603050405020304" pitchFamily="18" charset="0"/>
                <a:cs typeface="Times New Roman" panose="02020603050405020304" pitchFamily="18" charset="0"/>
              </a:rPr>
              <a:t>PI                                       1.06</a:t>
            </a:r>
          </a:p>
        </p:txBody>
      </p:sp>
    </p:spTree>
    <p:extLst>
      <p:ext uri="{BB962C8B-B14F-4D97-AF65-F5344CB8AC3E}">
        <p14:creationId xmlns:p14="http://schemas.microsoft.com/office/powerpoint/2010/main" val="119879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CD3-B446-72CF-B24F-A05A4B62DEF4}"/>
              </a:ext>
            </a:extLst>
          </p:cNvPr>
          <p:cNvSpPr>
            <a:spLocks noGrp="1"/>
          </p:cNvSpPr>
          <p:nvPr>
            <p:ph type="title"/>
          </p:nvPr>
        </p:nvSpPr>
        <p:spPr>
          <a:xfrm>
            <a:off x="1529135" y="736015"/>
            <a:ext cx="9649854" cy="1137609"/>
          </a:xfrm>
          <a:prstGeom prst="horizontalScroll">
            <a:avLst/>
          </a:prstGeo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b="1" dirty="0">
                <a:latin typeface="Times New Roman" panose="02020603050405020304" pitchFamily="18" charset="0"/>
                <a:cs typeface="Times New Roman" panose="02020603050405020304" pitchFamily="18" charset="0"/>
              </a:rPr>
              <a:t>Importance of Project Evaluation Methods:</a:t>
            </a:r>
          </a:p>
        </p:txBody>
      </p:sp>
      <p:sp>
        <p:nvSpPr>
          <p:cNvPr id="3" name="Content Placeholder 2">
            <a:extLst>
              <a:ext uri="{FF2B5EF4-FFF2-40B4-BE49-F238E27FC236}">
                <a16:creationId xmlns:a16="http://schemas.microsoft.com/office/drawing/2014/main" id="{53F702B3-8976-5328-A925-2B4136DAAC73}"/>
              </a:ext>
            </a:extLst>
          </p:cNvPr>
          <p:cNvSpPr>
            <a:spLocks noGrp="1"/>
          </p:cNvSpPr>
          <p:nvPr>
            <p:ph idx="1"/>
          </p:nvPr>
        </p:nvSpPr>
        <p:spPr>
          <a:xfrm>
            <a:off x="2922495" y="3613666"/>
            <a:ext cx="8580529" cy="3124201"/>
          </a:xfrm>
        </p:spPr>
        <p:txBody>
          <a:bodyPr/>
          <a:lstStyle/>
          <a:p>
            <a:r>
              <a:rPr lang="en-IN" dirty="0">
                <a:latin typeface="Times New Roman" panose="02020603050405020304" pitchFamily="18" charset="0"/>
                <a:cs typeface="Times New Roman" panose="02020603050405020304" pitchFamily="18" charset="0"/>
              </a:rPr>
              <a:t>Effective Decision Making</a:t>
            </a:r>
          </a:p>
          <a:p>
            <a:r>
              <a:rPr lang="en-IN" dirty="0">
                <a:latin typeface="Times New Roman" panose="02020603050405020304" pitchFamily="18" charset="0"/>
                <a:cs typeface="Times New Roman" panose="02020603050405020304" pitchFamily="18" charset="0"/>
              </a:rPr>
              <a:t>Risk Management</a:t>
            </a:r>
          </a:p>
          <a:p>
            <a:r>
              <a:rPr lang="en-IN" dirty="0">
                <a:latin typeface="Times New Roman" panose="02020603050405020304" pitchFamily="18" charset="0"/>
                <a:cs typeface="Times New Roman" panose="02020603050405020304" pitchFamily="18" charset="0"/>
              </a:rPr>
              <a:t>Resource optimization</a:t>
            </a:r>
          </a:p>
        </p:txBody>
      </p:sp>
      <p:sp>
        <p:nvSpPr>
          <p:cNvPr id="5" name="TextBox 4">
            <a:extLst>
              <a:ext uri="{FF2B5EF4-FFF2-40B4-BE49-F238E27FC236}">
                <a16:creationId xmlns:a16="http://schemas.microsoft.com/office/drawing/2014/main" id="{ECB64055-390B-98DE-A908-3BDADFF09AD0}"/>
              </a:ext>
            </a:extLst>
          </p:cNvPr>
          <p:cNvSpPr txBox="1"/>
          <p:nvPr/>
        </p:nvSpPr>
        <p:spPr>
          <a:xfrm>
            <a:off x="2133599" y="2725288"/>
            <a:ext cx="9206753" cy="830997"/>
          </a:xfrm>
          <a:prstGeom prst="rect">
            <a:avLst/>
          </a:prstGeom>
          <a:noFill/>
        </p:spPr>
        <p:txBody>
          <a:bodyPr wrap="square">
            <a:sp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Project evaluation methods are systematic processes and techniques used to assess and measure the performance, success, and impact of a project.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235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9703-207B-6C9A-3C72-B43591DD0EFA}"/>
              </a:ext>
            </a:extLst>
          </p:cNvPr>
          <p:cNvSpPr>
            <a:spLocks noGrp="1"/>
          </p:cNvSpPr>
          <p:nvPr>
            <p:ph type="title"/>
          </p:nvPr>
        </p:nvSpPr>
        <p:spPr>
          <a:xfrm>
            <a:off x="1479176" y="1349188"/>
            <a:ext cx="10712824" cy="847165"/>
          </a:xfrm>
          <a:prstGeom prst="horizontalScroll">
            <a:avLst/>
          </a:prstGeom>
          <a:solidFill>
            <a:schemeClr val="accent1">
              <a:lumMod val="40000"/>
              <a:lumOff val="60000"/>
            </a:schemeClr>
          </a:solidFill>
        </p:spPr>
        <p:txBody>
          <a:bodyPr>
            <a:normAutofit fontScale="90000"/>
          </a:bodyPr>
          <a:lstStyle/>
          <a:p>
            <a:br>
              <a:rPr lang="en-US" sz="4200" b="1" dirty="0">
                <a:latin typeface="Times New Roman" panose="02020603050405020304" pitchFamily="18" charset="0"/>
                <a:cs typeface="Times New Roman" panose="02020603050405020304" pitchFamily="18" charset="0"/>
              </a:rPr>
            </a:br>
            <a:r>
              <a:rPr lang="en-US" sz="4200" b="1" dirty="0">
                <a:latin typeface="Times New Roman" panose="02020603050405020304" pitchFamily="18" charset="0"/>
                <a:cs typeface="Times New Roman" panose="02020603050405020304" pitchFamily="18" charset="0"/>
              </a:rPr>
              <a:t>Criteria for Selecting Project Evaluation Methods</a:t>
            </a:r>
            <a:br>
              <a:rPr lang="en-US" b="1" dirty="0"/>
            </a:br>
            <a:endParaRPr lang="en-IN" dirty="0"/>
          </a:p>
        </p:txBody>
      </p:sp>
      <p:sp>
        <p:nvSpPr>
          <p:cNvPr id="3" name="Content Placeholder 2">
            <a:extLst>
              <a:ext uri="{FF2B5EF4-FFF2-40B4-BE49-F238E27FC236}">
                <a16:creationId xmlns:a16="http://schemas.microsoft.com/office/drawing/2014/main" id="{366D5207-0302-0813-85C7-E652292FECC6}"/>
              </a:ext>
            </a:extLst>
          </p:cNvPr>
          <p:cNvSpPr>
            <a:spLocks noGrp="1"/>
          </p:cNvSpPr>
          <p:nvPr>
            <p:ph idx="1"/>
          </p:nvPr>
        </p:nvSpPr>
        <p:spPr>
          <a:xfrm>
            <a:off x="1718654" y="2720787"/>
            <a:ext cx="10018713" cy="3124201"/>
          </a:xfrm>
        </p:spPr>
        <p:txBody>
          <a:bodyPr/>
          <a:lstStyle/>
          <a:p>
            <a:pPr>
              <a:buFont typeface="Arial" panose="020B0604020202020204" pitchFamily="34" charset="0"/>
              <a:buChar char="•"/>
            </a:pPr>
            <a:r>
              <a:rPr lang="en-US" dirty="0"/>
              <a:t>Project scope - complexity, size, and type of project</a:t>
            </a:r>
          </a:p>
          <a:p>
            <a:pPr>
              <a:buFont typeface="Arial" panose="020B0604020202020204" pitchFamily="34" charset="0"/>
              <a:buChar char="•"/>
            </a:pPr>
            <a:r>
              <a:rPr lang="en-US" dirty="0"/>
              <a:t>Resource availability - budget, personnel, equipment, and technology</a:t>
            </a:r>
          </a:p>
          <a:p>
            <a:pPr>
              <a:buFont typeface="Arial" panose="020B0604020202020204" pitchFamily="34" charset="0"/>
              <a:buChar char="•"/>
            </a:pPr>
            <a:r>
              <a:rPr lang="en-US" dirty="0"/>
              <a:t>Time constraints - deadlines, project duration, and scheduling</a:t>
            </a:r>
          </a:p>
          <a:p>
            <a:pPr>
              <a:buFont typeface="Arial" panose="020B0604020202020204" pitchFamily="34" charset="0"/>
              <a:buChar char="•"/>
            </a:pPr>
            <a:r>
              <a:rPr lang="en-US" dirty="0"/>
              <a:t>Decision-making process - involvement of stakeholders, authority, and risk appetite</a:t>
            </a:r>
          </a:p>
          <a:p>
            <a:endParaRPr lang="en-IN" dirty="0"/>
          </a:p>
        </p:txBody>
      </p:sp>
    </p:spTree>
    <p:extLst>
      <p:ext uri="{BB962C8B-B14F-4D97-AF65-F5344CB8AC3E}">
        <p14:creationId xmlns:p14="http://schemas.microsoft.com/office/powerpoint/2010/main" val="2498745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AF0F2-E264-DC00-E125-541D7A8E402F}"/>
              </a:ext>
            </a:extLst>
          </p:cNvPr>
          <p:cNvSpPr>
            <a:spLocks noGrp="1"/>
          </p:cNvSpPr>
          <p:nvPr>
            <p:ph idx="1"/>
          </p:nvPr>
        </p:nvSpPr>
        <p:spPr>
          <a:xfrm>
            <a:off x="3698592" y="2129116"/>
            <a:ext cx="10018713" cy="3124201"/>
          </a:xfrm>
        </p:spPr>
        <p:txBody>
          <a:bodyPr>
            <a:normAutofit/>
          </a:bodyPr>
          <a:lstStyle/>
          <a:p>
            <a:pPr marL="0" indent="0">
              <a:buNone/>
            </a:pP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0992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4BE72787-2145-97B8-2CAB-649716976FBB}"/>
              </a:ext>
            </a:extLst>
          </p:cNvPr>
          <p:cNvSpPr/>
          <p:nvPr/>
        </p:nvSpPr>
        <p:spPr>
          <a:xfrm>
            <a:off x="4697506" y="779929"/>
            <a:ext cx="4105835" cy="654424"/>
          </a:xfrm>
          <a:prstGeom prst="flowChartAlternate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lumMod val="95000"/>
                    <a:lumOff val="5000"/>
                  </a:schemeClr>
                </a:solidFill>
              </a:rPr>
              <a:t>Project Evaluation </a:t>
            </a:r>
          </a:p>
        </p:txBody>
      </p:sp>
      <p:sp>
        <p:nvSpPr>
          <p:cNvPr id="3" name="Flowchart: Alternate Process 2">
            <a:extLst>
              <a:ext uri="{FF2B5EF4-FFF2-40B4-BE49-F238E27FC236}">
                <a16:creationId xmlns:a16="http://schemas.microsoft.com/office/drawing/2014/main" id="{C0FC0E85-88CC-30BB-E32E-77B0E226A7FC}"/>
              </a:ext>
            </a:extLst>
          </p:cNvPr>
          <p:cNvSpPr/>
          <p:nvPr/>
        </p:nvSpPr>
        <p:spPr>
          <a:xfrm>
            <a:off x="2492189" y="2599765"/>
            <a:ext cx="3056964" cy="623047"/>
          </a:xfrm>
          <a:prstGeom prst="flowChartAlternate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tx1">
                    <a:lumMod val="95000"/>
                    <a:lumOff val="5000"/>
                  </a:schemeClr>
                </a:solidFill>
                <a:latin typeface="Times New Roman" panose="02020603050405020304" pitchFamily="18" charset="0"/>
                <a:cs typeface="Times New Roman" panose="02020603050405020304" pitchFamily="18" charset="0"/>
              </a:rPr>
              <a:t>Traditional Approach</a:t>
            </a:r>
          </a:p>
        </p:txBody>
      </p:sp>
      <p:sp>
        <p:nvSpPr>
          <p:cNvPr id="4" name="Flowchart: Alternate Process 3">
            <a:extLst>
              <a:ext uri="{FF2B5EF4-FFF2-40B4-BE49-F238E27FC236}">
                <a16:creationId xmlns:a16="http://schemas.microsoft.com/office/drawing/2014/main" id="{60A7950D-D952-FCE7-6EB6-C946495B77CE}"/>
              </a:ext>
            </a:extLst>
          </p:cNvPr>
          <p:cNvSpPr/>
          <p:nvPr/>
        </p:nvSpPr>
        <p:spPr>
          <a:xfrm>
            <a:off x="7763435" y="2568388"/>
            <a:ext cx="3173506" cy="654424"/>
          </a:xfrm>
          <a:prstGeom prst="flowChartAlternateProces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Modern Approach</a:t>
            </a:r>
          </a:p>
        </p:txBody>
      </p:sp>
      <p:cxnSp>
        <p:nvCxnSpPr>
          <p:cNvPr id="12" name="Straight Arrow Connector 11">
            <a:extLst>
              <a:ext uri="{FF2B5EF4-FFF2-40B4-BE49-F238E27FC236}">
                <a16:creationId xmlns:a16="http://schemas.microsoft.com/office/drawing/2014/main" id="{375600AB-5D7E-AE17-4745-7C98C712CD60}"/>
              </a:ext>
            </a:extLst>
          </p:cNvPr>
          <p:cNvCxnSpPr>
            <a:cxnSpLocks/>
          </p:cNvCxnSpPr>
          <p:nvPr/>
        </p:nvCxnSpPr>
        <p:spPr>
          <a:xfrm>
            <a:off x="7225552" y="1544170"/>
            <a:ext cx="914400" cy="914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3142B69-EDA9-2332-951B-E22BC4950F3A}"/>
              </a:ext>
            </a:extLst>
          </p:cNvPr>
          <p:cNvCxnSpPr>
            <a:cxnSpLocks/>
          </p:cNvCxnSpPr>
          <p:nvPr/>
        </p:nvCxnSpPr>
        <p:spPr>
          <a:xfrm flipH="1">
            <a:off x="5181599" y="1559859"/>
            <a:ext cx="735107" cy="914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Flowchart: Alternate Process 27">
            <a:extLst>
              <a:ext uri="{FF2B5EF4-FFF2-40B4-BE49-F238E27FC236}">
                <a16:creationId xmlns:a16="http://schemas.microsoft.com/office/drawing/2014/main" id="{65ECE99E-2C20-C4CA-26C2-CE6212385144}"/>
              </a:ext>
            </a:extLst>
          </p:cNvPr>
          <p:cNvSpPr/>
          <p:nvPr/>
        </p:nvSpPr>
        <p:spPr>
          <a:xfrm>
            <a:off x="2268070" y="4195482"/>
            <a:ext cx="3648626" cy="1882589"/>
          </a:xfrm>
          <a:prstGeom prst="flowChartAlternateProcess">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Payback Period Method</a:t>
            </a:r>
          </a:p>
          <a:p>
            <a:pPr marL="342900" indent="-342900">
              <a:buFont typeface="Arial" panose="020B0604020202020204" pitchFamily="34" charset="0"/>
              <a:buChar cha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Post Payback Method</a:t>
            </a:r>
          </a:p>
          <a:p>
            <a:pPr marL="342900" indent="-342900">
              <a:buFont typeface="Arial" panose="020B0604020202020204" pitchFamily="34" charset="0"/>
              <a:buChar cha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Return Rate of Investment</a:t>
            </a:r>
          </a:p>
        </p:txBody>
      </p:sp>
      <p:sp>
        <p:nvSpPr>
          <p:cNvPr id="29" name="Flowchart: Alternate Process 28">
            <a:extLst>
              <a:ext uri="{FF2B5EF4-FFF2-40B4-BE49-F238E27FC236}">
                <a16:creationId xmlns:a16="http://schemas.microsoft.com/office/drawing/2014/main" id="{CE380357-7A81-69C9-9544-96B35C1C0D21}"/>
              </a:ext>
            </a:extLst>
          </p:cNvPr>
          <p:cNvSpPr/>
          <p:nvPr/>
        </p:nvSpPr>
        <p:spPr>
          <a:xfrm>
            <a:off x="7584140" y="4238065"/>
            <a:ext cx="3998259" cy="1840006"/>
          </a:xfrm>
          <a:prstGeom prst="flowChartAlternateProcess">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Net Present Value (NPV)</a:t>
            </a:r>
          </a:p>
          <a:p>
            <a:pPr marL="285750" indent="-285750">
              <a:buFont typeface="Arial" panose="020B0604020202020204" pitchFamily="34" charset="0"/>
              <a:buChar cha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Internal Rate of Return (IRR)</a:t>
            </a:r>
          </a:p>
          <a:p>
            <a:pPr marL="285750" indent="-285750">
              <a:buFont typeface="Arial" panose="020B0604020202020204" pitchFamily="34" charset="0"/>
              <a:buChar cha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Profitability Index (PI)</a:t>
            </a:r>
          </a:p>
        </p:txBody>
      </p:sp>
      <p:cxnSp>
        <p:nvCxnSpPr>
          <p:cNvPr id="30" name="Straight Arrow Connector 29">
            <a:extLst>
              <a:ext uri="{FF2B5EF4-FFF2-40B4-BE49-F238E27FC236}">
                <a16:creationId xmlns:a16="http://schemas.microsoft.com/office/drawing/2014/main" id="{56652A2A-3D69-B12F-6842-CDD47D57B487}"/>
              </a:ext>
            </a:extLst>
          </p:cNvPr>
          <p:cNvCxnSpPr>
            <a:cxnSpLocks/>
          </p:cNvCxnSpPr>
          <p:nvPr/>
        </p:nvCxnSpPr>
        <p:spPr>
          <a:xfrm>
            <a:off x="4029635" y="3429000"/>
            <a:ext cx="0" cy="4796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51B47984-F081-B7CD-1852-F36644170195}"/>
              </a:ext>
            </a:extLst>
          </p:cNvPr>
          <p:cNvCxnSpPr>
            <a:cxnSpLocks/>
          </p:cNvCxnSpPr>
          <p:nvPr/>
        </p:nvCxnSpPr>
        <p:spPr>
          <a:xfrm>
            <a:off x="9489141" y="3429000"/>
            <a:ext cx="0" cy="4796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864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A6CC-CE1D-0C22-C998-B4483C1531BF}"/>
              </a:ext>
            </a:extLst>
          </p:cNvPr>
          <p:cNvSpPr>
            <a:spLocks noGrp="1"/>
          </p:cNvSpPr>
          <p:nvPr>
            <p:ph type="title"/>
          </p:nvPr>
        </p:nvSpPr>
        <p:spPr>
          <a:xfrm>
            <a:off x="2913530" y="1320533"/>
            <a:ext cx="6877236" cy="1185583"/>
          </a:xfrm>
          <a:prstGeom prst="horizontalScroll">
            <a:avLst/>
          </a:prstGeom>
          <a:solidFill>
            <a:schemeClr val="accent1">
              <a:lumMod val="40000"/>
              <a:lumOff val="60000"/>
            </a:schemeClr>
          </a:solidFill>
        </p:spPr>
        <p:txBody>
          <a:bodyPr>
            <a:normAutofit/>
          </a:bodyPr>
          <a:lstStyle/>
          <a:p>
            <a:r>
              <a:rPr lang="en-IN" b="1" dirty="0"/>
              <a:t>Traditional Approach…..</a:t>
            </a:r>
          </a:p>
        </p:txBody>
      </p:sp>
      <p:sp>
        <p:nvSpPr>
          <p:cNvPr id="4" name="TextBox 3">
            <a:extLst>
              <a:ext uri="{FF2B5EF4-FFF2-40B4-BE49-F238E27FC236}">
                <a16:creationId xmlns:a16="http://schemas.microsoft.com/office/drawing/2014/main" id="{7542BD96-972E-6D69-8F49-6128EAC71354}"/>
              </a:ext>
            </a:extLst>
          </p:cNvPr>
          <p:cNvSpPr txBox="1"/>
          <p:nvPr/>
        </p:nvSpPr>
        <p:spPr>
          <a:xfrm>
            <a:off x="3012141" y="3783106"/>
            <a:ext cx="8204012" cy="830997"/>
          </a:xfrm>
          <a:prstGeom prst="rect">
            <a:avLst/>
          </a:prstGeom>
          <a:noFill/>
        </p:spPr>
        <p:txBody>
          <a:bodyPr wrap="square" rtlCol="0">
            <a:sp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They focus on measuring a project's success primarily in terms of financial returns and compliance with predefined criteria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42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64BF-B12A-959A-DF58-19A0B2AD1514}"/>
              </a:ext>
            </a:extLst>
          </p:cNvPr>
          <p:cNvSpPr>
            <a:spLocks noGrp="1"/>
          </p:cNvSpPr>
          <p:nvPr>
            <p:ph type="title"/>
          </p:nvPr>
        </p:nvSpPr>
        <p:spPr>
          <a:xfrm>
            <a:off x="3026239" y="600636"/>
            <a:ext cx="6678705" cy="1039906"/>
          </a:xfrm>
          <a:prstGeom prst="horizontalScroll">
            <a:avLst/>
          </a:prstGeom>
          <a:solidFill>
            <a:schemeClr val="accent1">
              <a:lumMod val="40000"/>
              <a:lumOff val="60000"/>
            </a:schemeClr>
          </a:solidFill>
        </p:spPr>
        <p:txBody>
          <a:bodyPr/>
          <a:lstStyle/>
          <a:p>
            <a:r>
              <a:rPr lang="en-IN" b="1" dirty="0">
                <a:latin typeface="Times New Roman" panose="02020603050405020304" pitchFamily="18" charset="0"/>
                <a:cs typeface="Times New Roman" panose="02020603050405020304" pitchFamily="18" charset="0"/>
              </a:rPr>
              <a:t>Payback Period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04D343-C91F-B8F2-0002-542398EB289D}"/>
                  </a:ext>
                </a:extLst>
              </p:cNvPr>
              <p:cNvSpPr>
                <a:spLocks noGrp="1"/>
              </p:cNvSpPr>
              <p:nvPr>
                <p:ph idx="1"/>
              </p:nvPr>
            </p:nvSpPr>
            <p:spPr>
              <a:xfrm>
                <a:off x="1556027" y="1819835"/>
                <a:ext cx="10018713" cy="4634753"/>
              </a:xfrm>
            </p:spPr>
            <p:txBody>
              <a:bodyPr>
                <a:normAutofit/>
              </a:bodyPr>
              <a:lstStyle/>
              <a:p>
                <a:r>
                  <a:rPr lang="en-US" sz="2200" dirty="0">
                    <a:latin typeface="Times New Roman" panose="02020603050405020304" pitchFamily="18" charset="0"/>
                    <a:cs typeface="Times New Roman" panose="02020603050405020304" pitchFamily="18" charset="0"/>
                  </a:rPr>
                  <a:t>The payback period measures the length of time it takes for a project to recoup its initial investment. Shorter payback periods are preferred as they reduce risk.</a:t>
                </a:r>
              </a:p>
              <a:p>
                <a:r>
                  <a:rPr lang="en-US" sz="2200" b="0" i="0" dirty="0">
                    <a:solidFill>
                      <a:srgbClr val="1F1F1F"/>
                    </a:solidFill>
                    <a:effectLst/>
                    <a:latin typeface="Times New Roman" panose="02020603050405020304" pitchFamily="18" charset="0"/>
                    <a:cs typeface="Times New Roman" panose="02020603050405020304" pitchFamily="18" charset="0"/>
                  </a:rPr>
                  <a:t>It is determined by summing up the project's cash flows until they reach a cumulative total of zero.</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Payback Period </a:t>
                </a:r>
                <a14:m>
                  <m:oMath xmlns:m="http://schemas.openxmlformats.org/officeDocument/2006/math">
                    <m:r>
                      <a:rPr lang="en-US" sz="2200" i="1" smtClean="0">
                        <a:latin typeface="Cambria Math" panose="02040503050406030204" pitchFamily="18" charset="0"/>
                      </a:rPr>
                      <m:t>=</m:t>
                    </m:r>
                    <m:f>
                      <m:fPr>
                        <m:ctrlPr>
                          <a:rPr lang="en-US" sz="2200" i="1" smtClean="0">
                            <a:latin typeface="Cambria Math" panose="02040503050406030204" pitchFamily="18" charset="0"/>
                          </a:rPr>
                        </m:ctrlPr>
                      </m:fPr>
                      <m:num>
                        <m:r>
                          <m:rPr>
                            <m:nor/>
                          </m:rPr>
                          <a:rPr lang="en-IN" sz="2200" dirty="0">
                            <a:latin typeface="Times New Roman" panose="02020603050405020304" pitchFamily="18" charset="0"/>
                            <a:cs typeface="Times New Roman" panose="02020603050405020304" pitchFamily="18" charset="0"/>
                          </a:rPr>
                          <m:t>Initial</m:t>
                        </m:r>
                        <m:r>
                          <m:rPr>
                            <m:nor/>
                          </m:rPr>
                          <a:rPr lang="en-IN" sz="2200" dirty="0">
                            <a:latin typeface="Times New Roman" panose="02020603050405020304" pitchFamily="18" charset="0"/>
                            <a:cs typeface="Times New Roman" panose="02020603050405020304" pitchFamily="18" charset="0"/>
                          </a:rPr>
                          <m:t> </m:t>
                        </m:r>
                        <m:r>
                          <m:rPr>
                            <m:nor/>
                          </m:rPr>
                          <a:rPr lang="en-IN" sz="2200" dirty="0">
                            <a:latin typeface="Times New Roman" panose="02020603050405020304" pitchFamily="18" charset="0"/>
                            <a:cs typeface="Times New Roman" panose="02020603050405020304" pitchFamily="18" charset="0"/>
                          </a:rPr>
                          <m:t>Investment</m:t>
                        </m:r>
                      </m:num>
                      <m:den>
                        <m:r>
                          <m:rPr>
                            <m:nor/>
                          </m:rPr>
                          <a:rPr lang="en-IN" sz="2200" dirty="0">
                            <a:latin typeface="Times New Roman" panose="02020603050405020304" pitchFamily="18" charset="0"/>
                            <a:cs typeface="Times New Roman" panose="02020603050405020304" pitchFamily="18" charset="0"/>
                          </a:rPr>
                          <m:t>Annual</m:t>
                        </m:r>
                        <m:r>
                          <m:rPr>
                            <m:nor/>
                          </m:rPr>
                          <a:rPr lang="en-IN" sz="2200" dirty="0">
                            <a:latin typeface="Times New Roman" panose="02020603050405020304" pitchFamily="18" charset="0"/>
                            <a:cs typeface="Times New Roman" panose="02020603050405020304" pitchFamily="18" charset="0"/>
                          </a:rPr>
                          <m:t> </m:t>
                        </m:r>
                        <m:r>
                          <m:rPr>
                            <m:nor/>
                          </m:rPr>
                          <a:rPr lang="en-IN" sz="2200" dirty="0">
                            <a:latin typeface="Times New Roman" panose="02020603050405020304" pitchFamily="18" charset="0"/>
                            <a:cs typeface="Times New Roman" panose="02020603050405020304" pitchFamily="18" charset="0"/>
                          </a:rPr>
                          <m:t>Cash</m:t>
                        </m:r>
                        <m:r>
                          <m:rPr>
                            <m:nor/>
                          </m:rPr>
                          <a:rPr lang="en-IN" sz="2200" dirty="0">
                            <a:latin typeface="Times New Roman" panose="02020603050405020304" pitchFamily="18" charset="0"/>
                            <a:cs typeface="Times New Roman" panose="02020603050405020304" pitchFamily="18" charset="0"/>
                          </a:rPr>
                          <m:t> </m:t>
                        </m:r>
                        <m:r>
                          <m:rPr>
                            <m:nor/>
                          </m:rPr>
                          <a:rPr lang="en-IN" sz="2200" dirty="0">
                            <a:latin typeface="Times New Roman" panose="02020603050405020304" pitchFamily="18" charset="0"/>
                            <a:cs typeface="Times New Roman" panose="02020603050405020304" pitchFamily="18" charset="0"/>
                          </a:rPr>
                          <m:t>inflows</m:t>
                        </m:r>
                      </m:den>
                    </m:f>
                  </m:oMath>
                </a14:m>
                <a:r>
                  <a:rPr lang="en-IN" sz="2200" dirty="0">
                    <a:latin typeface="Times New Roman" panose="02020603050405020304" pitchFamily="18" charset="0"/>
                    <a:cs typeface="Times New Roman" panose="02020603050405020304" pitchFamily="18" charset="0"/>
                  </a:rPr>
                  <a:t> </a:t>
                </a:r>
              </a:p>
              <a:p>
                <a:r>
                  <a:rPr lang="en-IN" sz="2200" b="1" dirty="0">
                    <a:latin typeface="Times New Roman" panose="02020603050405020304" pitchFamily="18" charset="0"/>
                    <a:cs typeface="Times New Roman" panose="02020603050405020304" pitchFamily="18" charset="0"/>
                  </a:rPr>
                  <a:t>Accept/Reject Criteria: </a:t>
                </a:r>
                <a:r>
                  <a:rPr lang="en-IN" sz="2200" dirty="0">
                    <a:latin typeface="Times New Roman" panose="02020603050405020304" pitchFamily="18" charset="0"/>
                    <a:cs typeface="Times New Roman" panose="02020603050405020304" pitchFamily="18" charset="0"/>
                  </a:rPr>
                  <a:t>If  Payback Period is less than Life of project then project should be accepted otherwise reject.</a:t>
                </a:r>
              </a:p>
              <a:p>
                <a:endParaRPr lang="en-IN" sz="2900" dirty="0"/>
              </a:p>
            </p:txBody>
          </p:sp>
        </mc:Choice>
        <mc:Fallback>
          <p:sp>
            <p:nvSpPr>
              <p:cNvPr id="3" name="Content Placeholder 2">
                <a:extLst>
                  <a:ext uri="{FF2B5EF4-FFF2-40B4-BE49-F238E27FC236}">
                    <a16:creationId xmlns:a16="http://schemas.microsoft.com/office/drawing/2014/main" id="{A404D343-C91F-B8F2-0002-542398EB289D}"/>
                  </a:ext>
                </a:extLst>
              </p:cNvPr>
              <p:cNvSpPr>
                <a:spLocks noGrp="1" noRot="1" noChangeAspect="1" noMove="1" noResize="1" noEditPoints="1" noAdjustHandles="1" noChangeArrowheads="1" noChangeShapeType="1" noTextEdit="1"/>
              </p:cNvSpPr>
              <p:nvPr>
                <p:ph idx="1"/>
              </p:nvPr>
            </p:nvSpPr>
            <p:spPr>
              <a:xfrm>
                <a:off x="1556027" y="1819835"/>
                <a:ext cx="10018713" cy="4634753"/>
              </a:xfrm>
              <a:blipFill>
                <a:blip r:embed="rId2"/>
                <a:stretch>
                  <a:fillRect l="-1338" r="-1460"/>
                </a:stretch>
              </a:blipFill>
            </p:spPr>
            <p:txBody>
              <a:bodyPr/>
              <a:lstStyle/>
              <a:p>
                <a:r>
                  <a:rPr lang="en-IN">
                    <a:noFill/>
                  </a:rPr>
                  <a:t> </a:t>
                </a:r>
              </a:p>
            </p:txBody>
          </p:sp>
        </mc:Fallback>
      </mc:AlternateContent>
    </p:spTree>
    <p:extLst>
      <p:ext uri="{BB962C8B-B14F-4D97-AF65-F5344CB8AC3E}">
        <p14:creationId xmlns:p14="http://schemas.microsoft.com/office/powerpoint/2010/main" val="395491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B80ABA-546E-C3E5-8C43-5ED696A954CD}"/>
              </a:ext>
            </a:extLst>
          </p:cNvPr>
          <p:cNvPicPr>
            <a:picLocks noGrp="1" noChangeAspect="1"/>
          </p:cNvPicPr>
          <p:nvPr>
            <p:ph idx="1"/>
          </p:nvPr>
        </p:nvPicPr>
        <p:blipFill>
          <a:blip r:embed="rId2"/>
          <a:stretch>
            <a:fillRect/>
          </a:stretch>
        </p:blipFill>
        <p:spPr>
          <a:xfrm>
            <a:off x="3286162" y="2225041"/>
            <a:ext cx="6984124" cy="3923552"/>
          </a:xfrm>
        </p:spPr>
      </p:pic>
      <p:sp>
        <p:nvSpPr>
          <p:cNvPr id="6" name="TextBox 5">
            <a:extLst>
              <a:ext uri="{FF2B5EF4-FFF2-40B4-BE49-F238E27FC236}">
                <a16:creationId xmlns:a16="http://schemas.microsoft.com/office/drawing/2014/main" id="{F5888944-EE5C-964B-80D1-84B0D6EC030F}"/>
              </a:ext>
            </a:extLst>
          </p:cNvPr>
          <p:cNvSpPr txBox="1"/>
          <p:nvPr/>
        </p:nvSpPr>
        <p:spPr>
          <a:xfrm>
            <a:off x="2286000" y="843280"/>
            <a:ext cx="5034392" cy="707886"/>
          </a:xfrm>
          <a:prstGeom prst="rect">
            <a:avLst/>
          </a:prstGeom>
          <a:noFill/>
        </p:spPr>
        <p:txBody>
          <a:bodyPr wrap="none" rtlCol="0">
            <a:spAutoFit/>
          </a:bodyPr>
          <a:lstStyle/>
          <a:p>
            <a:r>
              <a:rPr lang="en-IN" sz="4000" b="1" dirty="0"/>
              <a:t>Payback Period Graph</a:t>
            </a:r>
          </a:p>
        </p:txBody>
      </p:sp>
    </p:spTree>
    <p:extLst>
      <p:ext uri="{BB962C8B-B14F-4D97-AF65-F5344CB8AC3E}">
        <p14:creationId xmlns:p14="http://schemas.microsoft.com/office/powerpoint/2010/main" val="48040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3584F-943A-70FC-B624-60F574897F39}"/>
              </a:ext>
            </a:extLst>
          </p:cNvPr>
          <p:cNvSpPr>
            <a:spLocks noGrp="1"/>
          </p:cNvSpPr>
          <p:nvPr>
            <p:ph idx="1"/>
          </p:nvPr>
        </p:nvSpPr>
        <p:spPr>
          <a:xfrm>
            <a:off x="1484310" y="502024"/>
            <a:ext cx="10277384" cy="5871881"/>
          </a:xfrm>
        </p:spPr>
        <p:txBody>
          <a:bodyPr>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A company invests $30,000 in a project with expected annual cash inflows of $10,000 for a project life of 5 years. What is the payback period for this project, and what does it indicate about the investment's return?</a:t>
            </a:r>
          </a:p>
          <a:p>
            <a:endParaRPr lang="en-US" dirty="0">
              <a:solidFill>
                <a:srgbClr val="374151"/>
              </a:solidFill>
              <a:latin typeface="Söhne"/>
            </a:endParaRPr>
          </a:p>
          <a:p>
            <a:pPr algn="l"/>
            <a:r>
              <a:rPr lang="en-US" b="0" i="0" dirty="0">
                <a:solidFill>
                  <a:srgbClr val="374151"/>
                </a:solidFill>
                <a:effectLst/>
                <a:latin typeface="Times New Roman" panose="02020603050405020304" pitchFamily="18" charset="0"/>
                <a:cs typeface="Times New Roman" panose="02020603050405020304" pitchFamily="18" charset="0"/>
              </a:rPr>
              <a:t>Payback Period = $30,000 / $10,000 per year</a:t>
            </a:r>
          </a:p>
          <a:p>
            <a:pPr algn="l"/>
            <a:r>
              <a:rPr lang="en-US" b="0" i="0" dirty="0">
                <a:solidFill>
                  <a:srgbClr val="374151"/>
                </a:solidFill>
                <a:effectLst/>
                <a:latin typeface="Times New Roman" panose="02020603050405020304" pitchFamily="18" charset="0"/>
                <a:cs typeface="Times New Roman" panose="02020603050405020304" pitchFamily="18" charset="0"/>
              </a:rPr>
              <a:t>Payback Period = 3 years</a:t>
            </a:r>
          </a:p>
          <a:p>
            <a:r>
              <a:rPr lang="en-US" b="0" i="0" dirty="0">
                <a:solidFill>
                  <a:srgbClr val="374151"/>
                </a:solidFill>
                <a:effectLst/>
                <a:latin typeface="Times New Roman" panose="02020603050405020304" pitchFamily="18" charset="0"/>
                <a:cs typeface="Times New Roman" panose="02020603050405020304" pitchFamily="18" charset="0"/>
              </a:rPr>
              <a:t>The payback period for this project is 3 years. This means that it will take 3 years to recover the initial investment of $30,000 from the annual cash inflows of $10,000.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93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0881-0D4F-242F-3E7D-80404DE4A6BA}"/>
              </a:ext>
            </a:extLst>
          </p:cNvPr>
          <p:cNvSpPr>
            <a:spLocks noGrp="1"/>
          </p:cNvSpPr>
          <p:nvPr>
            <p:ph type="title"/>
          </p:nvPr>
        </p:nvSpPr>
        <p:spPr>
          <a:xfrm>
            <a:off x="3232429" y="900953"/>
            <a:ext cx="5346795" cy="1053353"/>
          </a:xfrm>
          <a:prstGeom prst="horizontalScroll">
            <a:avLst/>
          </a:prstGeom>
          <a:solidFill>
            <a:schemeClr val="accent1">
              <a:lumMod val="40000"/>
              <a:lumOff val="60000"/>
            </a:schemeClr>
          </a:solidFill>
        </p:spPr>
        <p:txBody>
          <a:bodyPr/>
          <a:lstStyle/>
          <a:p>
            <a:r>
              <a:rPr lang="en-IN" b="1" dirty="0">
                <a:latin typeface="Times New Roman" panose="02020603050405020304" pitchFamily="18" charset="0"/>
                <a:cs typeface="Times New Roman" panose="02020603050405020304" pitchFamily="18" charset="0"/>
              </a:rPr>
              <a:t>Post Payback Method:</a:t>
            </a:r>
          </a:p>
        </p:txBody>
      </p:sp>
      <p:sp>
        <p:nvSpPr>
          <p:cNvPr id="3" name="Content Placeholder 2">
            <a:extLst>
              <a:ext uri="{FF2B5EF4-FFF2-40B4-BE49-F238E27FC236}">
                <a16:creationId xmlns:a16="http://schemas.microsoft.com/office/drawing/2014/main" id="{06BCFC3F-7D11-10CC-C0BF-DFB39581229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post payback period is similar to the payback period but also includes the time value of money.</a:t>
            </a:r>
          </a:p>
          <a:p>
            <a:r>
              <a:rPr lang="en-US" b="0" i="0" dirty="0">
                <a:effectLst/>
                <a:latin typeface="Times New Roman" panose="02020603050405020304" pitchFamily="18" charset="0"/>
                <a:cs typeface="Times New Roman" panose="02020603050405020304" pitchFamily="18" charset="0"/>
              </a:rPr>
              <a:t>The Post Payback Method focuses on the period after the initial investment has been recovered.</a:t>
            </a:r>
          </a:p>
          <a:p>
            <a:r>
              <a:rPr lang="en-US" b="0" i="0" dirty="0">
                <a:solidFill>
                  <a:srgbClr val="1F1F1F"/>
                </a:solidFill>
                <a:effectLst/>
                <a:latin typeface="Google Sans"/>
              </a:rPr>
              <a:t>The project that gives the greatest post pay-back period may be accepted.</a:t>
            </a:r>
            <a:endParaRPr lang="en-IN" dirty="0"/>
          </a:p>
          <a:p>
            <a:endParaRPr lang="en-US"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176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72BAC-CEF1-4666-AFC2-73EC7B2BF6C4}"/>
              </a:ext>
            </a:extLst>
          </p:cNvPr>
          <p:cNvSpPr>
            <a:spLocks noGrp="1"/>
          </p:cNvSpPr>
          <p:nvPr>
            <p:ph idx="1"/>
          </p:nvPr>
        </p:nvSpPr>
        <p:spPr>
          <a:xfrm>
            <a:off x="1484310" y="448235"/>
            <a:ext cx="10707690" cy="5791200"/>
          </a:xfrm>
        </p:spPr>
        <p:txBody>
          <a:bodyPr>
            <a:normAutofit/>
          </a:bodyPr>
          <a:lstStyle/>
          <a:p>
            <a:pPr algn="l"/>
            <a:r>
              <a:rPr lang="en-US" sz="2000" b="0" i="0" dirty="0">
                <a:solidFill>
                  <a:srgbClr val="374151"/>
                </a:solidFill>
                <a:effectLst/>
                <a:latin typeface="Times New Roman" panose="02020603050405020304" pitchFamily="18" charset="0"/>
                <a:cs typeface="Times New Roman" panose="02020603050405020304" pitchFamily="18" charset="0"/>
              </a:rPr>
              <a:t>In the previous example, we calculated the payback period to be 3 years. Now, let's find the cash flows after the payback period:</a:t>
            </a:r>
          </a:p>
          <a:p>
            <a:pPr algn="l"/>
            <a:endParaRPr lang="en-US" sz="2000" dirty="0">
              <a:solidFill>
                <a:srgbClr val="374151"/>
              </a:solidFill>
              <a:latin typeface="Times New Roman" panose="02020603050405020304" pitchFamily="18" charset="0"/>
              <a:cs typeface="Times New Roman" panose="02020603050405020304" pitchFamily="18" charset="0"/>
            </a:endParaRPr>
          </a:p>
          <a:p>
            <a:pPr algn="l"/>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r>
              <a:rPr lang="en-US" sz="2000" b="0" i="0" dirty="0">
                <a:solidFill>
                  <a:srgbClr val="374151"/>
                </a:solidFill>
                <a:effectLst/>
                <a:latin typeface="Times New Roman" panose="02020603050405020304" pitchFamily="18" charset="0"/>
                <a:cs typeface="Times New Roman" panose="02020603050405020304" pitchFamily="18" charset="0"/>
              </a:rPr>
              <a:t>Total Cash Inflows over 5 years = $10,000 per year x 5 years = $50,000</a:t>
            </a:r>
          </a:p>
          <a:p>
            <a:pPr algn="l"/>
            <a:r>
              <a:rPr lang="en-US" sz="2000" b="0" i="0" dirty="0">
                <a:solidFill>
                  <a:srgbClr val="374151"/>
                </a:solidFill>
                <a:effectLst/>
                <a:latin typeface="Times New Roman" panose="02020603050405020304" pitchFamily="18" charset="0"/>
                <a:cs typeface="Times New Roman" panose="02020603050405020304" pitchFamily="18" charset="0"/>
              </a:rPr>
              <a:t>Cumulative Cash Inflows during the payback period </a:t>
            </a:r>
            <a:endParaRPr lang="en-US" sz="20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000" b="0" i="0" dirty="0">
                <a:solidFill>
                  <a:srgbClr val="374151"/>
                </a:solidFill>
                <a:effectLst/>
                <a:latin typeface="Times New Roman" panose="02020603050405020304" pitchFamily="18" charset="0"/>
                <a:cs typeface="Times New Roman" panose="02020603050405020304" pitchFamily="18" charset="0"/>
              </a:rPr>
              <a:t>                                                   = $10,000 x 3 years = $30,000</a:t>
            </a:r>
          </a:p>
          <a:p>
            <a:pPr algn="l"/>
            <a:r>
              <a:rPr lang="en-US" sz="2000" b="0" i="0" dirty="0">
                <a:solidFill>
                  <a:srgbClr val="374151"/>
                </a:solidFill>
                <a:effectLst/>
                <a:latin typeface="Times New Roman" panose="02020603050405020304" pitchFamily="18" charset="0"/>
                <a:cs typeface="Times New Roman" panose="02020603050405020304" pitchFamily="18" charset="0"/>
              </a:rPr>
              <a:t>Cash Flows After Payback Period = $50,000 - $30,000 = $20,000</a:t>
            </a:r>
          </a:p>
          <a:p>
            <a:pPr algn="l"/>
            <a:r>
              <a:rPr lang="en-US" sz="2000" b="0" i="0" dirty="0">
                <a:solidFill>
                  <a:srgbClr val="374151"/>
                </a:solidFill>
                <a:effectLst/>
                <a:latin typeface="Times New Roman" panose="02020603050405020304" pitchFamily="18" charset="0"/>
                <a:cs typeface="Times New Roman" panose="02020603050405020304" pitchFamily="18" charset="0"/>
              </a:rPr>
              <a:t>So, the cash flows after the payback period amount to $20,000.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949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Frame</Template>
  <TotalTime>223</TotalTime>
  <Words>1209</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Cambria Math</vt:lpstr>
      <vt:lpstr>Corbel</vt:lpstr>
      <vt:lpstr>Google Sans</vt:lpstr>
      <vt:lpstr>Söhne</vt:lpstr>
      <vt:lpstr>Söhne Mono</vt:lpstr>
      <vt:lpstr>Times New Roman</vt:lpstr>
      <vt:lpstr>Parallax</vt:lpstr>
      <vt:lpstr>PROJECT EVALUATION METHODS</vt:lpstr>
      <vt:lpstr>Importance of Project Evaluation Methods:</vt:lpstr>
      <vt:lpstr>PowerPoint Presentation</vt:lpstr>
      <vt:lpstr>Traditional Approach…..</vt:lpstr>
      <vt:lpstr>Payback Period Method:</vt:lpstr>
      <vt:lpstr>PowerPoint Presentation</vt:lpstr>
      <vt:lpstr>PowerPoint Presentation</vt:lpstr>
      <vt:lpstr>Post Payback Method:</vt:lpstr>
      <vt:lpstr>PowerPoint Presentation</vt:lpstr>
      <vt:lpstr>Accounting Rate of Return(ARR)</vt:lpstr>
      <vt:lpstr> Return Rate of Investment (RRI) </vt:lpstr>
      <vt:lpstr>PowerPoint Presentation</vt:lpstr>
      <vt:lpstr>Modern Approach…..</vt:lpstr>
      <vt:lpstr>Net Present Value Methods:</vt:lpstr>
      <vt:lpstr>PowerPoint Presentation</vt:lpstr>
      <vt:lpstr> Internal Rate of Return (IRR) </vt:lpstr>
      <vt:lpstr>PowerPoint Presentation</vt:lpstr>
      <vt:lpstr>Profitability Index:</vt:lpstr>
      <vt:lpstr>PowerPoint Presentation</vt:lpstr>
      <vt:lpstr> Criteria for Selecting Project Evaluation Methods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EVALUATION METHODS</dc:title>
  <dc:creator>devi sree</dc:creator>
  <cp:lastModifiedBy>devi sree</cp:lastModifiedBy>
  <cp:revision>6</cp:revision>
  <dcterms:created xsi:type="dcterms:W3CDTF">2023-11-11T13:29:51Z</dcterms:created>
  <dcterms:modified xsi:type="dcterms:W3CDTF">2023-11-11T17:31:07Z</dcterms:modified>
</cp:coreProperties>
</file>