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75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2" r:id="rId30"/>
    <p:sldId id="271" r:id="rId31"/>
    <p:sldId id="273" r:id="rId32"/>
    <p:sldId id="27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12192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52800" y="2362200"/>
            <a:ext cx="54864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0534" y="3045461"/>
            <a:ext cx="5350933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420534" y="2397760"/>
            <a:ext cx="5350933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E86CB89D-D751-4530-B92D-DA86A8194DC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66D774-8DF4-432E-BD19-7D79F97901E4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B89D-D751-4530-B92D-DA86A8194DC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D774-8DF4-432E-BD19-7D79F9790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6832600" y="3428736"/>
            <a:ext cx="6858000" cy="2117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10261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1"/>
            <a:ext cx="88392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B89D-D751-4530-B92D-DA86A8194DC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D774-8DF4-432E-BD19-7D79F97901E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52000" y="914401"/>
            <a:ext cx="1235973" cy="502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609600" y="2020824"/>
            <a:ext cx="10972800" cy="4075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86CB89D-D751-4530-B92D-DA86A8194DC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E66D774-8DF4-432E-BD19-7D79F97901E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12192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12192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352800" y="3368040"/>
            <a:ext cx="54864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3372070" y="3367247"/>
            <a:ext cx="5447863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3358057" y="4084577"/>
            <a:ext cx="5475889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B89D-D751-4530-B92D-DA86A8194DC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66D774-8DF4-432E-BD19-7D79F97901E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609601" y="2020824"/>
            <a:ext cx="5364480" cy="40050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6217920" y="2020824"/>
            <a:ext cx="5364480" cy="40050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86CB89D-D751-4530-B92D-DA86A8194DC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E66D774-8DF4-432E-BD19-7D79F97901E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609601" y="2819400"/>
            <a:ext cx="5364480" cy="3209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6217920" y="2816352"/>
            <a:ext cx="5364480" cy="3209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020824"/>
            <a:ext cx="536448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6217920" y="2020824"/>
            <a:ext cx="536448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86CB89D-D751-4530-B92D-DA86A8194DC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E66D774-8DF4-432E-BD19-7D79F97901E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B89D-D751-4530-B92D-DA86A8194DC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66D774-8DF4-432E-BD19-7D79F97901E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B89D-D751-4530-B92D-DA86A8194DC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66D774-8DF4-432E-BD19-7D79F97901E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981200" y="1914526"/>
            <a:ext cx="8229600" cy="3510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316480" y="5513832"/>
            <a:ext cx="755904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86CB89D-D751-4530-B92D-DA86A8194DC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E66D774-8DF4-432E-BD19-7D79F97901E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69612" y="2026918"/>
            <a:ext cx="7252776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316480" y="5516880"/>
            <a:ext cx="755904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352800" y="975360"/>
            <a:ext cx="5486400" cy="7010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3975100" y="273180"/>
            <a:ext cx="4241800" cy="292100"/>
          </a:xfrm>
        </p:spPr>
        <p:txBody>
          <a:bodyPr/>
          <a:lstStyle/>
          <a:p>
            <a:fld id="{E86CB89D-D751-4530-B92D-DA86A8194DC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5384800" y="6172200"/>
            <a:ext cx="1422400" cy="304800"/>
          </a:xfrm>
        </p:spPr>
        <p:txBody>
          <a:bodyPr/>
          <a:lstStyle/>
          <a:p>
            <a:fld id="{1E66D774-8DF4-432E-BD19-7D79F97901E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930400" y="6486525"/>
            <a:ext cx="83312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4"/>
            <a:ext cx="12192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19301"/>
            <a:ext cx="109728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75100" y="273180"/>
            <a:ext cx="42418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E86CB89D-D751-4530-B92D-DA86A8194DC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0400" y="6486525"/>
            <a:ext cx="83312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4800" y="6172200"/>
            <a:ext cx="14224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1E66D774-8DF4-432E-BD19-7D79F97901E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12192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2800" y="975360"/>
            <a:ext cx="54864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2775156"/>
            <a:ext cx="11017045" cy="2133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Cambria" panose="02040503050406030204" pitchFamily="18" charset="0"/>
              </a:rPr>
              <a:t>Program Evaluation and Review Technique &amp; Critical Path Method</a:t>
            </a:r>
          </a:p>
        </p:txBody>
      </p:sp>
    </p:spTree>
    <p:extLst>
      <p:ext uri="{BB962C8B-B14F-4D97-AF65-F5344CB8AC3E}">
        <p14:creationId xmlns:p14="http://schemas.microsoft.com/office/powerpoint/2010/main" val="3772742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</a:t>
            </a:r>
            <a:r>
              <a:rPr lang="en-IN"/>
              <a:t>network diagrams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587" y="2536723"/>
            <a:ext cx="10427110" cy="3480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685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2020824"/>
            <a:ext cx="10972800" cy="483717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000" dirty="0"/>
              <a:t>Consider a project of purchasing a new heavy duty lathe and disposing of old lathe</a:t>
            </a:r>
          </a:p>
          <a:p>
            <a:pPr algn="l"/>
            <a:r>
              <a:rPr lang="en-US" sz="3000" dirty="0"/>
              <a:t>Activities: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000" dirty="0"/>
              <a:t>Await delivery of lathe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000" dirty="0"/>
              <a:t>Remove existing lathe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000" dirty="0"/>
              <a:t>Install power supply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000" dirty="0"/>
              <a:t>Install lathe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000" dirty="0"/>
              <a:t>Connect to power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000" dirty="0"/>
              <a:t>Test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000" dirty="0"/>
              <a:t>Dispose of existing lathe</a:t>
            </a:r>
          </a:p>
          <a:p>
            <a:pPr algn="l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6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oriented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03" y="1887794"/>
            <a:ext cx="10146891" cy="4660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394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oriented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82" y="2182762"/>
            <a:ext cx="10176386" cy="408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0516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sz="2400" b="1" dirty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Predecessor</a:t>
            </a:r>
          </a:p>
          <a:p>
            <a:pPr algn="l"/>
            <a:r>
              <a:rPr lang="en-US" sz="2400" dirty="0">
                <a:latin typeface="Cambria" pitchFamily="18" charset="0"/>
                <a:ea typeface="Cambria" pitchFamily="18" charset="0"/>
              </a:rPr>
              <a:t>An event that occurs before another event</a:t>
            </a:r>
          </a:p>
          <a:p>
            <a:pPr algn="l"/>
            <a:r>
              <a:rPr lang="en-US" sz="2400" dirty="0">
                <a:latin typeface="Cambria" pitchFamily="18" charset="0"/>
                <a:ea typeface="Cambria" pitchFamily="18" charset="0"/>
              </a:rPr>
              <a:t>For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eg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: ‘project started is an immediate predecessor for ----- </a:t>
            </a:r>
          </a:p>
          <a:p>
            <a:pPr algn="l"/>
            <a:endParaRPr lang="en-US" sz="2400" b="1" dirty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  <a:p>
            <a:pPr algn="l"/>
            <a:r>
              <a:rPr lang="en-US" sz="2400" b="1" dirty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Successor</a:t>
            </a:r>
          </a:p>
          <a:p>
            <a:pPr algn="l"/>
            <a:r>
              <a:rPr lang="en-US" sz="2400" dirty="0">
                <a:latin typeface="Cambria" pitchFamily="18" charset="0"/>
                <a:ea typeface="Cambria" pitchFamily="18" charset="0"/>
              </a:rPr>
              <a:t>An event that follows another event</a:t>
            </a:r>
          </a:p>
          <a:p>
            <a:pPr algn="l"/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677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>
                <a:latin typeface="Cambria" panose="02040503050406030204" pitchFamily="18" charset="0"/>
              </a:rPr>
              <a:t>Operation management techniques: PERT and CPM</a:t>
            </a:r>
          </a:p>
          <a:p>
            <a:pPr algn="l"/>
            <a:r>
              <a:rPr lang="en-US" dirty="0">
                <a:latin typeface="Cambria" panose="02040503050406030204" pitchFamily="18" charset="0"/>
              </a:rPr>
              <a:t>The methods are essentially </a:t>
            </a:r>
            <a:r>
              <a:rPr lang="en-US" b="1" dirty="0">
                <a:latin typeface="Cambria" panose="02040503050406030204" pitchFamily="18" charset="0"/>
              </a:rPr>
              <a:t>network-oriented techniques</a:t>
            </a:r>
            <a:r>
              <a:rPr lang="en-US" dirty="0">
                <a:latin typeface="Cambria" panose="02040503050406030204" pitchFamily="18" charset="0"/>
              </a:rPr>
              <a:t> </a:t>
            </a:r>
          </a:p>
          <a:p>
            <a:pPr algn="l"/>
            <a:r>
              <a:rPr lang="en-US" dirty="0">
                <a:latin typeface="Cambria" panose="02040503050406030204" pitchFamily="18" charset="0"/>
              </a:rPr>
              <a:t>basically time-oriented methods </a:t>
            </a:r>
          </a:p>
          <a:p>
            <a:pPr algn="l"/>
            <a:r>
              <a:rPr lang="en-US" dirty="0">
                <a:latin typeface="Cambria" panose="02040503050406030204" pitchFamily="18" charset="0"/>
              </a:rPr>
              <a:t>In </a:t>
            </a:r>
            <a:r>
              <a:rPr lang="en-US" b="1" dirty="0">
                <a:latin typeface="Cambria" panose="02040503050406030204" pitchFamily="18" charset="0"/>
              </a:rPr>
              <a:t>CPM </a:t>
            </a:r>
            <a:r>
              <a:rPr lang="en-US" dirty="0">
                <a:latin typeface="Cambria" panose="02040503050406030204" pitchFamily="18" charset="0"/>
              </a:rPr>
              <a:t>activities are shown as a network of precedence relationships using activity-on node network construction (where each activity is represented by a </a:t>
            </a:r>
            <a:r>
              <a:rPr lang="en-US" i="1" dirty="0">
                <a:latin typeface="Cambria" panose="02040503050406030204" pitchFamily="18" charset="0"/>
              </a:rPr>
              <a:t>node</a:t>
            </a:r>
            <a:r>
              <a:rPr lang="en-US" dirty="0">
                <a:latin typeface="Cambria" panose="02040503050406030204" pitchFamily="18" charset="0"/>
              </a:rPr>
              <a:t> )</a:t>
            </a:r>
            <a:br>
              <a:rPr lang="en-US" dirty="0"/>
            </a:br>
            <a:r>
              <a:rPr lang="en-US" dirty="0">
                <a:latin typeface="Cambria" panose="02040503050406030204" pitchFamily="18" charset="0"/>
              </a:rPr>
              <a:t> </a:t>
            </a:r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</a:rPr>
              <a:t>Single estimate of activity time </a:t>
            </a:r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</a:rPr>
              <a:t>Deterministic activity times </a:t>
            </a:r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</a:rPr>
              <a:t>Control for time and costs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1" dirty="0">
                <a:latin typeface="Cambria" panose="02040503050406030204" pitchFamily="18" charset="0"/>
              </a:rPr>
              <a:t>Used IN: for the jobs of repetitive in nature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95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7334" y="2160590"/>
            <a:ext cx="9658157" cy="388077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In </a:t>
            </a:r>
            <a:r>
              <a:rPr lang="en-US" sz="2400" b="1" dirty="0">
                <a:latin typeface="Cambria" panose="02040503050406030204" pitchFamily="18" charset="0"/>
              </a:rPr>
              <a:t>PERT </a:t>
            </a:r>
            <a:r>
              <a:rPr lang="en-US" sz="2400" dirty="0">
                <a:latin typeface="Cambria" panose="02040503050406030204" pitchFamily="18" charset="0"/>
              </a:rPr>
              <a:t>activities are shown as a network of precedence relationships using activity-on arrow network construction (each activity is represented by an </a:t>
            </a:r>
            <a:r>
              <a:rPr lang="en-US" sz="2400" i="1" dirty="0">
                <a:latin typeface="Cambria" panose="02040503050406030204" pitchFamily="18" charset="0"/>
              </a:rPr>
              <a:t>arc</a:t>
            </a:r>
            <a:r>
              <a:rPr lang="en-US" sz="2400" dirty="0">
                <a:latin typeface="Cambria" panose="02040503050406030204" pitchFamily="18" charset="0"/>
              </a:rPr>
              <a:t>)</a:t>
            </a:r>
            <a:br>
              <a:rPr lang="en-US" sz="2400" dirty="0">
                <a:latin typeface="Cambria" panose="02040503050406030204" pitchFamily="18" charset="0"/>
              </a:rPr>
            </a:br>
            <a:r>
              <a:rPr lang="en-US" sz="2400" dirty="0">
                <a:latin typeface="Cambria" panose="02040503050406030204" pitchFamily="18" charset="0"/>
              </a:rPr>
              <a:t> </a:t>
            </a:r>
          </a:p>
          <a:p>
            <a:pPr lvl="1"/>
            <a:r>
              <a:rPr lang="en-US" sz="2200" dirty="0">
                <a:latin typeface="Cambria" panose="02040503050406030204" pitchFamily="18" charset="0"/>
              </a:rPr>
              <a:t>Multiple time estimates </a:t>
            </a:r>
          </a:p>
          <a:p>
            <a:pPr lvl="1"/>
            <a:r>
              <a:rPr lang="en-US" sz="2200" dirty="0">
                <a:latin typeface="Cambria" panose="02040503050406030204" pitchFamily="18" charset="0"/>
              </a:rPr>
              <a:t>Probabilistic activity times </a:t>
            </a:r>
          </a:p>
          <a:p>
            <a:r>
              <a:rPr lang="en-US" sz="2000" b="1" dirty="0">
                <a:latin typeface="Cambria" panose="02040503050406030204" pitchFamily="18" charset="0"/>
              </a:rPr>
              <a:t>Used IN: for non-repetitive jobs, where the time and cost estimates tend to be quite uncertain (uses probabilistic time estimates)</a:t>
            </a:r>
            <a:br>
              <a:rPr lang="en-US" sz="2000" b="1" dirty="0">
                <a:latin typeface="Cambria" panose="02040503050406030204" pitchFamily="18" charset="0"/>
              </a:rPr>
            </a:br>
            <a:br>
              <a:rPr lang="en-US" sz="2400" dirty="0">
                <a:latin typeface="Cambria" panose="02040503050406030204" pitchFamily="18" charset="0"/>
              </a:rPr>
            </a:br>
            <a:br>
              <a:rPr lang="en-US" sz="2400" dirty="0">
                <a:latin typeface="Cambria" panose="02040503050406030204" pitchFamily="18" charset="0"/>
              </a:rPr>
            </a:br>
            <a:br>
              <a:rPr lang="en-US" sz="2400" dirty="0">
                <a:latin typeface="Cambria" panose="02040503050406030204" pitchFamily="18" charset="0"/>
              </a:rPr>
            </a:b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31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>
                <a:latin typeface="Cambria" panose="02040503050406030204" pitchFamily="18" charset="0"/>
              </a:rPr>
              <a:t>Useful at many stages of project management </a:t>
            </a:r>
          </a:p>
          <a:p>
            <a:r>
              <a:rPr lang="en-US" sz="2800" dirty="0">
                <a:latin typeface="Cambria" panose="02040503050406030204" pitchFamily="18" charset="0"/>
              </a:rPr>
              <a:t>Mathematically simple </a:t>
            </a:r>
          </a:p>
          <a:p>
            <a:r>
              <a:rPr lang="en-US" sz="2800" dirty="0">
                <a:latin typeface="Cambria" panose="02040503050406030204" pitchFamily="18" charset="0"/>
              </a:rPr>
              <a:t>Give critical path and slack time </a:t>
            </a:r>
          </a:p>
          <a:p>
            <a:r>
              <a:rPr lang="en-US" sz="2800" dirty="0">
                <a:latin typeface="Cambria" panose="02040503050406030204" pitchFamily="18" charset="0"/>
              </a:rPr>
              <a:t> Provide project documentation </a:t>
            </a:r>
          </a:p>
          <a:p>
            <a:r>
              <a:rPr lang="en-US" sz="2800" dirty="0">
                <a:latin typeface="Cambria" panose="02040503050406030204" pitchFamily="18" charset="0"/>
              </a:rPr>
              <a:t> Useful in monitoring costs</a:t>
            </a:r>
            <a:br>
              <a:rPr lang="en-US" sz="2000" dirty="0">
                <a:latin typeface="Cambria" panose="02040503050406030204" pitchFamily="18" charset="0"/>
              </a:rPr>
            </a:br>
            <a:br>
              <a:rPr lang="en-US" sz="2000" dirty="0">
                <a:latin typeface="Cambria" panose="02040503050406030204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Benefits:</a:t>
            </a:r>
          </a:p>
        </p:txBody>
      </p:sp>
    </p:spTree>
    <p:extLst>
      <p:ext uri="{BB962C8B-B14F-4D97-AF65-F5344CB8AC3E}">
        <p14:creationId xmlns:p14="http://schemas.microsoft.com/office/powerpoint/2010/main" val="3572708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7988" y="929149"/>
            <a:ext cx="12074012" cy="5751870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endParaRPr lang="en-US" sz="2300" dirty="0">
              <a:latin typeface="Cambria" panose="020405030504060302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300" dirty="0">
              <a:latin typeface="Cambria" panose="020405030504060302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300" dirty="0">
                <a:latin typeface="Cambria" panose="02040503050406030204" pitchFamily="18" charset="0"/>
              </a:rPr>
              <a:t>Define the Project and all of its significant activities or tasks. The Project (made up of several tasks) should have only a single start activity and a single finish activity.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300" dirty="0">
                <a:latin typeface="Cambria" panose="02040503050406030204" pitchFamily="18" charset="0"/>
              </a:rPr>
              <a:t>Develop the relationship among the activities. Decide which activities must precede and which must follow others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300" dirty="0">
                <a:latin typeface="Cambria" panose="02040503050406030204" pitchFamily="18" charset="0"/>
              </a:rPr>
              <a:t>Draw the ‘network’ connecting all the activities. Each activity should have a unique event number.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300" dirty="0">
                <a:latin typeface="Cambria" panose="02040503050406030204" pitchFamily="18" charset="0"/>
              </a:rPr>
              <a:t>Assign time and/or cost estimates to each activity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300" dirty="0">
                <a:latin typeface="Cambria" panose="02040503050406030204" pitchFamily="18" charset="0"/>
              </a:rPr>
              <a:t>Compute the longest time path through the network. </a:t>
            </a:r>
            <a:r>
              <a:rPr lang="en-US" sz="2300" b="1" dirty="0">
                <a:solidFill>
                  <a:srgbClr val="FF0000"/>
                </a:solidFill>
                <a:latin typeface="Cambria" panose="02040503050406030204" pitchFamily="18" charset="0"/>
              </a:rPr>
              <a:t>This is called the critical path.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300" dirty="0">
                <a:latin typeface="Cambria" panose="02040503050406030204" pitchFamily="18" charset="0"/>
              </a:rPr>
              <a:t>Use the Network to help plan, schedule, and monitor and control the project</a:t>
            </a:r>
            <a:br>
              <a:rPr lang="en-US" sz="2000" dirty="0">
                <a:latin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</a:rPr>
              <a:t> </a:t>
            </a:r>
            <a:br>
              <a:rPr lang="en-US" sz="2000" dirty="0">
                <a:latin typeface="Cambria" panose="02040503050406030204" pitchFamily="18" charset="0"/>
              </a:rPr>
            </a:br>
            <a:br>
              <a:rPr lang="en-US" sz="2000" dirty="0">
                <a:latin typeface="Cambria" panose="02040503050406030204" pitchFamily="18" charset="0"/>
              </a:rPr>
            </a:br>
            <a:br>
              <a:rPr lang="en-US" sz="2000" dirty="0">
                <a:latin typeface="Cambria" panose="02040503050406030204" pitchFamily="18" charset="0"/>
              </a:rPr>
            </a:br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41" y="211395"/>
            <a:ext cx="8596668" cy="776749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2510009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0942" y="1828801"/>
            <a:ext cx="11253019" cy="4743504"/>
          </a:xfrm>
        </p:spPr>
        <p:txBody>
          <a:bodyPr>
            <a:normAutofit lnSpcReduction="10000"/>
          </a:bodyPr>
          <a:lstStyle/>
          <a:p>
            <a:pPr algn="just"/>
            <a:endParaRPr lang="en-US" sz="2200" dirty="0">
              <a:latin typeface="Cambria" panose="02040503050406030204" pitchFamily="18" charset="0"/>
            </a:endParaRPr>
          </a:p>
          <a:p>
            <a:pPr algn="just"/>
            <a:endParaRPr lang="en-US" sz="2200" dirty="0">
              <a:latin typeface="Cambria" panose="02040503050406030204" pitchFamily="18" charset="0"/>
            </a:endParaRPr>
          </a:p>
          <a:p>
            <a:pPr algn="just"/>
            <a:r>
              <a:rPr lang="en-US" sz="2200" dirty="0">
                <a:latin typeface="Cambria" panose="02040503050406030204" pitchFamily="18" charset="0"/>
              </a:rPr>
              <a:t>The RELIABLE CONSTRUCTION COMPANY has just made the winning bid of $5.4 million to construct a new plant for a major manufacturer. The manufacturer needs the plant to go into operation within a year. Therefore, the contract incudes the following provisions:</a:t>
            </a:r>
          </a:p>
          <a:p>
            <a:pPr marL="0" indent="0" algn="just">
              <a:buNone/>
            </a:pPr>
            <a:br>
              <a:rPr lang="en-US" sz="2200" dirty="0">
                <a:latin typeface="Cambria" panose="02040503050406030204" pitchFamily="18" charset="0"/>
              </a:rPr>
            </a:br>
            <a:r>
              <a:rPr lang="en-US" sz="2200" dirty="0">
                <a:latin typeface="Cambria" panose="02040503050406030204" pitchFamily="18" charset="0"/>
              </a:rPr>
              <a:t>• A penalty of $300,000 if Reliable has not completed construction by the deadline 47 weeks from now.</a:t>
            </a:r>
          </a:p>
          <a:p>
            <a:pPr marL="0" indent="0" algn="just">
              <a:buNone/>
            </a:pPr>
            <a:br>
              <a:rPr lang="en-US" sz="2200" dirty="0">
                <a:latin typeface="Cambria" panose="02040503050406030204" pitchFamily="18" charset="0"/>
              </a:rPr>
            </a:br>
            <a:r>
              <a:rPr lang="en-US" sz="2200" dirty="0">
                <a:latin typeface="Cambria" panose="02040503050406030204" pitchFamily="18" charset="0"/>
              </a:rPr>
              <a:t>• To provide additional incentive for speedy construction, a </a:t>
            </a:r>
            <a:r>
              <a:rPr lang="en-US" sz="2200" i="1" dirty="0">
                <a:latin typeface="Cambria" panose="02040503050406030204" pitchFamily="18" charset="0"/>
              </a:rPr>
              <a:t>bonus </a:t>
            </a:r>
            <a:r>
              <a:rPr lang="en-US" sz="2200" dirty="0">
                <a:latin typeface="Cambria" panose="02040503050406030204" pitchFamily="18" charset="0"/>
              </a:rPr>
              <a:t>of $150,000 will be paid to Reliable if the plant is completed within 40 weeks. </a:t>
            </a:r>
          </a:p>
          <a:p>
            <a:pPr marL="0" indent="0" algn="just">
              <a:buNone/>
            </a:pPr>
            <a:br>
              <a:rPr lang="en-US" sz="2000" dirty="0">
                <a:latin typeface="Cambria" panose="02040503050406030204" pitchFamily="18" charset="0"/>
              </a:rPr>
            </a:br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</p:spTree>
    <p:extLst>
      <p:ext uri="{BB962C8B-B14F-4D97-AF65-F5344CB8AC3E}">
        <p14:creationId xmlns:p14="http://schemas.microsoft.com/office/powerpoint/2010/main" val="281077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IN" sz="2400" dirty="0">
                <a:latin typeface="Cambria" pitchFamily="18" charset="0"/>
                <a:ea typeface="Cambria" pitchFamily="18" charset="0"/>
              </a:rPr>
              <a:t>Composed of Job, Activities and Functions (Tasks)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IN" sz="2400" dirty="0">
                <a:latin typeface="Cambria" pitchFamily="18" charset="0"/>
                <a:ea typeface="Cambria" pitchFamily="18" charset="0"/>
              </a:rPr>
              <a:t>One Specific purpose: Starts at some specific moment and finishes when objectives have been full filled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IN" sz="2400" dirty="0">
                <a:latin typeface="Cambria" pitchFamily="18" charset="0"/>
                <a:ea typeface="Cambria" pitchFamily="18" charset="0"/>
              </a:rPr>
              <a:t>For Completion: Material and manpower resources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IN" sz="2400" dirty="0">
                <a:latin typeface="Cambria" pitchFamily="18" charset="0"/>
                <a:ea typeface="Cambria" pitchFamily="18" charset="0"/>
              </a:rPr>
              <a:t>Role of management: deals with both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IN" sz="2400" dirty="0">
                <a:latin typeface="Cambria" pitchFamily="18" charset="0"/>
                <a:ea typeface="Cambria" pitchFamily="18" charset="0"/>
              </a:rPr>
              <a:t>Specific objectives: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IN" sz="2000" dirty="0">
                <a:latin typeface="Cambria" pitchFamily="18" charset="0"/>
                <a:ea typeface="Cambria" pitchFamily="18" charset="0"/>
              </a:rPr>
              <a:t>Should be completed within a minimum time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IN" sz="2000" dirty="0">
                <a:latin typeface="Cambria" pitchFamily="18" charset="0"/>
                <a:ea typeface="Cambria" pitchFamily="18" charset="0"/>
              </a:rPr>
              <a:t>Should use all resources as sparingly as possible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IN" sz="2000" dirty="0">
                <a:latin typeface="Cambria" pitchFamily="18" charset="0"/>
                <a:ea typeface="Cambria" pitchFamily="18" charset="0"/>
              </a:rPr>
              <a:t>Should be completed with a minimum of capital investment</a:t>
            </a:r>
          </a:p>
          <a:p>
            <a:endParaRPr lang="en-IN" sz="24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56503" y="975360"/>
            <a:ext cx="7374194" cy="7010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</a:rPr>
              <a:t>Project Management: AN  OVER view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36898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list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02" y="1802825"/>
            <a:ext cx="10500437" cy="49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26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7333" y="1799302"/>
            <a:ext cx="11386848" cy="5058697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latin typeface="Cambria" panose="02040503050406030204" pitchFamily="18" charset="0"/>
              </a:rPr>
              <a:t>Immediate predecessors: Activities must be completed by no later than the starting time of the given activity. Immediate predecessors can be more than one.</a:t>
            </a:r>
          </a:p>
          <a:p>
            <a:pPr lvl="1" algn="l">
              <a:lnSpc>
                <a:spcPct val="150000"/>
              </a:lnSpc>
            </a:pPr>
            <a:r>
              <a:rPr lang="en-US" sz="2100" b="1" dirty="0">
                <a:latin typeface="Cambria" panose="02040503050406030204" pitchFamily="18" charset="0"/>
              </a:rPr>
              <a:t>1. </a:t>
            </a:r>
            <a:r>
              <a:rPr lang="en-US" sz="2100" dirty="0">
                <a:latin typeface="Cambria" panose="02040503050406030204" pitchFamily="18" charset="0"/>
              </a:rPr>
              <a:t>How can the project be displayed graphically? </a:t>
            </a:r>
            <a:br>
              <a:rPr lang="en-US" sz="2100" dirty="0">
                <a:latin typeface="Cambria" panose="02040503050406030204" pitchFamily="18" charset="0"/>
              </a:rPr>
            </a:br>
            <a:r>
              <a:rPr lang="en-US" sz="2100" b="1" dirty="0">
                <a:latin typeface="Cambria" panose="02040503050406030204" pitchFamily="18" charset="0"/>
              </a:rPr>
              <a:t>2. </a:t>
            </a:r>
            <a:r>
              <a:rPr lang="en-US" sz="2100" dirty="0">
                <a:latin typeface="Cambria" panose="02040503050406030204" pitchFamily="18" charset="0"/>
              </a:rPr>
              <a:t>What is the total time required to complete the project if no delays occur? </a:t>
            </a:r>
            <a:br>
              <a:rPr lang="en-US" sz="2100" dirty="0">
                <a:latin typeface="Cambria" panose="02040503050406030204" pitchFamily="18" charset="0"/>
              </a:rPr>
            </a:br>
            <a:r>
              <a:rPr lang="en-US" sz="2100" b="1" dirty="0">
                <a:latin typeface="Cambria" panose="02040503050406030204" pitchFamily="18" charset="0"/>
              </a:rPr>
              <a:t>3. </a:t>
            </a:r>
            <a:r>
              <a:rPr lang="en-US" sz="2100" dirty="0">
                <a:latin typeface="Cambria" panose="02040503050406030204" pitchFamily="18" charset="0"/>
              </a:rPr>
              <a:t>When do the individual activities need to start and finish (at the latest) to meet this project completion time?</a:t>
            </a:r>
            <a:br>
              <a:rPr lang="en-US" sz="2100" dirty="0">
                <a:latin typeface="Cambria" panose="02040503050406030204" pitchFamily="18" charset="0"/>
              </a:rPr>
            </a:br>
            <a:r>
              <a:rPr lang="en-US" sz="2100" b="1" dirty="0">
                <a:latin typeface="Cambria" panose="02040503050406030204" pitchFamily="18" charset="0"/>
              </a:rPr>
              <a:t>4. </a:t>
            </a:r>
            <a:r>
              <a:rPr lang="en-US" sz="2100" dirty="0">
                <a:latin typeface="Cambria" panose="02040503050406030204" pitchFamily="18" charset="0"/>
              </a:rPr>
              <a:t>When can the individual activities start and finish (at the earliest) if no delays occur?</a:t>
            </a:r>
            <a:br>
              <a:rPr lang="en-US" sz="2100" dirty="0">
                <a:latin typeface="Cambria" panose="02040503050406030204" pitchFamily="18" charset="0"/>
              </a:rPr>
            </a:br>
            <a:r>
              <a:rPr lang="en-US" sz="2100" b="1" dirty="0">
                <a:latin typeface="Cambria" panose="02040503050406030204" pitchFamily="18" charset="0"/>
              </a:rPr>
              <a:t>5. </a:t>
            </a:r>
            <a:r>
              <a:rPr lang="en-US" sz="2100" dirty="0">
                <a:latin typeface="Cambria" panose="02040503050406030204" pitchFamily="18" charset="0"/>
              </a:rPr>
              <a:t>Which are the critical bottleneck activities?</a:t>
            </a:r>
            <a:br>
              <a:rPr lang="en-US" sz="2100" dirty="0">
                <a:latin typeface="Cambria" panose="02040503050406030204" pitchFamily="18" charset="0"/>
              </a:rPr>
            </a:br>
            <a:r>
              <a:rPr lang="en-US" sz="2100" b="1" dirty="0">
                <a:latin typeface="Cambria" panose="02040503050406030204" pitchFamily="18" charset="0"/>
              </a:rPr>
              <a:t>6. </a:t>
            </a:r>
            <a:r>
              <a:rPr lang="en-US" sz="2100" dirty="0">
                <a:latin typeface="Cambria" panose="02040503050406030204" pitchFamily="18" charset="0"/>
              </a:rPr>
              <a:t>For the other activities, how much delay can be tolerated without delaying project completion?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Probable questions</a:t>
            </a:r>
          </a:p>
        </p:txBody>
      </p:sp>
    </p:spTree>
    <p:extLst>
      <p:ext uri="{BB962C8B-B14F-4D97-AF65-F5344CB8AC3E}">
        <p14:creationId xmlns:p14="http://schemas.microsoft.com/office/powerpoint/2010/main" val="892645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7334" y="2160590"/>
            <a:ext cx="9558047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mbria" panose="02040503050406030204" pitchFamily="18" charset="0"/>
              </a:rPr>
              <a:t>How can the project be displayed graphically?</a:t>
            </a:r>
          </a:p>
          <a:p>
            <a:pPr marL="0" indent="0">
              <a:buNone/>
            </a:pPr>
            <a:r>
              <a:rPr lang="en-US" sz="2800" dirty="0">
                <a:latin typeface="Cambria" panose="02040503050406030204" pitchFamily="18" charset="0"/>
              </a:rPr>
              <a:t>Using project network-</a:t>
            </a:r>
            <a:r>
              <a:rPr lang="en-US" sz="2800" dirty="0">
                <a:latin typeface="Cambria" panose="02040503050406030204" pitchFamily="18" charset="0"/>
                <a:sym typeface="Wingdings" panose="05000000000000000000" pitchFamily="2" charset="2"/>
              </a:rPr>
              <a:t> consists of a number of </a:t>
            </a:r>
            <a:r>
              <a:rPr lang="en-US" sz="2800" b="1" i="1" dirty="0">
                <a:solidFill>
                  <a:srgbClr val="00B05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nodes</a:t>
            </a:r>
            <a:r>
              <a:rPr lang="en-US" sz="2800" dirty="0">
                <a:latin typeface="Cambria" panose="02040503050406030204" pitchFamily="18" charset="0"/>
                <a:sym typeface="Wingdings" panose="05000000000000000000" pitchFamily="2" charset="2"/>
              </a:rPr>
              <a:t> and </a:t>
            </a:r>
            <a:r>
              <a:rPr lang="en-US" sz="2800" b="1" i="1" dirty="0">
                <a:solidFill>
                  <a:srgbClr val="00B05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arcs</a:t>
            </a:r>
          </a:p>
          <a:p>
            <a:pPr marL="0" indent="0">
              <a:buNone/>
            </a:pPr>
            <a:endParaRPr lang="en-US" sz="2800" b="1" i="1" dirty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5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06" y="0"/>
            <a:ext cx="10633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26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7334" y="1769806"/>
            <a:ext cx="11386847" cy="482272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</a:rPr>
              <a:t>2. </a:t>
            </a:r>
            <a:r>
              <a:rPr lang="en-US" sz="2400" dirty="0">
                <a:latin typeface="Cambria" panose="02040503050406030204" pitchFamily="18" charset="0"/>
              </a:rPr>
              <a:t>What is the total time required to complete the project if no delays occur? </a:t>
            </a:r>
            <a:br>
              <a:rPr lang="en-US" sz="2400" dirty="0">
                <a:latin typeface="Cambria" panose="02040503050406030204" pitchFamily="18" charset="0"/>
              </a:rPr>
            </a:br>
            <a:r>
              <a:rPr lang="en-US" sz="2400" b="1" dirty="0">
                <a:latin typeface="Cambria" panose="02040503050406030204" pitchFamily="18" charset="0"/>
              </a:rPr>
              <a:t>3. </a:t>
            </a:r>
            <a:r>
              <a:rPr lang="en-US" sz="2400" dirty="0">
                <a:latin typeface="Cambria" panose="02040503050406030204" pitchFamily="18" charset="0"/>
              </a:rPr>
              <a:t>When do the individual activities need to start and finish (at the latest) to meet this project completion time?</a:t>
            </a:r>
            <a:br>
              <a:rPr lang="en-US" sz="2400" dirty="0">
                <a:latin typeface="Cambria" panose="02040503050406030204" pitchFamily="18" charset="0"/>
              </a:rPr>
            </a:br>
            <a:r>
              <a:rPr lang="en-US" sz="2400" b="1" dirty="0">
                <a:latin typeface="Cambria" panose="02040503050406030204" pitchFamily="18" charset="0"/>
              </a:rPr>
              <a:t>4. </a:t>
            </a:r>
            <a:r>
              <a:rPr lang="en-US" sz="2400" dirty="0">
                <a:latin typeface="Cambria" panose="02040503050406030204" pitchFamily="18" charset="0"/>
              </a:rPr>
              <a:t>When can the individual activities start and finish (at the earliest) if no delays occur?</a:t>
            </a:r>
            <a:br>
              <a:rPr lang="en-US" sz="2400" dirty="0">
                <a:latin typeface="Cambria" panose="02040503050406030204" pitchFamily="18" charset="0"/>
              </a:rPr>
            </a:br>
            <a:r>
              <a:rPr lang="en-US" sz="2400" b="1" dirty="0">
                <a:latin typeface="Cambria" panose="02040503050406030204" pitchFamily="18" charset="0"/>
              </a:rPr>
              <a:t>5. </a:t>
            </a:r>
            <a:r>
              <a:rPr lang="en-US" sz="2400" dirty="0">
                <a:latin typeface="Cambria" panose="02040503050406030204" pitchFamily="18" charset="0"/>
              </a:rPr>
              <a:t>Which are the critical bottleneck activities?</a:t>
            </a:r>
            <a:br>
              <a:rPr lang="en-US" sz="2400" dirty="0">
                <a:latin typeface="Cambria" panose="02040503050406030204" pitchFamily="18" charset="0"/>
              </a:rPr>
            </a:br>
            <a:r>
              <a:rPr lang="en-US" sz="2400" b="1" dirty="0">
                <a:latin typeface="Cambria" panose="02040503050406030204" pitchFamily="18" charset="0"/>
              </a:rPr>
              <a:t>6. </a:t>
            </a:r>
            <a:r>
              <a:rPr lang="en-US" sz="2400" dirty="0">
                <a:latin typeface="Cambria" panose="02040503050406030204" pitchFamily="18" charset="0"/>
              </a:rPr>
              <a:t>For the other activities, how much delay can be tolerated without delaying project completion? 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12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7335" y="1401099"/>
            <a:ext cx="11180368" cy="4640265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Sum total of duration all the activities = 79 weeks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We have several paths with several lengths ( 31 to 44 weeks)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Critical path: </a:t>
            </a:r>
            <a:r>
              <a:rPr lang="en-US" sz="2400" b="1" dirty="0">
                <a:latin typeface="Cambria" pitchFamily="18" charset="0"/>
                <a:ea typeface="Cambria" pitchFamily="18" charset="0"/>
              </a:rPr>
              <a:t>the project duration will be equal to the length of the longest path.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6647"/>
            <a:ext cx="8596668" cy="806245"/>
          </a:xfrm>
        </p:spPr>
        <p:txBody>
          <a:bodyPr/>
          <a:lstStyle/>
          <a:p>
            <a:r>
              <a:rPr lang="en-US" dirty="0">
                <a:latin typeface="Cambria" pitchFamily="18" charset="0"/>
                <a:ea typeface="Cambria" pitchFamily="18" charset="0"/>
              </a:rPr>
              <a:t>Critical path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17" y="3903261"/>
            <a:ext cx="10561606" cy="213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95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7335" y="1351129"/>
            <a:ext cx="11106626" cy="5079168"/>
          </a:xfrm>
        </p:spPr>
        <p:txBody>
          <a:bodyPr>
            <a:noAutofit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>
                <a:latin typeface="Cambria" panose="02040503050406030204" pitchFamily="18" charset="0"/>
              </a:rPr>
              <a:t>By addressing question 4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</a:rPr>
              <a:t>When can the individual activities start and finish if no delays occur? (ES &amp; EF)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</a:rPr>
              <a:t>Having no delays means:</a:t>
            </a:r>
          </a:p>
          <a:p>
            <a:pPr marL="342900" lvl="1" indent="-342900" algn="l">
              <a:buFont typeface="Wingdings" pitchFamily="2" charset="2"/>
              <a:buChar char="Ø"/>
            </a:pP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</a:rPr>
              <a:t>The actual duration of each activity= estimated duration</a:t>
            </a:r>
          </a:p>
          <a:p>
            <a:pPr marL="342900" lvl="1" indent="-342900" algn="l">
              <a:buFont typeface="Wingdings" pitchFamily="2" charset="2"/>
              <a:buChar char="Ø"/>
            </a:pP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</a:rPr>
              <a:t>Each activity begins as soon as all its immediate predecessors are finished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</a:rPr>
              <a:t>EF= ES+ (estimated duration of activity)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</a:rPr>
              <a:t>For Activity A: ES=0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</a:rPr>
              <a:t>EF= 0+ duration (2 weeks)= 2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</a:rPr>
              <a:t>Activity B can start as soon as A finishes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</a:rPr>
              <a:t>Activity B: ES= 2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</a:rPr>
              <a:t> EF= 2 + duration= 2+4 = 6 weeks</a:t>
            </a:r>
          </a:p>
          <a:p>
            <a:endParaRPr lang="en-US" sz="2000" dirty="0">
              <a:latin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6323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Scheduling individual activities</a:t>
            </a:r>
          </a:p>
        </p:txBody>
      </p:sp>
    </p:spTree>
    <p:extLst>
      <p:ext uri="{BB962C8B-B14F-4D97-AF65-F5344CB8AC3E}">
        <p14:creationId xmlns:p14="http://schemas.microsoft.com/office/powerpoint/2010/main" val="1357888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7335" y="2160590"/>
            <a:ext cx="9779272" cy="3880773"/>
          </a:xfrm>
        </p:spPr>
        <p:txBody>
          <a:bodyPr/>
          <a:lstStyle/>
          <a:p>
            <a:r>
              <a:rPr lang="en-US" sz="2400" dirty="0">
                <a:latin typeface="Cambria" panose="02040503050406030204" pitchFamily="18" charset="0"/>
              </a:rPr>
              <a:t>If an activity has only a single immediate predecessor, then ES for the activity = EF for the immediate predecessor</a:t>
            </a:r>
          </a:p>
          <a:p>
            <a:endParaRPr lang="en-US" sz="2400" dirty="0">
              <a:latin typeface="Cambria" panose="02040503050406030204" pitchFamily="18" charset="0"/>
            </a:endParaRPr>
          </a:p>
          <a:p>
            <a:r>
              <a:rPr lang="en-US" sz="2400" dirty="0">
                <a:latin typeface="Cambria" panose="02040503050406030204" pitchFamily="18" charset="0"/>
              </a:rPr>
              <a:t>If an activity has more than one immediate predecessors, then ES for the Activity  is the </a:t>
            </a:r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</a:rPr>
              <a:t>largest among them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17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297" y="176981"/>
            <a:ext cx="9601200" cy="668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10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857" y="382137"/>
            <a:ext cx="6279819" cy="59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4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Cambria" pitchFamily="18" charset="0"/>
                <a:ea typeface="Cambria" pitchFamily="18" charset="0"/>
              </a:rPr>
              <a:t>Three phases:</a:t>
            </a:r>
          </a:p>
          <a:p>
            <a:endParaRPr lang="en-IN" sz="2800" dirty="0">
              <a:latin typeface="Cambria" pitchFamily="18" charset="0"/>
              <a:ea typeface="Cambria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Cambria" pitchFamily="18" charset="0"/>
                <a:ea typeface="Cambria" pitchFamily="18" charset="0"/>
              </a:rPr>
              <a:t>Project planning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Cambria" pitchFamily="18" charset="0"/>
                <a:ea typeface="Cambria" pitchFamily="18" charset="0"/>
              </a:rPr>
              <a:t>Project Scheduling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Cambria" pitchFamily="18" charset="0"/>
                <a:ea typeface="Cambria" pitchFamily="18" charset="0"/>
              </a:rPr>
              <a:t>Project controlling</a:t>
            </a:r>
          </a:p>
          <a:p>
            <a:endParaRPr lang="en-IN" sz="28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040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7334" y="2160590"/>
            <a:ext cx="9462953" cy="3880773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Slack: it indicates how long an activity can be delayed beyond the earliest time schedule without delaying the completion of the project</a:t>
            </a:r>
          </a:p>
          <a:p>
            <a:endParaRPr lang="en-US" sz="2800" dirty="0">
              <a:latin typeface="Cambria" panose="02040503050406030204" pitchFamily="18" charset="0"/>
            </a:endParaRPr>
          </a:p>
          <a:p>
            <a:pPr lvl="3"/>
            <a:r>
              <a:rPr lang="en-US" sz="1800" dirty="0">
                <a:latin typeface="Cambria" panose="02040503050406030204" pitchFamily="18" charset="0"/>
              </a:rPr>
              <a:t>S( 38,42)</a:t>
            </a:r>
          </a:p>
          <a:p>
            <a:pPr lvl="3"/>
            <a:r>
              <a:rPr lang="en-US" sz="1800" dirty="0">
                <a:latin typeface="Cambria" panose="02040503050406030204" pitchFamily="18" charset="0"/>
              </a:rPr>
              <a:t>F(40,44)</a:t>
            </a:r>
          </a:p>
          <a:p>
            <a:pPr lvl="3"/>
            <a:endParaRPr lang="en-US" sz="1800" dirty="0">
              <a:latin typeface="Cambria" panose="02040503050406030204" pitchFamily="18" charset="0"/>
            </a:endParaRPr>
          </a:p>
          <a:p>
            <a:pPr marL="514350" lvl="1" indent="0">
              <a:buNone/>
            </a:pPr>
            <a:r>
              <a:rPr lang="en-US" sz="2400" dirty="0">
                <a:latin typeface="Cambria" panose="02040503050406030204" pitchFamily="18" charset="0"/>
              </a:rPr>
              <a:t>Slack= LF-EF= 44-40=4</a:t>
            </a:r>
          </a:p>
          <a:p>
            <a:pPr marL="514350" lvl="1" indent="0">
              <a:buNone/>
            </a:pPr>
            <a:r>
              <a:rPr lang="en-US" sz="2400" dirty="0">
                <a:latin typeface="Cambria" panose="02040503050406030204" pitchFamily="18" charset="0"/>
              </a:rPr>
              <a:t>Zero slack indicate any delays in this activity delays the project completion</a:t>
            </a:r>
          </a:p>
          <a:p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Identifying slack in the schedule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1528549" y="3439238"/>
            <a:ext cx="457200" cy="457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717505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408" y="395786"/>
            <a:ext cx="4789369" cy="611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3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Best Wishes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4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IN" sz="2400" i="1" dirty="0">
              <a:latin typeface="Cambria" pitchFamily="18" charset="0"/>
              <a:ea typeface="Cambria" pitchFamily="18" charset="0"/>
            </a:endParaRPr>
          </a:p>
          <a:p>
            <a:r>
              <a:rPr lang="en-IN" sz="2400" i="1" dirty="0">
                <a:latin typeface="Cambria" pitchFamily="18" charset="0"/>
                <a:ea typeface="Cambria" pitchFamily="18" charset="0"/>
              </a:rPr>
              <a:t>If a poor decision is made and a wrong road is chosen none but luckiest survive</a:t>
            </a:r>
          </a:p>
          <a:p>
            <a:r>
              <a:rPr lang="en-IN" sz="2400" i="1" dirty="0">
                <a:latin typeface="Cambria" pitchFamily="18" charset="0"/>
                <a:ea typeface="Cambria" pitchFamily="18" charset="0"/>
              </a:rPr>
              <a:t>Steps:</a:t>
            </a:r>
          </a:p>
          <a:p>
            <a:endParaRPr lang="en-IN" sz="2400" i="1" dirty="0">
              <a:latin typeface="Cambria" pitchFamily="18" charset="0"/>
              <a:ea typeface="Cambria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IN" sz="2400" dirty="0">
                <a:latin typeface="Cambria" pitchFamily="18" charset="0"/>
                <a:ea typeface="Cambria" pitchFamily="18" charset="0"/>
              </a:rPr>
              <a:t>Identify		: the central problem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sz="2400" dirty="0">
                <a:latin typeface="Cambria" pitchFamily="18" charset="0"/>
                <a:ea typeface="Cambria" pitchFamily="18" charset="0"/>
              </a:rPr>
              <a:t>Develop	: alternatives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sz="2400" dirty="0">
                <a:latin typeface="Cambria" pitchFamily="18" charset="0"/>
                <a:ea typeface="Cambria" pitchFamily="18" charset="0"/>
              </a:rPr>
              <a:t>Analyse	: alternatives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sz="2400" dirty="0">
                <a:latin typeface="Cambria" pitchFamily="18" charset="0"/>
                <a:ea typeface="Cambria" pitchFamily="18" charset="0"/>
              </a:rPr>
              <a:t>Make 		  : final decision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05781" y="975360"/>
            <a:ext cx="8067367" cy="701040"/>
          </a:xfrm>
        </p:spPr>
        <p:txBody>
          <a:bodyPr>
            <a:normAutofit/>
          </a:bodyPr>
          <a:lstStyle/>
          <a:p>
            <a:r>
              <a:rPr lang="en-IN" sz="2400" dirty="0"/>
              <a:t>Role of decision in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227901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ambria" pitchFamily="18" charset="0"/>
                <a:ea typeface="Cambria" pitchFamily="18" charset="0"/>
              </a:rPr>
              <a:t>A set of mathematical techniques through which a variety of organizational problems can be solved</a:t>
            </a:r>
          </a:p>
          <a:p>
            <a:r>
              <a:rPr lang="en-IN" sz="2400" dirty="0">
                <a:latin typeface="Cambria" pitchFamily="18" charset="0"/>
                <a:ea typeface="Cambria" pitchFamily="18" charset="0"/>
                <a:sym typeface="Wingdings" pitchFamily="2" charset="2"/>
              </a:rPr>
              <a:t></a:t>
            </a:r>
            <a:r>
              <a:rPr lang="en-IN" sz="2400" dirty="0">
                <a:latin typeface="Cambria" pitchFamily="18" charset="0"/>
                <a:ea typeface="Cambria" pitchFamily="18" charset="0"/>
              </a:rPr>
              <a:t>Net work diagrams</a:t>
            </a:r>
          </a:p>
          <a:p>
            <a:r>
              <a:rPr lang="en-IN" sz="2400" dirty="0">
                <a:latin typeface="Cambria" pitchFamily="18" charset="0"/>
                <a:ea typeface="Cambria" pitchFamily="18" charset="0"/>
                <a:sym typeface="Wingdings" pitchFamily="2" charset="2"/>
              </a:rPr>
              <a:t></a:t>
            </a:r>
            <a:r>
              <a:rPr lang="en-IN" sz="2400" dirty="0">
                <a:latin typeface="Cambria" pitchFamily="18" charset="0"/>
                <a:ea typeface="Cambria" pitchFamily="18" charset="0"/>
              </a:rPr>
              <a:t>Various names(PERT,CPM)</a:t>
            </a:r>
          </a:p>
          <a:p>
            <a:r>
              <a:rPr lang="en-IN" sz="2400" dirty="0">
                <a:latin typeface="Cambria" pitchFamily="18" charset="0"/>
                <a:ea typeface="Cambria" pitchFamily="18" charset="0"/>
              </a:rPr>
              <a:t>PERT: basically developed by the navy Special Project office for evaluating the feasibility of existing schedules on Polaris missile program and for reporting progress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Technique: Operation Research</a:t>
            </a:r>
          </a:p>
        </p:txBody>
      </p:sp>
    </p:spTree>
    <p:extLst>
      <p:ext uri="{BB962C8B-B14F-4D97-AF65-F5344CB8AC3E}">
        <p14:creationId xmlns:p14="http://schemas.microsoft.com/office/powerpoint/2010/main" val="213022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ambria" pitchFamily="18" charset="0"/>
                <a:ea typeface="Cambria" pitchFamily="18" charset="0"/>
              </a:rPr>
              <a:t>Uses </a:t>
            </a:r>
            <a:r>
              <a:rPr lang="en-IN" sz="2400" b="1" dirty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event</a:t>
            </a:r>
            <a:r>
              <a:rPr lang="en-IN" sz="2400" dirty="0">
                <a:latin typeface="Cambria" pitchFamily="18" charset="0"/>
                <a:ea typeface="Cambria" pitchFamily="18" charset="0"/>
              </a:rPr>
              <a:t> oriented network diagrams</a:t>
            </a:r>
          </a:p>
          <a:p>
            <a:r>
              <a:rPr lang="en-IN" sz="2400" dirty="0">
                <a:latin typeface="Cambria" pitchFamily="18" charset="0"/>
                <a:ea typeface="Cambria" pitchFamily="18" charset="0"/>
              </a:rPr>
              <a:t>An event : particular instant of time at  which some specific part of a plan is to be achieved.</a:t>
            </a:r>
          </a:p>
          <a:p>
            <a:r>
              <a:rPr lang="en-IN" sz="2400" dirty="0">
                <a:latin typeface="Cambria" pitchFamily="18" charset="0"/>
                <a:ea typeface="Cambria" pitchFamily="18" charset="0"/>
              </a:rPr>
              <a:t>Does not require any resources</a:t>
            </a:r>
          </a:p>
          <a:p>
            <a:r>
              <a:rPr lang="en-IN" sz="2400" dirty="0" err="1">
                <a:latin typeface="Cambria" pitchFamily="18" charset="0"/>
                <a:ea typeface="Cambria" pitchFamily="18" charset="0"/>
              </a:rPr>
              <a:t>Preffered</a:t>
            </a:r>
            <a:r>
              <a:rPr lang="en-IN" sz="2400" dirty="0">
                <a:latin typeface="Cambria" pitchFamily="18" charset="0"/>
                <a:ea typeface="Cambria" pitchFamily="18" charset="0"/>
              </a:rPr>
              <a:t> for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Cambria" pitchFamily="18" charset="0"/>
                <a:ea typeface="Cambria" pitchFamily="18" charset="0"/>
              </a:rPr>
              <a:t>non repetitive projects &amp;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Cambria" pitchFamily="18" charset="0"/>
                <a:ea typeface="Cambria" pitchFamily="18" charset="0"/>
              </a:rPr>
              <a:t>précises time determination for various activities can not be made</a:t>
            </a:r>
          </a:p>
          <a:p>
            <a:endParaRPr lang="en-IN" sz="2400" dirty="0">
              <a:latin typeface="Cambria" pitchFamily="18" charset="0"/>
              <a:ea typeface="Cambria" pitchFamily="18" charset="0"/>
            </a:endParaRPr>
          </a:p>
          <a:p>
            <a:endParaRPr lang="en-IN" sz="2400" dirty="0">
              <a:latin typeface="Cambria" pitchFamily="18" charset="0"/>
              <a:ea typeface="Cambria" pitchFamily="18" charset="0"/>
            </a:endParaRPr>
          </a:p>
          <a:p>
            <a:endParaRPr lang="en-IN" sz="24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pert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929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sz="2800" dirty="0">
                <a:latin typeface="Cambria" pitchFamily="18" charset="0"/>
                <a:ea typeface="Cambria" pitchFamily="18" charset="0"/>
              </a:rPr>
              <a:t>Consists of clearly recognizable job called </a:t>
            </a:r>
            <a:r>
              <a:rPr lang="en-IN" sz="2800" b="1" dirty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activities</a:t>
            </a:r>
          </a:p>
          <a:p>
            <a:r>
              <a:rPr lang="en-IN" sz="2800" dirty="0">
                <a:latin typeface="Cambria" pitchFamily="18" charset="0"/>
                <a:ea typeface="Cambria" pitchFamily="18" charset="0"/>
              </a:rPr>
              <a:t>Activities: 	</a:t>
            </a:r>
            <a:r>
              <a:rPr lang="en-IN" sz="2800" dirty="0">
                <a:latin typeface="Cambria" pitchFamily="18" charset="0"/>
                <a:ea typeface="Cambria" pitchFamily="18" charset="0"/>
                <a:sym typeface="Wingdings" pitchFamily="2" charset="2"/>
              </a:rPr>
              <a:t>  </a:t>
            </a:r>
            <a:r>
              <a:rPr lang="en-IN" sz="2800" dirty="0">
                <a:latin typeface="Cambria" pitchFamily="18" charset="0"/>
                <a:ea typeface="Cambria" pitchFamily="18" charset="0"/>
              </a:rPr>
              <a:t>take time to carry out &amp; resources are expended</a:t>
            </a:r>
          </a:p>
          <a:p>
            <a:r>
              <a:rPr lang="en-IN" sz="2800" dirty="0">
                <a:latin typeface="Cambria" pitchFamily="18" charset="0"/>
                <a:ea typeface="Cambria" pitchFamily="18" charset="0"/>
              </a:rPr>
              <a:t>	</a:t>
            </a:r>
            <a:r>
              <a:rPr lang="en-IN" sz="2800" dirty="0">
                <a:latin typeface="Cambria" pitchFamily="18" charset="0"/>
                <a:ea typeface="Cambria" pitchFamily="18" charset="0"/>
                <a:sym typeface="Wingdings" pitchFamily="2" charset="2"/>
              </a:rPr>
              <a:t>   </a:t>
            </a:r>
            <a:r>
              <a:rPr lang="en-IN" sz="2800" dirty="0">
                <a:latin typeface="Cambria" pitchFamily="18" charset="0"/>
                <a:ea typeface="Cambria" pitchFamily="18" charset="0"/>
              </a:rPr>
              <a:t>Junction between activities are event</a:t>
            </a:r>
          </a:p>
          <a:p>
            <a:r>
              <a:rPr lang="en-IN" sz="2800" dirty="0">
                <a:latin typeface="Cambria" pitchFamily="18" charset="0"/>
                <a:ea typeface="Cambria" pitchFamily="18" charset="0"/>
                <a:sym typeface="Wingdings" pitchFamily="2" charset="2"/>
              </a:rPr>
              <a:t>     </a:t>
            </a:r>
            <a:r>
              <a:rPr lang="en-IN" sz="2800" dirty="0">
                <a:latin typeface="Cambria" pitchFamily="18" charset="0"/>
                <a:ea typeface="Cambria" pitchFamily="18" charset="0"/>
              </a:rPr>
              <a:t>Represented by an arrow</a:t>
            </a:r>
          </a:p>
          <a:p>
            <a:endParaRPr lang="en-IN" sz="2800" dirty="0">
              <a:latin typeface="Cambria" pitchFamily="18" charset="0"/>
              <a:ea typeface="Cambria" pitchFamily="18" charset="0"/>
            </a:endParaRPr>
          </a:p>
          <a:p>
            <a:r>
              <a:rPr lang="en-IN" sz="2800" dirty="0">
                <a:latin typeface="Cambria" pitchFamily="18" charset="0"/>
                <a:ea typeface="Cambria" pitchFamily="18" charset="0"/>
              </a:rPr>
              <a:t>Generally use for repetitive projects</a:t>
            </a:r>
          </a:p>
          <a:p>
            <a:r>
              <a:rPr lang="en-IN" sz="2800" dirty="0">
                <a:latin typeface="Cambria" pitchFamily="18" charset="0"/>
                <a:ea typeface="Cambria" pitchFamily="18" charset="0"/>
              </a:rPr>
              <a:t>Fairly accurate estimate of time for completion of each activity can be made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cpm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694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Net work diagrams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026" y="2153265"/>
            <a:ext cx="8421329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776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Cambria" pitchFamily="18" charset="0"/>
                <a:ea typeface="Cambria" pitchFamily="18" charset="0"/>
              </a:rPr>
              <a:t>Laying foundation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3200" dirty="0">
                <a:latin typeface="Cambria" pitchFamily="18" charset="0"/>
                <a:ea typeface="Cambria" pitchFamily="18" charset="0"/>
              </a:rPr>
              <a:t>Excavation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3200" dirty="0">
                <a:latin typeface="Cambria" pitchFamily="18" charset="0"/>
                <a:ea typeface="Cambria" pitchFamily="18" charset="0"/>
              </a:rPr>
              <a:t>Laying side boards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3200" dirty="0">
                <a:latin typeface="Cambria" pitchFamily="18" charset="0"/>
                <a:ea typeface="Cambria" pitchFamily="18" charset="0"/>
              </a:rPr>
              <a:t>Concreting</a:t>
            </a:r>
          </a:p>
          <a:p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 example</a:t>
            </a:r>
          </a:p>
        </p:txBody>
      </p:sp>
    </p:spTree>
    <p:extLst>
      <p:ext uri="{BB962C8B-B14F-4D97-AF65-F5344CB8AC3E}">
        <p14:creationId xmlns:p14="http://schemas.microsoft.com/office/powerpoint/2010/main" val="1394689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470</TotalTime>
  <Words>1241</Words>
  <Application>Microsoft Office PowerPoint</Application>
  <PresentationFormat>Widescreen</PresentationFormat>
  <Paragraphs>146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Cambria</vt:lpstr>
      <vt:lpstr>Garamond</vt:lpstr>
      <vt:lpstr>Wingdings</vt:lpstr>
      <vt:lpstr>BlackTie</vt:lpstr>
      <vt:lpstr>Program Evaluation and Review Technique &amp; Critical Path Method</vt:lpstr>
      <vt:lpstr>Project Management: AN  OVER view</vt:lpstr>
      <vt:lpstr>PowerPoint Presentation</vt:lpstr>
      <vt:lpstr>Role of decision in project management</vt:lpstr>
      <vt:lpstr>Technique: Operation Research</vt:lpstr>
      <vt:lpstr>pert</vt:lpstr>
      <vt:lpstr>cpm</vt:lpstr>
      <vt:lpstr>Net work diagrams</vt:lpstr>
      <vt:lpstr>An example</vt:lpstr>
      <vt:lpstr>Simple network diagrams</vt:lpstr>
      <vt:lpstr>Example 2:</vt:lpstr>
      <vt:lpstr>Activity oriented</vt:lpstr>
      <vt:lpstr>Event oriented</vt:lpstr>
      <vt:lpstr>PowerPoint Presentation</vt:lpstr>
      <vt:lpstr>PowerPoint Presentation</vt:lpstr>
      <vt:lpstr>PowerPoint Presentation</vt:lpstr>
      <vt:lpstr>Benefits:</vt:lpstr>
      <vt:lpstr>Steps</vt:lpstr>
      <vt:lpstr>An example</vt:lpstr>
      <vt:lpstr>Activity list</vt:lpstr>
      <vt:lpstr>Probable questions</vt:lpstr>
      <vt:lpstr>PowerPoint Presentation</vt:lpstr>
      <vt:lpstr>PowerPoint Presentation</vt:lpstr>
      <vt:lpstr>PowerPoint Presentation</vt:lpstr>
      <vt:lpstr>Critical path</vt:lpstr>
      <vt:lpstr>Scheduling individual activities</vt:lpstr>
      <vt:lpstr>PowerPoint Presentation</vt:lpstr>
      <vt:lpstr>PowerPoint Presentation</vt:lpstr>
      <vt:lpstr>PowerPoint Presentation</vt:lpstr>
      <vt:lpstr>Identifying slack in the schedule</vt:lpstr>
      <vt:lpstr>slack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Evaluation and Review Technique</dc:title>
  <dc:creator>sunilkumar</dc:creator>
  <cp:lastModifiedBy>Sunil Kumar</cp:lastModifiedBy>
  <cp:revision>62</cp:revision>
  <dcterms:created xsi:type="dcterms:W3CDTF">2020-11-24T12:48:38Z</dcterms:created>
  <dcterms:modified xsi:type="dcterms:W3CDTF">2023-11-15T09:47:16Z</dcterms:modified>
</cp:coreProperties>
</file>