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33"/>
      <p:bold r:id="rId34"/>
      <p:italic r:id="rId35"/>
      <p:boldItalic r:id="rId36"/>
    </p:embeddedFont>
    <p:embeddedFont>
      <p:font typeface="Georgia" panose="02040502050405020303" pitchFamily="18" charset="0"/>
      <p:regular r:id="rId37"/>
      <p:bold r:id="rId38"/>
      <p:italic r:id="rId39"/>
      <p:boldItalic r:id="rId40"/>
    </p:embeddedFont>
    <p:embeddedFont>
      <p:font typeface="Open Sans" panose="020B0606030504020204" pitchFamily="34" charset="0"/>
      <p:regular r:id="rId41"/>
      <p:bold r:id="rId42"/>
      <p:italic r:id="rId43"/>
      <p:boldItalic r:id="rId44"/>
    </p:embeddedFont>
    <p:embeddedFont>
      <p:font typeface="PT Sans Narrow" panose="020B0506020203020204" pitchFamily="34" charset="0"/>
      <p:regular r:id="rId45"/>
      <p:bold r:id="rId46"/>
    </p:embeddedFont>
    <p:embeddedFont>
      <p:font typeface="Roboto" panose="02000000000000000000" pitchFamily="2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DDC535-979D-497B-8E57-ACE1839F9F7D}">
  <a:tblStyle styleId="{D4DDC535-979D-497B-8E57-ACE1839F9F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42ff680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42ff680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42ff68031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42ff68031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81017462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81017462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81017462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81017462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81017462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81017462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42ff68031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742ff68031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42ff68031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742ff68031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742ff68031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742ff68031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742ff68031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742ff68031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742ff68031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742ff68031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0c78b920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0c78b920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42ff68031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742ff68031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42ff68031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742ff68031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75a4880b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75a4880b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75a4880b1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75a4880b1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75a4880b1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75a4880b1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75a4880b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75a4880b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75c712ba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75c712ba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5c712bac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75c712bac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75c712bac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75c712bac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75c712bac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75c712bac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0c78b920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0c78b920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75c712bac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75c712bac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0c78b920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0c78b920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8101746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8101746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81017462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81017462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0c78b920d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0c78b920d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81017462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81017462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81017462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81017462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3650" y="24712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Accounting Principles</a:t>
            </a:r>
            <a:endParaRPr sz="5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185300" y="241125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Approach </a:t>
            </a: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3802943" y="2136650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Accounts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5573240" y="2960151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Impersonal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5" name="Google Shape;125;p22"/>
          <p:cNvSpPr/>
          <p:nvPr/>
        </p:nvSpPr>
        <p:spPr>
          <a:xfrm>
            <a:off x="2032647" y="2960151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Personal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4728000" y="4393253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Real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6778243" y="4393253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Nominal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28" name="Google Shape;128;p22"/>
          <p:cNvCxnSpPr>
            <a:stCxn id="123" idx="2"/>
            <a:endCxn id="124" idx="0"/>
          </p:cNvCxnSpPr>
          <p:nvPr/>
        </p:nvCxnSpPr>
        <p:spPr>
          <a:xfrm rot="-5400000" flipH="1">
            <a:off x="5266643" y="1884500"/>
            <a:ext cx="381000" cy="177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" name="Google Shape;129;p22"/>
          <p:cNvCxnSpPr>
            <a:stCxn id="125" idx="0"/>
            <a:endCxn id="123" idx="2"/>
          </p:cNvCxnSpPr>
          <p:nvPr/>
        </p:nvCxnSpPr>
        <p:spPr>
          <a:xfrm rot="-5400000">
            <a:off x="3496347" y="1884501"/>
            <a:ext cx="381000" cy="177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" name="Google Shape;130;p22"/>
          <p:cNvCxnSpPr>
            <a:stCxn id="124" idx="2"/>
            <a:endCxn id="127" idx="0"/>
          </p:cNvCxnSpPr>
          <p:nvPr/>
        </p:nvCxnSpPr>
        <p:spPr>
          <a:xfrm rot="-5400000" flipH="1">
            <a:off x="6449540" y="3295401"/>
            <a:ext cx="990600" cy="120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1" name="Google Shape;131;p22"/>
          <p:cNvCxnSpPr>
            <a:stCxn id="126" idx="0"/>
            <a:endCxn id="124" idx="2"/>
          </p:cNvCxnSpPr>
          <p:nvPr/>
        </p:nvCxnSpPr>
        <p:spPr>
          <a:xfrm rot="-5400000">
            <a:off x="5424300" y="3475403"/>
            <a:ext cx="990600" cy="84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39450" y="211975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of debit and credit-2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00" y="2637100"/>
            <a:ext cx="9006799" cy="25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Journalizing Transactions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Times New Roman"/>
                <a:ea typeface="Times New Roman"/>
                <a:cs typeface="Times New Roman"/>
                <a:sym typeface="Times New Roman"/>
              </a:rPr>
              <a:t>Journal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 : The book which is used to enter the transaction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Financial events translated into the language of accounting using the process of</a:t>
            </a:r>
            <a:r>
              <a:rPr lang="en" sz="2100" b="1">
                <a:latin typeface="Times New Roman"/>
                <a:ea typeface="Times New Roman"/>
                <a:cs typeface="Times New Roman"/>
                <a:sym typeface="Times New Roman"/>
              </a:rPr>
              <a:t> journalizing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71300" cy="5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4294967295"/>
          </p:nvPr>
        </p:nvSpPr>
        <p:spPr>
          <a:xfrm>
            <a:off x="0" y="566100"/>
            <a:ext cx="8712300" cy="20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8" b="1" i="1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6/1, a company paid rent of $2,000 for the month of June</a:t>
            </a:r>
            <a:endParaRPr sz="1708" b="1" i="1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8" b="1">
                <a:latin typeface="Times New Roman"/>
                <a:ea typeface="Times New Roman"/>
                <a:cs typeface="Times New Roman"/>
                <a:sym typeface="Times New Roman"/>
              </a:rPr>
              <a:t>Rent</a:t>
            </a:r>
            <a:r>
              <a:rPr lang="en" sz="1708">
                <a:latin typeface="Times New Roman"/>
                <a:ea typeface="Times New Roman"/>
                <a:cs typeface="Times New Roman"/>
                <a:sym typeface="Times New Roman"/>
              </a:rPr>
              <a:t> Expense is an expense account that is increasing. Therefore, it is debited. The account with the debit amount is entered first</a:t>
            </a:r>
            <a:endParaRPr sz="170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8" b="1">
                <a:latin typeface="Times New Roman"/>
                <a:ea typeface="Times New Roman"/>
                <a:cs typeface="Times New Roman"/>
                <a:sym typeface="Times New Roman"/>
              </a:rPr>
              <a:t>Cash</a:t>
            </a:r>
            <a:r>
              <a:rPr lang="en" sz="1708">
                <a:latin typeface="Times New Roman"/>
                <a:ea typeface="Times New Roman"/>
                <a:cs typeface="Times New Roman"/>
                <a:sym typeface="Times New Roman"/>
              </a:rPr>
              <a:t> is an asset account that is decreasing. Therefore, it is credited. The account with the credit amount is entered next.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00" y="2571750"/>
            <a:ext cx="801600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8">
                <a:latin typeface="Times New Roman"/>
                <a:ea typeface="Times New Roman"/>
                <a:cs typeface="Times New Roman"/>
                <a:sym typeface="Times New Roman"/>
              </a:rPr>
              <a:t>On 6/5, a customer paid $800 cash for services the company provided</a:t>
            </a:r>
            <a:endParaRPr sz="248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375" y="2571750"/>
            <a:ext cx="798262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1525"/>
            <a:ext cx="914400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0" y="-605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Ledger</a:t>
            </a:r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body" idx="1"/>
          </p:nvPr>
        </p:nvSpPr>
        <p:spPr>
          <a:xfrm>
            <a:off x="0" y="646825"/>
            <a:ext cx="8520600" cy="12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★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Individual accounts list in order of account category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★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ledgers separate information and by account and keep a running balance of each of these accounts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2875"/>
            <a:ext cx="8991599" cy="325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0" y="755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3.Posting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Normal Balance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1"/>
          </p:nvPr>
        </p:nvSpPr>
        <p:spPr>
          <a:xfrm>
            <a:off x="311700" y="12177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An account’s running balance will accumulate in EITHER the Debit balance column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The column in which its running total is maintained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21" y="41050"/>
            <a:ext cx="4022330" cy="495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7734" y="41050"/>
            <a:ext cx="4903866" cy="36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21" y="41050"/>
            <a:ext cx="4022330" cy="495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6650" y="2530150"/>
            <a:ext cx="4907349" cy="224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6650" y="152400"/>
            <a:ext cx="49073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Accounting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Process of analyzing, classifying, recording, summarizing, and interpreting business transactions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One of the key aspects keeping “</a:t>
            </a:r>
            <a:r>
              <a:rPr lang="en" i="1">
                <a:latin typeface="Times New Roman"/>
                <a:ea typeface="Times New Roman"/>
                <a:cs typeface="Times New Roman"/>
                <a:sym typeface="Times New Roman"/>
              </a:rPr>
              <a:t>running totals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” of “</a:t>
            </a:r>
            <a:r>
              <a:rPr lang="en" i="1">
                <a:latin typeface="Times New Roman"/>
                <a:ea typeface="Times New Roman"/>
                <a:cs typeface="Times New Roman"/>
                <a:sym typeface="Times New Roman"/>
              </a:rPr>
              <a:t>things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.”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Balances and accounts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Trial Balance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2"/>
          <p:cNvSpPr txBox="1">
            <a:spLocks noGrp="1"/>
          </p:cNvSpPr>
          <p:nvPr>
            <p:ph type="body" idx="1"/>
          </p:nvPr>
        </p:nvSpPr>
        <p:spPr>
          <a:xfrm>
            <a:off x="69150" y="1266325"/>
            <a:ext cx="8763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 trial balance is a list of all a business’s accounts and its current ledger balances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May be generated at any time to test whether total debits equals total credits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FINANCIAL STATEMENTS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Income statement</a:t>
            </a:r>
            <a:endParaRPr sz="20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Retained earnings statement</a:t>
            </a:r>
            <a:endParaRPr sz="20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balance sheet</a:t>
            </a:r>
            <a:endParaRPr sz="20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statement of cash flows</a:t>
            </a:r>
            <a:endParaRPr sz="20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 Statement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report that lists and summarizes revenue, expense, and net income information for a period of time.</a:t>
            </a:r>
            <a:endParaRPr sz="19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Revenue - Expenses = Net income</a:t>
            </a:r>
            <a:endParaRPr sz="19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much profit is it making?</a:t>
            </a:r>
            <a:endParaRPr sz="19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income statement relies on the </a:t>
            </a:r>
            <a:r>
              <a:rPr lang="en" sz="1900" b="1" i="1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matching principle</a:t>
            </a:r>
            <a:endParaRPr sz="1900" b="1" i="1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(it only reports revenue and expenses in a specified window of time)</a:t>
            </a:r>
            <a:endParaRPr sz="19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0944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200">
                <a:solidFill>
                  <a:srgbClr val="0944A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expenses to be recognized in the same period as the applicable revenue)</a:t>
            </a:r>
            <a:endParaRPr sz="1900">
              <a:solidFill>
                <a:srgbClr val="0944A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8">
                <a:solidFill>
                  <a:schemeClr val="lt1"/>
                </a:solidFill>
              </a:rPr>
              <a:t>SAMPLE INCOME STATEMENT</a:t>
            </a:r>
            <a:endParaRPr sz="2488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1" name="Google Shape;2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1127" y="0"/>
            <a:ext cx="531174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Accounting Cycle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7" name="Google Shape;2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250" y="0"/>
            <a:ext cx="4910751" cy="50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Entries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Made at the end of the accounting period after the financial statements but before the first transaction in the next month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to set the balances of income statement accounts back to zero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Retained Earnings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: Profit at the end of the accounting period is transferred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>
            <a:spLocks noGrp="1"/>
          </p:cNvSpPr>
          <p:nvPr>
            <p:ph type="title"/>
          </p:nvPr>
        </p:nvSpPr>
        <p:spPr>
          <a:xfrm>
            <a:off x="263100" y="493650"/>
            <a:ext cx="46287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Accounts Summary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29" name="Google Shape;2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3450" y="0"/>
            <a:ext cx="39702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204750" y="1563175"/>
            <a:ext cx="43272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77" b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ACCOUNTING EQUATION</a:t>
            </a:r>
            <a:endParaRPr sz="2377" b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9"/>
          <p:cNvSpPr txBox="1">
            <a:spLocks noGrp="1"/>
          </p:cNvSpPr>
          <p:nvPr>
            <p:ph type="body" idx="1"/>
          </p:nvPr>
        </p:nvSpPr>
        <p:spPr>
          <a:xfrm>
            <a:off x="253350" y="1103825"/>
            <a:ext cx="4443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36" name="Google Shape;2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025" y="216075"/>
            <a:ext cx="4083600" cy="404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44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BUYING A TRUCK</a:t>
            </a:r>
            <a:endParaRPr sz="2044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4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257600" cy="13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43" name="Google Shape;24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50" y="867663"/>
            <a:ext cx="4257675" cy="1533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4" name="Google Shape;244;p40"/>
          <p:cNvGraphicFramePr/>
          <p:nvPr/>
        </p:nvGraphicFramePr>
        <p:xfrm>
          <a:off x="3754900" y="2799850"/>
          <a:ext cx="5262900" cy="1981050"/>
        </p:xfrm>
        <a:graphic>
          <a:graphicData uri="http://schemas.openxmlformats.org/drawingml/2006/table">
            <a:tbl>
              <a:tblPr>
                <a:noFill/>
                <a:tableStyleId>{D4DDC535-979D-497B-8E57-ACE1839F9F7D}</a:tableStyleId>
              </a:tblPr>
              <a:tblGrid>
                <a:gridCol w="81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2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Account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Debit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Credit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30,000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Cash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10,000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Notes payable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20,000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1"/>
                </a:solidFill>
              </a:rPr>
              <a:t>The accounting equation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250" name="Google Shape;250;p4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25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51" name="Google Shape;25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0175"/>
            <a:ext cx="8520599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394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4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</a:rPr>
              <a:t>Retained Earnings Statement</a:t>
            </a:r>
            <a:endParaRPr sz="24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7" name="Google Shape;257;p4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58" name="Google Shape;25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450" y="1443050"/>
            <a:ext cx="6173751" cy="287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A6BD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53375" y="0"/>
            <a:ext cx="50661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Accounts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4675" y="780000"/>
            <a:ext cx="2949324" cy="40636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707400"/>
            <a:ext cx="61065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eorgia"/>
                <a:ea typeface="Georgia"/>
                <a:cs typeface="Georgia"/>
                <a:sym typeface="Georgia"/>
              </a:rPr>
              <a:t>Asset </a:t>
            </a:r>
            <a:r>
              <a:rPr lang="en" sz="2100">
                <a:latin typeface="Georgia"/>
                <a:ea typeface="Georgia"/>
                <a:cs typeface="Georgia"/>
                <a:sym typeface="Georgia"/>
              </a:rPr>
              <a:t>→ Anything of value that a business owns → Cash 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>
                <a:latin typeface="Georgia"/>
                <a:ea typeface="Georgia"/>
                <a:cs typeface="Georgia"/>
                <a:sym typeface="Georgia"/>
              </a:rPr>
              <a:t>Revenue</a:t>
            </a:r>
            <a:r>
              <a:rPr lang="en" sz="2100">
                <a:latin typeface="Georgia"/>
                <a:ea typeface="Georgia"/>
                <a:cs typeface="Georgia"/>
                <a:sym typeface="Georgia"/>
              </a:rPr>
              <a:t> → Income that results from a business→ Sales revenue, Fees earned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>
                <a:latin typeface="Georgia"/>
                <a:ea typeface="Georgia"/>
                <a:cs typeface="Georgia"/>
                <a:sym typeface="Georgia"/>
              </a:rPr>
              <a:t>Expenses</a:t>
            </a:r>
            <a:r>
              <a:rPr lang="en" sz="2100">
                <a:latin typeface="Georgia"/>
                <a:ea typeface="Georgia"/>
                <a:cs typeface="Georgia"/>
                <a:sym typeface="Georgia"/>
              </a:rPr>
              <a:t>→ bills and other costs a business must pay in order for it to operate and earn revenue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latin typeface="Georgia"/>
                <a:ea typeface="Georgia"/>
                <a:cs typeface="Georgia"/>
                <a:sym typeface="Georgia"/>
              </a:rPr>
              <a:t>Wage expenses,Rent expenses, Insurance expenses, Maintenance expenses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A6BD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253375" y="0"/>
            <a:ext cx="50661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Accounts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4675" y="780000"/>
            <a:ext cx="2949324" cy="40636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707400"/>
            <a:ext cx="58830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>
                <a:latin typeface="Georgia"/>
                <a:ea typeface="Georgia"/>
                <a:cs typeface="Georgia"/>
                <a:sym typeface="Georgia"/>
              </a:rPr>
              <a:t>Liabilities </a:t>
            </a:r>
            <a:r>
              <a:rPr lang="en" sz="2200" b="1">
                <a:latin typeface="Georgia"/>
                <a:ea typeface="Georgia"/>
                <a:cs typeface="Georgia"/>
                <a:sym typeface="Georgia"/>
              </a:rPr>
              <a:t>→</a:t>
            </a:r>
            <a:r>
              <a:rPr lang="en" sz="2100" b="1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2100">
                <a:latin typeface="Georgia"/>
                <a:ea typeface="Georgia"/>
                <a:cs typeface="Georgia"/>
                <a:sym typeface="Georgia"/>
              </a:rPr>
              <a:t>Debt that a business owes; Claims on asset by outsiders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>
                <a:latin typeface="Georgia"/>
                <a:ea typeface="Georgia"/>
                <a:cs typeface="Georgia"/>
                <a:sym typeface="Georgia"/>
              </a:rPr>
              <a:t>Capital →</a:t>
            </a:r>
            <a:r>
              <a:rPr lang="en" sz="2100">
                <a:latin typeface="Georgia"/>
                <a:ea typeface="Georgia"/>
                <a:cs typeface="Georgia"/>
                <a:sym typeface="Georgia"/>
              </a:rPr>
              <a:t> Stockholders’ equity; Claims on assets by owners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THE MECHANICS OF THE ACCOUNTING PROCESS</a:t>
            </a:r>
            <a:endParaRPr sz="2600" b="1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33550" y="252800"/>
            <a:ext cx="4045200" cy="51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Journal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2"/>
          </p:nvPr>
        </p:nvSpPr>
        <p:spPr>
          <a:xfrm>
            <a:off x="41075" y="811725"/>
            <a:ext cx="4491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5662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16"/>
              <a:buFont typeface="Cambria"/>
              <a:buChar char="●"/>
            </a:pPr>
            <a:r>
              <a:rPr lang="en" sz="2016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Transactions recorded as they happen in chronological order</a:t>
            </a:r>
            <a:endParaRPr sz="2016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16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56629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16"/>
              <a:buFont typeface="Cambria"/>
              <a:buChar char="●"/>
            </a:pPr>
            <a:r>
              <a:rPr lang="en" sz="2016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When a transaction occurs, two or more accounts are affected</a:t>
            </a:r>
            <a:endParaRPr sz="2016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16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56629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16"/>
              <a:buFont typeface="Cambria"/>
              <a:buChar char="●"/>
            </a:pPr>
            <a:r>
              <a:rPr lang="en" sz="2016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Debit on the left side and credit on the right side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1147" y="1100200"/>
            <a:ext cx="4572001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4294967295"/>
          </p:nvPr>
        </p:nvSpPr>
        <p:spPr>
          <a:xfrm>
            <a:off x="0" y="3670000"/>
            <a:ext cx="90825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8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</a:t>
            </a:r>
            <a:endParaRPr sz="228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8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 the type of account it is </a:t>
            </a:r>
            <a:endParaRPr sz="228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8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 whether the account is increasing or decreasing.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8462"/>
            <a:ext cx="9144001" cy="318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0" y="20225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of debit and credit-1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6650"/>
            <a:ext cx="9144001" cy="38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</Words>
  <Application>Microsoft Office PowerPoint</Application>
  <PresentationFormat>On-screen Show (16:9)</PresentationFormat>
  <Paragraphs>91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Cambria</vt:lpstr>
      <vt:lpstr>Arial</vt:lpstr>
      <vt:lpstr>Roboto</vt:lpstr>
      <vt:lpstr>Open Sans</vt:lpstr>
      <vt:lpstr>PT Sans Narrow</vt:lpstr>
      <vt:lpstr>Times New Roman</vt:lpstr>
      <vt:lpstr>Georgia</vt:lpstr>
      <vt:lpstr>Tropic</vt:lpstr>
      <vt:lpstr>Accounting Principles</vt:lpstr>
      <vt:lpstr>Accounting</vt:lpstr>
      <vt:lpstr>PowerPoint Presentation</vt:lpstr>
      <vt:lpstr>Accounts</vt:lpstr>
      <vt:lpstr>Accounts</vt:lpstr>
      <vt:lpstr>PowerPoint Presentation</vt:lpstr>
      <vt:lpstr>The Journal</vt:lpstr>
      <vt:lpstr>PowerPoint Presentation</vt:lpstr>
      <vt:lpstr>Rules of debit and credit-1</vt:lpstr>
      <vt:lpstr>Traditional Approach </vt:lpstr>
      <vt:lpstr>Rules of debit and credit-2</vt:lpstr>
      <vt:lpstr>Journalizing Transactions </vt:lpstr>
      <vt:lpstr>Sample </vt:lpstr>
      <vt:lpstr>On 6/5, a customer paid $800 cash for services the company provided </vt:lpstr>
      <vt:lpstr>PowerPoint Presentation</vt:lpstr>
      <vt:lpstr>2. Ledger</vt:lpstr>
      <vt:lpstr>3.Posting 4. Normal Balance  </vt:lpstr>
      <vt:lpstr>PowerPoint Presentation</vt:lpstr>
      <vt:lpstr>PowerPoint Presentation</vt:lpstr>
      <vt:lpstr>5. Trial Balance </vt:lpstr>
      <vt:lpstr>6. FINANCIAL STATEMENTS </vt:lpstr>
      <vt:lpstr>Income Statement </vt:lpstr>
      <vt:lpstr>SAMPLE INCOME STATEMENT </vt:lpstr>
      <vt:lpstr>The Accounting Cycle </vt:lpstr>
      <vt:lpstr>Closing Entries </vt:lpstr>
      <vt:lpstr>Accounts Summary</vt:lpstr>
      <vt:lpstr>THE ACCOUNTING EQUATION </vt:lpstr>
      <vt:lpstr>BUYING A TRUCK </vt:lpstr>
      <vt:lpstr>The accounting equation</vt:lpstr>
      <vt:lpstr>Retained Earnings Statement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Principles</dc:title>
  <cp:lastModifiedBy>Sunil Kumar</cp:lastModifiedBy>
  <cp:revision>1</cp:revision>
  <dcterms:modified xsi:type="dcterms:W3CDTF">2023-08-21T08:28:00Z</dcterms:modified>
</cp:coreProperties>
</file>