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4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94" r:id="rId29"/>
    <p:sldId id="284" r:id="rId30"/>
    <p:sldId id="285" r:id="rId31"/>
    <p:sldId id="286" r:id="rId32"/>
    <p:sldId id="287" r:id="rId33"/>
    <p:sldId id="288" r:id="rId34"/>
    <p:sldId id="289" r:id="rId35"/>
    <p:sldId id="290" r:id="rId36"/>
    <p:sldId id="291" r:id="rId37"/>
    <p:sldId id="292" r:id="rId38"/>
    <p:sldId id="293" r:id="rId39"/>
  </p:sldIdLst>
  <p:sldSz cx="9144000" cy="5143500" type="screen16x9"/>
  <p:notesSz cx="6858000" cy="9144000"/>
  <p:embeddedFontLst>
    <p:embeddedFont>
      <p:font typeface="Cambria" panose="02040503050406030204" pitchFamily="18" charset="0"/>
      <p:regular r:id="rId41"/>
      <p:bold r:id="rId42"/>
      <p:italic r:id="rId43"/>
      <p:boldItalic r:id="rId44"/>
    </p:embeddedFont>
    <p:embeddedFont>
      <p:font typeface="Georgia" panose="02040502050405020303" pitchFamily="18" charset="0"/>
      <p:regular r:id="rId45"/>
      <p:bold r:id="rId46"/>
      <p:italic r:id="rId47"/>
      <p:boldItalic r:id="rId48"/>
    </p:embeddedFont>
    <p:embeddedFont>
      <p:font typeface="Roboto" panose="02000000000000000000" pitchFamily="2" charset="0"/>
      <p:regular r:id="rId49"/>
      <p:bold r:id="rId50"/>
      <p:italic r:id="rId51"/>
      <p:boldItalic r:id="rId5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26944C5-6C52-46BD-AD2A-FCF62F600855}">
  <a:tblStyle styleId="{426944C5-6C52-46BD-AD2A-FCF62F600855}"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2.fntdata"/><Relationship Id="rId47" Type="http://schemas.openxmlformats.org/officeDocument/2006/relationships/font" Target="fonts/font7.fntdata"/><Relationship Id="rId50" Type="http://schemas.openxmlformats.org/officeDocument/2006/relationships/font" Target="fonts/font10.fntdata"/><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font" Target="fonts/font5.fntdata"/><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4.fntdata"/><Relationship Id="rId52"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3.fntdata"/><Relationship Id="rId48" Type="http://schemas.openxmlformats.org/officeDocument/2006/relationships/font" Target="fonts/font8.fntdata"/><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font" Target="fonts/font11.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6.fntdata"/><Relationship Id="rId20" Type="http://schemas.openxmlformats.org/officeDocument/2006/relationships/slide" Target="slides/slide19.xml"/><Relationship Id="rId41" Type="http://schemas.openxmlformats.org/officeDocument/2006/relationships/font" Target="fonts/font1.fntdata"/><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c6f9e470d_0_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c6f9e470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23d65d53d91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23d65d53d91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27624ecf3cb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27624ecf3c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c6f9e470d_0_43: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c6f9e470d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23d65d53d91_0_1: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23d65d53d91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23d65d53d91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23d65d53d91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27673fc12a0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27673fc12a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27673fc12a0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27673fc12a0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27673fc12a0_0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27673fc12a0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27673fc12a0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27673fc12a0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27673fc12a0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27673fc12a0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275f283adf6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275f283adf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27673fc12a0_0_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27673fc12a0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27673fc12a0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27673fc12a0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27673fc12a0_0_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27673fc12a0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27673fc12a0_0_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27673fc12a0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27673fc12a0_0_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27673fc12a0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27673fc12a0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27673fc12a0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277a71571f2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277a71571f2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277a71571f2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277a71571f2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278b1149c6d_0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 name="Google Shape;251;g278b1149c6d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278b1149c6d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g278b1149c6d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275f283adf6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275f283adf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278b1149c6d_0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278b1149c6d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278b1149c6d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278b1149c6d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278b1149c6d_0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278b1149c6d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278b1149c6d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278b1149c6d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278b1149c6d_0_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278b1149c6d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278b1149c6d_0_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278b1149c6d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278b1149c6d_0_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278b1149c6d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278b1149c6d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 name="Google Shape;307;g278b1149c6d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275f283adf6_0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275f283adf6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275f283adf6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275f283adf6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275f283adf6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275f283adf6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27624ecf3cb_0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27624ecf3cb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275f283adf6_0_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275f283adf6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23d65d53d91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23d65d53d91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17" name="Google Shape;17;p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1600"/>
              </a:spcBef>
              <a:spcAft>
                <a:spcPts val="0"/>
              </a:spcAft>
              <a:buClr>
                <a:schemeClr val="lt1"/>
              </a:buClr>
              <a:buSzPts val="1400"/>
              <a:buChar char="○"/>
              <a:defRPr>
                <a:solidFill>
                  <a:schemeClr val="lt1"/>
                </a:solidFill>
              </a:defRPr>
            </a:lvl2pPr>
            <a:lvl3pPr marL="1371600" lvl="2" indent="-317500" algn="ctr">
              <a:spcBef>
                <a:spcPts val="1600"/>
              </a:spcBef>
              <a:spcAft>
                <a:spcPts val="0"/>
              </a:spcAft>
              <a:buClr>
                <a:schemeClr val="lt1"/>
              </a:buClr>
              <a:buSzPts val="1400"/>
              <a:buChar char="■"/>
              <a:defRPr>
                <a:solidFill>
                  <a:schemeClr val="lt1"/>
                </a:solidFill>
              </a:defRPr>
            </a:lvl3pPr>
            <a:lvl4pPr marL="1828800" lvl="3" indent="-317500" algn="ctr">
              <a:spcBef>
                <a:spcPts val="1600"/>
              </a:spcBef>
              <a:spcAft>
                <a:spcPts val="0"/>
              </a:spcAft>
              <a:buClr>
                <a:schemeClr val="lt1"/>
              </a:buClr>
              <a:buSzPts val="1400"/>
              <a:buChar char="●"/>
              <a:defRPr>
                <a:solidFill>
                  <a:schemeClr val="lt1"/>
                </a:solidFill>
              </a:defRPr>
            </a:lvl4pPr>
            <a:lvl5pPr marL="2286000" lvl="4" indent="-317500" algn="ctr">
              <a:spcBef>
                <a:spcPts val="1600"/>
              </a:spcBef>
              <a:spcAft>
                <a:spcPts val="0"/>
              </a:spcAft>
              <a:buClr>
                <a:schemeClr val="lt1"/>
              </a:buClr>
              <a:buSzPts val="1400"/>
              <a:buChar char="○"/>
              <a:defRPr>
                <a:solidFill>
                  <a:schemeClr val="lt1"/>
                </a:solidFill>
              </a:defRPr>
            </a:lvl5pPr>
            <a:lvl6pPr marL="2743200" lvl="5" indent="-317500" algn="ctr">
              <a:spcBef>
                <a:spcPts val="1600"/>
              </a:spcBef>
              <a:spcAft>
                <a:spcPts val="0"/>
              </a:spcAft>
              <a:buClr>
                <a:schemeClr val="lt1"/>
              </a:buClr>
              <a:buSzPts val="1400"/>
              <a:buChar char="■"/>
              <a:defRPr>
                <a:solidFill>
                  <a:schemeClr val="lt1"/>
                </a:solidFill>
              </a:defRPr>
            </a:lvl6pPr>
            <a:lvl7pPr marL="3200400" lvl="6" indent="-317500" algn="ctr">
              <a:spcBef>
                <a:spcPts val="1600"/>
              </a:spcBef>
              <a:spcAft>
                <a:spcPts val="0"/>
              </a:spcAft>
              <a:buClr>
                <a:schemeClr val="lt1"/>
              </a:buClr>
              <a:buSzPts val="1400"/>
              <a:buChar char="●"/>
              <a:defRPr>
                <a:solidFill>
                  <a:schemeClr val="lt1"/>
                </a:solidFill>
              </a:defRPr>
            </a:lvl7pPr>
            <a:lvl8pPr marL="3657600" lvl="7" indent="-317500" algn="ctr">
              <a:spcBef>
                <a:spcPts val="1600"/>
              </a:spcBef>
              <a:spcAft>
                <a:spcPts val="0"/>
              </a:spcAft>
              <a:buClr>
                <a:schemeClr val="lt1"/>
              </a:buClr>
              <a:buSzPts val="1400"/>
              <a:buChar char="○"/>
              <a:defRPr>
                <a:solidFill>
                  <a:schemeClr val="lt1"/>
                </a:solidFill>
              </a:defRPr>
            </a:lvl8pPr>
            <a:lvl9pPr marL="4114800" lvl="8" indent="-317500" algn="ctr">
              <a:spcBef>
                <a:spcPts val="1600"/>
              </a:spcBef>
              <a:spcAft>
                <a:spcPts val="160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27" name="Google Shape;27;p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 name="Google Shape;40;p5"/>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1" name="Google Shape;41;p5"/>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2" name="Google Shape;42;p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5" name="Google Shape;45;p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8" name="Google Shape;48;p7"/>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9" name="Google Shape;49;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68"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3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Financial Statement Analysis</a:t>
            </a:r>
            <a:endParaRPr/>
          </a:p>
        </p:txBody>
      </p:sp>
      <p:sp>
        <p:nvSpPr>
          <p:cNvPr id="86" name="Google Shape;86;p13"/>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2"/>
          <p:cNvSpPr txBox="1"/>
          <p:nvPr/>
        </p:nvSpPr>
        <p:spPr>
          <a:xfrm>
            <a:off x="321950" y="167450"/>
            <a:ext cx="8468700" cy="46476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SzPts val="1800"/>
              <a:buFont typeface="Times New Roman"/>
              <a:buChar char="●"/>
            </a:pPr>
            <a:r>
              <a:rPr lang="en" sz="1800">
                <a:latin typeface="Times New Roman"/>
                <a:ea typeface="Times New Roman"/>
                <a:cs typeface="Times New Roman"/>
                <a:sym typeface="Times New Roman"/>
              </a:rPr>
              <a:t>Stockholders’ equity after 30 stockholders invest $1,000 each, for a total of $30,000:</a:t>
            </a:r>
            <a:endParaRPr sz="1800">
              <a:latin typeface="Times New Roman"/>
              <a:ea typeface="Times New Roman"/>
              <a:cs typeface="Times New Roman"/>
              <a:sym typeface="Times New Roman"/>
            </a:endParaRPr>
          </a:p>
          <a:p>
            <a:pPr marL="457200" lvl="0" indent="0" algn="l" rtl="0">
              <a:spcBef>
                <a:spcPts val="0"/>
              </a:spcBef>
              <a:spcAft>
                <a:spcPts val="0"/>
              </a:spcAft>
              <a:buNone/>
            </a:pPr>
            <a:endParaRPr sz="1700">
              <a:latin typeface="Times New Roman"/>
              <a:ea typeface="Times New Roman"/>
              <a:cs typeface="Times New Roman"/>
              <a:sym typeface="Times New Roman"/>
            </a:endParaRPr>
          </a:p>
          <a:p>
            <a:pPr marL="457200" lvl="0" indent="0" algn="l" rtl="0">
              <a:spcBef>
                <a:spcPts val="0"/>
              </a:spcBef>
              <a:spcAft>
                <a:spcPts val="0"/>
              </a:spcAft>
              <a:buNone/>
            </a:pPr>
            <a:endParaRPr sz="1700">
              <a:latin typeface="Times New Roman"/>
              <a:ea typeface="Times New Roman"/>
              <a:cs typeface="Times New Roman"/>
              <a:sym typeface="Times New Roman"/>
            </a:endParaRPr>
          </a:p>
          <a:p>
            <a:pPr marL="457200" lvl="0" indent="0" algn="l" rtl="0">
              <a:spcBef>
                <a:spcPts val="0"/>
              </a:spcBef>
              <a:spcAft>
                <a:spcPts val="0"/>
              </a:spcAft>
              <a:buNone/>
            </a:pPr>
            <a:endParaRPr sz="1700">
              <a:latin typeface="Times New Roman"/>
              <a:ea typeface="Times New Roman"/>
              <a:cs typeface="Times New Roman"/>
              <a:sym typeface="Times New Roman"/>
            </a:endParaRPr>
          </a:p>
          <a:p>
            <a:pPr marL="457200" lvl="0" indent="0" algn="l" rtl="0">
              <a:spcBef>
                <a:spcPts val="0"/>
              </a:spcBef>
              <a:spcAft>
                <a:spcPts val="0"/>
              </a:spcAft>
              <a:buNone/>
            </a:pPr>
            <a:endParaRPr sz="1700">
              <a:latin typeface="Times New Roman"/>
              <a:ea typeface="Times New Roman"/>
              <a:cs typeface="Times New Roman"/>
              <a:sym typeface="Times New Roman"/>
            </a:endParaRPr>
          </a:p>
          <a:p>
            <a:pPr marL="457200" lvl="0" indent="0" algn="l" rtl="0">
              <a:spcBef>
                <a:spcPts val="0"/>
              </a:spcBef>
              <a:spcAft>
                <a:spcPts val="0"/>
              </a:spcAft>
              <a:buNone/>
            </a:pPr>
            <a:endParaRPr sz="1700">
              <a:latin typeface="Times New Roman"/>
              <a:ea typeface="Times New Roman"/>
              <a:cs typeface="Times New Roman"/>
              <a:sym typeface="Times New Roman"/>
            </a:endParaRPr>
          </a:p>
          <a:p>
            <a:pPr marL="0" lvl="0" indent="0" algn="l" rtl="0">
              <a:spcBef>
                <a:spcPts val="0"/>
              </a:spcBef>
              <a:spcAft>
                <a:spcPts val="0"/>
              </a:spcAft>
              <a:buNone/>
            </a:pPr>
            <a:endParaRPr sz="1700">
              <a:latin typeface="Times New Roman"/>
              <a:ea typeface="Times New Roman"/>
              <a:cs typeface="Times New Roman"/>
              <a:sym typeface="Times New Roman"/>
            </a:endParaRPr>
          </a:p>
          <a:p>
            <a:pPr marL="0" lvl="0" indent="0" algn="l" rtl="0">
              <a:spcBef>
                <a:spcPts val="0"/>
              </a:spcBef>
              <a:spcAft>
                <a:spcPts val="0"/>
              </a:spcAft>
              <a:buNone/>
            </a:pPr>
            <a:endParaRPr sz="1700">
              <a:latin typeface="Times New Roman"/>
              <a:ea typeface="Times New Roman"/>
              <a:cs typeface="Times New Roman"/>
              <a:sym typeface="Times New Roman"/>
            </a:endParaRPr>
          </a:p>
          <a:p>
            <a:pPr marL="0" lvl="0" indent="0" algn="l" rtl="0">
              <a:spcBef>
                <a:spcPts val="0"/>
              </a:spcBef>
              <a:spcAft>
                <a:spcPts val="0"/>
              </a:spcAft>
              <a:buNone/>
            </a:pPr>
            <a:endParaRPr sz="1700">
              <a:latin typeface="Times New Roman"/>
              <a:ea typeface="Times New Roman"/>
              <a:cs typeface="Times New Roman"/>
              <a:sym typeface="Times New Roman"/>
            </a:endParaRPr>
          </a:p>
          <a:p>
            <a:pPr marL="457200" lvl="0" indent="-349250" algn="l" rtl="0">
              <a:spcBef>
                <a:spcPts val="0"/>
              </a:spcBef>
              <a:spcAft>
                <a:spcPts val="0"/>
              </a:spcAft>
              <a:buSzPts val="1900"/>
              <a:buFont typeface="Times New Roman"/>
              <a:buChar char="●"/>
            </a:pPr>
            <a:r>
              <a:rPr lang="en" sz="1900">
                <a:latin typeface="Times New Roman"/>
                <a:ea typeface="Times New Roman"/>
                <a:cs typeface="Times New Roman"/>
                <a:sym typeface="Times New Roman"/>
              </a:rPr>
              <a:t>Common stock + retained earnings =   stockholders equity</a:t>
            </a:r>
            <a:endParaRPr sz="1900">
              <a:latin typeface="Times New Roman"/>
              <a:ea typeface="Times New Roman"/>
              <a:cs typeface="Times New Roman"/>
              <a:sym typeface="Times New Roman"/>
            </a:endParaRPr>
          </a:p>
          <a:p>
            <a:pPr marL="457200" lvl="0" indent="-349250" algn="l" rtl="0">
              <a:spcBef>
                <a:spcPts val="0"/>
              </a:spcBef>
              <a:spcAft>
                <a:spcPts val="0"/>
              </a:spcAft>
              <a:buSzPts val="1900"/>
              <a:buFont typeface="Times New Roman"/>
              <a:buChar char="●"/>
            </a:pPr>
            <a:r>
              <a:rPr lang="en" sz="1900">
                <a:latin typeface="Times New Roman"/>
                <a:ea typeface="Times New Roman"/>
                <a:cs typeface="Times New Roman"/>
                <a:sym typeface="Times New Roman"/>
              </a:rPr>
              <a:t>              30000 +  0                          =  </a:t>
            </a:r>
            <a:r>
              <a:rPr lang="en" sz="1900" b="1">
                <a:latin typeface="Times New Roman"/>
                <a:ea typeface="Times New Roman"/>
                <a:cs typeface="Times New Roman"/>
                <a:sym typeface="Times New Roman"/>
              </a:rPr>
              <a:t> 30,000</a:t>
            </a:r>
            <a:endParaRPr sz="1900" b="1">
              <a:latin typeface="Times New Roman"/>
              <a:ea typeface="Times New Roman"/>
              <a:cs typeface="Times New Roman"/>
              <a:sym typeface="Times New Roman"/>
            </a:endParaRPr>
          </a:p>
          <a:p>
            <a:pPr marL="457200" lvl="0" indent="-349250" algn="l" rtl="0">
              <a:spcBef>
                <a:spcPts val="0"/>
              </a:spcBef>
              <a:spcAft>
                <a:spcPts val="0"/>
              </a:spcAft>
              <a:buSzPts val="1900"/>
              <a:buFont typeface="Times New Roman"/>
              <a:buChar char="●"/>
            </a:pPr>
            <a:r>
              <a:rPr lang="en" sz="1900">
                <a:latin typeface="Times New Roman"/>
                <a:ea typeface="Times New Roman"/>
                <a:cs typeface="Times New Roman"/>
                <a:sym typeface="Times New Roman"/>
              </a:rPr>
              <a:t>Each investor is now worth $1,000 in the business.</a:t>
            </a:r>
            <a:endParaRPr sz="1900">
              <a:latin typeface="Times New Roman"/>
              <a:ea typeface="Times New Roman"/>
              <a:cs typeface="Times New Roman"/>
              <a:sym typeface="Times New Roman"/>
            </a:endParaRPr>
          </a:p>
          <a:p>
            <a:pPr marL="0" lvl="0" indent="0" algn="l" rtl="0">
              <a:spcBef>
                <a:spcPts val="0"/>
              </a:spcBef>
              <a:spcAft>
                <a:spcPts val="0"/>
              </a:spcAft>
              <a:buNone/>
            </a:pPr>
            <a:endParaRPr>
              <a:latin typeface="Roboto"/>
              <a:ea typeface="Roboto"/>
              <a:cs typeface="Roboto"/>
              <a:sym typeface="Roboto"/>
            </a:endParaRPr>
          </a:p>
        </p:txBody>
      </p:sp>
      <p:pic>
        <p:nvPicPr>
          <p:cNvPr id="139" name="Google Shape;139;p22"/>
          <p:cNvPicPr preferRelativeResize="0"/>
          <p:nvPr/>
        </p:nvPicPr>
        <p:blipFill>
          <a:blip r:embed="rId3">
            <a:alphaModFix/>
          </a:blip>
          <a:stretch>
            <a:fillRect/>
          </a:stretch>
        </p:blipFill>
        <p:spPr>
          <a:xfrm>
            <a:off x="796050" y="645175"/>
            <a:ext cx="6643200" cy="15835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3"/>
          <p:cNvSpPr txBox="1"/>
          <p:nvPr/>
        </p:nvSpPr>
        <p:spPr>
          <a:xfrm>
            <a:off x="327900" y="70225"/>
            <a:ext cx="8488200" cy="4783800"/>
          </a:xfrm>
          <a:prstGeom prst="rect">
            <a:avLst/>
          </a:prstGeom>
          <a:noFill/>
          <a:ln>
            <a:noFill/>
          </a:ln>
        </p:spPr>
        <p:txBody>
          <a:bodyPr spcFirstLastPara="1" wrap="square" lIns="91425" tIns="91425" rIns="91425" bIns="91425" anchor="t" anchorCtr="0">
            <a:noAutofit/>
          </a:bodyPr>
          <a:lstStyle/>
          <a:p>
            <a:pPr marL="457200" lvl="0" indent="-361950" algn="l" rtl="0">
              <a:spcBef>
                <a:spcPts val="0"/>
              </a:spcBef>
              <a:spcAft>
                <a:spcPts val="0"/>
              </a:spcAft>
              <a:buClr>
                <a:schemeClr val="dk1"/>
              </a:buClr>
              <a:buSzPts val="2100"/>
              <a:buFont typeface="Times New Roman"/>
              <a:buChar char="●"/>
            </a:pPr>
            <a:r>
              <a:rPr lang="en" sz="2100" b="1">
                <a:solidFill>
                  <a:schemeClr val="dk1"/>
                </a:solidFill>
                <a:latin typeface="Times New Roman"/>
                <a:ea typeface="Times New Roman"/>
                <a:cs typeface="Times New Roman"/>
                <a:sym typeface="Times New Roman"/>
              </a:rPr>
              <a:t>Stockholders’ equity after one month of operations</a:t>
            </a:r>
            <a:endParaRPr sz="2100" b="1">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1800">
              <a:latin typeface="Times New Roman"/>
              <a:ea typeface="Times New Roman"/>
              <a:cs typeface="Times New Roman"/>
              <a:sym typeface="Times New Roman"/>
            </a:endParaRPr>
          </a:p>
          <a:p>
            <a:pPr marL="0" lvl="0" indent="0" algn="l" rtl="0">
              <a:spcBef>
                <a:spcPts val="0"/>
              </a:spcBef>
              <a:spcAft>
                <a:spcPts val="0"/>
              </a:spcAft>
              <a:buNone/>
            </a:pPr>
            <a:r>
              <a:rPr lang="en" sz="1800">
                <a:latin typeface="Times New Roman"/>
                <a:ea typeface="Times New Roman"/>
                <a:cs typeface="Times New Roman"/>
                <a:sym typeface="Times New Roman"/>
              </a:rPr>
              <a:t>Fees Earned is $65,000 and total expenses are $5,000</a:t>
            </a:r>
            <a:endParaRPr sz="1800">
              <a:latin typeface="Times New Roman"/>
              <a:ea typeface="Times New Roman"/>
              <a:cs typeface="Times New Roman"/>
              <a:sym typeface="Times New Roman"/>
            </a:endParaRPr>
          </a:p>
          <a:p>
            <a:pPr marL="0" lvl="0" indent="0" algn="l" rtl="0">
              <a:spcBef>
                <a:spcPts val="0"/>
              </a:spcBef>
              <a:spcAft>
                <a:spcPts val="0"/>
              </a:spcAft>
              <a:buNone/>
            </a:pPr>
            <a:endParaRPr sz="1800">
              <a:latin typeface="Times New Roman"/>
              <a:ea typeface="Times New Roman"/>
              <a:cs typeface="Times New Roman"/>
              <a:sym typeface="Times New Roman"/>
            </a:endParaRPr>
          </a:p>
          <a:p>
            <a:pPr marL="0" lvl="0" indent="0" algn="l" rtl="0">
              <a:spcBef>
                <a:spcPts val="0"/>
              </a:spcBef>
              <a:spcAft>
                <a:spcPts val="0"/>
              </a:spcAft>
              <a:buNone/>
            </a:pPr>
            <a:r>
              <a:rPr lang="en" sz="1900">
                <a:latin typeface="Times New Roman"/>
                <a:ea typeface="Times New Roman"/>
                <a:cs typeface="Times New Roman"/>
                <a:sym typeface="Times New Roman"/>
              </a:rPr>
              <a:t>Common stock + retained earnings =   stockholders equity</a:t>
            </a:r>
            <a:endParaRPr sz="1900">
              <a:latin typeface="Times New Roman"/>
              <a:ea typeface="Times New Roman"/>
              <a:cs typeface="Times New Roman"/>
              <a:sym typeface="Times New Roman"/>
            </a:endParaRPr>
          </a:p>
          <a:p>
            <a:pPr marL="0" lvl="0" indent="0" algn="l" rtl="0">
              <a:spcBef>
                <a:spcPts val="0"/>
              </a:spcBef>
              <a:spcAft>
                <a:spcPts val="0"/>
              </a:spcAft>
              <a:buNone/>
            </a:pPr>
            <a:r>
              <a:rPr lang="en" sz="1900">
                <a:latin typeface="Times New Roman"/>
                <a:ea typeface="Times New Roman"/>
                <a:cs typeface="Times New Roman"/>
                <a:sym typeface="Times New Roman"/>
              </a:rPr>
              <a:t>?</a:t>
            </a:r>
            <a:endParaRPr sz="1900">
              <a:latin typeface="Times New Roman"/>
              <a:ea typeface="Times New Roman"/>
              <a:cs typeface="Times New Roman"/>
              <a:sym typeface="Times New Roman"/>
            </a:endParaRPr>
          </a:p>
          <a:p>
            <a:pPr marL="0" lvl="0" indent="0" algn="l" rtl="0">
              <a:spcBef>
                <a:spcPts val="0"/>
              </a:spcBef>
              <a:spcAft>
                <a:spcPts val="0"/>
              </a:spcAft>
              <a:buNone/>
            </a:pPr>
            <a:endParaRPr sz="1900">
              <a:latin typeface="Times New Roman"/>
              <a:ea typeface="Times New Roman"/>
              <a:cs typeface="Times New Roman"/>
              <a:sym typeface="Times New Roman"/>
            </a:endParaRPr>
          </a:p>
          <a:p>
            <a:pPr marL="457200" lvl="0" indent="-361950" algn="l" rtl="0">
              <a:spcBef>
                <a:spcPts val="0"/>
              </a:spcBef>
              <a:spcAft>
                <a:spcPts val="0"/>
              </a:spcAft>
              <a:buClr>
                <a:schemeClr val="accent1"/>
              </a:buClr>
              <a:buSzPts val="2100"/>
              <a:buFont typeface="Times New Roman"/>
              <a:buChar char="●"/>
            </a:pPr>
            <a:r>
              <a:rPr lang="en" sz="2100" b="1">
                <a:solidFill>
                  <a:schemeClr val="accent1"/>
                </a:solidFill>
                <a:latin typeface="Times New Roman"/>
                <a:ea typeface="Times New Roman"/>
                <a:cs typeface="Times New Roman"/>
                <a:sym typeface="Times New Roman"/>
              </a:rPr>
              <a:t>Stockholders’ equity after one month of operations and after each of the thirty investors receives a cash dividend payment of $500</a:t>
            </a:r>
            <a:endParaRPr sz="2100" b="1">
              <a:solidFill>
                <a:schemeClr val="accent1"/>
              </a:solidFill>
              <a:latin typeface="Times New Roman"/>
              <a:ea typeface="Times New Roman"/>
              <a:cs typeface="Times New Roman"/>
              <a:sym typeface="Times New Roman"/>
            </a:endParaRPr>
          </a:p>
          <a:p>
            <a:pPr marL="457200" lvl="0" indent="0" algn="l" rtl="0">
              <a:spcBef>
                <a:spcPts val="0"/>
              </a:spcBef>
              <a:spcAft>
                <a:spcPts val="0"/>
              </a:spcAft>
              <a:buNone/>
            </a:pPr>
            <a:endParaRPr sz="2100" b="1">
              <a:solidFill>
                <a:schemeClr val="accent1"/>
              </a:solidFill>
              <a:latin typeface="Times New Roman"/>
              <a:ea typeface="Times New Roman"/>
              <a:cs typeface="Times New Roman"/>
              <a:sym typeface="Times New Roman"/>
            </a:endParaRPr>
          </a:p>
          <a:p>
            <a:pPr marL="0" lvl="0" indent="0" algn="l" rtl="0">
              <a:spcBef>
                <a:spcPts val="0"/>
              </a:spcBef>
              <a:spcAft>
                <a:spcPts val="0"/>
              </a:spcAft>
              <a:buNone/>
            </a:pPr>
            <a:endParaRPr sz="2100">
              <a:solidFill>
                <a:schemeClr val="accent1"/>
              </a:solidFill>
              <a:latin typeface="Times New Roman"/>
              <a:ea typeface="Times New Roman"/>
              <a:cs typeface="Times New Roman"/>
              <a:sym typeface="Times New Roman"/>
            </a:endParaRPr>
          </a:p>
          <a:p>
            <a:pPr marL="0" lvl="0" indent="0" algn="l" rtl="0">
              <a:spcBef>
                <a:spcPts val="0"/>
              </a:spcBef>
              <a:spcAft>
                <a:spcPts val="0"/>
              </a:spcAft>
              <a:buNone/>
            </a:pPr>
            <a:r>
              <a:rPr lang="en" sz="1900">
                <a:latin typeface="Times New Roman"/>
                <a:ea typeface="Times New Roman"/>
                <a:cs typeface="Times New Roman"/>
                <a:sym typeface="Times New Roman"/>
              </a:rPr>
              <a:t>Common stock + retained earnings =   stockholders equity</a:t>
            </a:r>
            <a:endParaRPr sz="1900">
              <a:latin typeface="Times New Roman"/>
              <a:ea typeface="Times New Roman"/>
              <a:cs typeface="Times New Roman"/>
              <a:sym typeface="Times New Roman"/>
            </a:endParaRPr>
          </a:p>
          <a:p>
            <a:pPr marL="0" lvl="0" indent="0" algn="l" rtl="0">
              <a:spcBef>
                <a:spcPts val="0"/>
              </a:spcBef>
              <a:spcAft>
                <a:spcPts val="0"/>
              </a:spcAft>
              <a:buNone/>
            </a:pPr>
            <a:r>
              <a:rPr lang="en" sz="1800">
                <a:latin typeface="Times New Roman"/>
                <a:ea typeface="Times New Roman"/>
                <a:cs typeface="Times New Roman"/>
                <a:sym typeface="Times New Roman"/>
              </a:rPr>
              <a:t>?</a:t>
            </a:r>
            <a:endParaRPr sz="1800">
              <a:latin typeface="Times New Roman"/>
              <a:ea typeface="Times New Roman"/>
              <a:cs typeface="Times New Roman"/>
              <a:sym typeface="Times New Roman"/>
            </a:endParaRPr>
          </a:p>
          <a:p>
            <a:pPr marL="0" lvl="0" indent="0" algn="l" rtl="0">
              <a:spcBef>
                <a:spcPts val="0"/>
              </a:spcBef>
              <a:spcAft>
                <a:spcPts val="0"/>
              </a:spcAft>
              <a:buNone/>
            </a:pPr>
            <a:endParaRPr>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4"/>
          <p:cNvSpPr txBox="1">
            <a:spLocks noGrp="1"/>
          </p:cNvSpPr>
          <p:nvPr>
            <p:ph type="title"/>
          </p:nvPr>
        </p:nvSpPr>
        <p:spPr>
          <a:xfrm>
            <a:off x="598100" y="391076"/>
            <a:ext cx="8222100" cy="4628100"/>
          </a:xfrm>
          <a:prstGeom prst="rect">
            <a:avLst/>
          </a:prstGeom>
        </p:spPr>
        <p:txBody>
          <a:bodyPr spcFirstLastPara="1" wrap="square" lIns="91425" tIns="91425" rIns="91425" bIns="91425" anchor="ctr" anchorCtr="0">
            <a:noAutofit/>
          </a:bodyPr>
          <a:lstStyle/>
          <a:p>
            <a:pPr marL="0" lvl="0" indent="0" algn="l" rtl="0">
              <a:lnSpc>
                <a:spcPct val="115000"/>
              </a:lnSpc>
              <a:spcBef>
                <a:spcPts val="600"/>
              </a:spcBef>
              <a:spcAft>
                <a:spcPts val="0"/>
              </a:spcAft>
              <a:buNone/>
            </a:pPr>
            <a:r>
              <a:rPr lang="en" sz="2000" b="1">
                <a:latin typeface="Georgia"/>
                <a:ea typeface="Georgia"/>
                <a:cs typeface="Georgia"/>
                <a:sym typeface="Georgia"/>
              </a:rPr>
              <a:t>Generally four components:</a:t>
            </a:r>
            <a:endParaRPr sz="2000" b="1">
              <a:latin typeface="Georgia"/>
              <a:ea typeface="Georgia"/>
              <a:cs typeface="Georgia"/>
              <a:sym typeface="Georgia"/>
            </a:endParaRPr>
          </a:p>
          <a:p>
            <a:pPr marL="0" lvl="0" indent="0" algn="l" rtl="0">
              <a:lnSpc>
                <a:spcPct val="115000"/>
              </a:lnSpc>
              <a:spcBef>
                <a:spcPts val="600"/>
              </a:spcBef>
              <a:spcAft>
                <a:spcPts val="0"/>
              </a:spcAft>
              <a:buNone/>
            </a:pPr>
            <a:r>
              <a:rPr lang="en" sz="2000" b="1">
                <a:latin typeface="Georgia"/>
                <a:ea typeface="Georgia"/>
                <a:cs typeface="Georgia"/>
                <a:sym typeface="Georgia"/>
              </a:rPr>
              <a:t>Outstanding shares</a:t>
            </a:r>
            <a:r>
              <a:rPr lang="en" sz="2000">
                <a:latin typeface="Georgia"/>
                <a:ea typeface="Georgia"/>
                <a:cs typeface="Georgia"/>
                <a:sym typeface="Georgia"/>
              </a:rPr>
              <a:t>:</a:t>
            </a:r>
            <a:endParaRPr sz="2000">
              <a:latin typeface="Georgia"/>
              <a:ea typeface="Georgia"/>
              <a:cs typeface="Georgia"/>
              <a:sym typeface="Georgia"/>
            </a:endParaRPr>
          </a:p>
          <a:p>
            <a:pPr marL="469900" lvl="0" indent="0" algn="l" rtl="0">
              <a:lnSpc>
                <a:spcPct val="115000"/>
              </a:lnSpc>
              <a:spcBef>
                <a:spcPts val="400"/>
              </a:spcBef>
              <a:spcAft>
                <a:spcPts val="0"/>
              </a:spcAft>
              <a:buNone/>
            </a:pPr>
            <a:r>
              <a:rPr lang="en" sz="1700">
                <a:latin typeface="Arial"/>
                <a:ea typeface="Arial"/>
                <a:cs typeface="Arial"/>
                <a:sym typeface="Arial"/>
              </a:rPr>
              <a:t>•</a:t>
            </a:r>
            <a:r>
              <a:rPr lang="en" sz="2000">
                <a:latin typeface="Georgia"/>
                <a:ea typeface="Georgia"/>
                <a:cs typeface="Georgia"/>
                <a:sym typeface="Georgia"/>
              </a:rPr>
              <a:t>it is the amount of company stock that has been sold to investors and not repurchased by the company</a:t>
            </a:r>
            <a:endParaRPr sz="2000">
              <a:latin typeface="Georgia"/>
              <a:ea typeface="Georgia"/>
              <a:cs typeface="Georgia"/>
              <a:sym typeface="Georgia"/>
            </a:endParaRPr>
          </a:p>
          <a:p>
            <a:pPr marL="469900" lvl="0" indent="0" algn="l" rtl="0">
              <a:lnSpc>
                <a:spcPct val="115000"/>
              </a:lnSpc>
              <a:spcBef>
                <a:spcPts val="400"/>
              </a:spcBef>
              <a:spcAft>
                <a:spcPts val="0"/>
              </a:spcAft>
              <a:buNone/>
            </a:pPr>
            <a:r>
              <a:rPr lang="en" sz="1700">
                <a:latin typeface="Arial"/>
                <a:ea typeface="Arial"/>
                <a:cs typeface="Arial"/>
                <a:sym typeface="Arial"/>
              </a:rPr>
              <a:t>•</a:t>
            </a:r>
            <a:r>
              <a:rPr lang="en" sz="2000">
                <a:latin typeface="Georgia"/>
                <a:ea typeface="Georgia"/>
                <a:cs typeface="Georgia"/>
                <a:sym typeface="Georgia"/>
              </a:rPr>
              <a:t>it represents the total amount of stock the company has issued to the public investors, company officers, and company insiders</a:t>
            </a:r>
            <a:endParaRPr sz="2000">
              <a:latin typeface="Georgia"/>
              <a:ea typeface="Georgia"/>
              <a:cs typeface="Georgia"/>
              <a:sym typeface="Georgia"/>
            </a:endParaRPr>
          </a:p>
          <a:p>
            <a:pPr marL="0" lvl="0" indent="0" algn="l" rtl="0">
              <a:lnSpc>
                <a:spcPct val="115000"/>
              </a:lnSpc>
              <a:spcBef>
                <a:spcPts val="600"/>
              </a:spcBef>
              <a:spcAft>
                <a:spcPts val="0"/>
              </a:spcAft>
              <a:buNone/>
            </a:pPr>
            <a:r>
              <a:rPr lang="en" sz="2000" b="1">
                <a:latin typeface="Georgia"/>
                <a:ea typeface="Georgia"/>
                <a:cs typeface="Georgia"/>
                <a:sym typeface="Georgia"/>
              </a:rPr>
              <a:t>Additional paid-in capital:</a:t>
            </a:r>
            <a:endParaRPr sz="2000" b="1">
              <a:latin typeface="Georgia"/>
              <a:ea typeface="Georgia"/>
              <a:cs typeface="Georgia"/>
              <a:sym typeface="Georgia"/>
            </a:endParaRPr>
          </a:p>
          <a:p>
            <a:pPr marL="469900" lvl="0" indent="0" algn="l" rtl="0">
              <a:lnSpc>
                <a:spcPct val="115000"/>
              </a:lnSpc>
              <a:spcBef>
                <a:spcPts val="400"/>
              </a:spcBef>
              <a:spcAft>
                <a:spcPts val="0"/>
              </a:spcAft>
              <a:buNone/>
            </a:pPr>
            <a:r>
              <a:rPr lang="en" sz="1700">
                <a:latin typeface="Arial"/>
                <a:ea typeface="Arial"/>
                <a:cs typeface="Arial"/>
                <a:sym typeface="Arial"/>
              </a:rPr>
              <a:t>•</a:t>
            </a:r>
            <a:r>
              <a:rPr lang="en" sz="2000">
                <a:latin typeface="Georgia"/>
                <a:ea typeface="Georgia"/>
                <a:cs typeface="Georgia"/>
                <a:sym typeface="Georgia"/>
              </a:rPr>
              <a:t>Shareholders' equity also includes the amount of money paid for shares of stock above the stated par value</a:t>
            </a:r>
            <a:endParaRPr sz="2000">
              <a:latin typeface="Georgia"/>
              <a:ea typeface="Georgia"/>
              <a:cs typeface="Georgia"/>
              <a:sym typeface="Georgia"/>
            </a:endParaRPr>
          </a:p>
          <a:p>
            <a:pPr marL="469900" lvl="0" indent="0" algn="l" rtl="0">
              <a:lnSpc>
                <a:spcPct val="115000"/>
              </a:lnSpc>
              <a:spcBef>
                <a:spcPts val="400"/>
              </a:spcBef>
              <a:spcAft>
                <a:spcPts val="0"/>
              </a:spcAft>
              <a:buNone/>
            </a:pPr>
            <a:r>
              <a:rPr lang="en" sz="1700">
                <a:latin typeface="Arial"/>
                <a:ea typeface="Arial"/>
                <a:cs typeface="Arial"/>
                <a:sym typeface="Arial"/>
              </a:rPr>
              <a:t>•</a:t>
            </a:r>
            <a:r>
              <a:rPr lang="en" sz="2000">
                <a:latin typeface="Georgia"/>
                <a:ea typeface="Georgia"/>
                <a:cs typeface="Georgia"/>
                <a:sym typeface="Georgia"/>
              </a:rPr>
              <a:t>Par value – price of each stock</a:t>
            </a:r>
            <a:endParaRPr sz="2000">
              <a:latin typeface="Georgia"/>
              <a:ea typeface="Georgia"/>
              <a:cs typeface="Georgia"/>
              <a:sym typeface="Georgia"/>
            </a:endParaRPr>
          </a:p>
          <a:p>
            <a:pPr marL="0" lvl="0" indent="0" algn="l" rtl="0">
              <a:spcBef>
                <a:spcPts val="0"/>
              </a:spcBef>
              <a:spcAft>
                <a:spcPts val="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5"/>
          <p:cNvSpPr txBox="1">
            <a:spLocks noGrp="1"/>
          </p:cNvSpPr>
          <p:nvPr>
            <p:ph type="title"/>
          </p:nvPr>
        </p:nvSpPr>
        <p:spPr>
          <a:xfrm>
            <a:off x="127475" y="391075"/>
            <a:ext cx="8692800" cy="4628100"/>
          </a:xfrm>
          <a:prstGeom prst="rect">
            <a:avLst/>
          </a:prstGeom>
        </p:spPr>
        <p:txBody>
          <a:bodyPr spcFirstLastPara="1" wrap="square" lIns="91425" tIns="91425" rIns="91425" bIns="91425" anchor="ctr" anchorCtr="0">
            <a:noAutofit/>
          </a:bodyPr>
          <a:lstStyle/>
          <a:p>
            <a:pPr marL="0" lvl="0" indent="0" algn="l" rtl="0">
              <a:lnSpc>
                <a:spcPct val="115000"/>
              </a:lnSpc>
              <a:spcBef>
                <a:spcPts val="600"/>
              </a:spcBef>
              <a:spcAft>
                <a:spcPts val="0"/>
              </a:spcAft>
              <a:buNone/>
            </a:pPr>
            <a:r>
              <a:rPr lang="en" sz="2200" b="1">
                <a:latin typeface="Arial"/>
                <a:ea typeface="Arial"/>
                <a:cs typeface="Arial"/>
                <a:sym typeface="Arial"/>
              </a:rPr>
              <a:t>Retained earning:</a:t>
            </a:r>
            <a:endParaRPr sz="2200" b="1">
              <a:latin typeface="Arial"/>
              <a:ea typeface="Arial"/>
              <a:cs typeface="Arial"/>
              <a:sym typeface="Arial"/>
            </a:endParaRPr>
          </a:p>
          <a:p>
            <a:pPr marL="469900" lvl="0" indent="0" algn="l" rtl="0">
              <a:lnSpc>
                <a:spcPct val="115000"/>
              </a:lnSpc>
              <a:spcBef>
                <a:spcPts val="400"/>
              </a:spcBef>
              <a:spcAft>
                <a:spcPts val="0"/>
              </a:spcAft>
              <a:buNone/>
            </a:pPr>
            <a:r>
              <a:rPr lang="en" sz="1850">
                <a:latin typeface="Arial"/>
                <a:ea typeface="Arial"/>
                <a:cs typeface="Arial"/>
                <a:sym typeface="Arial"/>
              </a:rPr>
              <a:t>•</a:t>
            </a:r>
            <a:r>
              <a:rPr lang="en" sz="2200">
                <a:latin typeface="Arial"/>
                <a:ea typeface="Arial"/>
                <a:cs typeface="Arial"/>
                <a:sym typeface="Arial"/>
              </a:rPr>
              <a:t>When a company retains income instead of paying it out as dividend a positive balance is created</a:t>
            </a:r>
            <a:endParaRPr sz="2200">
              <a:latin typeface="Arial"/>
              <a:ea typeface="Arial"/>
              <a:cs typeface="Arial"/>
              <a:sym typeface="Arial"/>
            </a:endParaRPr>
          </a:p>
          <a:p>
            <a:pPr marL="469900" lvl="0" indent="0" algn="l" rtl="0">
              <a:lnSpc>
                <a:spcPct val="115000"/>
              </a:lnSpc>
              <a:spcBef>
                <a:spcPts val="400"/>
              </a:spcBef>
              <a:spcAft>
                <a:spcPts val="0"/>
              </a:spcAft>
              <a:buNone/>
            </a:pPr>
            <a:r>
              <a:rPr lang="en" sz="1850">
                <a:latin typeface="Arial"/>
                <a:ea typeface="Arial"/>
                <a:cs typeface="Arial"/>
                <a:sym typeface="Arial"/>
              </a:rPr>
              <a:t>•</a:t>
            </a:r>
            <a:r>
              <a:rPr lang="en" sz="2200">
                <a:latin typeface="Arial"/>
                <a:ea typeface="Arial"/>
                <a:cs typeface="Arial"/>
                <a:sym typeface="Arial"/>
              </a:rPr>
              <a:t>It can be mentioned as retention ratio or retained surplus</a:t>
            </a:r>
            <a:endParaRPr sz="2200">
              <a:latin typeface="Arial"/>
              <a:ea typeface="Arial"/>
              <a:cs typeface="Arial"/>
              <a:sym typeface="Arial"/>
            </a:endParaRPr>
          </a:p>
          <a:p>
            <a:pPr marL="0" lvl="0" indent="0" algn="l" rtl="0">
              <a:lnSpc>
                <a:spcPct val="115000"/>
              </a:lnSpc>
              <a:spcBef>
                <a:spcPts val="600"/>
              </a:spcBef>
              <a:spcAft>
                <a:spcPts val="0"/>
              </a:spcAft>
              <a:buNone/>
            </a:pPr>
            <a:r>
              <a:rPr lang="en" sz="2200" b="1">
                <a:latin typeface="Arial"/>
                <a:ea typeface="Arial"/>
                <a:cs typeface="Arial"/>
                <a:sym typeface="Arial"/>
              </a:rPr>
              <a:t>Treasury stock:</a:t>
            </a:r>
            <a:endParaRPr sz="2200" b="1">
              <a:latin typeface="Arial"/>
              <a:ea typeface="Arial"/>
              <a:cs typeface="Arial"/>
              <a:sym typeface="Arial"/>
            </a:endParaRPr>
          </a:p>
          <a:p>
            <a:pPr marL="469900" lvl="0" indent="0" algn="l" rtl="0">
              <a:lnSpc>
                <a:spcPct val="115000"/>
              </a:lnSpc>
              <a:spcBef>
                <a:spcPts val="400"/>
              </a:spcBef>
              <a:spcAft>
                <a:spcPts val="0"/>
              </a:spcAft>
              <a:buNone/>
            </a:pPr>
            <a:r>
              <a:rPr lang="en" sz="1850">
                <a:latin typeface="Arial"/>
                <a:ea typeface="Arial"/>
                <a:cs typeface="Arial"/>
                <a:sym typeface="Arial"/>
              </a:rPr>
              <a:t>•</a:t>
            </a:r>
            <a:r>
              <a:rPr lang="en" sz="2200">
                <a:latin typeface="Arial"/>
                <a:ea typeface="Arial"/>
                <a:cs typeface="Arial"/>
                <a:sym typeface="Arial"/>
              </a:rPr>
              <a:t>Number of shares re-purchased from investors by the company</a:t>
            </a:r>
            <a:endParaRPr sz="2200">
              <a:latin typeface="Arial"/>
              <a:ea typeface="Arial"/>
              <a:cs typeface="Arial"/>
              <a:sym typeface="Arial"/>
            </a:endParaRPr>
          </a:p>
          <a:p>
            <a:pPr marL="469900" lvl="0" indent="0" algn="l" rtl="0">
              <a:lnSpc>
                <a:spcPct val="115000"/>
              </a:lnSpc>
              <a:spcBef>
                <a:spcPts val="400"/>
              </a:spcBef>
              <a:spcAft>
                <a:spcPts val="0"/>
              </a:spcAft>
              <a:buNone/>
            </a:pPr>
            <a:r>
              <a:rPr lang="en" sz="1850">
                <a:latin typeface="Arial"/>
                <a:ea typeface="Arial"/>
                <a:cs typeface="Arial"/>
                <a:sym typeface="Arial"/>
              </a:rPr>
              <a:t>•</a:t>
            </a:r>
            <a:r>
              <a:rPr lang="en" sz="2200">
                <a:latin typeface="Arial"/>
                <a:ea typeface="Arial"/>
                <a:cs typeface="Arial"/>
                <a:sym typeface="Arial"/>
              </a:rPr>
              <a:t>Treasury stock reduces total shareholders' equity on a company's balance sheet.</a:t>
            </a:r>
            <a:endParaRPr sz="2200">
              <a:latin typeface="Arial"/>
              <a:ea typeface="Arial"/>
              <a:cs typeface="Arial"/>
              <a:sym typeface="Arial"/>
            </a:endParaRPr>
          </a:p>
          <a:p>
            <a:pPr marL="469900" lvl="0" indent="0" algn="l" rtl="0">
              <a:lnSpc>
                <a:spcPct val="115000"/>
              </a:lnSpc>
              <a:spcBef>
                <a:spcPts val="400"/>
              </a:spcBef>
              <a:spcAft>
                <a:spcPts val="0"/>
              </a:spcAft>
              <a:buNone/>
            </a:pPr>
            <a:r>
              <a:rPr lang="en" sz="1850">
                <a:latin typeface="Arial"/>
                <a:ea typeface="Arial"/>
                <a:cs typeface="Arial"/>
                <a:sym typeface="Arial"/>
              </a:rPr>
              <a:t>•</a:t>
            </a:r>
            <a:r>
              <a:rPr lang="en" sz="2200">
                <a:latin typeface="Arial"/>
                <a:ea typeface="Arial"/>
                <a:cs typeface="Arial"/>
                <a:sym typeface="Arial"/>
              </a:rPr>
              <a:t>This figure is subtracted from a company's total equity</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pic>
        <p:nvPicPr>
          <p:cNvPr id="159" name="Google Shape;159;p26"/>
          <p:cNvPicPr preferRelativeResize="0"/>
          <p:nvPr/>
        </p:nvPicPr>
        <p:blipFill>
          <a:blip r:embed="rId3">
            <a:alphaModFix/>
          </a:blip>
          <a:stretch>
            <a:fillRect/>
          </a:stretch>
        </p:blipFill>
        <p:spPr>
          <a:xfrm>
            <a:off x="63050" y="183642"/>
            <a:ext cx="9017899" cy="480805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63"/>
        <p:cNvGrpSpPr/>
        <p:nvPr/>
      </p:nvGrpSpPr>
      <p:grpSpPr>
        <a:xfrm>
          <a:off x="0" y="0"/>
          <a:ext cx="0" cy="0"/>
          <a:chOff x="0" y="0"/>
          <a:chExt cx="0" cy="0"/>
        </a:xfrm>
      </p:grpSpPr>
      <p:sp>
        <p:nvSpPr>
          <p:cNvPr id="164" name="Google Shape;164;p27"/>
          <p:cNvSpPr txBox="1">
            <a:spLocks noGrp="1"/>
          </p:cNvSpPr>
          <p:nvPr>
            <p:ph type="title"/>
          </p:nvPr>
        </p:nvSpPr>
        <p:spPr>
          <a:xfrm>
            <a:off x="-43625" y="857800"/>
            <a:ext cx="8222100" cy="4200600"/>
          </a:xfrm>
          <a:prstGeom prst="rect">
            <a:avLst/>
          </a:prstGeom>
        </p:spPr>
        <p:txBody>
          <a:bodyPr spcFirstLastPara="1" wrap="square" lIns="91425" tIns="91425" rIns="91425" bIns="91425" anchor="ctr" anchorCtr="0">
            <a:noAutofit/>
          </a:bodyPr>
          <a:lstStyle/>
          <a:p>
            <a:pPr marL="457200" lvl="0" indent="-368300" algn="l" rtl="0">
              <a:lnSpc>
                <a:spcPct val="115000"/>
              </a:lnSpc>
              <a:spcBef>
                <a:spcPts val="600"/>
              </a:spcBef>
              <a:spcAft>
                <a:spcPts val="0"/>
              </a:spcAft>
              <a:buClr>
                <a:srgbClr val="000000"/>
              </a:buClr>
              <a:buSzPts val="2200"/>
              <a:buFont typeface="Times New Roman"/>
              <a:buChar char="●"/>
            </a:pPr>
            <a:r>
              <a:rPr lang="en" sz="2200">
                <a:solidFill>
                  <a:srgbClr val="000000"/>
                </a:solidFill>
                <a:latin typeface="Times New Roman"/>
                <a:ea typeface="Times New Roman"/>
                <a:cs typeface="Times New Roman"/>
                <a:sym typeface="Times New Roman"/>
              </a:rPr>
              <a:t>A Profit and Loss (P&amp;L) statement measures a company’s sales and expenses during a specified period of time</a:t>
            </a:r>
            <a:endParaRPr sz="2200">
              <a:solidFill>
                <a:srgbClr val="000000"/>
              </a:solidFill>
              <a:latin typeface="Times New Roman"/>
              <a:ea typeface="Times New Roman"/>
              <a:cs typeface="Times New Roman"/>
              <a:sym typeface="Times New Roman"/>
            </a:endParaRPr>
          </a:p>
          <a:p>
            <a:pPr marL="457200" lvl="0" indent="-368300" algn="l" rtl="0">
              <a:lnSpc>
                <a:spcPct val="115000"/>
              </a:lnSpc>
              <a:spcBef>
                <a:spcPts val="0"/>
              </a:spcBef>
              <a:spcAft>
                <a:spcPts val="0"/>
              </a:spcAft>
              <a:buClr>
                <a:srgbClr val="000000"/>
              </a:buClr>
              <a:buSzPts val="2200"/>
              <a:buFont typeface="Times New Roman"/>
              <a:buChar char="●"/>
            </a:pPr>
            <a:r>
              <a:rPr lang="en" sz="2200">
                <a:solidFill>
                  <a:srgbClr val="000000"/>
                </a:solidFill>
                <a:latin typeface="Times New Roman"/>
                <a:ea typeface="Times New Roman"/>
                <a:cs typeface="Times New Roman"/>
                <a:sym typeface="Times New Roman"/>
              </a:rPr>
              <a:t>Shows a company's financial progress</a:t>
            </a:r>
            <a:endParaRPr sz="2200">
              <a:solidFill>
                <a:srgbClr val="000000"/>
              </a:solidFill>
              <a:latin typeface="Times New Roman"/>
              <a:ea typeface="Times New Roman"/>
              <a:cs typeface="Times New Roman"/>
              <a:sym typeface="Times New Roman"/>
            </a:endParaRPr>
          </a:p>
          <a:p>
            <a:pPr marL="457200" lvl="0" indent="-368300" algn="l" rtl="0">
              <a:lnSpc>
                <a:spcPct val="115000"/>
              </a:lnSpc>
              <a:spcBef>
                <a:spcPts val="0"/>
              </a:spcBef>
              <a:spcAft>
                <a:spcPts val="0"/>
              </a:spcAft>
              <a:buClr>
                <a:srgbClr val="000000"/>
              </a:buClr>
              <a:buSzPts val="2200"/>
              <a:buFont typeface="Times New Roman"/>
              <a:buChar char="●"/>
            </a:pPr>
            <a:r>
              <a:rPr lang="en" sz="2200">
                <a:solidFill>
                  <a:srgbClr val="000000"/>
                </a:solidFill>
                <a:latin typeface="Times New Roman"/>
                <a:ea typeface="Times New Roman"/>
                <a:cs typeface="Times New Roman"/>
                <a:sym typeface="Times New Roman"/>
              </a:rPr>
              <a:t>To construct a P&amp;L statements</a:t>
            </a:r>
            <a:endParaRPr sz="2200">
              <a:solidFill>
                <a:srgbClr val="000000"/>
              </a:solidFill>
              <a:latin typeface="Times New Roman"/>
              <a:ea typeface="Times New Roman"/>
              <a:cs typeface="Times New Roman"/>
              <a:sym typeface="Times New Roman"/>
            </a:endParaRPr>
          </a:p>
          <a:p>
            <a:pPr marL="914400" lvl="0" indent="-361950" algn="l" rtl="0">
              <a:lnSpc>
                <a:spcPct val="115000"/>
              </a:lnSpc>
              <a:spcBef>
                <a:spcPts val="0"/>
              </a:spcBef>
              <a:spcAft>
                <a:spcPts val="0"/>
              </a:spcAft>
              <a:buClr>
                <a:srgbClr val="000000"/>
              </a:buClr>
              <a:buSzPts val="2100"/>
              <a:buFont typeface="Times New Roman"/>
              <a:buChar char="➢"/>
            </a:pPr>
            <a:r>
              <a:rPr lang="en" sz="2100">
                <a:solidFill>
                  <a:srgbClr val="000000"/>
                </a:solidFill>
                <a:latin typeface="Times New Roman"/>
                <a:ea typeface="Times New Roman"/>
                <a:cs typeface="Times New Roman"/>
                <a:sym typeface="Times New Roman"/>
              </a:rPr>
              <a:t>net sales</a:t>
            </a:r>
            <a:endParaRPr sz="2100">
              <a:solidFill>
                <a:srgbClr val="000000"/>
              </a:solidFill>
              <a:latin typeface="Times New Roman"/>
              <a:ea typeface="Times New Roman"/>
              <a:cs typeface="Times New Roman"/>
              <a:sym typeface="Times New Roman"/>
            </a:endParaRPr>
          </a:p>
          <a:p>
            <a:pPr marL="914400" lvl="0" indent="-361950" algn="l" rtl="0">
              <a:lnSpc>
                <a:spcPct val="115000"/>
              </a:lnSpc>
              <a:spcBef>
                <a:spcPts val="0"/>
              </a:spcBef>
              <a:spcAft>
                <a:spcPts val="0"/>
              </a:spcAft>
              <a:buClr>
                <a:srgbClr val="000000"/>
              </a:buClr>
              <a:buSzPts val="2100"/>
              <a:buFont typeface="Times New Roman"/>
              <a:buChar char="➢"/>
            </a:pPr>
            <a:r>
              <a:rPr lang="en" sz="2100">
                <a:solidFill>
                  <a:srgbClr val="000000"/>
                </a:solidFill>
                <a:latin typeface="Times New Roman"/>
                <a:ea typeface="Times New Roman"/>
                <a:cs typeface="Times New Roman"/>
                <a:sym typeface="Times New Roman"/>
              </a:rPr>
              <a:t>cost of goods sold</a:t>
            </a:r>
            <a:endParaRPr sz="2100">
              <a:solidFill>
                <a:srgbClr val="000000"/>
              </a:solidFill>
              <a:latin typeface="Times New Roman"/>
              <a:ea typeface="Times New Roman"/>
              <a:cs typeface="Times New Roman"/>
              <a:sym typeface="Times New Roman"/>
            </a:endParaRPr>
          </a:p>
          <a:p>
            <a:pPr marL="914400" lvl="0" indent="-361950" algn="l" rtl="0">
              <a:lnSpc>
                <a:spcPct val="115000"/>
              </a:lnSpc>
              <a:spcBef>
                <a:spcPts val="0"/>
              </a:spcBef>
              <a:spcAft>
                <a:spcPts val="0"/>
              </a:spcAft>
              <a:buClr>
                <a:srgbClr val="000000"/>
              </a:buClr>
              <a:buSzPts val="2100"/>
              <a:buFont typeface="Times New Roman"/>
              <a:buChar char="➢"/>
            </a:pPr>
            <a:r>
              <a:rPr lang="en" sz="2100">
                <a:solidFill>
                  <a:srgbClr val="000000"/>
                </a:solidFill>
                <a:latin typeface="Times New Roman"/>
                <a:ea typeface="Times New Roman"/>
                <a:cs typeface="Times New Roman"/>
                <a:sym typeface="Times New Roman"/>
              </a:rPr>
              <a:t>gross margin</a:t>
            </a:r>
            <a:endParaRPr sz="2100">
              <a:solidFill>
                <a:srgbClr val="000000"/>
              </a:solidFill>
              <a:latin typeface="Times New Roman"/>
              <a:ea typeface="Times New Roman"/>
              <a:cs typeface="Times New Roman"/>
              <a:sym typeface="Times New Roman"/>
            </a:endParaRPr>
          </a:p>
          <a:p>
            <a:pPr marL="914400" lvl="0" indent="-361950" algn="l" rtl="0">
              <a:lnSpc>
                <a:spcPct val="115000"/>
              </a:lnSpc>
              <a:spcBef>
                <a:spcPts val="0"/>
              </a:spcBef>
              <a:spcAft>
                <a:spcPts val="0"/>
              </a:spcAft>
              <a:buClr>
                <a:srgbClr val="000000"/>
              </a:buClr>
              <a:buSzPts val="2100"/>
              <a:buFont typeface="Times New Roman"/>
              <a:buChar char="➢"/>
            </a:pPr>
            <a:r>
              <a:rPr lang="en" sz="2100">
                <a:solidFill>
                  <a:srgbClr val="000000"/>
                </a:solidFill>
                <a:latin typeface="Times New Roman"/>
                <a:ea typeface="Times New Roman"/>
                <a:cs typeface="Times New Roman"/>
                <a:sym typeface="Times New Roman"/>
              </a:rPr>
              <a:t>selling and administrative expenses ( operating expense)</a:t>
            </a:r>
            <a:endParaRPr sz="2100">
              <a:solidFill>
                <a:srgbClr val="000000"/>
              </a:solidFill>
              <a:latin typeface="Times New Roman"/>
              <a:ea typeface="Times New Roman"/>
              <a:cs typeface="Times New Roman"/>
              <a:sym typeface="Times New Roman"/>
            </a:endParaRPr>
          </a:p>
          <a:p>
            <a:pPr marL="914400" lvl="0" indent="-381000" algn="l" rtl="0">
              <a:spcBef>
                <a:spcPts val="0"/>
              </a:spcBef>
              <a:spcAft>
                <a:spcPts val="0"/>
              </a:spcAft>
              <a:buClr>
                <a:srgbClr val="000000"/>
              </a:buClr>
              <a:buSzPts val="2400"/>
              <a:buFont typeface="Times New Roman"/>
              <a:buChar char="➢"/>
            </a:pPr>
            <a:r>
              <a:rPr lang="en" sz="2100">
                <a:solidFill>
                  <a:srgbClr val="000000"/>
                </a:solidFill>
                <a:latin typeface="Times New Roman"/>
                <a:ea typeface="Times New Roman"/>
                <a:cs typeface="Times New Roman"/>
                <a:sym typeface="Times New Roman"/>
              </a:rPr>
              <a:t>net profit.</a:t>
            </a:r>
            <a:r>
              <a:rPr lang="en" sz="2200">
                <a:solidFill>
                  <a:srgbClr val="000000"/>
                </a:solidFill>
                <a:latin typeface="Times New Roman"/>
                <a:ea typeface="Times New Roman"/>
                <a:cs typeface="Times New Roman"/>
                <a:sym typeface="Times New Roman"/>
              </a:rPr>
              <a:t> </a:t>
            </a:r>
            <a:endParaRPr sz="2200">
              <a:latin typeface="Times New Roman"/>
              <a:ea typeface="Times New Roman"/>
              <a:cs typeface="Times New Roman"/>
              <a:sym typeface="Times New Roman"/>
            </a:endParaRPr>
          </a:p>
        </p:txBody>
      </p:sp>
      <p:sp>
        <p:nvSpPr>
          <p:cNvPr id="165" name="Google Shape;165;p27"/>
          <p:cNvSpPr txBox="1"/>
          <p:nvPr/>
        </p:nvSpPr>
        <p:spPr>
          <a:xfrm>
            <a:off x="0" y="0"/>
            <a:ext cx="69141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800" b="1">
                <a:solidFill>
                  <a:srgbClr val="0070C0"/>
                </a:solidFill>
              </a:rPr>
              <a:t>Profit and Loss account</a:t>
            </a:r>
            <a:endParaRPr sz="10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69"/>
        <p:cNvGrpSpPr/>
        <p:nvPr/>
      </p:nvGrpSpPr>
      <p:grpSpPr>
        <a:xfrm>
          <a:off x="0" y="0"/>
          <a:ext cx="0" cy="0"/>
          <a:chOff x="0" y="0"/>
          <a:chExt cx="0" cy="0"/>
        </a:xfrm>
      </p:grpSpPr>
      <p:sp>
        <p:nvSpPr>
          <p:cNvPr id="170" name="Google Shape;170;p28"/>
          <p:cNvSpPr txBox="1">
            <a:spLocks noGrp="1"/>
          </p:cNvSpPr>
          <p:nvPr>
            <p:ph type="title"/>
          </p:nvPr>
        </p:nvSpPr>
        <p:spPr>
          <a:xfrm>
            <a:off x="-63075" y="159122"/>
            <a:ext cx="8222100" cy="838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400" b="1">
                <a:solidFill>
                  <a:srgbClr val="0070C0"/>
                </a:solidFill>
                <a:latin typeface="Arial"/>
                <a:ea typeface="Arial"/>
                <a:cs typeface="Arial"/>
                <a:sym typeface="Arial"/>
              </a:rPr>
              <a:t>Why prepare and P&amp;L statements?</a:t>
            </a:r>
            <a:endParaRPr sz="3400" b="1"/>
          </a:p>
        </p:txBody>
      </p:sp>
      <p:sp>
        <p:nvSpPr>
          <p:cNvPr id="171" name="Google Shape;171;p28"/>
          <p:cNvSpPr txBox="1"/>
          <p:nvPr/>
        </p:nvSpPr>
        <p:spPr>
          <a:xfrm>
            <a:off x="234425" y="997925"/>
            <a:ext cx="8177100" cy="3799500"/>
          </a:xfrm>
          <a:prstGeom prst="rect">
            <a:avLst/>
          </a:prstGeom>
          <a:noFill/>
          <a:ln>
            <a:noFill/>
          </a:ln>
        </p:spPr>
        <p:txBody>
          <a:bodyPr spcFirstLastPara="1" wrap="square" lIns="91425" tIns="91425" rIns="91425" bIns="91425" anchor="t" anchorCtr="0">
            <a:noAutofit/>
          </a:bodyPr>
          <a:lstStyle/>
          <a:p>
            <a:pPr marL="457200" lvl="0" indent="-368300" algn="l" rtl="0">
              <a:lnSpc>
                <a:spcPct val="100000"/>
              </a:lnSpc>
              <a:spcBef>
                <a:spcPts val="600"/>
              </a:spcBef>
              <a:spcAft>
                <a:spcPts val="0"/>
              </a:spcAft>
              <a:buSzPts val="2200"/>
              <a:buFont typeface="Times New Roman"/>
              <a:buChar char="●"/>
            </a:pPr>
            <a:r>
              <a:rPr lang="en" sz="2200">
                <a:latin typeface="Times New Roman"/>
                <a:ea typeface="Times New Roman"/>
                <a:cs typeface="Times New Roman"/>
                <a:sym typeface="Times New Roman"/>
              </a:rPr>
              <a:t>will give owners timely and important information </a:t>
            </a:r>
            <a:endParaRPr sz="2200">
              <a:latin typeface="Times New Roman"/>
              <a:ea typeface="Times New Roman"/>
              <a:cs typeface="Times New Roman"/>
              <a:sym typeface="Times New Roman"/>
            </a:endParaRPr>
          </a:p>
          <a:p>
            <a:pPr marL="457200" lvl="0" indent="0" algn="l" rtl="0">
              <a:lnSpc>
                <a:spcPct val="100000"/>
              </a:lnSpc>
              <a:spcBef>
                <a:spcPts val="600"/>
              </a:spcBef>
              <a:spcAft>
                <a:spcPts val="0"/>
              </a:spcAft>
              <a:buNone/>
            </a:pPr>
            <a:endParaRPr sz="2200">
              <a:latin typeface="Times New Roman"/>
              <a:ea typeface="Times New Roman"/>
              <a:cs typeface="Times New Roman"/>
              <a:sym typeface="Times New Roman"/>
            </a:endParaRPr>
          </a:p>
          <a:p>
            <a:pPr marL="457200" lvl="0" indent="-368300" algn="l" rtl="0">
              <a:lnSpc>
                <a:spcPct val="100000"/>
              </a:lnSpc>
              <a:spcBef>
                <a:spcPts val="600"/>
              </a:spcBef>
              <a:spcAft>
                <a:spcPts val="0"/>
              </a:spcAft>
              <a:buSzPts val="2200"/>
              <a:buFont typeface="Times New Roman"/>
              <a:buChar char="●"/>
            </a:pPr>
            <a:r>
              <a:rPr lang="en" sz="2200">
                <a:latin typeface="Times New Roman"/>
                <a:ea typeface="Times New Roman"/>
                <a:cs typeface="Times New Roman"/>
                <a:sym typeface="Times New Roman"/>
              </a:rPr>
              <a:t>adjustments can be done to recoup losses or decrease expenses</a:t>
            </a:r>
            <a:endParaRPr sz="2200">
              <a:latin typeface="Times New Roman"/>
              <a:ea typeface="Times New Roman"/>
              <a:cs typeface="Times New Roman"/>
              <a:sym typeface="Times New Roman"/>
            </a:endParaRPr>
          </a:p>
          <a:p>
            <a:pPr marL="457200" lvl="0" indent="0" algn="l" rtl="0">
              <a:lnSpc>
                <a:spcPct val="100000"/>
              </a:lnSpc>
              <a:spcBef>
                <a:spcPts val="600"/>
              </a:spcBef>
              <a:spcAft>
                <a:spcPts val="0"/>
              </a:spcAft>
              <a:buNone/>
            </a:pPr>
            <a:endParaRPr sz="2200">
              <a:latin typeface="Times New Roman"/>
              <a:ea typeface="Times New Roman"/>
              <a:cs typeface="Times New Roman"/>
              <a:sym typeface="Times New Roman"/>
            </a:endParaRPr>
          </a:p>
          <a:p>
            <a:pPr marL="457200" lvl="0" indent="-368300" algn="l" rtl="0">
              <a:lnSpc>
                <a:spcPct val="100000"/>
              </a:lnSpc>
              <a:spcBef>
                <a:spcPts val="600"/>
              </a:spcBef>
              <a:spcAft>
                <a:spcPts val="0"/>
              </a:spcAft>
              <a:buSzPts val="2200"/>
              <a:buFont typeface="Times New Roman"/>
              <a:buChar char="●"/>
            </a:pPr>
            <a:r>
              <a:rPr lang="en" sz="2200">
                <a:latin typeface="Times New Roman"/>
                <a:ea typeface="Times New Roman"/>
                <a:cs typeface="Times New Roman"/>
                <a:sym typeface="Times New Roman"/>
              </a:rPr>
              <a:t>allows outsiders to evaluate your ability to manage and use your company’s resources</a:t>
            </a:r>
            <a:endParaRPr sz="2200">
              <a:latin typeface="Times New Roman"/>
              <a:ea typeface="Times New Roman"/>
              <a:cs typeface="Times New Roman"/>
              <a:sym typeface="Times New Roman"/>
            </a:endParaRPr>
          </a:p>
          <a:p>
            <a:pPr marL="457200" lvl="0" indent="0" algn="l" rtl="0">
              <a:lnSpc>
                <a:spcPct val="100000"/>
              </a:lnSpc>
              <a:spcBef>
                <a:spcPts val="600"/>
              </a:spcBef>
              <a:spcAft>
                <a:spcPts val="0"/>
              </a:spcAft>
              <a:buNone/>
            </a:pPr>
            <a:endParaRPr sz="2200">
              <a:latin typeface="Times New Roman"/>
              <a:ea typeface="Times New Roman"/>
              <a:cs typeface="Times New Roman"/>
              <a:sym typeface="Times New Roman"/>
            </a:endParaRPr>
          </a:p>
          <a:p>
            <a:pPr marL="457200" lvl="0" indent="-368300" algn="just" rtl="0">
              <a:lnSpc>
                <a:spcPct val="100000"/>
              </a:lnSpc>
              <a:spcBef>
                <a:spcPts val="600"/>
              </a:spcBef>
              <a:spcAft>
                <a:spcPts val="0"/>
              </a:spcAft>
              <a:buSzPts val="2200"/>
              <a:buFont typeface="Times New Roman"/>
              <a:buChar char="●"/>
            </a:pPr>
            <a:r>
              <a:rPr lang="en" sz="2200">
                <a:latin typeface="Times New Roman"/>
                <a:ea typeface="Times New Roman"/>
                <a:cs typeface="Times New Roman"/>
                <a:sym typeface="Times New Roman"/>
              </a:rPr>
              <a:t>It is the record of a business’ operation that is used to assess taxes on profits earned</a:t>
            </a:r>
            <a:endParaRPr sz="2200">
              <a:latin typeface="Times New Roman"/>
              <a:ea typeface="Times New Roman"/>
              <a:cs typeface="Times New Roman"/>
              <a:sym typeface="Times New Roman"/>
            </a:endParaRPr>
          </a:p>
          <a:p>
            <a:pPr marL="0" lvl="0" indent="0" algn="l" rtl="0">
              <a:lnSpc>
                <a:spcPct val="115000"/>
              </a:lnSpc>
              <a:spcBef>
                <a:spcPts val="0"/>
              </a:spcBef>
              <a:spcAft>
                <a:spcPts val="0"/>
              </a:spcAft>
              <a:buNone/>
            </a:pPr>
            <a:endParaRPr sz="2000"/>
          </a:p>
          <a:p>
            <a:pPr marL="0" lvl="0" indent="0" algn="l" rtl="0">
              <a:spcBef>
                <a:spcPts val="0"/>
              </a:spcBef>
              <a:spcAft>
                <a:spcPts val="0"/>
              </a:spcAft>
              <a:buNone/>
            </a:pPr>
            <a:endParaRPr>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75"/>
        <p:cNvGrpSpPr/>
        <p:nvPr/>
      </p:nvGrpSpPr>
      <p:grpSpPr>
        <a:xfrm>
          <a:off x="0" y="0"/>
          <a:ext cx="0" cy="0"/>
          <a:chOff x="0" y="0"/>
          <a:chExt cx="0" cy="0"/>
        </a:xfrm>
      </p:grpSpPr>
      <p:sp>
        <p:nvSpPr>
          <p:cNvPr id="176" name="Google Shape;176;p29"/>
          <p:cNvSpPr txBox="1">
            <a:spLocks noGrp="1"/>
          </p:cNvSpPr>
          <p:nvPr>
            <p:ph type="title"/>
          </p:nvPr>
        </p:nvSpPr>
        <p:spPr>
          <a:xfrm>
            <a:off x="199450" y="402197"/>
            <a:ext cx="8222100" cy="838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400" b="1">
                <a:solidFill>
                  <a:schemeClr val="dk1"/>
                </a:solidFill>
                <a:latin typeface="Arial"/>
                <a:ea typeface="Arial"/>
                <a:cs typeface="Arial"/>
                <a:sym typeface="Arial"/>
              </a:rPr>
              <a:t>Components of P&amp;L statements</a:t>
            </a:r>
            <a:endParaRPr sz="3400" b="1">
              <a:solidFill>
                <a:schemeClr val="dk1"/>
              </a:solidFill>
            </a:endParaRPr>
          </a:p>
        </p:txBody>
      </p:sp>
      <p:sp>
        <p:nvSpPr>
          <p:cNvPr id="177" name="Google Shape;177;p29"/>
          <p:cNvSpPr txBox="1"/>
          <p:nvPr/>
        </p:nvSpPr>
        <p:spPr>
          <a:xfrm>
            <a:off x="156650" y="1198100"/>
            <a:ext cx="7972800" cy="3821100"/>
          </a:xfrm>
          <a:prstGeom prst="rect">
            <a:avLst/>
          </a:prstGeom>
          <a:noFill/>
          <a:ln>
            <a:noFill/>
          </a:ln>
        </p:spPr>
        <p:txBody>
          <a:bodyPr spcFirstLastPara="1" wrap="square" lIns="91425" tIns="91425" rIns="91425" bIns="91425" anchor="t" anchorCtr="0">
            <a:noAutofit/>
          </a:bodyPr>
          <a:lstStyle/>
          <a:p>
            <a:pPr marL="457200" lvl="0" indent="-368300" algn="l" rtl="0">
              <a:lnSpc>
                <a:spcPct val="115000"/>
              </a:lnSpc>
              <a:spcBef>
                <a:spcPts val="600"/>
              </a:spcBef>
              <a:spcAft>
                <a:spcPts val="0"/>
              </a:spcAft>
              <a:buSzPts val="2200"/>
              <a:buFont typeface="Times New Roman"/>
              <a:buChar char="●"/>
            </a:pPr>
            <a:r>
              <a:rPr lang="en" sz="2200">
                <a:latin typeface="Times New Roman"/>
                <a:ea typeface="Times New Roman"/>
                <a:cs typeface="Times New Roman"/>
                <a:sym typeface="Times New Roman"/>
              </a:rPr>
              <a:t>Net Sales</a:t>
            </a:r>
            <a:endParaRPr sz="2200">
              <a:latin typeface="Times New Roman"/>
              <a:ea typeface="Times New Roman"/>
              <a:cs typeface="Times New Roman"/>
              <a:sym typeface="Times New Roman"/>
            </a:endParaRPr>
          </a:p>
          <a:p>
            <a:pPr marL="457200" lvl="0" indent="-368300" algn="just" rtl="0">
              <a:lnSpc>
                <a:spcPct val="115000"/>
              </a:lnSpc>
              <a:spcBef>
                <a:spcPts val="0"/>
              </a:spcBef>
              <a:spcAft>
                <a:spcPts val="0"/>
              </a:spcAft>
              <a:buSzPts val="2200"/>
              <a:buFont typeface="Times New Roman"/>
              <a:buChar char="●"/>
            </a:pPr>
            <a:r>
              <a:rPr lang="en" sz="2200">
                <a:latin typeface="Times New Roman"/>
                <a:ea typeface="Times New Roman"/>
                <a:cs typeface="Times New Roman"/>
                <a:sym typeface="Times New Roman"/>
              </a:rPr>
              <a:t>Net Operating  Profit = Gross Margin </a:t>
            </a:r>
            <a:r>
              <a:rPr lang="en" sz="2200" b="1">
                <a:latin typeface="Times New Roman"/>
                <a:ea typeface="Times New Roman"/>
                <a:cs typeface="Times New Roman"/>
                <a:sym typeface="Times New Roman"/>
              </a:rPr>
              <a:t>-</a:t>
            </a:r>
            <a:r>
              <a:rPr lang="en" sz="2200">
                <a:latin typeface="Times New Roman"/>
                <a:ea typeface="Times New Roman"/>
                <a:cs typeface="Times New Roman"/>
                <a:sym typeface="Times New Roman"/>
              </a:rPr>
              <a:t> Selling and Administrative Expenses</a:t>
            </a:r>
            <a:endParaRPr sz="2200">
              <a:latin typeface="Times New Roman"/>
              <a:ea typeface="Times New Roman"/>
              <a:cs typeface="Times New Roman"/>
              <a:sym typeface="Times New Roman"/>
            </a:endParaRPr>
          </a:p>
          <a:p>
            <a:pPr marL="457200" lvl="0" indent="-368300" algn="l" rtl="0">
              <a:lnSpc>
                <a:spcPct val="115000"/>
              </a:lnSpc>
              <a:spcBef>
                <a:spcPts val="0"/>
              </a:spcBef>
              <a:spcAft>
                <a:spcPts val="0"/>
              </a:spcAft>
              <a:buSzPts val="2200"/>
              <a:buFont typeface="Times New Roman"/>
              <a:buChar char="●"/>
            </a:pPr>
            <a:r>
              <a:rPr lang="en" sz="2200">
                <a:latin typeface="Times New Roman"/>
                <a:ea typeface="Times New Roman"/>
                <a:cs typeface="Times New Roman"/>
                <a:sym typeface="Times New Roman"/>
              </a:rPr>
              <a:t>Net Profit Before Taxes = Net Operating Profit + (Other Income - Other Expenses)</a:t>
            </a:r>
            <a:endParaRPr sz="2200">
              <a:latin typeface="Times New Roman"/>
              <a:ea typeface="Times New Roman"/>
              <a:cs typeface="Times New Roman"/>
              <a:sym typeface="Times New Roman"/>
            </a:endParaRPr>
          </a:p>
          <a:p>
            <a:pPr marL="457200" lvl="0" indent="-368300" algn="l" rtl="0">
              <a:lnSpc>
                <a:spcPct val="115000"/>
              </a:lnSpc>
              <a:spcBef>
                <a:spcPts val="0"/>
              </a:spcBef>
              <a:spcAft>
                <a:spcPts val="0"/>
              </a:spcAft>
              <a:buSzPts val="2200"/>
              <a:buFont typeface="Times New Roman"/>
              <a:buChar char="●"/>
            </a:pPr>
            <a:r>
              <a:rPr lang="en" sz="2200">
                <a:latin typeface="Times New Roman"/>
                <a:ea typeface="Times New Roman"/>
                <a:cs typeface="Times New Roman"/>
                <a:sym typeface="Times New Roman"/>
              </a:rPr>
              <a:t>Net profit = Net Profit Before Taxes - Income Taxes</a:t>
            </a:r>
            <a:endParaRPr sz="2200">
              <a:latin typeface="Times New Roman"/>
              <a:ea typeface="Times New Roman"/>
              <a:cs typeface="Times New Roman"/>
              <a:sym typeface="Times New Roman"/>
            </a:endParaRPr>
          </a:p>
          <a:p>
            <a:pPr marL="0" lvl="0" indent="0" algn="l" rtl="0">
              <a:spcBef>
                <a:spcPts val="0"/>
              </a:spcBef>
              <a:spcAft>
                <a:spcPts val="0"/>
              </a:spcAft>
              <a:buNone/>
            </a:pPr>
            <a:endParaRPr sz="2200">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1"/>
        <p:cNvGrpSpPr/>
        <p:nvPr/>
      </p:nvGrpSpPr>
      <p:grpSpPr>
        <a:xfrm>
          <a:off x="0" y="0"/>
          <a:ext cx="0" cy="0"/>
          <a:chOff x="0" y="0"/>
          <a:chExt cx="0" cy="0"/>
        </a:xfrm>
      </p:grpSpPr>
      <p:sp>
        <p:nvSpPr>
          <p:cNvPr id="182" name="Google Shape;182;p30"/>
          <p:cNvSpPr txBox="1">
            <a:spLocks noGrp="1"/>
          </p:cNvSpPr>
          <p:nvPr>
            <p:ph type="title"/>
          </p:nvPr>
        </p:nvSpPr>
        <p:spPr>
          <a:xfrm>
            <a:off x="108025" y="178575"/>
            <a:ext cx="6155100" cy="838800"/>
          </a:xfrm>
          <a:prstGeom prst="rect">
            <a:avLst/>
          </a:prstGeom>
        </p:spPr>
        <p:txBody>
          <a:bodyPr spcFirstLastPara="1" wrap="square" lIns="91425" tIns="91425" rIns="91425" bIns="91425" anchor="ctr" anchorCtr="0">
            <a:noAutofit/>
          </a:bodyPr>
          <a:lstStyle/>
          <a:p>
            <a:pPr marL="0" lvl="0" indent="0" algn="l" rtl="0">
              <a:lnSpc>
                <a:spcPct val="115000"/>
              </a:lnSpc>
              <a:spcBef>
                <a:spcPts val="600"/>
              </a:spcBef>
              <a:spcAft>
                <a:spcPts val="0"/>
              </a:spcAft>
              <a:buNone/>
            </a:pPr>
            <a:r>
              <a:rPr lang="en" sz="2600" b="1">
                <a:solidFill>
                  <a:srgbClr val="0070C0"/>
                </a:solidFill>
                <a:latin typeface="Times New Roman"/>
                <a:ea typeface="Times New Roman"/>
                <a:cs typeface="Times New Roman"/>
                <a:sym typeface="Times New Roman"/>
              </a:rPr>
              <a:t>Net Sales</a:t>
            </a:r>
            <a:endParaRPr sz="2600" b="1">
              <a:solidFill>
                <a:srgbClr val="0070C0"/>
              </a:solidFill>
              <a:latin typeface="Times New Roman"/>
              <a:ea typeface="Times New Roman"/>
              <a:cs typeface="Times New Roman"/>
              <a:sym typeface="Times New Roman"/>
            </a:endParaRPr>
          </a:p>
        </p:txBody>
      </p:sp>
      <p:sp>
        <p:nvSpPr>
          <p:cNvPr id="183" name="Google Shape;183;p30"/>
          <p:cNvSpPr txBox="1"/>
          <p:nvPr/>
        </p:nvSpPr>
        <p:spPr>
          <a:xfrm>
            <a:off x="146925" y="1100875"/>
            <a:ext cx="7992300" cy="3801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a:p>
            <a:pPr marL="457200" lvl="0" indent="-374650" algn="l" rtl="0">
              <a:lnSpc>
                <a:spcPct val="150000"/>
              </a:lnSpc>
              <a:spcBef>
                <a:spcPts val="400"/>
              </a:spcBef>
              <a:spcAft>
                <a:spcPts val="0"/>
              </a:spcAft>
              <a:buSzPts val="2300"/>
              <a:buFont typeface="Times New Roman"/>
              <a:buChar char="●"/>
            </a:pPr>
            <a:r>
              <a:rPr lang="en" sz="2300">
                <a:latin typeface="Times New Roman"/>
                <a:ea typeface="Times New Roman"/>
                <a:cs typeface="Times New Roman"/>
                <a:sym typeface="Times New Roman"/>
              </a:rPr>
              <a:t>Total sales less allowances, returns and trade discounts</a:t>
            </a:r>
            <a:endParaRPr sz="2300">
              <a:latin typeface="Times New Roman"/>
              <a:ea typeface="Times New Roman"/>
              <a:cs typeface="Times New Roman"/>
              <a:sym typeface="Times New Roman"/>
            </a:endParaRPr>
          </a:p>
          <a:p>
            <a:pPr marL="457200" lvl="0" indent="-374650" algn="l" rtl="0">
              <a:lnSpc>
                <a:spcPct val="100000"/>
              </a:lnSpc>
              <a:spcBef>
                <a:spcPts val="0"/>
              </a:spcBef>
              <a:spcAft>
                <a:spcPts val="0"/>
              </a:spcAft>
              <a:buSzPts val="2300"/>
              <a:buFont typeface="Times New Roman"/>
              <a:buChar char="●"/>
            </a:pPr>
            <a:r>
              <a:rPr lang="en" sz="2300">
                <a:latin typeface="Times New Roman"/>
                <a:ea typeface="Times New Roman"/>
                <a:cs typeface="Times New Roman"/>
                <a:sym typeface="Times New Roman"/>
              </a:rPr>
              <a:t>The amount allowed for returns will vary considerably between different types of businesses</a:t>
            </a:r>
            <a:endParaRPr sz="2300">
              <a:latin typeface="Times New Roman"/>
              <a:ea typeface="Times New Roman"/>
              <a:cs typeface="Times New Roman"/>
              <a:sym typeface="Times New Roman"/>
            </a:endParaRPr>
          </a:p>
          <a:p>
            <a:pPr marL="457200" lvl="0" indent="0" algn="l" rtl="0">
              <a:lnSpc>
                <a:spcPct val="100000"/>
              </a:lnSpc>
              <a:spcBef>
                <a:spcPts val="400"/>
              </a:spcBef>
              <a:spcAft>
                <a:spcPts val="0"/>
              </a:spcAft>
              <a:buNone/>
            </a:pPr>
            <a:endParaRPr sz="2300">
              <a:latin typeface="Times New Roman"/>
              <a:ea typeface="Times New Roman"/>
              <a:cs typeface="Times New Roman"/>
              <a:sym typeface="Times New Roman"/>
            </a:endParaRPr>
          </a:p>
          <a:p>
            <a:pPr marL="457200" lvl="0" indent="-374650" algn="l" rtl="0">
              <a:lnSpc>
                <a:spcPct val="100000"/>
              </a:lnSpc>
              <a:spcBef>
                <a:spcPts val="400"/>
              </a:spcBef>
              <a:spcAft>
                <a:spcPts val="0"/>
              </a:spcAft>
              <a:buSzPts val="2300"/>
              <a:buFont typeface="Times New Roman"/>
              <a:buChar char="●"/>
            </a:pPr>
            <a:r>
              <a:rPr lang="en" sz="2300">
                <a:latin typeface="Times New Roman"/>
                <a:ea typeface="Times New Roman"/>
                <a:cs typeface="Times New Roman"/>
                <a:sym typeface="Times New Roman"/>
              </a:rPr>
              <a:t>Trade discounts means the difference between catalog price and the actual price paid by the customer</a:t>
            </a:r>
            <a:endParaRPr sz="2300">
              <a:latin typeface="Times New Roman"/>
              <a:ea typeface="Times New Roman"/>
              <a:cs typeface="Times New Roman"/>
              <a:sym typeface="Times New Roman"/>
            </a:endParaRPr>
          </a:p>
          <a:p>
            <a:pPr marL="457200" lvl="0" indent="0" algn="l" rtl="0">
              <a:spcBef>
                <a:spcPts val="0"/>
              </a:spcBef>
              <a:spcAft>
                <a:spcPts val="0"/>
              </a:spcAft>
              <a:buNone/>
            </a:pPr>
            <a:endParaRPr>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7"/>
        <p:cNvGrpSpPr/>
        <p:nvPr/>
      </p:nvGrpSpPr>
      <p:grpSpPr>
        <a:xfrm>
          <a:off x="0" y="0"/>
          <a:ext cx="0" cy="0"/>
          <a:chOff x="0" y="0"/>
          <a:chExt cx="0" cy="0"/>
        </a:xfrm>
      </p:grpSpPr>
      <p:sp>
        <p:nvSpPr>
          <p:cNvPr id="188" name="Google Shape;188;p31"/>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31"/>
          <p:cNvSpPr txBox="1"/>
          <p:nvPr/>
        </p:nvSpPr>
        <p:spPr>
          <a:xfrm>
            <a:off x="184750" y="0"/>
            <a:ext cx="30000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b="1">
                <a:solidFill>
                  <a:srgbClr val="0070C0"/>
                </a:solidFill>
                <a:latin typeface="Times New Roman"/>
                <a:ea typeface="Times New Roman"/>
                <a:cs typeface="Times New Roman"/>
                <a:sym typeface="Times New Roman"/>
              </a:rPr>
              <a:t>Cost of good sold</a:t>
            </a:r>
            <a:endParaRPr b="1">
              <a:latin typeface="Times New Roman"/>
              <a:ea typeface="Times New Roman"/>
              <a:cs typeface="Times New Roman"/>
              <a:sym typeface="Times New Roman"/>
            </a:endParaRPr>
          </a:p>
        </p:txBody>
      </p:sp>
      <p:sp>
        <p:nvSpPr>
          <p:cNvPr id="190" name="Google Shape;190;p31"/>
          <p:cNvSpPr txBox="1"/>
          <p:nvPr/>
        </p:nvSpPr>
        <p:spPr>
          <a:xfrm>
            <a:off x="108025" y="916125"/>
            <a:ext cx="8712300" cy="4151700"/>
          </a:xfrm>
          <a:prstGeom prst="rect">
            <a:avLst/>
          </a:prstGeom>
          <a:noFill/>
          <a:ln>
            <a:noFill/>
          </a:ln>
        </p:spPr>
        <p:txBody>
          <a:bodyPr spcFirstLastPara="1" wrap="square" lIns="91425" tIns="91425" rIns="91425" bIns="91425" anchor="t" anchorCtr="0">
            <a:noAutofit/>
          </a:bodyPr>
          <a:lstStyle/>
          <a:p>
            <a:pPr marL="457200" lvl="0" indent="-355600" algn="l" rtl="0">
              <a:lnSpc>
                <a:spcPct val="150000"/>
              </a:lnSpc>
              <a:spcBef>
                <a:spcPts val="400"/>
              </a:spcBef>
              <a:spcAft>
                <a:spcPts val="0"/>
              </a:spcAft>
              <a:buSzPts val="2000"/>
              <a:buChar char="●"/>
            </a:pPr>
            <a:r>
              <a:rPr lang="en" sz="2000" dirty="0"/>
              <a:t>also called the cost of sales.</a:t>
            </a:r>
            <a:endParaRPr sz="2000" dirty="0"/>
          </a:p>
          <a:p>
            <a:pPr marL="457200" lvl="0" indent="-355600" algn="l" rtl="0">
              <a:lnSpc>
                <a:spcPct val="150000"/>
              </a:lnSpc>
              <a:spcBef>
                <a:spcPts val="0"/>
              </a:spcBef>
              <a:spcAft>
                <a:spcPts val="0"/>
              </a:spcAft>
              <a:buSzPts val="2000"/>
              <a:buChar char="●"/>
            </a:pPr>
            <a:r>
              <a:rPr lang="en" sz="2000" dirty="0"/>
              <a:t>For retailers and wholesalers it is the total price paid for the products sold during the accounting period. It is just the price of the goods.</a:t>
            </a:r>
            <a:endParaRPr sz="2000" dirty="0"/>
          </a:p>
          <a:p>
            <a:pPr marL="457200" lvl="0" indent="-355600" algn="l" rtl="0">
              <a:lnSpc>
                <a:spcPct val="150000"/>
              </a:lnSpc>
              <a:spcBef>
                <a:spcPts val="0"/>
              </a:spcBef>
              <a:spcAft>
                <a:spcPts val="0"/>
              </a:spcAft>
              <a:buSzPts val="2000"/>
              <a:buChar char="●"/>
            </a:pPr>
            <a:r>
              <a:rPr lang="en" sz="2000" dirty="0"/>
              <a:t>It does not include </a:t>
            </a:r>
            <a:r>
              <a:rPr lang="en" sz="2000" dirty="0">
                <a:solidFill>
                  <a:srgbClr val="FF0000"/>
                </a:solidFill>
              </a:rPr>
              <a:t>selling or administrative expenses </a:t>
            </a:r>
            <a:r>
              <a:rPr lang="en" sz="2000" dirty="0"/>
              <a:t>(these expenses are listed elsewhere on the P&amp;L statement)</a:t>
            </a:r>
            <a:endParaRPr sz="2000" dirty="0"/>
          </a:p>
          <a:p>
            <a:pPr marL="457200" lvl="0" indent="-355600" algn="l" rtl="0">
              <a:spcBef>
                <a:spcPts val="0"/>
              </a:spcBef>
              <a:spcAft>
                <a:spcPts val="0"/>
              </a:spcAft>
              <a:buSzPts val="2000"/>
              <a:buChar char="●"/>
            </a:pPr>
            <a:r>
              <a:rPr lang="en" sz="2000" dirty="0"/>
              <a:t>For retailers and wholesalers the cost of good sold may be computed either directly or indirectly</a:t>
            </a:r>
            <a:endParaRPr dirty="0">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4"/>
          <p:cNvSpPr txBox="1">
            <a:spLocks noGrp="1"/>
          </p:cNvSpPr>
          <p:nvPr>
            <p:ph type="ctrTitle"/>
          </p:nvPr>
        </p:nvSpPr>
        <p:spPr>
          <a:xfrm>
            <a:off x="685600" y="1966229"/>
            <a:ext cx="8222100" cy="1921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a:t>Financial Statement Analysis: Balance sheet, Profit and Loss Account, Economic vs Accounting Profit, Changes in Financial Position</a:t>
            </a:r>
            <a:endParaRPr sz="2400"/>
          </a:p>
          <a:p>
            <a:pPr marL="0" lvl="0" indent="0" algn="l" rtl="0">
              <a:spcBef>
                <a:spcPts val="0"/>
              </a:spcBef>
              <a:spcAft>
                <a:spcPts val="0"/>
              </a:spcAft>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94"/>
        <p:cNvGrpSpPr/>
        <p:nvPr/>
      </p:nvGrpSpPr>
      <p:grpSpPr>
        <a:xfrm>
          <a:off x="0" y="0"/>
          <a:ext cx="0" cy="0"/>
          <a:chOff x="0" y="0"/>
          <a:chExt cx="0" cy="0"/>
        </a:xfrm>
      </p:grpSpPr>
      <p:sp>
        <p:nvSpPr>
          <p:cNvPr id="195" name="Google Shape;195;p32"/>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32"/>
          <p:cNvSpPr txBox="1"/>
          <p:nvPr/>
        </p:nvSpPr>
        <p:spPr>
          <a:xfrm>
            <a:off x="184750" y="0"/>
            <a:ext cx="30000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b="1">
                <a:solidFill>
                  <a:srgbClr val="0070C0"/>
                </a:solidFill>
                <a:latin typeface="Times New Roman"/>
                <a:ea typeface="Times New Roman"/>
                <a:cs typeface="Times New Roman"/>
                <a:sym typeface="Times New Roman"/>
              </a:rPr>
              <a:t>Cost of good sold</a:t>
            </a:r>
            <a:endParaRPr b="1">
              <a:latin typeface="Times New Roman"/>
              <a:ea typeface="Times New Roman"/>
              <a:cs typeface="Times New Roman"/>
              <a:sym typeface="Times New Roman"/>
            </a:endParaRPr>
          </a:p>
        </p:txBody>
      </p:sp>
      <p:sp>
        <p:nvSpPr>
          <p:cNvPr id="197" name="Google Shape;197;p32"/>
          <p:cNvSpPr txBox="1"/>
          <p:nvPr/>
        </p:nvSpPr>
        <p:spPr>
          <a:xfrm>
            <a:off x="108025" y="916125"/>
            <a:ext cx="8712300" cy="4151700"/>
          </a:xfrm>
          <a:prstGeom prst="rect">
            <a:avLst/>
          </a:prstGeom>
          <a:noFill/>
          <a:ln>
            <a:noFill/>
          </a:ln>
        </p:spPr>
        <p:txBody>
          <a:bodyPr spcFirstLastPara="1" wrap="square" lIns="91425" tIns="91425" rIns="91425" bIns="91425" anchor="t" anchorCtr="0">
            <a:noAutofit/>
          </a:bodyPr>
          <a:lstStyle/>
          <a:p>
            <a:pPr marL="457200" lvl="0" indent="-349250" algn="l" rtl="0">
              <a:lnSpc>
                <a:spcPct val="150000"/>
              </a:lnSpc>
              <a:spcBef>
                <a:spcPts val="600"/>
              </a:spcBef>
              <a:spcAft>
                <a:spcPts val="0"/>
              </a:spcAft>
              <a:buSzPts val="1900"/>
              <a:buFont typeface="Times New Roman"/>
              <a:buChar char="●"/>
            </a:pPr>
            <a:r>
              <a:rPr lang="en" sz="2300">
                <a:solidFill>
                  <a:srgbClr val="0070C0"/>
                </a:solidFill>
                <a:latin typeface="Times New Roman"/>
                <a:ea typeface="Times New Roman"/>
                <a:cs typeface="Times New Roman"/>
                <a:sym typeface="Times New Roman"/>
              </a:rPr>
              <a:t>Direct method: based on inventory</a:t>
            </a:r>
            <a:endParaRPr sz="2300">
              <a:solidFill>
                <a:srgbClr val="0070C0"/>
              </a:solidFill>
              <a:latin typeface="Times New Roman"/>
              <a:ea typeface="Times New Roman"/>
              <a:cs typeface="Times New Roman"/>
              <a:sym typeface="Times New Roman"/>
            </a:endParaRPr>
          </a:p>
          <a:p>
            <a:pPr marL="457200" lvl="0" indent="-349250" algn="l" rtl="0">
              <a:lnSpc>
                <a:spcPct val="150000"/>
              </a:lnSpc>
              <a:spcBef>
                <a:spcPts val="0"/>
              </a:spcBef>
              <a:spcAft>
                <a:spcPts val="0"/>
              </a:spcAft>
              <a:buSzPts val="1900"/>
              <a:buChar char="●"/>
            </a:pPr>
            <a:r>
              <a:rPr lang="en" sz="2300">
                <a:latin typeface="Times New Roman"/>
                <a:ea typeface="Times New Roman"/>
                <a:cs typeface="Times New Roman"/>
                <a:sym typeface="Times New Roman"/>
              </a:rPr>
              <a:t>CGS:	Value of inventory at the beginning   </a:t>
            </a:r>
            <a:r>
              <a:rPr lang="en" sz="2300" b="1">
                <a:latin typeface="Times New Roman"/>
                <a:ea typeface="Times New Roman"/>
                <a:cs typeface="Times New Roman"/>
                <a:sym typeface="Times New Roman"/>
              </a:rPr>
              <a:t>+ </a:t>
            </a:r>
            <a:r>
              <a:rPr lang="en" sz="2300">
                <a:latin typeface="Times New Roman"/>
                <a:ea typeface="Times New Roman"/>
                <a:cs typeface="Times New Roman"/>
                <a:sym typeface="Times New Roman"/>
              </a:rPr>
              <a:t>value of good purchased during the accounting period </a:t>
            </a:r>
            <a:r>
              <a:rPr lang="en" sz="2300" b="1">
                <a:latin typeface="Times New Roman"/>
                <a:ea typeface="Times New Roman"/>
                <a:cs typeface="Times New Roman"/>
                <a:sym typeface="Times New Roman"/>
              </a:rPr>
              <a:t>- </a:t>
            </a:r>
            <a:r>
              <a:rPr lang="en" sz="2300">
                <a:latin typeface="Times New Roman"/>
                <a:ea typeface="Times New Roman"/>
                <a:cs typeface="Times New Roman"/>
                <a:sym typeface="Times New Roman"/>
              </a:rPr>
              <a:t>value of inventory at the end of the accounting period</a:t>
            </a:r>
            <a:endParaRPr sz="2300">
              <a:latin typeface="Times New Roman"/>
              <a:ea typeface="Times New Roman"/>
              <a:cs typeface="Times New Roman"/>
              <a:sym typeface="Times New Roman"/>
            </a:endParaRPr>
          </a:p>
          <a:p>
            <a:pPr marL="457200" lvl="0" indent="0" algn="l" rtl="0">
              <a:lnSpc>
                <a:spcPct val="150000"/>
              </a:lnSpc>
              <a:spcBef>
                <a:spcPts val="600"/>
              </a:spcBef>
              <a:spcAft>
                <a:spcPts val="0"/>
              </a:spcAft>
              <a:buNone/>
            </a:pPr>
            <a:r>
              <a:rPr lang="en" sz="2300">
                <a:latin typeface="Times New Roman"/>
                <a:ea typeface="Times New Roman"/>
                <a:cs typeface="Times New Roman"/>
                <a:sym typeface="Times New Roman"/>
              </a:rPr>
              <a:t>  </a:t>
            </a:r>
            <a:r>
              <a:rPr lang="en" sz="2300">
                <a:solidFill>
                  <a:srgbClr val="FF0000"/>
                </a:solidFill>
                <a:latin typeface="Times New Roman"/>
                <a:ea typeface="Times New Roman"/>
                <a:cs typeface="Times New Roman"/>
                <a:sym typeface="Times New Roman"/>
              </a:rPr>
              <a:t>( inventory consumed</a:t>
            </a:r>
            <a:r>
              <a:rPr lang="en" sz="2300">
                <a:latin typeface="Times New Roman"/>
                <a:ea typeface="Times New Roman"/>
                <a:cs typeface="Times New Roman"/>
                <a:sym typeface="Times New Roman"/>
              </a:rPr>
              <a:t>)</a:t>
            </a:r>
            <a:endParaRPr sz="2300">
              <a:latin typeface="Times New Roman"/>
              <a:ea typeface="Times New Roman"/>
              <a:cs typeface="Times New Roman"/>
              <a:sym typeface="Times New Roman"/>
            </a:endParaRPr>
          </a:p>
          <a:p>
            <a:pPr marL="457200" lvl="0" indent="0" algn="l" rtl="0">
              <a:spcBef>
                <a:spcPts val="0"/>
              </a:spcBef>
              <a:spcAft>
                <a:spcPts val="0"/>
              </a:spcAft>
              <a:buNone/>
            </a:pPr>
            <a:endParaRPr sz="20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01"/>
        <p:cNvGrpSpPr/>
        <p:nvPr/>
      </p:nvGrpSpPr>
      <p:grpSpPr>
        <a:xfrm>
          <a:off x="0" y="0"/>
          <a:ext cx="0" cy="0"/>
          <a:chOff x="0" y="0"/>
          <a:chExt cx="0" cy="0"/>
        </a:xfrm>
      </p:grpSpPr>
      <p:sp>
        <p:nvSpPr>
          <p:cNvPr id="203" name="Google Shape;203;p33"/>
          <p:cNvSpPr txBox="1"/>
          <p:nvPr/>
        </p:nvSpPr>
        <p:spPr>
          <a:xfrm>
            <a:off x="0" y="498025"/>
            <a:ext cx="8936400" cy="44238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600"/>
              </a:spcBef>
              <a:spcAft>
                <a:spcPts val="0"/>
              </a:spcAft>
              <a:buNone/>
            </a:pPr>
            <a:r>
              <a:rPr lang="en" sz="2400" dirty="0">
                <a:solidFill>
                  <a:srgbClr val="0070C0"/>
                </a:solidFill>
              </a:rPr>
              <a:t>Indirect method: deflating sales figures</a:t>
            </a:r>
            <a:endParaRPr sz="2400" dirty="0">
              <a:solidFill>
                <a:srgbClr val="0070C0"/>
              </a:solidFill>
            </a:endParaRPr>
          </a:p>
          <a:p>
            <a:pPr marL="457200" lvl="0" indent="-361950" algn="l" rtl="0">
              <a:lnSpc>
                <a:spcPct val="150000"/>
              </a:lnSpc>
              <a:spcBef>
                <a:spcPts val="400"/>
              </a:spcBef>
              <a:spcAft>
                <a:spcPts val="0"/>
              </a:spcAft>
              <a:buSzPts val="2100"/>
              <a:buFont typeface="Times New Roman"/>
              <a:buChar char="●"/>
            </a:pPr>
            <a:r>
              <a:rPr lang="en" sz="2100" dirty="0">
                <a:latin typeface="Times New Roman"/>
                <a:ea typeface="Times New Roman"/>
                <a:cs typeface="Times New Roman"/>
                <a:sym typeface="Times New Roman"/>
              </a:rPr>
              <a:t>For example, if a retail store has a storewide gross margin (or markup) of 40 percent and sales of ₹ 100,000 are recorded during the accounting period, the cost of goods sold would be ₹60,000.</a:t>
            </a:r>
            <a:endParaRPr sz="2100" dirty="0">
              <a:latin typeface="Times New Roman"/>
              <a:ea typeface="Times New Roman"/>
              <a:cs typeface="Times New Roman"/>
              <a:sym typeface="Times New Roman"/>
            </a:endParaRPr>
          </a:p>
          <a:p>
            <a:pPr marL="457200" lvl="0" indent="-361950" algn="l" rtl="0">
              <a:lnSpc>
                <a:spcPct val="150000"/>
              </a:lnSpc>
              <a:spcBef>
                <a:spcPts val="0"/>
              </a:spcBef>
              <a:spcAft>
                <a:spcPts val="0"/>
              </a:spcAft>
              <a:buSzPts val="2100"/>
              <a:buFont typeface="Times New Roman"/>
              <a:buChar char="●"/>
            </a:pPr>
            <a:r>
              <a:rPr lang="en" sz="2100" dirty="0">
                <a:latin typeface="Times New Roman"/>
                <a:ea typeface="Times New Roman"/>
                <a:cs typeface="Times New Roman"/>
                <a:sym typeface="Times New Roman"/>
              </a:rPr>
              <a:t>Total sale </a:t>
            </a:r>
            <a:r>
              <a:rPr lang="en" sz="2100" b="1" dirty="0">
                <a:solidFill>
                  <a:srgbClr val="00B050"/>
                </a:solidFill>
                <a:latin typeface="Times New Roman"/>
                <a:ea typeface="Times New Roman"/>
                <a:cs typeface="Times New Roman"/>
                <a:sym typeface="Times New Roman"/>
              </a:rPr>
              <a:t>x</a:t>
            </a:r>
            <a:r>
              <a:rPr lang="en" sz="2100" dirty="0">
                <a:latin typeface="Times New Roman"/>
                <a:ea typeface="Times New Roman"/>
                <a:cs typeface="Times New Roman"/>
                <a:sym typeface="Times New Roman"/>
              </a:rPr>
              <a:t> Gross margin (%) = Gross margin (₹)</a:t>
            </a:r>
            <a:endParaRPr sz="2100" dirty="0">
              <a:latin typeface="Times New Roman"/>
              <a:ea typeface="Times New Roman"/>
              <a:cs typeface="Times New Roman"/>
              <a:sym typeface="Times New Roman"/>
            </a:endParaRPr>
          </a:p>
          <a:p>
            <a:pPr marL="457200" lvl="0" indent="-361950" algn="l" rtl="0">
              <a:lnSpc>
                <a:spcPct val="150000"/>
              </a:lnSpc>
              <a:spcBef>
                <a:spcPts val="0"/>
              </a:spcBef>
              <a:spcAft>
                <a:spcPts val="0"/>
              </a:spcAft>
              <a:buSzPts val="2100"/>
              <a:buFont typeface="Times New Roman"/>
              <a:buChar char="●"/>
            </a:pPr>
            <a:r>
              <a:rPr lang="en" sz="2100" dirty="0">
                <a:latin typeface="Times New Roman"/>
                <a:ea typeface="Times New Roman"/>
                <a:cs typeface="Times New Roman"/>
                <a:sym typeface="Times New Roman"/>
              </a:rPr>
              <a:t>₹ 100,000 </a:t>
            </a:r>
            <a:r>
              <a:rPr lang="en" sz="2100" b="1" dirty="0">
                <a:solidFill>
                  <a:srgbClr val="00B050"/>
                </a:solidFill>
                <a:latin typeface="Times New Roman"/>
                <a:ea typeface="Times New Roman"/>
                <a:cs typeface="Times New Roman"/>
                <a:sym typeface="Times New Roman"/>
              </a:rPr>
              <a:t>x</a:t>
            </a:r>
            <a:r>
              <a:rPr lang="en" sz="2100" dirty="0">
                <a:latin typeface="Times New Roman"/>
                <a:ea typeface="Times New Roman"/>
                <a:cs typeface="Times New Roman"/>
                <a:sym typeface="Times New Roman"/>
              </a:rPr>
              <a:t> 40%= ₹40,000</a:t>
            </a:r>
            <a:endParaRPr sz="2100" dirty="0">
              <a:latin typeface="Times New Roman"/>
              <a:ea typeface="Times New Roman"/>
              <a:cs typeface="Times New Roman"/>
              <a:sym typeface="Times New Roman"/>
            </a:endParaRPr>
          </a:p>
          <a:p>
            <a:pPr marL="457200" lvl="0" indent="-361950" algn="l" rtl="0">
              <a:lnSpc>
                <a:spcPct val="150000"/>
              </a:lnSpc>
              <a:spcBef>
                <a:spcPts val="0"/>
              </a:spcBef>
              <a:spcAft>
                <a:spcPts val="0"/>
              </a:spcAft>
              <a:buSzPts val="2100"/>
              <a:buFont typeface="Times New Roman"/>
              <a:buChar char="●"/>
            </a:pPr>
            <a:r>
              <a:rPr lang="en" sz="2100" dirty="0">
                <a:latin typeface="Times New Roman"/>
                <a:ea typeface="Times New Roman"/>
                <a:cs typeface="Times New Roman"/>
                <a:sym typeface="Times New Roman"/>
              </a:rPr>
              <a:t>Total sale (₹) – Gross margin (₹)= cost of good sold (₹)</a:t>
            </a:r>
            <a:endParaRPr sz="2100" dirty="0">
              <a:latin typeface="Times New Roman"/>
              <a:ea typeface="Times New Roman"/>
              <a:cs typeface="Times New Roman"/>
              <a:sym typeface="Times New Roman"/>
            </a:endParaRPr>
          </a:p>
          <a:p>
            <a:pPr marL="457200" lvl="0" indent="-361950" algn="l" rtl="0">
              <a:lnSpc>
                <a:spcPct val="150000"/>
              </a:lnSpc>
              <a:spcBef>
                <a:spcPts val="0"/>
              </a:spcBef>
              <a:spcAft>
                <a:spcPts val="0"/>
              </a:spcAft>
              <a:buSzPts val="2100"/>
              <a:buFont typeface="Times New Roman"/>
              <a:buChar char="●"/>
            </a:pPr>
            <a:r>
              <a:rPr lang="en" sz="2100" dirty="0">
                <a:latin typeface="Times New Roman"/>
                <a:ea typeface="Times New Roman"/>
                <a:cs typeface="Times New Roman"/>
                <a:sym typeface="Times New Roman"/>
              </a:rPr>
              <a:t>₹100,000- ₹40,000 = ₹60,000</a:t>
            </a:r>
            <a:endParaRPr sz="2100" dirty="0">
              <a:latin typeface="Times New Roman"/>
              <a:ea typeface="Times New Roman"/>
              <a:cs typeface="Times New Roman"/>
              <a:sym typeface="Times New Roman"/>
            </a:endParaRPr>
          </a:p>
          <a:p>
            <a:pPr marL="0" lvl="0" indent="0" algn="l" rtl="0">
              <a:spcBef>
                <a:spcPts val="0"/>
              </a:spcBef>
              <a:spcAft>
                <a:spcPts val="0"/>
              </a:spcAft>
              <a:buNone/>
            </a:pPr>
            <a:endParaRPr dirty="0">
              <a:latin typeface="Roboto"/>
              <a:ea typeface="Roboto"/>
              <a:cs typeface="Roboto"/>
              <a:sym typeface="Roboto"/>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07"/>
        <p:cNvGrpSpPr/>
        <p:nvPr/>
      </p:nvGrpSpPr>
      <p:grpSpPr>
        <a:xfrm>
          <a:off x="0" y="0"/>
          <a:ext cx="0" cy="0"/>
          <a:chOff x="0" y="0"/>
          <a:chExt cx="0" cy="0"/>
        </a:xfrm>
      </p:grpSpPr>
      <p:sp>
        <p:nvSpPr>
          <p:cNvPr id="208" name="Google Shape;208;p34"/>
          <p:cNvSpPr txBox="1">
            <a:spLocks noGrp="1"/>
          </p:cNvSpPr>
          <p:nvPr>
            <p:ph type="title"/>
          </p:nvPr>
        </p:nvSpPr>
        <p:spPr>
          <a:xfrm>
            <a:off x="166375" y="896675"/>
            <a:ext cx="8653800" cy="4015500"/>
          </a:xfrm>
          <a:prstGeom prst="rect">
            <a:avLst/>
          </a:prstGeom>
        </p:spPr>
        <p:txBody>
          <a:bodyPr spcFirstLastPara="1" wrap="square" lIns="91425" tIns="91425" rIns="91425" bIns="91425" anchor="ctr" anchorCtr="0">
            <a:noAutofit/>
          </a:bodyPr>
          <a:lstStyle/>
          <a:p>
            <a:pPr marL="0" lvl="0" indent="0" algn="l" rtl="0">
              <a:lnSpc>
                <a:spcPct val="150000"/>
              </a:lnSpc>
              <a:spcBef>
                <a:spcPts val="600"/>
              </a:spcBef>
              <a:spcAft>
                <a:spcPts val="0"/>
              </a:spcAft>
              <a:buNone/>
            </a:pPr>
            <a:r>
              <a:rPr lang="en" sz="2200" b="1">
                <a:solidFill>
                  <a:srgbClr val="0070C0"/>
                </a:solidFill>
                <a:latin typeface="Arial"/>
                <a:ea typeface="Arial"/>
                <a:cs typeface="Arial"/>
                <a:sym typeface="Arial"/>
              </a:rPr>
              <a:t>CGS: for manufacturers</a:t>
            </a:r>
            <a:endParaRPr sz="2200" b="1">
              <a:solidFill>
                <a:srgbClr val="0070C0"/>
              </a:solidFill>
              <a:latin typeface="Arial"/>
              <a:ea typeface="Arial"/>
              <a:cs typeface="Arial"/>
              <a:sym typeface="Arial"/>
            </a:endParaRPr>
          </a:p>
          <a:p>
            <a:pPr marL="457200" lvl="0" indent="-355600" algn="l" rtl="0">
              <a:lnSpc>
                <a:spcPct val="150000"/>
              </a:lnSpc>
              <a:spcBef>
                <a:spcPts val="400"/>
              </a:spcBef>
              <a:spcAft>
                <a:spcPts val="0"/>
              </a:spcAft>
              <a:buClr>
                <a:srgbClr val="000000"/>
              </a:buClr>
              <a:buSzPts val="2000"/>
              <a:buFont typeface="Times New Roman"/>
              <a:buChar char="●"/>
            </a:pPr>
            <a:r>
              <a:rPr lang="en" sz="2000">
                <a:solidFill>
                  <a:srgbClr val="000000"/>
                </a:solidFill>
                <a:latin typeface="Times New Roman"/>
                <a:ea typeface="Times New Roman"/>
                <a:cs typeface="Times New Roman"/>
                <a:sym typeface="Times New Roman"/>
              </a:rPr>
              <a:t>both the acquisition of raw materials to create a product and the costs related to its manufacture</a:t>
            </a:r>
            <a:endParaRPr sz="2000">
              <a:solidFill>
                <a:srgbClr val="000000"/>
              </a:solidFill>
              <a:latin typeface="Times New Roman"/>
              <a:ea typeface="Times New Roman"/>
              <a:cs typeface="Times New Roman"/>
              <a:sym typeface="Times New Roman"/>
            </a:endParaRPr>
          </a:p>
          <a:p>
            <a:pPr marL="457200" lvl="0" indent="-355600" algn="l" rtl="0">
              <a:lnSpc>
                <a:spcPct val="150000"/>
              </a:lnSpc>
              <a:spcBef>
                <a:spcPts val="0"/>
              </a:spcBef>
              <a:spcAft>
                <a:spcPts val="0"/>
              </a:spcAft>
              <a:buClr>
                <a:srgbClr val="000000"/>
              </a:buClr>
              <a:buSzPts val="2000"/>
              <a:buFont typeface="Times New Roman"/>
              <a:buChar char="●"/>
            </a:pPr>
            <a:r>
              <a:rPr lang="en" sz="2000">
                <a:solidFill>
                  <a:srgbClr val="000000"/>
                </a:solidFill>
                <a:latin typeface="Times New Roman"/>
                <a:ea typeface="Times New Roman"/>
                <a:cs typeface="Times New Roman"/>
                <a:sym typeface="Times New Roman"/>
              </a:rPr>
              <a:t>direct costs and indirect costs.</a:t>
            </a:r>
            <a:endParaRPr sz="2000">
              <a:solidFill>
                <a:srgbClr val="000000"/>
              </a:solidFill>
              <a:latin typeface="Times New Roman"/>
              <a:ea typeface="Times New Roman"/>
              <a:cs typeface="Times New Roman"/>
              <a:sym typeface="Times New Roman"/>
            </a:endParaRPr>
          </a:p>
          <a:p>
            <a:pPr marL="457200" lvl="0" indent="-355600" algn="l" rtl="0">
              <a:lnSpc>
                <a:spcPct val="150000"/>
              </a:lnSpc>
              <a:spcBef>
                <a:spcPts val="0"/>
              </a:spcBef>
              <a:spcAft>
                <a:spcPts val="0"/>
              </a:spcAft>
              <a:buClr>
                <a:srgbClr val="000000"/>
              </a:buClr>
              <a:buSzPts val="2000"/>
              <a:buFont typeface="Times New Roman"/>
              <a:buChar char="●"/>
            </a:pPr>
            <a:r>
              <a:rPr lang="en" sz="2000">
                <a:solidFill>
                  <a:srgbClr val="000000"/>
                </a:solidFill>
                <a:latin typeface="Times New Roman"/>
                <a:ea typeface="Times New Roman"/>
                <a:cs typeface="Times New Roman"/>
                <a:sym typeface="Times New Roman"/>
              </a:rPr>
              <a:t>Direct cost includes : inventory cost, cost of raw materials, work-in-process inventories and direct labor cost</a:t>
            </a:r>
            <a:endParaRPr sz="2000">
              <a:solidFill>
                <a:srgbClr val="000000"/>
              </a:solidFill>
              <a:latin typeface="Times New Roman"/>
              <a:ea typeface="Times New Roman"/>
              <a:cs typeface="Times New Roman"/>
              <a:sym typeface="Times New Roman"/>
            </a:endParaRPr>
          </a:p>
          <a:p>
            <a:pPr marL="457200" lvl="0" indent="-355600" algn="l" rtl="0">
              <a:spcBef>
                <a:spcPts val="0"/>
              </a:spcBef>
              <a:spcAft>
                <a:spcPts val="0"/>
              </a:spcAft>
              <a:buClr>
                <a:srgbClr val="000000"/>
              </a:buClr>
              <a:buSzPts val="2000"/>
              <a:buFont typeface="Times New Roman"/>
              <a:buChar char="●"/>
            </a:pPr>
            <a:r>
              <a:rPr lang="en" sz="2000">
                <a:solidFill>
                  <a:srgbClr val="000000"/>
                </a:solidFill>
                <a:latin typeface="Times New Roman"/>
                <a:ea typeface="Times New Roman"/>
                <a:cs typeface="Times New Roman"/>
                <a:sym typeface="Times New Roman"/>
              </a:rPr>
              <a:t>Indirect cost includes: indirect labor, factory overhead and material supplies </a:t>
            </a:r>
            <a:endParaRPr>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2"/>
        <p:cNvGrpSpPr/>
        <p:nvPr/>
      </p:nvGrpSpPr>
      <p:grpSpPr>
        <a:xfrm>
          <a:off x="0" y="0"/>
          <a:ext cx="0" cy="0"/>
          <a:chOff x="0" y="0"/>
          <a:chExt cx="0" cy="0"/>
        </a:xfrm>
      </p:grpSpPr>
      <p:sp>
        <p:nvSpPr>
          <p:cNvPr id="213" name="Google Shape;213;p35"/>
          <p:cNvSpPr txBox="1">
            <a:spLocks noGrp="1"/>
          </p:cNvSpPr>
          <p:nvPr>
            <p:ph type="title"/>
          </p:nvPr>
        </p:nvSpPr>
        <p:spPr>
          <a:xfrm>
            <a:off x="73050" y="439699"/>
            <a:ext cx="8222100" cy="4346400"/>
          </a:xfrm>
          <a:prstGeom prst="rect">
            <a:avLst/>
          </a:prstGeom>
        </p:spPr>
        <p:txBody>
          <a:bodyPr spcFirstLastPara="1" wrap="square" lIns="91425" tIns="91425" rIns="91425" bIns="91425" anchor="ctr" anchorCtr="0">
            <a:noAutofit/>
          </a:bodyPr>
          <a:lstStyle/>
          <a:p>
            <a:pPr marL="0" lvl="0" indent="0" algn="l" rtl="0">
              <a:lnSpc>
                <a:spcPct val="115000"/>
              </a:lnSpc>
              <a:spcBef>
                <a:spcPts val="600"/>
              </a:spcBef>
              <a:spcAft>
                <a:spcPts val="0"/>
              </a:spcAft>
              <a:buNone/>
            </a:pPr>
            <a:r>
              <a:rPr lang="en" sz="2300">
                <a:solidFill>
                  <a:srgbClr val="0070C0"/>
                </a:solidFill>
                <a:latin typeface="Times New Roman"/>
                <a:ea typeface="Times New Roman"/>
                <a:cs typeface="Times New Roman"/>
                <a:sym typeface="Times New Roman"/>
              </a:rPr>
              <a:t>Net sale- cost of good sold =</a:t>
            </a:r>
            <a:r>
              <a:rPr lang="en" sz="2300" b="1">
                <a:solidFill>
                  <a:srgbClr val="0070C0"/>
                </a:solidFill>
                <a:latin typeface="Times New Roman"/>
                <a:ea typeface="Times New Roman"/>
                <a:cs typeface="Times New Roman"/>
                <a:sym typeface="Times New Roman"/>
              </a:rPr>
              <a:t> Gross profit </a:t>
            </a:r>
            <a:endParaRPr sz="2300" b="1">
              <a:solidFill>
                <a:srgbClr val="0070C0"/>
              </a:solidFill>
              <a:latin typeface="Times New Roman"/>
              <a:ea typeface="Times New Roman"/>
              <a:cs typeface="Times New Roman"/>
              <a:sym typeface="Times New Roman"/>
            </a:endParaRPr>
          </a:p>
          <a:p>
            <a:pPr marL="0" lvl="0" indent="0" algn="l" rtl="0">
              <a:lnSpc>
                <a:spcPct val="115000"/>
              </a:lnSpc>
              <a:spcBef>
                <a:spcPts val="600"/>
              </a:spcBef>
              <a:spcAft>
                <a:spcPts val="0"/>
              </a:spcAft>
              <a:buNone/>
            </a:pPr>
            <a:r>
              <a:rPr lang="en" sz="2200">
                <a:solidFill>
                  <a:srgbClr val="00B050"/>
                </a:solidFill>
                <a:latin typeface="Times New Roman"/>
                <a:ea typeface="Times New Roman"/>
                <a:cs typeface="Times New Roman"/>
                <a:sym typeface="Times New Roman"/>
              </a:rPr>
              <a:t>Gross Profit - Selling and Administrative Expenses</a:t>
            </a:r>
            <a:r>
              <a:rPr lang="en" sz="2200" b="1">
                <a:solidFill>
                  <a:srgbClr val="00B050"/>
                </a:solidFill>
                <a:latin typeface="Times New Roman"/>
                <a:ea typeface="Times New Roman"/>
                <a:cs typeface="Times New Roman"/>
                <a:sym typeface="Times New Roman"/>
              </a:rPr>
              <a:t>  =   Net Operating  Profit</a:t>
            </a:r>
            <a:endParaRPr sz="2200" b="1">
              <a:solidFill>
                <a:srgbClr val="00B050"/>
              </a:solidFill>
              <a:latin typeface="Times New Roman"/>
              <a:ea typeface="Times New Roman"/>
              <a:cs typeface="Times New Roman"/>
              <a:sym typeface="Times New Roman"/>
            </a:endParaRPr>
          </a:p>
          <a:p>
            <a:pPr marL="0" lvl="0" indent="0" algn="l" rtl="0">
              <a:spcBef>
                <a:spcPts val="0"/>
              </a:spcBef>
              <a:spcAft>
                <a:spcPts val="0"/>
              </a:spcAft>
              <a:buNone/>
            </a:pPr>
            <a:r>
              <a:rPr lang="en" sz="2200" b="1">
                <a:solidFill>
                  <a:schemeClr val="dk2"/>
                </a:solidFill>
                <a:latin typeface="Times New Roman"/>
                <a:ea typeface="Times New Roman"/>
                <a:cs typeface="Times New Roman"/>
                <a:sym typeface="Times New Roman"/>
              </a:rPr>
              <a:t>Selling and administrative expenses ( operating expense)</a:t>
            </a:r>
            <a:endParaRPr sz="2200" b="1">
              <a:solidFill>
                <a:schemeClr val="dk2"/>
              </a:solidFill>
              <a:latin typeface="Times New Roman"/>
              <a:ea typeface="Times New Roman"/>
              <a:cs typeface="Times New Roman"/>
              <a:sym typeface="Times New Roman"/>
            </a:endParaRPr>
          </a:p>
          <a:p>
            <a:pPr marL="0" lvl="0" indent="0" algn="l" rtl="0">
              <a:lnSpc>
                <a:spcPct val="115000"/>
              </a:lnSpc>
              <a:spcBef>
                <a:spcPts val="600"/>
              </a:spcBef>
              <a:spcAft>
                <a:spcPts val="0"/>
              </a:spcAft>
              <a:buNone/>
            </a:pPr>
            <a:r>
              <a:rPr lang="en" sz="2200" b="1">
                <a:solidFill>
                  <a:srgbClr val="00B050"/>
                </a:solidFill>
                <a:latin typeface="Times New Roman"/>
                <a:ea typeface="Times New Roman"/>
                <a:cs typeface="Times New Roman"/>
                <a:sym typeface="Times New Roman"/>
              </a:rPr>
              <a:t>Net Operating Profit + (Other Income - Other Expenses) = Net Profit Before  Taxes</a:t>
            </a:r>
            <a:endParaRPr sz="2200" b="1">
              <a:solidFill>
                <a:srgbClr val="00B050"/>
              </a:solidFill>
              <a:latin typeface="Times New Roman"/>
              <a:ea typeface="Times New Roman"/>
              <a:cs typeface="Times New Roman"/>
              <a:sym typeface="Times New Roman"/>
            </a:endParaRPr>
          </a:p>
          <a:p>
            <a:pPr marL="0" lvl="0" indent="0" algn="l" rtl="0">
              <a:lnSpc>
                <a:spcPct val="115000"/>
              </a:lnSpc>
              <a:spcBef>
                <a:spcPts val="600"/>
              </a:spcBef>
              <a:spcAft>
                <a:spcPts val="0"/>
              </a:spcAft>
              <a:buNone/>
            </a:pPr>
            <a:r>
              <a:rPr lang="en" sz="2200" b="1">
                <a:solidFill>
                  <a:schemeClr val="dk1"/>
                </a:solidFill>
                <a:latin typeface="Times New Roman"/>
                <a:ea typeface="Times New Roman"/>
                <a:cs typeface="Times New Roman"/>
                <a:sym typeface="Times New Roman"/>
              </a:rPr>
              <a:t> Net profit before taxes – Income taxes = Net profit</a:t>
            </a:r>
            <a:endParaRPr sz="2000" b="1">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2200" b="1">
              <a:solidFill>
                <a:srgbClr val="00B050"/>
              </a:solidFill>
              <a:latin typeface="Times New Roman"/>
              <a:ea typeface="Times New Roman"/>
              <a:cs typeface="Times New Roman"/>
              <a:sym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7"/>
        <p:cNvGrpSpPr/>
        <p:nvPr/>
      </p:nvGrpSpPr>
      <p:grpSpPr>
        <a:xfrm>
          <a:off x="0" y="0"/>
          <a:ext cx="0" cy="0"/>
          <a:chOff x="0" y="0"/>
          <a:chExt cx="0" cy="0"/>
        </a:xfrm>
      </p:grpSpPr>
      <p:sp>
        <p:nvSpPr>
          <p:cNvPr id="218" name="Google Shape;218;p36"/>
          <p:cNvSpPr txBox="1">
            <a:spLocks noGrp="1"/>
          </p:cNvSpPr>
          <p:nvPr>
            <p:ph type="title"/>
          </p:nvPr>
        </p:nvSpPr>
        <p:spPr>
          <a:xfrm>
            <a:off x="176100" y="235525"/>
            <a:ext cx="8906400" cy="4908000"/>
          </a:xfrm>
          <a:prstGeom prst="rect">
            <a:avLst/>
          </a:prstGeom>
        </p:spPr>
        <p:txBody>
          <a:bodyPr spcFirstLastPara="1" wrap="square" lIns="91425" tIns="91425" rIns="91425" bIns="91425" anchor="ctr" anchorCtr="0">
            <a:noAutofit/>
          </a:bodyPr>
          <a:lstStyle/>
          <a:p>
            <a:pPr marL="0" lvl="0" indent="0" algn="l" rtl="0">
              <a:lnSpc>
                <a:spcPct val="115000"/>
              </a:lnSpc>
              <a:spcBef>
                <a:spcPts val="600"/>
              </a:spcBef>
              <a:spcAft>
                <a:spcPts val="0"/>
              </a:spcAft>
              <a:buNone/>
            </a:pPr>
            <a:endParaRPr sz="2400" b="1">
              <a:solidFill>
                <a:srgbClr val="00B0F0"/>
              </a:solidFill>
              <a:latin typeface="Arial"/>
              <a:ea typeface="Arial"/>
              <a:cs typeface="Arial"/>
              <a:sym typeface="Arial"/>
            </a:endParaRPr>
          </a:p>
          <a:p>
            <a:pPr marL="0" lvl="0" indent="0" algn="l" rtl="0">
              <a:lnSpc>
                <a:spcPct val="115000"/>
              </a:lnSpc>
              <a:spcBef>
                <a:spcPts val="600"/>
              </a:spcBef>
              <a:spcAft>
                <a:spcPts val="0"/>
              </a:spcAft>
              <a:buNone/>
            </a:pPr>
            <a:r>
              <a:rPr lang="en" sz="2400" b="1">
                <a:solidFill>
                  <a:srgbClr val="00B0F0"/>
                </a:solidFill>
                <a:latin typeface="Arial"/>
                <a:ea typeface="Arial"/>
                <a:cs typeface="Arial"/>
                <a:sym typeface="Arial"/>
              </a:rPr>
              <a:t>Other income and other expenses:</a:t>
            </a:r>
            <a:endParaRPr sz="2400" b="1">
              <a:solidFill>
                <a:srgbClr val="00B0F0"/>
              </a:solidFill>
              <a:latin typeface="Arial"/>
              <a:ea typeface="Arial"/>
              <a:cs typeface="Arial"/>
              <a:sym typeface="Arial"/>
            </a:endParaRPr>
          </a:p>
          <a:p>
            <a:pPr marL="457200" lvl="0" indent="-381000" algn="l" rtl="0">
              <a:lnSpc>
                <a:spcPct val="150000"/>
              </a:lnSpc>
              <a:spcBef>
                <a:spcPts val="400"/>
              </a:spcBef>
              <a:spcAft>
                <a:spcPts val="0"/>
              </a:spcAft>
              <a:buClr>
                <a:srgbClr val="000000"/>
              </a:buClr>
              <a:buSzPts val="2400"/>
              <a:buFont typeface="Times New Roman"/>
              <a:buChar char="●"/>
            </a:pPr>
            <a:r>
              <a:rPr lang="en" sz="2400">
                <a:solidFill>
                  <a:srgbClr val="000000"/>
                </a:solidFill>
                <a:latin typeface="Times New Roman"/>
                <a:ea typeface="Times New Roman"/>
                <a:cs typeface="Times New Roman"/>
                <a:sym typeface="Times New Roman"/>
              </a:rPr>
              <a:t>any unusual income or expense items not directly related to the operations of the business</a:t>
            </a:r>
            <a:endParaRPr sz="2400">
              <a:solidFill>
                <a:srgbClr val="000000"/>
              </a:solidFill>
              <a:latin typeface="Times New Roman"/>
              <a:ea typeface="Times New Roman"/>
              <a:cs typeface="Times New Roman"/>
              <a:sym typeface="Times New Roman"/>
            </a:endParaRPr>
          </a:p>
          <a:p>
            <a:pPr marL="457200" lvl="0" indent="-381000" algn="l" rtl="0">
              <a:lnSpc>
                <a:spcPct val="150000"/>
              </a:lnSpc>
              <a:spcBef>
                <a:spcPts val="0"/>
              </a:spcBef>
              <a:spcAft>
                <a:spcPts val="0"/>
              </a:spcAft>
              <a:buClr>
                <a:srgbClr val="000000"/>
              </a:buClr>
              <a:buSzPts val="2400"/>
              <a:buFont typeface="Arial"/>
              <a:buChar char="●"/>
            </a:pPr>
            <a:r>
              <a:rPr lang="en" sz="2400" b="1">
                <a:solidFill>
                  <a:srgbClr val="000000"/>
                </a:solidFill>
                <a:latin typeface="Times New Roman"/>
                <a:ea typeface="Times New Roman"/>
                <a:cs typeface="Times New Roman"/>
                <a:sym typeface="Times New Roman"/>
              </a:rPr>
              <a:t>(+) Other income </a:t>
            </a:r>
            <a:r>
              <a:rPr lang="en" sz="2400">
                <a:solidFill>
                  <a:srgbClr val="000000"/>
                </a:solidFill>
                <a:latin typeface="Times New Roman"/>
                <a:ea typeface="Times New Roman"/>
                <a:cs typeface="Times New Roman"/>
                <a:sym typeface="Times New Roman"/>
              </a:rPr>
              <a:t>includes income from interest, dividends, miscellaneous sales, rents, royalties and gains from the sale of capital assets</a:t>
            </a:r>
            <a:endParaRPr sz="2400">
              <a:solidFill>
                <a:srgbClr val="000000"/>
              </a:solidFill>
              <a:latin typeface="Times New Roman"/>
              <a:ea typeface="Times New Roman"/>
              <a:cs typeface="Times New Roman"/>
              <a:sym typeface="Times New Roman"/>
            </a:endParaRPr>
          </a:p>
          <a:p>
            <a:pPr marL="457200" lvl="0" indent="-381000" algn="l" rtl="0">
              <a:lnSpc>
                <a:spcPct val="150000"/>
              </a:lnSpc>
              <a:spcBef>
                <a:spcPts val="0"/>
              </a:spcBef>
              <a:spcAft>
                <a:spcPts val="0"/>
              </a:spcAft>
              <a:buClr>
                <a:srgbClr val="000000"/>
              </a:buClr>
              <a:buSzPts val="2400"/>
              <a:buFont typeface="Arial"/>
              <a:buChar char="●"/>
            </a:pPr>
            <a:r>
              <a:rPr lang="en" sz="2400">
                <a:solidFill>
                  <a:srgbClr val="000000"/>
                </a:solidFill>
                <a:latin typeface="Times New Roman"/>
                <a:ea typeface="Times New Roman"/>
                <a:cs typeface="Times New Roman"/>
                <a:sym typeface="Times New Roman"/>
              </a:rPr>
              <a:t>(-) </a:t>
            </a:r>
            <a:r>
              <a:rPr lang="en" sz="2400" b="1">
                <a:solidFill>
                  <a:srgbClr val="000000"/>
                </a:solidFill>
                <a:latin typeface="Times New Roman"/>
                <a:ea typeface="Times New Roman"/>
                <a:cs typeface="Times New Roman"/>
                <a:sym typeface="Times New Roman"/>
              </a:rPr>
              <a:t>Other expenses</a:t>
            </a:r>
            <a:r>
              <a:rPr lang="en" sz="2400">
                <a:solidFill>
                  <a:srgbClr val="000000"/>
                </a:solidFill>
                <a:latin typeface="Times New Roman"/>
                <a:ea typeface="Times New Roman"/>
                <a:cs typeface="Times New Roman"/>
                <a:sym typeface="Times New Roman"/>
              </a:rPr>
              <a:t> includes unexpected losses unrelated to normal course of business, and a loss from disposal of equipment</a:t>
            </a:r>
            <a:endParaRPr sz="2400">
              <a:solidFill>
                <a:srgbClr val="000000"/>
              </a:solidFill>
              <a:latin typeface="Times New Roman"/>
              <a:ea typeface="Times New Roman"/>
              <a:cs typeface="Times New Roman"/>
              <a:sym typeface="Times New Roman"/>
            </a:endParaRPr>
          </a:p>
          <a:p>
            <a:pPr marL="0" lvl="0" indent="0" algn="l" rtl="0">
              <a:spcBef>
                <a:spcPts val="0"/>
              </a:spcBef>
              <a:spcAft>
                <a:spcPts val="0"/>
              </a:spcAft>
              <a:buNone/>
            </a:pP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37"/>
          <p:cNvSpPr txBox="1">
            <a:spLocks noGrp="1"/>
          </p:cNvSpPr>
          <p:nvPr>
            <p:ph type="title"/>
          </p:nvPr>
        </p:nvSpPr>
        <p:spPr>
          <a:xfrm>
            <a:off x="59425" y="439700"/>
            <a:ext cx="8760900" cy="4647600"/>
          </a:xfrm>
          <a:prstGeom prst="rect">
            <a:avLst/>
          </a:prstGeom>
        </p:spPr>
        <p:txBody>
          <a:bodyPr spcFirstLastPara="1" wrap="square" lIns="91425" tIns="91425" rIns="91425" bIns="91425" anchor="ctr" anchorCtr="0">
            <a:noAutofit/>
          </a:bodyPr>
          <a:lstStyle/>
          <a:p>
            <a:pPr marL="0" lvl="0" indent="0" algn="l" rtl="0">
              <a:lnSpc>
                <a:spcPct val="100000"/>
              </a:lnSpc>
              <a:spcBef>
                <a:spcPts val="600"/>
              </a:spcBef>
              <a:spcAft>
                <a:spcPts val="0"/>
              </a:spcAft>
              <a:buNone/>
            </a:pPr>
            <a:r>
              <a:rPr lang="en" sz="2400" b="1" dirty="0">
                <a:solidFill>
                  <a:srgbClr val="00FF00"/>
                </a:solidFill>
                <a:latin typeface="Times New Roman"/>
                <a:ea typeface="Times New Roman"/>
                <a:cs typeface="Times New Roman"/>
                <a:sym typeface="Times New Roman"/>
              </a:rPr>
              <a:t>Total sale</a:t>
            </a:r>
            <a:endParaRPr sz="2400" b="1" dirty="0">
              <a:solidFill>
                <a:srgbClr val="00FF00"/>
              </a:solidFill>
              <a:latin typeface="Times New Roman"/>
              <a:ea typeface="Times New Roman"/>
              <a:cs typeface="Times New Roman"/>
              <a:sym typeface="Times New Roman"/>
            </a:endParaRPr>
          </a:p>
          <a:p>
            <a:pPr marL="0" lvl="0" indent="0" algn="l" rtl="0">
              <a:lnSpc>
                <a:spcPct val="100000"/>
              </a:lnSpc>
              <a:spcBef>
                <a:spcPts val="600"/>
              </a:spcBef>
              <a:spcAft>
                <a:spcPts val="0"/>
              </a:spcAft>
              <a:buNone/>
            </a:pPr>
            <a:r>
              <a:rPr lang="en" sz="2400" b="1" dirty="0">
                <a:solidFill>
                  <a:srgbClr val="00FF00"/>
                </a:solidFill>
                <a:latin typeface="Times New Roman"/>
                <a:ea typeface="Times New Roman"/>
                <a:cs typeface="Times New Roman"/>
                <a:sym typeface="Times New Roman"/>
              </a:rPr>
              <a:t>  </a:t>
            </a:r>
            <a:endParaRPr sz="2400" b="1" dirty="0">
              <a:solidFill>
                <a:srgbClr val="00FF00"/>
              </a:solidFill>
              <a:latin typeface="Times New Roman"/>
              <a:ea typeface="Times New Roman"/>
              <a:cs typeface="Times New Roman"/>
              <a:sym typeface="Times New Roman"/>
            </a:endParaRPr>
          </a:p>
          <a:p>
            <a:pPr marL="457200" lvl="0" indent="457200" algn="l" rtl="0">
              <a:lnSpc>
                <a:spcPct val="100000"/>
              </a:lnSpc>
              <a:spcBef>
                <a:spcPts val="600"/>
              </a:spcBef>
              <a:spcAft>
                <a:spcPts val="0"/>
              </a:spcAft>
              <a:buNone/>
            </a:pPr>
            <a:r>
              <a:rPr lang="en" sz="2400" b="1" dirty="0">
                <a:solidFill>
                  <a:srgbClr val="00FF00"/>
                </a:solidFill>
                <a:latin typeface="Times New Roman"/>
                <a:ea typeface="Times New Roman"/>
                <a:cs typeface="Times New Roman"/>
                <a:sym typeface="Times New Roman"/>
              </a:rPr>
              <a:t>  Net Sale </a:t>
            </a:r>
            <a:endParaRPr sz="2400" b="1" dirty="0">
              <a:solidFill>
                <a:srgbClr val="00FF00"/>
              </a:solidFill>
              <a:latin typeface="Times New Roman"/>
              <a:ea typeface="Times New Roman"/>
              <a:cs typeface="Times New Roman"/>
              <a:sym typeface="Times New Roman"/>
            </a:endParaRPr>
          </a:p>
          <a:p>
            <a:pPr marL="0" lvl="0" indent="0" algn="l" rtl="0">
              <a:lnSpc>
                <a:spcPct val="100000"/>
              </a:lnSpc>
              <a:spcBef>
                <a:spcPts val="600"/>
              </a:spcBef>
              <a:spcAft>
                <a:spcPts val="0"/>
              </a:spcAft>
              <a:buNone/>
            </a:pPr>
            <a:r>
              <a:rPr lang="en" sz="2400" b="1" dirty="0">
                <a:solidFill>
                  <a:srgbClr val="00FF00"/>
                </a:solidFill>
                <a:latin typeface="Times New Roman"/>
                <a:ea typeface="Times New Roman"/>
                <a:cs typeface="Times New Roman"/>
                <a:sym typeface="Times New Roman"/>
              </a:rPr>
              <a:t> 		</a:t>
            </a:r>
            <a:br>
              <a:rPr lang="en" sz="2400" b="1" dirty="0">
                <a:solidFill>
                  <a:srgbClr val="00FF00"/>
                </a:solidFill>
                <a:latin typeface="Times New Roman"/>
                <a:ea typeface="Times New Roman"/>
                <a:cs typeface="Times New Roman"/>
                <a:sym typeface="Times New Roman"/>
              </a:rPr>
            </a:br>
            <a:r>
              <a:rPr lang="en" sz="2400" b="1" dirty="0">
                <a:solidFill>
                  <a:srgbClr val="00FF00"/>
                </a:solidFill>
                <a:latin typeface="Times New Roman"/>
                <a:ea typeface="Times New Roman"/>
                <a:cs typeface="Times New Roman"/>
                <a:sym typeface="Times New Roman"/>
              </a:rPr>
              <a:t>		Gross Profit  </a:t>
            </a:r>
            <a:endParaRPr sz="2400" b="1" dirty="0">
              <a:solidFill>
                <a:srgbClr val="00FF00"/>
              </a:solidFill>
              <a:latin typeface="Times New Roman"/>
              <a:ea typeface="Times New Roman"/>
              <a:cs typeface="Times New Roman"/>
              <a:sym typeface="Times New Roman"/>
            </a:endParaRPr>
          </a:p>
          <a:p>
            <a:pPr marL="2743200" lvl="0" indent="457200" algn="l" rtl="0">
              <a:lnSpc>
                <a:spcPct val="100000"/>
              </a:lnSpc>
              <a:spcBef>
                <a:spcPts val="600"/>
              </a:spcBef>
              <a:spcAft>
                <a:spcPts val="0"/>
              </a:spcAft>
              <a:buNone/>
            </a:pPr>
            <a:r>
              <a:rPr lang="en" sz="2400" b="1" dirty="0">
                <a:solidFill>
                  <a:srgbClr val="00FF00"/>
                </a:solidFill>
                <a:latin typeface="Times New Roman"/>
                <a:ea typeface="Times New Roman"/>
                <a:cs typeface="Times New Roman"/>
                <a:sym typeface="Times New Roman"/>
              </a:rPr>
              <a:t>   Net (</a:t>
            </a:r>
            <a:r>
              <a:rPr lang="en" sz="1300" b="1" dirty="0">
                <a:solidFill>
                  <a:srgbClr val="D34817"/>
                </a:solidFill>
                <a:latin typeface="Times New Roman"/>
                <a:ea typeface="Times New Roman"/>
                <a:cs typeface="Times New Roman"/>
                <a:sym typeface="Times New Roman"/>
              </a:rPr>
              <a:t>operating</a:t>
            </a:r>
            <a:r>
              <a:rPr lang="en" sz="2400" b="1" dirty="0">
                <a:solidFill>
                  <a:srgbClr val="00FF00"/>
                </a:solidFill>
                <a:latin typeface="Times New Roman"/>
                <a:ea typeface="Times New Roman"/>
                <a:cs typeface="Times New Roman"/>
                <a:sym typeface="Times New Roman"/>
              </a:rPr>
              <a:t>) Profit</a:t>
            </a:r>
            <a:endParaRPr sz="2400" b="1" dirty="0">
              <a:solidFill>
                <a:srgbClr val="00FF00"/>
              </a:solidFill>
              <a:latin typeface="Times New Roman"/>
              <a:ea typeface="Times New Roman"/>
              <a:cs typeface="Times New Roman"/>
              <a:sym typeface="Times New Roman"/>
            </a:endParaRPr>
          </a:p>
          <a:p>
            <a:pPr marL="2743200" lvl="0" indent="457200" algn="l" rtl="0">
              <a:lnSpc>
                <a:spcPct val="100000"/>
              </a:lnSpc>
              <a:spcBef>
                <a:spcPts val="600"/>
              </a:spcBef>
              <a:spcAft>
                <a:spcPts val="0"/>
              </a:spcAft>
              <a:buNone/>
            </a:pPr>
            <a:r>
              <a:rPr lang="en" sz="2400" b="1" dirty="0">
                <a:solidFill>
                  <a:srgbClr val="00FF00"/>
                </a:solidFill>
                <a:latin typeface="Times New Roman"/>
                <a:ea typeface="Times New Roman"/>
                <a:cs typeface="Times New Roman"/>
                <a:sym typeface="Times New Roman"/>
              </a:rPr>
              <a:t> 			Net Profit Before Tax</a:t>
            </a:r>
            <a:endParaRPr sz="2400" b="1" dirty="0">
              <a:solidFill>
                <a:srgbClr val="00FF00"/>
              </a:solidFill>
              <a:latin typeface="Times New Roman"/>
              <a:ea typeface="Times New Roman"/>
              <a:cs typeface="Times New Roman"/>
              <a:sym typeface="Times New Roman"/>
            </a:endParaRPr>
          </a:p>
          <a:p>
            <a:pPr marL="0" lvl="0" indent="0" algn="l" rtl="0">
              <a:lnSpc>
                <a:spcPct val="100000"/>
              </a:lnSpc>
              <a:spcBef>
                <a:spcPts val="600"/>
              </a:spcBef>
              <a:spcAft>
                <a:spcPts val="0"/>
              </a:spcAft>
              <a:buNone/>
            </a:pPr>
            <a:r>
              <a:rPr lang="en" sz="2400" b="1" dirty="0">
                <a:solidFill>
                  <a:srgbClr val="00FF00"/>
                </a:solidFill>
                <a:latin typeface="Times New Roman"/>
                <a:ea typeface="Times New Roman"/>
                <a:cs typeface="Times New Roman"/>
                <a:sym typeface="Times New Roman"/>
              </a:rPr>
              <a:t> 							</a:t>
            </a:r>
            <a:endParaRPr sz="2400" b="1" dirty="0">
              <a:solidFill>
                <a:srgbClr val="00FF00"/>
              </a:solidFill>
              <a:latin typeface="Times New Roman"/>
              <a:ea typeface="Times New Roman"/>
              <a:cs typeface="Times New Roman"/>
              <a:sym typeface="Times New Roman"/>
            </a:endParaRPr>
          </a:p>
          <a:p>
            <a:pPr marL="6858000" lvl="0" indent="0" algn="l" rtl="0">
              <a:lnSpc>
                <a:spcPct val="100000"/>
              </a:lnSpc>
              <a:spcBef>
                <a:spcPts val="600"/>
              </a:spcBef>
              <a:spcAft>
                <a:spcPts val="0"/>
              </a:spcAft>
              <a:buNone/>
            </a:pPr>
            <a:r>
              <a:rPr lang="en" sz="2400" b="1" dirty="0">
                <a:solidFill>
                  <a:srgbClr val="00FF00"/>
                </a:solidFill>
                <a:latin typeface="Times New Roman"/>
                <a:ea typeface="Times New Roman"/>
                <a:cs typeface="Times New Roman"/>
                <a:sym typeface="Times New Roman"/>
              </a:rPr>
              <a:t>Net Profit</a:t>
            </a:r>
            <a:endParaRPr sz="2400" b="1" dirty="0">
              <a:solidFill>
                <a:srgbClr val="00FF00"/>
              </a:solidFill>
              <a:latin typeface="Times New Roman"/>
              <a:ea typeface="Times New Roman"/>
              <a:cs typeface="Times New Roman"/>
              <a:sym typeface="Times New Roman"/>
            </a:endParaRPr>
          </a:p>
        </p:txBody>
      </p:sp>
      <p:grpSp>
        <p:nvGrpSpPr>
          <p:cNvPr id="2" name="Group 1">
            <a:extLst>
              <a:ext uri="{FF2B5EF4-FFF2-40B4-BE49-F238E27FC236}">
                <a16:creationId xmlns:a16="http://schemas.microsoft.com/office/drawing/2014/main" id="{E4A61080-B6EB-3F6C-2DFB-1AC0896E1612}"/>
              </a:ext>
            </a:extLst>
          </p:cNvPr>
          <p:cNvGrpSpPr/>
          <p:nvPr/>
        </p:nvGrpSpPr>
        <p:grpSpPr>
          <a:xfrm>
            <a:off x="1128925" y="1412000"/>
            <a:ext cx="6608900" cy="2787725"/>
            <a:chOff x="1128925" y="1412000"/>
            <a:chExt cx="6608900" cy="2787725"/>
          </a:xfrm>
        </p:grpSpPr>
        <p:sp>
          <p:nvSpPr>
            <p:cNvPr id="224" name="Google Shape;224;p37"/>
            <p:cNvSpPr/>
            <p:nvPr/>
          </p:nvSpPr>
          <p:spPr>
            <a:xfrm>
              <a:off x="1128925" y="1412000"/>
              <a:ext cx="204300" cy="437700"/>
            </a:xfrm>
            <a:prstGeom prst="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37"/>
            <p:cNvSpPr/>
            <p:nvPr/>
          </p:nvSpPr>
          <p:spPr>
            <a:xfrm>
              <a:off x="2240800" y="2134050"/>
              <a:ext cx="204300" cy="437700"/>
            </a:xfrm>
            <a:prstGeom prst="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37"/>
            <p:cNvSpPr/>
            <p:nvPr/>
          </p:nvSpPr>
          <p:spPr>
            <a:xfrm>
              <a:off x="3524237" y="2544650"/>
              <a:ext cx="204300" cy="437700"/>
            </a:xfrm>
            <a:prstGeom prst="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37"/>
            <p:cNvSpPr/>
            <p:nvPr/>
          </p:nvSpPr>
          <p:spPr>
            <a:xfrm>
              <a:off x="5844850" y="2982350"/>
              <a:ext cx="204300" cy="437700"/>
            </a:xfrm>
            <a:prstGeom prst="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37"/>
            <p:cNvSpPr/>
            <p:nvPr/>
          </p:nvSpPr>
          <p:spPr>
            <a:xfrm>
              <a:off x="7533525" y="3762025"/>
              <a:ext cx="204300" cy="437700"/>
            </a:xfrm>
            <a:prstGeom prst="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38"/>
          <p:cNvSpPr txBox="1">
            <a:spLocks noGrp="1"/>
          </p:cNvSpPr>
          <p:nvPr>
            <p:ph type="title"/>
          </p:nvPr>
        </p:nvSpPr>
        <p:spPr>
          <a:xfrm>
            <a:off x="549500" y="624422"/>
            <a:ext cx="8222100" cy="35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800" dirty="0">
                <a:latin typeface="Times New Roman"/>
                <a:ea typeface="Times New Roman"/>
                <a:cs typeface="Times New Roman"/>
                <a:sym typeface="Times New Roman"/>
              </a:rPr>
              <a:t>Gross Profit Margin: </a:t>
            </a:r>
            <a:endParaRPr sz="2800" dirty="0">
              <a:latin typeface="Times New Roman"/>
              <a:ea typeface="Times New Roman"/>
              <a:cs typeface="Times New Roman"/>
              <a:sym typeface="Times New Roman"/>
            </a:endParaRPr>
          </a:p>
          <a:p>
            <a:pPr marL="0" lvl="0" indent="0" algn="l" rtl="0">
              <a:spcBef>
                <a:spcPts val="0"/>
              </a:spcBef>
              <a:spcAft>
                <a:spcPts val="0"/>
              </a:spcAft>
              <a:buNone/>
            </a:pPr>
            <a:endParaRPr sz="2800" dirty="0">
              <a:latin typeface="Times New Roman"/>
              <a:ea typeface="Times New Roman"/>
              <a:cs typeface="Times New Roman"/>
              <a:sym typeface="Times New Roman"/>
            </a:endParaRPr>
          </a:p>
          <a:p>
            <a:pPr marL="0" lvl="0" indent="0" algn="l" rtl="0">
              <a:spcBef>
                <a:spcPts val="0"/>
              </a:spcBef>
              <a:spcAft>
                <a:spcPts val="0"/>
              </a:spcAft>
              <a:buNone/>
            </a:pPr>
            <a:endParaRPr sz="2800" dirty="0">
              <a:latin typeface="Times New Roman"/>
              <a:ea typeface="Times New Roman"/>
              <a:cs typeface="Times New Roman"/>
              <a:sym typeface="Times New Roman"/>
            </a:endParaRPr>
          </a:p>
          <a:p>
            <a:pPr marL="0" lvl="0" indent="0" algn="l" rtl="0">
              <a:spcBef>
                <a:spcPts val="0"/>
              </a:spcBef>
              <a:spcAft>
                <a:spcPts val="0"/>
              </a:spcAft>
              <a:buNone/>
            </a:pPr>
            <a:r>
              <a:rPr lang="en" sz="2800" dirty="0">
                <a:latin typeface="Times New Roman"/>
                <a:ea typeface="Times New Roman"/>
                <a:cs typeface="Times New Roman"/>
                <a:sym typeface="Times New Roman"/>
              </a:rPr>
              <a:t>Net Profit Margin: </a:t>
            </a:r>
            <a:endParaRPr sz="2800" dirty="0">
              <a:latin typeface="Times New Roman"/>
              <a:ea typeface="Times New Roman"/>
              <a:cs typeface="Times New Roman"/>
              <a:sym typeface="Times New Roman"/>
            </a:endParaRPr>
          </a:p>
        </p:txBody>
      </p:sp>
      <p:pic>
        <p:nvPicPr>
          <p:cNvPr id="234" name="Google Shape;234;p38"/>
          <p:cNvPicPr preferRelativeResize="0"/>
          <p:nvPr/>
        </p:nvPicPr>
        <p:blipFill>
          <a:blip r:embed="rId3">
            <a:alphaModFix/>
          </a:blip>
          <a:stretch>
            <a:fillRect/>
          </a:stretch>
        </p:blipFill>
        <p:spPr>
          <a:xfrm>
            <a:off x="3720750" y="1451051"/>
            <a:ext cx="2323325" cy="732250"/>
          </a:xfrm>
          <a:prstGeom prst="rect">
            <a:avLst/>
          </a:prstGeom>
          <a:noFill/>
          <a:ln>
            <a:noFill/>
          </a:ln>
        </p:spPr>
      </p:pic>
      <p:pic>
        <p:nvPicPr>
          <p:cNvPr id="235" name="Google Shape;235;p38"/>
          <p:cNvPicPr preferRelativeResize="0"/>
          <p:nvPr/>
        </p:nvPicPr>
        <p:blipFill>
          <a:blip r:embed="rId4">
            <a:alphaModFix/>
          </a:blip>
          <a:stretch>
            <a:fillRect/>
          </a:stretch>
        </p:blipFill>
        <p:spPr>
          <a:xfrm>
            <a:off x="3704900" y="2664825"/>
            <a:ext cx="2323325" cy="7322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39"/>
        <p:cNvGrpSpPr/>
        <p:nvPr/>
      </p:nvGrpSpPr>
      <p:grpSpPr>
        <a:xfrm>
          <a:off x="0" y="0"/>
          <a:ext cx="0" cy="0"/>
          <a:chOff x="0" y="0"/>
          <a:chExt cx="0" cy="0"/>
        </a:xfrm>
      </p:grpSpPr>
      <p:sp>
        <p:nvSpPr>
          <p:cNvPr id="240" name="Google Shape;240;p39"/>
          <p:cNvSpPr txBox="1">
            <a:spLocks noGrp="1"/>
          </p:cNvSpPr>
          <p:nvPr>
            <p:ph type="title"/>
          </p:nvPr>
        </p:nvSpPr>
        <p:spPr>
          <a:xfrm>
            <a:off x="121674" y="488325"/>
            <a:ext cx="8591145" cy="428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300" dirty="0">
                <a:solidFill>
                  <a:schemeClr val="dk2"/>
                </a:solidFill>
                <a:latin typeface="Times New Roman"/>
                <a:ea typeface="Times New Roman"/>
                <a:cs typeface="Times New Roman"/>
                <a:sym typeface="Times New Roman"/>
              </a:rPr>
              <a:t>Question:1</a:t>
            </a:r>
            <a:endParaRPr sz="2300" dirty="0">
              <a:solidFill>
                <a:schemeClr val="dk2"/>
              </a:solidFill>
              <a:latin typeface="Times New Roman"/>
              <a:ea typeface="Times New Roman"/>
              <a:cs typeface="Times New Roman"/>
              <a:sym typeface="Times New Roman"/>
            </a:endParaRPr>
          </a:p>
          <a:p>
            <a:pPr marL="0" lvl="0" indent="0" algn="l" rtl="0">
              <a:spcBef>
                <a:spcPts val="0"/>
              </a:spcBef>
              <a:spcAft>
                <a:spcPts val="0"/>
              </a:spcAft>
              <a:buNone/>
            </a:pPr>
            <a:r>
              <a:rPr lang="en" sz="2100" b="1" dirty="0">
                <a:solidFill>
                  <a:schemeClr val="dk2"/>
                </a:solidFill>
                <a:latin typeface="Times New Roman"/>
                <a:ea typeface="Times New Roman"/>
                <a:cs typeface="Times New Roman"/>
                <a:sym typeface="Times New Roman"/>
              </a:rPr>
              <a:t>From the following P &amp; L account given by a company , calculate the GPM and NPM</a:t>
            </a:r>
            <a:endParaRPr sz="2100" b="1" dirty="0">
              <a:solidFill>
                <a:schemeClr val="dk2"/>
              </a:solidFill>
              <a:latin typeface="Times New Roman"/>
              <a:ea typeface="Times New Roman"/>
              <a:cs typeface="Times New Roman"/>
              <a:sym typeface="Times New Roman"/>
            </a:endParaRPr>
          </a:p>
          <a:p>
            <a:pPr marL="0" lvl="0" indent="0" algn="l" rtl="0">
              <a:spcBef>
                <a:spcPts val="0"/>
              </a:spcBef>
              <a:spcAft>
                <a:spcPts val="0"/>
              </a:spcAft>
              <a:buNone/>
            </a:pPr>
            <a:r>
              <a:rPr lang="en" sz="2000" dirty="0">
                <a:solidFill>
                  <a:schemeClr val="dk2"/>
                </a:solidFill>
                <a:latin typeface="Times New Roman"/>
                <a:ea typeface="Times New Roman"/>
                <a:cs typeface="Times New Roman"/>
                <a:sym typeface="Times New Roman"/>
              </a:rPr>
              <a:t>Sales revenue 					$73000</a:t>
            </a:r>
            <a:endParaRPr sz="2000" dirty="0">
              <a:solidFill>
                <a:schemeClr val="dk2"/>
              </a:solidFill>
              <a:latin typeface="Times New Roman"/>
              <a:ea typeface="Times New Roman"/>
              <a:cs typeface="Times New Roman"/>
              <a:sym typeface="Times New Roman"/>
            </a:endParaRPr>
          </a:p>
          <a:p>
            <a:pPr marL="0" lvl="0" indent="0" algn="l" rtl="0">
              <a:spcBef>
                <a:spcPts val="0"/>
              </a:spcBef>
              <a:spcAft>
                <a:spcPts val="0"/>
              </a:spcAft>
              <a:buNone/>
            </a:pPr>
            <a:r>
              <a:rPr lang="en" sz="2000" dirty="0">
                <a:solidFill>
                  <a:schemeClr val="dk2"/>
                </a:solidFill>
                <a:latin typeface="Times New Roman"/>
                <a:ea typeface="Times New Roman"/>
                <a:cs typeface="Times New Roman"/>
                <a:sym typeface="Times New Roman"/>
              </a:rPr>
              <a:t>Cost of Sales	Opening stock     $8000</a:t>
            </a:r>
            <a:endParaRPr sz="2000" dirty="0">
              <a:solidFill>
                <a:schemeClr val="dk2"/>
              </a:solidFill>
              <a:latin typeface="Times New Roman"/>
              <a:ea typeface="Times New Roman"/>
              <a:cs typeface="Times New Roman"/>
              <a:sym typeface="Times New Roman"/>
            </a:endParaRPr>
          </a:p>
          <a:p>
            <a:pPr marL="1371600" lvl="0" indent="457200" algn="l" rtl="0">
              <a:spcBef>
                <a:spcPts val="0"/>
              </a:spcBef>
              <a:spcAft>
                <a:spcPts val="0"/>
              </a:spcAft>
              <a:buNone/>
            </a:pPr>
            <a:r>
              <a:rPr lang="en" sz="2000" dirty="0">
                <a:solidFill>
                  <a:schemeClr val="dk2"/>
                </a:solidFill>
                <a:latin typeface="Times New Roman"/>
                <a:ea typeface="Times New Roman"/>
                <a:cs typeface="Times New Roman"/>
                <a:sym typeface="Times New Roman"/>
              </a:rPr>
              <a:t>Purchases             13500</a:t>
            </a:r>
            <a:endParaRPr sz="2000" dirty="0">
              <a:solidFill>
                <a:schemeClr val="dk2"/>
              </a:solidFill>
              <a:latin typeface="Times New Roman"/>
              <a:ea typeface="Times New Roman"/>
              <a:cs typeface="Times New Roman"/>
              <a:sym typeface="Times New Roman"/>
            </a:endParaRPr>
          </a:p>
          <a:p>
            <a:pPr marL="1371600" lvl="0" indent="457200" algn="l" rtl="0">
              <a:spcBef>
                <a:spcPts val="0"/>
              </a:spcBef>
              <a:spcAft>
                <a:spcPts val="0"/>
              </a:spcAft>
              <a:buNone/>
            </a:pPr>
            <a:r>
              <a:rPr lang="en" sz="2000" dirty="0">
                <a:solidFill>
                  <a:schemeClr val="dk2"/>
                </a:solidFill>
                <a:latin typeface="Times New Roman"/>
                <a:ea typeface="Times New Roman"/>
                <a:cs typeface="Times New Roman"/>
                <a:sym typeface="Times New Roman"/>
              </a:rPr>
              <a:t>Closing stock        </a:t>
            </a:r>
            <a:r>
              <a:rPr lang="en" sz="2000" u="sng" dirty="0">
                <a:solidFill>
                  <a:schemeClr val="dk2"/>
                </a:solidFill>
                <a:latin typeface="Times New Roman"/>
                <a:ea typeface="Times New Roman"/>
                <a:cs typeface="Times New Roman"/>
                <a:sym typeface="Times New Roman"/>
              </a:rPr>
              <a:t>6750	</a:t>
            </a:r>
            <a:endParaRPr sz="2000" u="sng" dirty="0">
              <a:solidFill>
                <a:schemeClr val="dk2"/>
              </a:solidFill>
              <a:latin typeface="Times New Roman"/>
              <a:ea typeface="Times New Roman"/>
              <a:cs typeface="Times New Roman"/>
              <a:sym typeface="Times New Roman"/>
            </a:endParaRPr>
          </a:p>
          <a:p>
            <a:pPr marL="0" lvl="0" indent="0" algn="l" rtl="0">
              <a:spcBef>
                <a:spcPts val="0"/>
              </a:spcBef>
              <a:spcAft>
                <a:spcPts val="0"/>
              </a:spcAft>
              <a:buNone/>
            </a:pPr>
            <a:r>
              <a:rPr lang="en" sz="2000" dirty="0">
                <a:solidFill>
                  <a:schemeClr val="dk2"/>
                </a:solidFill>
                <a:latin typeface="Times New Roman"/>
                <a:ea typeface="Times New Roman"/>
                <a:cs typeface="Times New Roman"/>
                <a:sym typeface="Times New Roman"/>
              </a:rPr>
              <a:t>Gross Profit 					—---</a:t>
            </a:r>
            <a:endParaRPr sz="2000" dirty="0">
              <a:solidFill>
                <a:schemeClr val="dk2"/>
              </a:solidFill>
              <a:latin typeface="Times New Roman"/>
              <a:ea typeface="Times New Roman"/>
              <a:cs typeface="Times New Roman"/>
              <a:sym typeface="Times New Roman"/>
            </a:endParaRPr>
          </a:p>
          <a:p>
            <a:pPr marL="0" lvl="0" indent="0" algn="l" rtl="0">
              <a:spcBef>
                <a:spcPts val="0"/>
              </a:spcBef>
              <a:spcAft>
                <a:spcPts val="0"/>
              </a:spcAft>
              <a:buNone/>
            </a:pPr>
            <a:r>
              <a:rPr lang="en" sz="2000" dirty="0">
                <a:solidFill>
                  <a:schemeClr val="dk2"/>
                </a:solidFill>
                <a:latin typeface="Times New Roman"/>
                <a:ea typeface="Times New Roman"/>
                <a:cs typeface="Times New Roman"/>
                <a:sym typeface="Times New Roman"/>
              </a:rPr>
              <a:t>Other Income 					$10267</a:t>
            </a:r>
            <a:endParaRPr sz="2000" dirty="0">
              <a:solidFill>
                <a:schemeClr val="dk2"/>
              </a:solidFill>
              <a:latin typeface="Times New Roman"/>
              <a:ea typeface="Times New Roman"/>
              <a:cs typeface="Times New Roman"/>
              <a:sym typeface="Times New Roman"/>
            </a:endParaRPr>
          </a:p>
          <a:p>
            <a:pPr marL="0" lvl="0" indent="0" algn="l" rtl="0">
              <a:spcBef>
                <a:spcPts val="0"/>
              </a:spcBef>
              <a:spcAft>
                <a:spcPts val="0"/>
              </a:spcAft>
              <a:buNone/>
            </a:pPr>
            <a:r>
              <a:rPr lang="en" sz="2000" dirty="0">
                <a:solidFill>
                  <a:schemeClr val="dk2"/>
                </a:solidFill>
                <a:latin typeface="Times New Roman"/>
                <a:ea typeface="Times New Roman"/>
                <a:cs typeface="Times New Roman"/>
                <a:sym typeface="Times New Roman"/>
              </a:rPr>
              <a:t>Expenses       	                                                     $43750</a:t>
            </a:r>
            <a:endParaRPr sz="2000" dirty="0">
              <a:solidFill>
                <a:schemeClr val="dk2"/>
              </a:solidFill>
              <a:latin typeface="Times New Roman"/>
              <a:ea typeface="Times New Roman"/>
              <a:cs typeface="Times New Roman"/>
              <a:sym typeface="Times New Roman"/>
            </a:endParaRPr>
          </a:p>
          <a:p>
            <a:pPr marL="0" lvl="0" indent="0" algn="l" rtl="0">
              <a:spcBef>
                <a:spcPts val="0"/>
              </a:spcBef>
              <a:spcAft>
                <a:spcPts val="0"/>
              </a:spcAft>
              <a:buNone/>
            </a:pPr>
            <a:r>
              <a:rPr lang="en" sz="2000" dirty="0">
                <a:solidFill>
                  <a:schemeClr val="dk2"/>
                </a:solidFill>
                <a:latin typeface="Times New Roman"/>
                <a:ea typeface="Times New Roman"/>
                <a:cs typeface="Times New Roman"/>
                <a:sym typeface="Times New Roman"/>
              </a:rPr>
              <a:t>Net Profit	                                                      —-----	</a:t>
            </a:r>
            <a:endParaRPr sz="2000" dirty="0">
              <a:solidFill>
                <a:schemeClr val="dk2"/>
              </a:solidFill>
              <a:latin typeface="Times New Roman"/>
              <a:ea typeface="Times New Roman"/>
              <a:cs typeface="Times New Roman"/>
              <a:sym typeface="Times New Roman"/>
            </a:endParaRPr>
          </a:p>
          <a:p>
            <a:pPr marL="0" lvl="0" indent="0" algn="l" rtl="0">
              <a:spcBef>
                <a:spcPts val="0"/>
              </a:spcBef>
              <a:spcAft>
                <a:spcPts val="0"/>
              </a:spcAft>
              <a:buNone/>
            </a:pPr>
            <a:r>
              <a:rPr lang="en" sz="2000" dirty="0">
                <a:solidFill>
                  <a:schemeClr val="dk2"/>
                </a:solidFill>
                <a:latin typeface="Times New Roman"/>
                <a:ea typeface="Times New Roman"/>
                <a:cs typeface="Times New Roman"/>
                <a:sym typeface="Times New Roman"/>
              </a:rPr>
              <a:t>Taxes (</a:t>
            </a:r>
            <a:r>
              <a:rPr lang="en" sz="1200" dirty="0">
                <a:solidFill>
                  <a:schemeClr val="dk2"/>
                </a:solidFill>
                <a:latin typeface="Times New Roman"/>
                <a:ea typeface="Times New Roman"/>
                <a:cs typeface="Times New Roman"/>
                <a:sym typeface="Times New Roman"/>
              </a:rPr>
              <a:t>@ 14%</a:t>
            </a:r>
            <a:r>
              <a:rPr lang="en" sz="2000" dirty="0">
                <a:solidFill>
                  <a:schemeClr val="dk2"/>
                </a:solidFill>
                <a:latin typeface="Times New Roman"/>
                <a:ea typeface="Times New Roman"/>
                <a:cs typeface="Times New Roman"/>
                <a:sym typeface="Times New Roman"/>
              </a:rPr>
              <a:t>)					—-----	</a:t>
            </a:r>
            <a:r>
              <a:rPr lang="en" sz="2300" dirty="0">
                <a:solidFill>
                  <a:schemeClr val="dk2"/>
                </a:solidFill>
                <a:latin typeface="Times New Roman"/>
                <a:ea typeface="Times New Roman"/>
                <a:cs typeface="Times New Roman"/>
                <a:sym typeface="Times New Roman"/>
              </a:rPr>
              <a:t>			</a:t>
            </a:r>
            <a:endParaRPr sz="2300" dirty="0">
              <a:solidFill>
                <a:schemeClr val="dk2"/>
              </a:solidFill>
              <a:latin typeface="Times New Roman"/>
              <a:ea typeface="Times New Roman"/>
              <a:cs typeface="Times New Roman"/>
              <a:sym typeface="Times New Roman"/>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4466FD5-1C31-57D9-2774-E3BA23E52A39}"/>
              </a:ext>
            </a:extLst>
          </p:cNvPr>
          <p:cNvSpPr>
            <a:spLocks noGrp="1"/>
          </p:cNvSpPr>
          <p:nvPr>
            <p:ph type="title"/>
          </p:nvPr>
        </p:nvSpPr>
        <p:spPr/>
        <p:txBody>
          <a:bodyPr/>
          <a:lstStyle/>
          <a:p>
            <a:r>
              <a:rPr lang="en-IN" sz="2000" b="1" dirty="0"/>
              <a:t>Q2. Calculate NPM</a:t>
            </a:r>
          </a:p>
        </p:txBody>
      </p:sp>
      <p:sp>
        <p:nvSpPr>
          <p:cNvPr id="4" name="Text Placeholder 3">
            <a:extLst>
              <a:ext uri="{FF2B5EF4-FFF2-40B4-BE49-F238E27FC236}">
                <a16:creationId xmlns:a16="http://schemas.microsoft.com/office/drawing/2014/main" id="{4900C0A6-76BF-22AA-6BA5-4324AA0DE1AA}"/>
              </a:ext>
            </a:extLst>
          </p:cNvPr>
          <p:cNvSpPr>
            <a:spLocks noGrp="1"/>
          </p:cNvSpPr>
          <p:nvPr>
            <p:ph type="body" idx="1"/>
          </p:nvPr>
        </p:nvSpPr>
        <p:spPr>
          <a:xfrm>
            <a:off x="311700" y="1229875"/>
            <a:ext cx="4260300" cy="2613579"/>
          </a:xfrm>
        </p:spPr>
        <p:txBody>
          <a:bodyPr/>
          <a:lstStyle/>
          <a:p>
            <a:pPr>
              <a:lnSpc>
                <a:spcPct val="100000"/>
              </a:lnSpc>
            </a:pPr>
            <a:r>
              <a:rPr lang="en-IN" dirty="0">
                <a:latin typeface="Times New Roman" panose="02020603050405020304" pitchFamily="18" charset="0"/>
                <a:cs typeface="Times New Roman" panose="02020603050405020304" pitchFamily="18" charset="0"/>
              </a:rPr>
              <a:t>Sales revenue		= </a:t>
            </a:r>
            <a:r>
              <a:rPr lang="en-IN" b="0" i="0" dirty="0">
                <a:solidFill>
                  <a:srgbClr val="202124"/>
                </a:solidFill>
                <a:effectLst/>
                <a:latin typeface="Times New Roman" panose="02020603050405020304" pitchFamily="18" charset="0"/>
                <a:cs typeface="Times New Roman" panose="02020603050405020304" pitchFamily="18" charset="0"/>
              </a:rPr>
              <a:t>₹ 500,000</a:t>
            </a:r>
          </a:p>
          <a:p>
            <a:pPr>
              <a:lnSpc>
                <a:spcPct val="100000"/>
              </a:lnSpc>
            </a:pPr>
            <a:r>
              <a:rPr lang="en-IN" dirty="0">
                <a:solidFill>
                  <a:srgbClr val="202124"/>
                </a:solidFill>
                <a:latin typeface="Times New Roman" panose="02020603050405020304" pitchFamily="18" charset="0"/>
                <a:cs typeface="Times New Roman" panose="02020603050405020304" pitchFamily="18" charset="0"/>
              </a:rPr>
              <a:t>Income tax        	= 20%</a:t>
            </a:r>
          </a:p>
          <a:p>
            <a:pPr>
              <a:lnSpc>
                <a:spcPct val="100000"/>
              </a:lnSpc>
            </a:pPr>
            <a:r>
              <a:rPr lang="en-IN" dirty="0">
                <a:solidFill>
                  <a:srgbClr val="202124"/>
                </a:solidFill>
                <a:latin typeface="Times New Roman" panose="02020603050405020304" pitchFamily="18" charset="0"/>
                <a:cs typeface="Times New Roman" panose="02020603050405020304" pitchFamily="18" charset="0"/>
              </a:rPr>
              <a:t>Selling cost 		= </a:t>
            </a:r>
            <a:r>
              <a:rPr lang="en-IN" b="0" i="0" dirty="0">
                <a:solidFill>
                  <a:srgbClr val="202124"/>
                </a:solidFill>
                <a:effectLst/>
                <a:latin typeface="Times New Roman" panose="02020603050405020304" pitchFamily="18" charset="0"/>
                <a:cs typeface="Times New Roman" panose="02020603050405020304" pitchFamily="18" charset="0"/>
              </a:rPr>
              <a:t>₹80,000</a:t>
            </a:r>
          </a:p>
          <a:p>
            <a:pPr>
              <a:lnSpc>
                <a:spcPct val="100000"/>
              </a:lnSpc>
            </a:pPr>
            <a:r>
              <a:rPr lang="en-IN" dirty="0">
                <a:solidFill>
                  <a:srgbClr val="202124"/>
                </a:solidFill>
                <a:latin typeface="Times New Roman" panose="02020603050405020304" pitchFamily="18" charset="0"/>
                <a:cs typeface="Times New Roman" panose="02020603050405020304" pitchFamily="18" charset="0"/>
              </a:rPr>
              <a:t>Sales return 		=1% of sales</a:t>
            </a:r>
          </a:p>
          <a:p>
            <a:pPr>
              <a:lnSpc>
                <a:spcPct val="100000"/>
              </a:lnSpc>
            </a:pPr>
            <a:r>
              <a:rPr lang="en-IN" dirty="0">
                <a:solidFill>
                  <a:srgbClr val="202124"/>
                </a:solidFill>
                <a:latin typeface="Times New Roman" panose="02020603050405020304" pitchFamily="18" charset="0"/>
                <a:cs typeface="Times New Roman" panose="02020603050405020304" pitchFamily="18" charset="0"/>
              </a:rPr>
              <a:t>Labour cost 		= </a:t>
            </a:r>
            <a:r>
              <a:rPr lang="en-IN" b="0" i="0" dirty="0">
                <a:solidFill>
                  <a:srgbClr val="202124"/>
                </a:solidFill>
                <a:effectLst/>
                <a:latin typeface="Times New Roman" panose="02020603050405020304" pitchFamily="18" charset="0"/>
                <a:cs typeface="Times New Roman" panose="02020603050405020304" pitchFamily="18" charset="0"/>
              </a:rPr>
              <a:t>₹</a:t>
            </a:r>
            <a:r>
              <a:rPr lang="en-IN" dirty="0">
                <a:solidFill>
                  <a:srgbClr val="202124"/>
                </a:solidFill>
                <a:latin typeface="Times New Roman" panose="02020603050405020304" pitchFamily="18" charset="0"/>
                <a:cs typeface="Times New Roman" panose="02020603050405020304" pitchFamily="18" charset="0"/>
              </a:rPr>
              <a:t>75,000</a:t>
            </a:r>
          </a:p>
          <a:p>
            <a:pPr>
              <a:lnSpc>
                <a:spcPct val="100000"/>
              </a:lnSpc>
            </a:pPr>
            <a:r>
              <a:rPr lang="en-IN" dirty="0">
                <a:solidFill>
                  <a:srgbClr val="202124"/>
                </a:solidFill>
                <a:latin typeface="Times New Roman" panose="02020603050405020304" pitchFamily="18" charset="0"/>
                <a:cs typeface="Times New Roman" panose="02020603050405020304" pitchFamily="18" charset="0"/>
              </a:rPr>
              <a:t>Cost of raw material 	= </a:t>
            </a:r>
            <a:r>
              <a:rPr lang="en-IN" b="0" i="0" dirty="0">
                <a:solidFill>
                  <a:srgbClr val="202124"/>
                </a:solidFill>
                <a:effectLst/>
                <a:latin typeface="Times New Roman" panose="02020603050405020304" pitchFamily="18" charset="0"/>
                <a:cs typeface="Times New Roman" panose="02020603050405020304" pitchFamily="18" charset="0"/>
              </a:rPr>
              <a:t>₹25,000</a:t>
            </a:r>
          </a:p>
          <a:p>
            <a:pPr>
              <a:lnSpc>
                <a:spcPct val="100000"/>
              </a:lnSpc>
            </a:pPr>
            <a:r>
              <a:rPr lang="en-IN" dirty="0">
                <a:solidFill>
                  <a:srgbClr val="202124"/>
                </a:solidFill>
                <a:latin typeface="Times New Roman" panose="02020603050405020304" pitchFamily="18" charset="0"/>
                <a:cs typeface="Times New Roman" panose="02020603050405020304" pitchFamily="18" charset="0"/>
              </a:rPr>
              <a:t>Trade discount		= 2% of sales</a:t>
            </a:r>
          </a:p>
          <a:p>
            <a:pPr>
              <a:lnSpc>
                <a:spcPct val="100000"/>
              </a:lnSpc>
            </a:pPr>
            <a:r>
              <a:rPr lang="en-IN" dirty="0">
                <a:solidFill>
                  <a:srgbClr val="202124"/>
                </a:solidFill>
                <a:latin typeface="Times New Roman" panose="02020603050405020304" pitchFamily="18" charset="0"/>
                <a:cs typeface="Times New Roman" panose="02020603050405020304" pitchFamily="18" charset="0"/>
              </a:rPr>
              <a:t>Loss estimated due to fire=</a:t>
            </a:r>
            <a:r>
              <a:rPr lang="en-IN" b="0" i="0" dirty="0">
                <a:solidFill>
                  <a:srgbClr val="202124"/>
                </a:solidFill>
                <a:effectLst/>
                <a:latin typeface="Times New Roman" panose="02020603050405020304" pitchFamily="18" charset="0"/>
                <a:cs typeface="Times New Roman" panose="02020603050405020304" pitchFamily="18" charset="0"/>
              </a:rPr>
              <a:t>₹72,000</a:t>
            </a:r>
          </a:p>
          <a:p>
            <a:endParaRPr lang="en-IN" dirty="0">
              <a:solidFill>
                <a:srgbClr val="202124"/>
              </a:solidFill>
              <a:latin typeface="Google Sans"/>
            </a:endParaRPr>
          </a:p>
          <a:p>
            <a:endParaRPr lang="en-IN" b="0" i="0" dirty="0">
              <a:solidFill>
                <a:srgbClr val="202124"/>
              </a:solidFill>
              <a:effectLst/>
              <a:latin typeface="Google Sans"/>
            </a:endParaRPr>
          </a:p>
          <a:p>
            <a:endParaRPr lang="en-IN" dirty="0">
              <a:solidFill>
                <a:srgbClr val="202124"/>
              </a:solidFill>
              <a:latin typeface="Google Sans"/>
            </a:endParaRPr>
          </a:p>
          <a:p>
            <a:endParaRPr lang="en-IN" dirty="0">
              <a:solidFill>
                <a:srgbClr val="202124"/>
              </a:solidFill>
              <a:latin typeface="Google Sans"/>
            </a:endParaRPr>
          </a:p>
          <a:p>
            <a:endParaRPr lang="en-IN" b="0" i="0" dirty="0">
              <a:solidFill>
                <a:srgbClr val="202124"/>
              </a:solidFill>
              <a:effectLst/>
              <a:latin typeface="Google Sans"/>
            </a:endParaRPr>
          </a:p>
          <a:p>
            <a:endParaRPr lang="en-IN" dirty="0">
              <a:solidFill>
                <a:srgbClr val="202124"/>
              </a:solidFill>
              <a:latin typeface="Google Sans"/>
            </a:endParaRPr>
          </a:p>
          <a:p>
            <a:endParaRPr lang="en-IN" b="0" i="0" dirty="0">
              <a:solidFill>
                <a:srgbClr val="202124"/>
              </a:solidFill>
              <a:effectLst/>
              <a:latin typeface="Google Sans"/>
            </a:endParaRPr>
          </a:p>
          <a:p>
            <a:endParaRPr lang="en-IN" dirty="0"/>
          </a:p>
        </p:txBody>
      </p:sp>
      <p:sp>
        <p:nvSpPr>
          <p:cNvPr id="8" name="TextBox 7">
            <a:extLst>
              <a:ext uri="{FF2B5EF4-FFF2-40B4-BE49-F238E27FC236}">
                <a16:creationId xmlns:a16="http://schemas.microsoft.com/office/drawing/2014/main" id="{54F3EDBD-80BC-1620-6126-F034AD0B78D2}"/>
              </a:ext>
            </a:extLst>
          </p:cNvPr>
          <p:cNvSpPr txBox="1"/>
          <p:nvPr/>
        </p:nvSpPr>
        <p:spPr>
          <a:xfrm>
            <a:off x="4913971" y="1293541"/>
            <a:ext cx="3918329" cy="2739211"/>
          </a:xfrm>
          <a:prstGeom prst="rect">
            <a:avLst/>
          </a:prstGeom>
          <a:noFill/>
        </p:spPr>
        <p:txBody>
          <a:bodyPr wrap="square" rtlCol="0">
            <a:spAutoFit/>
          </a:bodyPr>
          <a:lstStyle/>
          <a:p>
            <a:r>
              <a:rPr lang="en-IN" sz="1800" dirty="0">
                <a:latin typeface="Times New Roman" panose="02020603050405020304" pitchFamily="18" charset="0"/>
                <a:cs typeface="Times New Roman" panose="02020603050405020304" pitchFamily="18" charset="0"/>
              </a:rPr>
              <a:t>Cost of raw material 	= </a:t>
            </a:r>
            <a:r>
              <a:rPr lang="en-IN" sz="1800" b="0" i="0" dirty="0">
                <a:solidFill>
                  <a:srgbClr val="202124"/>
                </a:solidFill>
                <a:effectLst/>
                <a:latin typeface="Times New Roman" panose="02020603050405020304" pitchFamily="18" charset="0"/>
                <a:cs typeface="Times New Roman" panose="02020603050405020304" pitchFamily="18" charset="0"/>
              </a:rPr>
              <a:t>₹ 25,000</a:t>
            </a:r>
          </a:p>
          <a:p>
            <a:r>
              <a:rPr lang="en-IN" sz="1800" dirty="0">
                <a:solidFill>
                  <a:srgbClr val="202124"/>
                </a:solidFill>
                <a:latin typeface="Times New Roman" panose="02020603050405020304" pitchFamily="18" charset="0"/>
                <a:cs typeface="Times New Roman" panose="02020603050405020304" pitchFamily="18" charset="0"/>
              </a:rPr>
              <a:t>Inventory consumed 	= </a:t>
            </a:r>
            <a:r>
              <a:rPr lang="en-IN" sz="1800" b="0" i="0" dirty="0">
                <a:solidFill>
                  <a:srgbClr val="202124"/>
                </a:solidFill>
                <a:effectLst/>
                <a:latin typeface="Times New Roman" panose="02020603050405020304" pitchFamily="18" charset="0"/>
                <a:cs typeface="Times New Roman" panose="02020603050405020304" pitchFamily="18" charset="0"/>
              </a:rPr>
              <a:t>₹28,000</a:t>
            </a:r>
          </a:p>
          <a:p>
            <a:r>
              <a:rPr lang="en-IN" sz="1800" dirty="0">
                <a:solidFill>
                  <a:srgbClr val="202124"/>
                </a:solidFill>
                <a:latin typeface="Times New Roman" panose="02020603050405020304" pitchFamily="18" charset="0"/>
                <a:cs typeface="Times New Roman" panose="02020603050405020304" pitchFamily="18" charset="0"/>
              </a:rPr>
              <a:t>Gain from old capital stock	= </a:t>
            </a:r>
            <a:r>
              <a:rPr lang="en-IN" sz="1800" b="0" i="0" dirty="0">
                <a:solidFill>
                  <a:srgbClr val="202124"/>
                </a:solidFill>
                <a:effectLst/>
                <a:latin typeface="Times New Roman" panose="02020603050405020304" pitchFamily="18" charset="0"/>
                <a:cs typeface="Times New Roman" panose="02020603050405020304" pitchFamily="18" charset="0"/>
              </a:rPr>
              <a:t>₹</a:t>
            </a:r>
            <a:r>
              <a:rPr lang="en-IN" sz="1800" dirty="0">
                <a:solidFill>
                  <a:srgbClr val="202124"/>
                </a:solidFill>
                <a:latin typeface="Times New Roman" panose="02020603050405020304" pitchFamily="18" charset="0"/>
                <a:cs typeface="Times New Roman" panose="02020603050405020304" pitchFamily="18" charset="0"/>
              </a:rPr>
              <a:t>9,000</a:t>
            </a:r>
          </a:p>
          <a:p>
            <a:r>
              <a:rPr lang="en-IN" sz="1800" dirty="0">
                <a:solidFill>
                  <a:srgbClr val="202124"/>
                </a:solidFill>
                <a:latin typeface="Times New Roman" panose="02020603050405020304" pitchFamily="18" charset="0"/>
                <a:cs typeface="Times New Roman" panose="02020603050405020304" pitchFamily="18" charset="0"/>
              </a:rPr>
              <a:t>Royalties earned  		= </a:t>
            </a:r>
            <a:r>
              <a:rPr lang="en-IN" sz="1800" b="0" i="0" dirty="0">
                <a:solidFill>
                  <a:srgbClr val="202124"/>
                </a:solidFill>
                <a:effectLst/>
                <a:latin typeface="Times New Roman" panose="02020603050405020304" pitchFamily="18" charset="0"/>
                <a:cs typeface="Times New Roman" panose="02020603050405020304" pitchFamily="18" charset="0"/>
              </a:rPr>
              <a:t>₹9,000</a:t>
            </a:r>
          </a:p>
          <a:p>
            <a:r>
              <a:rPr lang="en-IN" sz="1800" dirty="0">
                <a:solidFill>
                  <a:srgbClr val="202124"/>
                </a:solidFill>
                <a:latin typeface="Times New Roman" panose="02020603050405020304" pitchFamily="18" charset="0"/>
                <a:cs typeface="Times New Roman" panose="02020603050405020304" pitchFamily="18" charset="0"/>
              </a:rPr>
              <a:t>Administration expenditure	=</a:t>
            </a:r>
            <a:r>
              <a:rPr lang="en-IN" sz="1800" b="0" i="0" dirty="0">
                <a:solidFill>
                  <a:srgbClr val="202124"/>
                </a:solidFill>
                <a:effectLst/>
                <a:latin typeface="Times New Roman" panose="02020603050405020304" pitchFamily="18" charset="0"/>
                <a:cs typeface="Times New Roman" panose="02020603050405020304" pitchFamily="18" charset="0"/>
              </a:rPr>
              <a:t>₹74,000</a:t>
            </a:r>
          </a:p>
          <a:p>
            <a:r>
              <a:rPr lang="en-IN" sz="1800" dirty="0">
                <a:solidFill>
                  <a:srgbClr val="202124"/>
                </a:solidFill>
                <a:latin typeface="Times New Roman" panose="02020603050405020304" pitchFamily="18" charset="0"/>
                <a:cs typeface="Times New Roman" panose="02020603050405020304" pitchFamily="18" charset="0"/>
              </a:rPr>
              <a:t>Factory overhead charges	= </a:t>
            </a:r>
            <a:r>
              <a:rPr lang="en-IN" sz="1800" b="0" i="0" dirty="0">
                <a:solidFill>
                  <a:srgbClr val="202124"/>
                </a:solidFill>
                <a:effectLst/>
                <a:latin typeface="Times New Roman" panose="02020603050405020304" pitchFamily="18" charset="0"/>
                <a:cs typeface="Times New Roman" panose="02020603050405020304" pitchFamily="18" charset="0"/>
              </a:rPr>
              <a:t>₹</a:t>
            </a:r>
            <a:r>
              <a:rPr lang="en-IN" sz="1800" dirty="0">
                <a:solidFill>
                  <a:srgbClr val="202124"/>
                </a:solidFill>
                <a:latin typeface="Times New Roman" panose="02020603050405020304" pitchFamily="18" charset="0"/>
                <a:cs typeface="Times New Roman" panose="02020603050405020304" pitchFamily="18" charset="0"/>
              </a:rPr>
              <a:t>28,000</a:t>
            </a:r>
          </a:p>
          <a:p>
            <a:r>
              <a:rPr lang="en-IN" sz="1800" dirty="0">
                <a:solidFill>
                  <a:srgbClr val="202124"/>
                </a:solidFill>
                <a:latin typeface="Times New Roman" panose="02020603050405020304" pitchFamily="18" charset="0"/>
                <a:cs typeface="Times New Roman" panose="02020603050405020304" pitchFamily="18" charset="0"/>
              </a:rPr>
              <a:t>Interest earned		= </a:t>
            </a:r>
            <a:r>
              <a:rPr lang="en-IN" sz="1800" b="0" i="0" dirty="0">
                <a:solidFill>
                  <a:srgbClr val="202124"/>
                </a:solidFill>
                <a:effectLst/>
                <a:latin typeface="Times New Roman" panose="02020603050405020304" pitchFamily="18" charset="0"/>
                <a:cs typeface="Times New Roman" panose="02020603050405020304" pitchFamily="18" charset="0"/>
              </a:rPr>
              <a:t>₹10,000</a:t>
            </a:r>
          </a:p>
          <a:p>
            <a:r>
              <a:rPr lang="en-IN" sz="1800" dirty="0">
                <a:solidFill>
                  <a:srgbClr val="202124"/>
                </a:solidFill>
                <a:latin typeface="Times New Roman" panose="02020603050405020304" pitchFamily="18" charset="0"/>
                <a:cs typeface="Times New Roman" panose="02020603050405020304" pitchFamily="18" charset="0"/>
              </a:rPr>
              <a:t> </a:t>
            </a:r>
          </a:p>
          <a:p>
            <a:endParaRPr lang="en-IN" b="0" i="0" dirty="0">
              <a:solidFill>
                <a:srgbClr val="202124"/>
              </a:solidFill>
              <a:effectLst/>
              <a:latin typeface="Google Sans"/>
            </a:endParaRPr>
          </a:p>
          <a:p>
            <a:endParaRPr lang="en-IN" dirty="0"/>
          </a:p>
        </p:txBody>
      </p:sp>
    </p:spTree>
    <p:extLst>
      <p:ext uri="{BB962C8B-B14F-4D97-AF65-F5344CB8AC3E}">
        <p14:creationId xmlns:p14="http://schemas.microsoft.com/office/powerpoint/2010/main" val="4009002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41"/>
          <p:cNvSpPr txBox="1">
            <a:spLocks noGrp="1"/>
          </p:cNvSpPr>
          <p:nvPr>
            <p:ph type="title"/>
          </p:nvPr>
        </p:nvSpPr>
        <p:spPr>
          <a:xfrm>
            <a:off x="460950" y="353572"/>
            <a:ext cx="8222100" cy="838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400" b="1">
                <a:solidFill>
                  <a:srgbClr val="EBEBEB"/>
                </a:solidFill>
                <a:latin typeface="Arial"/>
                <a:ea typeface="Arial"/>
                <a:cs typeface="Arial"/>
                <a:sym typeface="Arial"/>
              </a:rPr>
              <a:t>Financial statement analysis</a:t>
            </a:r>
            <a:endParaRPr/>
          </a:p>
        </p:txBody>
      </p:sp>
      <p:pic>
        <p:nvPicPr>
          <p:cNvPr id="254" name="Google Shape;254;p41"/>
          <p:cNvPicPr preferRelativeResize="0"/>
          <p:nvPr/>
        </p:nvPicPr>
        <p:blipFill>
          <a:blip r:embed="rId3">
            <a:alphaModFix/>
          </a:blip>
          <a:stretch>
            <a:fillRect/>
          </a:stretch>
        </p:blipFill>
        <p:spPr>
          <a:xfrm>
            <a:off x="152400" y="1344772"/>
            <a:ext cx="8839200" cy="341985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76A5AF"/>
        </a:solidFill>
        <a:effectLst/>
      </p:bgPr>
    </p:bg>
    <p:spTree>
      <p:nvGrpSpPr>
        <p:cNvPr id="1" name="Shape 95"/>
        <p:cNvGrpSpPr/>
        <p:nvPr/>
      </p:nvGrpSpPr>
      <p:grpSpPr>
        <a:xfrm>
          <a:off x="0" y="0"/>
          <a:ext cx="0" cy="0"/>
          <a:chOff x="0" y="0"/>
          <a:chExt cx="0" cy="0"/>
        </a:xfrm>
      </p:grpSpPr>
      <p:sp>
        <p:nvSpPr>
          <p:cNvPr id="96" name="Google Shape;96;p1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7" name="Google Shape;97;p15"/>
          <p:cNvSpPr txBox="1"/>
          <p:nvPr/>
        </p:nvSpPr>
        <p:spPr>
          <a:xfrm>
            <a:off x="155850" y="1516775"/>
            <a:ext cx="8832300" cy="25614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600"/>
              </a:spcBef>
              <a:spcAft>
                <a:spcPts val="0"/>
              </a:spcAft>
              <a:buNone/>
            </a:pPr>
            <a:r>
              <a:rPr lang="en" sz="2050">
                <a:solidFill>
                  <a:srgbClr val="D34817"/>
                </a:solidFill>
              </a:rPr>
              <a:t></a:t>
            </a:r>
            <a:r>
              <a:rPr lang="en" sz="2400"/>
              <a:t>Is the company profitable?</a:t>
            </a:r>
            <a:endParaRPr sz="2400"/>
          </a:p>
          <a:p>
            <a:pPr marL="0" lvl="0" indent="0" algn="l" rtl="0">
              <a:lnSpc>
                <a:spcPct val="115000"/>
              </a:lnSpc>
              <a:spcBef>
                <a:spcPts val="600"/>
              </a:spcBef>
              <a:spcAft>
                <a:spcPts val="0"/>
              </a:spcAft>
              <a:buNone/>
            </a:pPr>
            <a:r>
              <a:rPr lang="en" sz="2050">
                <a:solidFill>
                  <a:srgbClr val="D34817"/>
                </a:solidFill>
              </a:rPr>
              <a:t></a:t>
            </a:r>
            <a:r>
              <a:rPr lang="en" sz="2400"/>
              <a:t>Is there enough cash to meet payroll needs?</a:t>
            </a:r>
            <a:endParaRPr sz="2400"/>
          </a:p>
          <a:p>
            <a:pPr marL="0" lvl="0" indent="0" algn="l" rtl="0">
              <a:lnSpc>
                <a:spcPct val="115000"/>
              </a:lnSpc>
              <a:spcBef>
                <a:spcPts val="600"/>
              </a:spcBef>
              <a:spcAft>
                <a:spcPts val="0"/>
              </a:spcAft>
              <a:buNone/>
            </a:pPr>
            <a:r>
              <a:rPr lang="en" sz="2050">
                <a:solidFill>
                  <a:srgbClr val="D34817"/>
                </a:solidFill>
              </a:rPr>
              <a:t></a:t>
            </a:r>
            <a:r>
              <a:rPr lang="en" sz="2400"/>
              <a:t>How much debt does the company have?</a:t>
            </a:r>
            <a:endParaRPr sz="2400"/>
          </a:p>
          <a:p>
            <a:pPr marL="0" lvl="0" indent="0" algn="l" rtl="0">
              <a:lnSpc>
                <a:spcPct val="115000"/>
              </a:lnSpc>
              <a:spcBef>
                <a:spcPts val="600"/>
              </a:spcBef>
              <a:spcAft>
                <a:spcPts val="0"/>
              </a:spcAft>
              <a:buNone/>
            </a:pPr>
            <a:r>
              <a:rPr lang="en" sz="2050">
                <a:solidFill>
                  <a:srgbClr val="D34817"/>
                </a:solidFill>
              </a:rPr>
              <a:t></a:t>
            </a:r>
            <a:r>
              <a:rPr lang="en" sz="2400"/>
              <a:t>Has the company consistently paid cash dividends?</a:t>
            </a:r>
            <a:endParaRPr sz="2400"/>
          </a:p>
          <a:p>
            <a:pPr marL="0" lvl="0" indent="0" algn="l" rtl="0">
              <a:lnSpc>
                <a:spcPct val="115000"/>
              </a:lnSpc>
              <a:spcBef>
                <a:spcPts val="600"/>
              </a:spcBef>
              <a:spcAft>
                <a:spcPts val="0"/>
              </a:spcAft>
              <a:buNone/>
            </a:pPr>
            <a:r>
              <a:rPr lang="en" sz="2050">
                <a:solidFill>
                  <a:srgbClr val="D34817"/>
                </a:solidFill>
              </a:rPr>
              <a:t></a:t>
            </a:r>
            <a:r>
              <a:rPr lang="en" sz="2400"/>
              <a:t>Should the company invest money to expand?</a:t>
            </a:r>
            <a:endParaRPr sz="24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42"/>
          <p:cNvSpPr txBox="1">
            <a:spLocks noGrp="1"/>
          </p:cNvSpPr>
          <p:nvPr>
            <p:ph type="title"/>
          </p:nvPr>
        </p:nvSpPr>
        <p:spPr>
          <a:xfrm>
            <a:off x="53600" y="129947"/>
            <a:ext cx="8222100" cy="838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800">
                <a:solidFill>
                  <a:srgbClr val="EBEBEB"/>
                </a:solidFill>
                <a:latin typeface="Arial"/>
                <a:ea typeface="Arial"/>
                <a:cs typeface="Arial"/>
                <a:sym typeface="Arial"/>
              </a:rPr>
              <a:t>Comparative statement analysis</a:t>
            </a:r>
            <a:endParaRPr/>
          </a:p>
        </p:txBody>
      </p:sp>
      <p:sp>
        <p:nvSpPr>
          <p:cNvPr id="260" name="Google Shape;260;p42"/>
          <p:cNvSpPr txBox="1"/>
          <p:nvPr/>
        </p:nvSpPr>
        <p:spPr>
          <a:xfrm>
            <a:off x="53600" y="1275875"/>
            <a:ext cx="8575800" cy="35100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1000"/>
              </a:spcBef>
              <a:spcAft>
                <a:spcPts val="0"/>
              </a:spcAft>
              <a:buNone/>
            </a:pPr>
            <a:r>
              <a:rPr lang="en" sz="2000" dirty="0">
                <a:solidFill>
                  <a:srgbClr val="EBEBEB"/>
                </a:solidFill>
                <a:latin typeface="Cambria"/>
                <a:ea typeface="Cambria"/>
                <a:cs typeface="Cambria"/>
                <a:sym typeface="Cambria"/>
              </a:rPr>
              <a:t>Comparative statement analysis is an analysis of financial statement at different period of time</a:t>
            </a:r>
            <a:endParaRPr sz="2000" dirty="0">
              <a:solidFill>
                <a:srgbClr val="EBEBEB"/>
              </a:solidFill>
              <a:latin typeface="Cambria"/>
              <a:ea typeface="Cambria"/>
              <a:cs typeface="Cambria"/>
              <a:sym typeface="Cambria"/>
            </a:endParaRPr>
          </a:p>
          <a:p>
            <a:pPr marL="0" lvl="0" indent="0" algn="just" rtl="0">
              <a:lnSpc>
                <a:spcPct val="115000"/>
              </a:lnSpc>
              <a:spcBef>
                <a:spcPts val="1000"/>
              </a:spcBef>
              <a:spcAft>
                <a:spcPts val="0"/>
              </a:spcAft>
              <a:buNone/>
            </a:pPr>
            <a:r>
              <a:rPr lang="en" sz="2000" dirty="0">
                <a:solidFill>
                  <a:srgbClr val="EBEBEB"/>
                </a:solidFill>
                <a:latin typeface="Cambria"/>
                <a:ea typeface="Cambria"/>
                <a:cs typeface="Cambria"/>
                <a:sym typeface="Cambria"/>
              </a:rPr>
              <a:t>Again classified into two major parts such as comparative balance sheet analysis and comparative profit and loss account analysis</a:t>
            </a:r>
            <a:endParaRPr sz="2000" dirty="0">
              <a:solidFill>
                <a:srgbClr val="EBEBEB"/>
              </a:solidFill>
              <a:latin typeface="Cambria"/>
              <a:ea typeface="Cambria"/>
              <a:cs typeface="Cambria"/>
              <a:sym typeface="Cambria"/>
            </a:endParaRPr>
          </a:p>
          <a:p>
            <a:pPr marL="0" lvl="0" indent="0" algn="l" rtl="0">
              <a:lnSpc>
                <a:spcPct val="115000"/>
              </a:lnSpc>
              <a:spcBef>
                <a:spcPts val="1000"/>
              </a:spcBef>
              <a:spcAft>
                <a:spcPts val="0"/>
              </a:spcAft>
              <a:buNone/>
            </a:pPr>
            <a:r>
              <a:rPr lang="en" sz="2000" b="1" dirty="0">
                <a:solidFill>
                  <a:srgbClr val="EBEBEB"/>
                </a:solidFill>
                <a:latin typeface="Cambria"/>
                <a:ea typeface="Cambria"/>
                <a:cs typeface="Cambria"/>
                <a:sym typeface="Cambria"/>
              </a:rPr>
              <a:t>Comparative Balance Sheet Analysis</a:t>
            </a:r>
            <a:endParaRPr sz="2000" b="1" dirty="0">
              <a:solidFill>
                <a:srgbClr val="EBEBEB"/>
              </a:solidFill>
              <a:latin typeface="Cambria"/>
              <a:ea typeface="Cambria"/>
              <a:cs typeface="Cambria"/>
              <a:sym typeface="Cambria"/>
            </a:endParaRPr>
          </a:p>
          <a:p>
            <a:pPr marL="457200" lvl="0" indent="-342900" algn="l" rtl="0">
              <a:lnSpc>
                <a:spcPct val="115000"/>
              </a:lnSpc>
              <a:spcBef>
                <a:spcPts val="1000"/>
              </a:spcBef>
              <a:spcAft>
                <a:spcPts val="0"/>
              </a:spcAft>
              <a:buClr>
                <a:srgbClr val="EBEBEB"/>
              </a:buClr>
              <a:buSzPts val="1800"/>
              <a:buFont typeface="Cambria"/>
              <a:buChar char="●"/>
            </a:pPr>
            <a:r>
              <a:rPr lang="en" sz="1800" dirty="0">
                <a:solidFill>
                  <a:srgbClr val="EBEBEB"/>
                </a:solidFill>
                <a:latin typeface="Cambria"/>
                <a:ea typeface="Cambria"/>
                <a:cs typeface="Cambria"/>
                <a:sym typeface="Cambria"/>
              </a:rPr>
              <a:t>Concentrates only the balance sheet of the concern at different period of time</a:t>
            </a:r>
            <a:endParaRPr sz="1800" dirty="0">
              <a:solidFill>
                <a:srgbClr val="EBEBEB"/>
              </a:solidFill>
              <a:latin typeface="Cambria"/>
              <a:ea typeface="Cambria"/>
              <a:cs typeface="Cambria"/>
              <a:sym typeface="Cambria"/>
            </a:endParaRPr>
          </a:p>
          <a:p>
            <a:pPr marL="457200" lvl="0" indent="-342900" algn="l" rtl="0">
              <a:lnSpc>
                <a:spcPct val="115000"/>
              </a:lnSpc>
              <a:spcBef>
                <a:spcPts val="0"/>
              </a:spcBef>
              <a:spcAft>
                <a:spcPts val="0"/>
              </a:spcAft>
              <a:buClr>
                <a:srgbClr val="EBEBEB"/>
              </a:buClr>
              <a:buSzPts val="1800"/>
              <a:buFont typeface="Cambria"/>
              <a:buChar char="●"/>
            </a:pPr>
            <a:r>
              <a:rPr lang="en" sz="1800" dirty="0">
                <a:solidFill>
                  <a:srgbClr val="EBEBEB"/>
                </a:solidFill>
                <a:latin typeface="Cambria"/>
                <a:ea typeface="Cambria"/>
                <a:cs typeface="Cambria"/>
                <a:sym typeface="Cambria"/>
              </a:rPr>
              <a:t>This type of analysis helps to understand the real financial position of the concern as well as how the assets, liabilities and capitals are placed during a particular period </a:t>
            </a:r>
            <a:endParaRPr sz="1800" dirty="0">
              <a:solidFill>
                <a:srgbClr val="EBEBEB"/>
              </a:solidFill>
              <a:latin typeface="Cambria"/>
              <a:ea typeface="Cambria"/>
              <a:cs typeface="Cambria"/>
              <a:sym typeface="Cambria"/>
            </a:endParaRPr>
          </a:p>
          <a:p>
            <a:pPr marL="0" lvl="0" indent="0" algn="l" rtl="0">
              <a:spcBef>
                <a:spcPts val="0"/>
              </a:spcBef>
              <a:spcAft>
                <a:spcPts val="0"/>
              </a:spcAft>
              <a:buNone/>
            </a:pPr>
            <a:endParaRPr dirty="0">
              <a:latin typeface="Roboto"/>
              <a:ea typeface="Roboto"/>
              <a:cs typeface="Roboto"/>
              <a:sym typeface="Roboto"/>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43"/>
          <p:cNvSpPr txBox="1">
            <a:spLocks noGrp="1"/>
          </p:cNvSpPr>
          <p:nvPr>
            <p:ph type="title"/>
          </p:nvPr>
        </p:nvSpPr>
        <p:spPr>
          <a:xfrm>
            <a:off x="0" y="246622"/>
            <a:ext cx="8222100" cy="838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400">
                <a:solidFill>
                  <a:srgbClr val="EBEBEB"/>
                </a:solidFill>
                <a:latin typeface="Arial"/>
                <a:ea typeface="Arial"/>
                <a:cs typeface="Arial"/>
                <a:sym typeface="Arial"/>
              </a:rPr>
              <a:t>Let’s discuss the operational performance </a:t>
            </a:r>
            <a:endParaRPr/>
          </a:p>
        </p:txBody>
      </p:sp>
      <p:pic>
        <p:nvPicPr>
          <p:cNvPr id="266" name="Google Shape;266;p43"/>
          <p:cNvPicPr preferRelativeResize="0"/>
          <p:nvPr/>
        </p:nvPicPr>
        <p:blipFill>
          <a:blip r:embed="rId3">
            <a:alphaModFix/>
          </a:blip>
          <a:stretch>
            <a:fillRect/>
          </a:stretch>
        </p:blipFill>
        <p:spPr>
          <a:xfrm>
            <a:off x="152400" y="1237822"/>
            <a:ext cx="8806861" cy="3753279"/>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44"/>
          <p:cNvSpPr txBox="1">
            <a:spLocks noGrp="1"/>
          </p:cNvSpPr>
          <p:nvPr>
            <p:ph type="title"/>
          </p:nvPr>
        </p:nvSpPr>
        <p:spPr>
          <a:xfrm>
            <a:off x="160575" y="110497"/>
            <a:ext cx="8222100" cy="838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800">
                <a:solidFill>
                  <a:srgbClr val="EBEBEB"/>
                </a:solidFill>
                <a:latin typeface="Arial"/>
                <a:ea typeface="Arial"/>
                <a:cs typeface="Arial"/>
                <a:sym typeface="Arial"/>
              </a:rPr>
              <a:t>Operational performance</a:t>
            </a:r>
            <a:endParaRPr/>
          </a:p>
        </p:txBody>
      </p:sp>
      <p:graphicFrame>
        <p:nvGraphicFramePr>
          <p:cNvPr id="272" name="Google Shape;272;p44"/>
          <p:cNvGraphicFramePr/>
          <p:nvPr/>
        </p:nvGraphicFramePr>
        <p:xfrm>
          <a:off x="160575" y="1698350"/>
          <a:ext cx="8936075" cy="2490127"/>
        </p:xfrm>
        <a:graphic>
          <a:graphicData uri="http://schemas.openxmlformats.org/drawingml/2006/table">
            <a:tbl>
              <a:tblPr>
                <a:noFill/>
                <a:tableStyleId>{426944C5-6C52-46BD-AD2A-FCF62F600855}</a:tableStyleId>
              </a:tblPr>
              <a:tblGrid>
                <a:gridCol w="2814075">
                  <a:extLst>
                    <a:ext uri="{9D8B030D-6E8A-4147-A177-3AD203B41FA5}">
                      <a16:colId xmlns:a16="http://schemas.microsoft.com/office/drawing/2014/main" val="20000"/>
                    </a:ext>
                  </a:extLst>
                </a:gridCol>
                <a:gridCol w="1774975">
                  <a:extLst>
                    <a:ext uri="{9D8B030D-6E8A-4147-A177-3AD203B41FA5}">
                      <a16:colId xmlns:a16="http://schemas.microsoft.com/office/drawing/2014/main" val="20001"/>
                    </a:ext>
                  </a:extLst>
                </a:gridCol>
                <a:gridCol w="1480025">
                  <a:extLst>
                    <a:ext uri="{9D8B030D-6E8A-4147-A177-3AD203B41FA5}">
                      <a16:colId xmlns:a16="http://schemas.microsoft.com/office/drawing/2014/main" val="20002"/>
                    </a:ext>
                  </a:extLst>
                </a:gridCol>
                <a:gridCol w="1489350">
                  <a:extLst>
                    <a:ext uri="{9D8B030D-6E8A-4147-A177-3AD203B41FA5}">
                      <a16:colId xmlns:a16="http://schemas.microsoft.com/office/drawing/2014/main" val="20003"/>
                    </a:ext>
                  </a:extLst>
                </a:gridCol>
                <a:gridCol w="1377650">
                  <a:extLst>
                    <a:ext uri="{9D8B030D-6E8A-4147-A177-3AD203B41FA5}">
                      <a16:colId xmlns:a16="http://schemas.microsoft.com/office/drawing/2014/main" val="20004"/>
                    </a:ext>
                  </a:extLst>
                </a:gridCol>
              </a:tblGrid>
              <a:tr h="457200">
                <a:tc rowSpan="2">
                  <a:txBody>
                    <a:bodyPr/>
                    <a:lstStyle/>
                    <a:p>
                      <a:pPr marL="0" lvl="0" indent="0" algn="ctr" rtl="0">
                        <a:lnSpc>
                          <a:spcPct val="115000"/>
                        </a:lnSpc>
                        <a:spcBef>
                          <a:spcPts val="0"/>
                        </a:spcBef>
                        <a:spcAft>
                          <a:spcPts val="0"/>
                        </a:spcAft>
                        <a:buNone/>
                      </a:pPr>
                      <a:r>
                        <a:rPr lang="en" sz="1800" b="1" u="sng">
                          <a:solidFill>
                            <a:schemeClr val="lt1"/>
                          </a:solidFill>
                          <a:latin typeface="Cambria"/>
                          <a:ea typeface="Cambria"/>
                          <a:cs typeface="Cambria"/>
                          <a:sym typeface="Cambria"/>
                        </a:rPr>
                        <a:t>Particulars</a:t>
                      </a:r>
                      <a:endParaRPr sz="1800" b="1" u="sng">
                        <a:solidFill>
                          <a:schemeClr val="lt1"/>
                        </a:solidFill>
                        <a:latin typeface="Cambria"/>
                        <a:ea typeface="Cambria"/>
                        <a:cs typeface="Cambria"/>
                        <a:sym typeface="Cambria"/>
                      </a:endParaRPr>
                    </a:p>
                  </a:txBody>
                  <a:tcPr marL="91425" marR="91425" marT="91425" marB="91425"/>
                </a:tc>
                <a:tc gridSpan="2">
                  <a:txBody>
                    <a:bodyPr/>
                    <a:lstStyle/>
                    <a:p>
                      <a:pPr marL="0" lvl="0" indent="0" algn="l" rtl="0">
                        <a:lnSpc>
                          <a:spcPct val="115000"/>
                        </a:lnSpc>
                        <a:spcBef>
                          <a:spcPts val="0"/>
                        </a:spcBef>
                        <a:spcAft>
                          <a:spcPts val="0"/>
                        </a:spcAft>
                        <a:buNone/>
                      </a:pPr>
                      <a:r>
                        <a:rPr lang="en" sz="1600" b="1" u="sng">
                          <a:solidFill>
                            <a:schemeClr val="lt1"/>
                          </a:solidFill>
                        </a:rPr>
                        <a:t>Year ending 31</a:t>
                      </a:r>
                      <a:r>
                        <a:rPr lang="en" sz="2800" b="1" u="sng" baseline="30000">
                          <a:solidFill>
                            <a:schemeClr val="lt1"/>
                          </a:solidFill>
                        </a:rPr>
                        <a:t>st</a:t>
                      </a:r>
                      <a:r>
                        <a:rPr lang="en" sz="1600" b="1" u="sng">
                          <a:solidFill>
                            <a:schemeClr val="lt1"/>
                          </a:solidFill>
                        </a:rPr>
                        <a:t> March</a:t>
                      </a:r>
                      <a:endParaRPr sz="1600" b="1" u="sng">
                        <a:solidFill>
                          <a:schemeClr val="lt1"/>
                        </a:solidFill>
                      </a:endParaRPr>
                    </a:p>
                  </a:txBody>
                  <a:tcPr marL="91425" marR="91425" marT="91425" marB="91425"/>
                </a:tc>
                <a:tc hMerge="1">
                  <a:txBody>
                    <a:bodyPr/>
                    <a:lstStyle/>
                    <a:p>
                      <a:endParaRPr lang="en-US"/>
                    </a:p>
                  </a:txBody>
                  <a:tcPr/>
                </a:tc>
                <a:tc rowSpan="2">
                  <a:txBody>
                    <a:bodyPr/>
                    <a:lstStyle/>
                    <a:p>
                      <a:pPr marL="0" lvl="0" indent="0" algn="l" rtl="0">
                        <a:lnSpc>
                          <a:spcPct val="115000"/>
                        </a:lnSpc>
                        <a:spcBef>
                          <a:spcPts val="0"/>
                        </a:spcBef>
                        <a:spcAft>
                          <a:spcPts val="0"/>
                        </a:spcAft>
                        <a:buNone/>
                      </a:pPr>
                      <a:r>
                        <a:rPr lang="en" b="1">
                          <a:solidFill>
                            <a:schemeClr val="lt1"/>
                          </a:solidFill>
                          <a:latin typeface="Cambria"/>
                          <a:ea typeface="Cambria"/>
                          <a:cs typeface="Cambria"/>
                          <a:sym typeface="Cambria"/>
                        </a:rPr>
                        <a:t>Increased/</a:t>
                      </a:r>
                      <a:endParaRPr b="1">
                        <a:solidFill>
                          <a:schemeClr val="lt1"/>
                        </a:solidFill>
                        <a:latin typeface="Cambria"/>
                        <a:ea typeface="Cambria"/>
                        <a:cs typeface="Cambria"/>
                        <a:sym typeface="Cambria"/>
                      </a:endParaRPr>
                    </a:p>
                    <a:p>
                      <a:pPr marL="0" lvl="0" indent="0" algn="l" rtl="0">
                        <a:lnSpc>
                          <a:spcPct val="115000"/>
                        </a:lnSpc>
                        <a:spcBef>
                          <a:spcPts val="0"/>
                        </a:spcBef>
                        <a:spcAft>
                          <a:spcPts val="0"/>
                        </a:spcAft>
                        <a:buNone/>
                      </a:pPr>
                      <a:r>
                        <a:rPr lang="en" b="1">
                          <a:solidFill>
                            <a:schemeClr val="lt1"/>
                          </a:solidFill>
                          <a:latin typeface="Cambria"/>
                          <a:ea typeface="Cambria"/>
                          <a:cs typeface="Cambria"/>
                          <a:sym typeface="Cambria"/>
                        </a:rPr>
                        <a:t>Decreased amount</a:t>
                      </a:r>
                      <a:endParaRPr b="1">
                        <a:solidFill>
                          <a:schemeClr val="lt1"/>
                        </a:solidFill>
                        <a:latin typeface="Cambria"/>
                        <a:ea typeface="Cambria"/>
                        <a:cs typeface="Cambria"/>
                        <a:sym typeface="Cambria"/>
                      </a:endParaRPr>
                    </a:p>
                  </a:txBody>
                  <a:tcPr marL="91425" marR="91425" marT="91425" marB="91425"/>
                </a:tc>
                <a:tc rowSpan="2">
                  <a:txBody>
                    <a:bodyPr/>
                    <a:lstStyle/>
                    <a:p>
                      <a:pPr marL="0" lvl="0" indent="0" algn="l" rtl="0">
                        <a:lnSpc>
                          <a:spcPct val="115000"/>
                        </a:lnSpc>
                        <a:spcBef>
                          <a:spcPts val="0"/>
                        </a:spcBef>
                        <a:spcAft>
                          <a:spcPts val="0"/>
                        </a:spcAft>
                        <a:buNone/>
                      </a:pPr>
                      <a:r>
                        <a:rPr lang="en" b="1">
                          <a:solidFill>
                            <a:schemeClr val="lt1"/>
                          </a:solidFill>
                          <a:latin typeface="Cambria"/>
                          <a:ea typeface="Cambria"/>
                          <a:cs typeface="Cambria"/>
                          <a:sym typeface="Cambria"/>
                        </a:rPr>
                        <a:t>Increased/</a:t>
                      </a:r>
                      <a:endParaRPr b="1">
                        <a:solidFill>
                          <a:schemeClr val="lt1"/>
                        </a:solidFill>
                        <a:latin typeface="Cambria"/>
                        <a:ea typeface="Cambria"/>
                        <a:cs typeface="Cambria"/>
                        <a:sym typeface="Cambria"/>
                      </a:endParaRPr>
                    </a:p>
                    <a:p>
                      <a:pPr marL="0" lvl="0" indent="0" algn="l" rtl="0">
                        <a:lnSpc>
                          <a:spcPct val="115000"/>
                        </a:lnSpc>
                        <a:spcBef>
                          <a:spcPts val="0"/>
                        </a:spcBef>
                        <a:spcAft>
                          <a:spcPts val="0"/>
                        </a:spcAft>
                        <a:buNone/>
                      </a:pPr>
                      <a:r>
                        <a:rPr lang="en" b="1">
                          <a:solidFill>
                            <a:schemeClr val="lt1"/>
                          </a:solidFill>
                          <a:latin typeface="Cambria"/>
                          <a:ea typeface="Cambria"/>
                          <a:cs typeface="Cambria"/>
                          <a:sym typeface="Cambria"/>
                        </a:rPr>
                        <a:t>Decreased (%)</a:t>
                      </a:r>
                      <a:endParaRPr b="1">
                        <a:solidFill>
                          <a:schemeClr val="lt1"/>
                        </a:solidFill>
                        <a:latin typeface="Cambria"/>
                        <a:ea typeface="Cambria"/>
                        <a:cs typeface="Cambria"/>
                        <a:sym typeface="Cambria"/>
                      </a:endParaRPr>
                    </a:p>
                  </a:txBody>
                  <a:tcPr marL="91425" marR="91425" marT="91425" marB="91425"/>
                </a:tc>
                <a:extLst>
                  <a:ext uri="{0D108BD9-81ED-4DB2-BD59-A6C34878D82A}">
                    <a16:rowId xmlns:a16="http://schemas.microsoft.com/office/drawing/2014/main" val="10000"/>
                  </a:ext>
                </a:extLst>
              </a:tr>
              <a:tr h="457200">
                <a:tc vMerge="1">
                  <a:txBody>
                    <a:bodyPr/>
                    <a:lstStyle/>
                    <a:p>
                      <a:endParaRPr lang="en-US"/>
                    </a:p>
                  </a:txBody>
                  <a:tcPr/>
                </a:tc>
                <a:tc>
                  <a:txBody>
                    <a:bodyPr/>
                    <a:lstStyle/>
                    <a:p>
                      <a:pPr marL="0" lvl="0" indent="0" algn="l" rtl="0">
                        <a:lnSpc>
                          <a:spcPct val="115000"/>
                        </a:lnSpc>
                        <a:spcBef>
                          <a:spcPts val="0"/>
                        </a:spcBef>
                        <a:spcAft>
                          <a:spcPts val="0"/>
                        </a:spcAft>
                        <a:buNone/>
                      </a:pPr>
                      <a:r>
                        <a:rPr lang="en">
                          <a:solidFill>
                            <a:schemeClr val="lt1"/>
                          </a:solidFill>
                          <a:latin typeface="Cambria"/>
                          <a:ea typeface="Cambria"/>
                          <a:cs typeface="Cambria"/>
                          <a:sym typeface="Cambria"/>
                        </a:rPr>
                        <a:t>          2003 Rs</a:t>
                      </a:r>
                      <a:endParaRPr>
                        <a:solidFill>
                          <a:schemeClr val="lt1"/>
                        </a:solidFill>
                        <a:latin typeface="Cambria"/>
                        <a:ea typeface="Cambria"/>
                        <a:cs typeface="Cambria"/>
                        <a:sym typeface="Cambria"/>
                      </a:endParaRPr>
                    </a:p>
                  </a:txBody>
                  <a:tcPr marL="91425" marR="91425" marT="91425" marB="91425"/>
                </a:tc>
                <a:tc>
                  <a:txBody>
                    <a:bodyPr/>
                    <a:lstStyle/>
                    <a:p>
                      <a:pPr marL="0" lvl="0" indent="0" algn="ctr" rtl="0">
                        <a:lnSpc>
                          <a:spcPct val="115000"/>
                        </a:lnSpc>
                        <a:spcBef>
                          <a:spcPts val="0"/>
                        </a:spcBef>
                        <a:spcAft>
                          <a:spcPts val="0"/>
                        </a:spcAft>
                        <a:buNone/>
                      </a:pPr>
                      <a:r>
                        <a:rPr lang="en">
                          <a:solidFill>
                            <a:schemeClr val="lt1"/>
                          </a:solidFill>
                          <a:latin typeface="Cambria"/>
                          <a:ea typeface="Cambria"/>
                          <a:cs typeface="Cambria"/>
                          <a:sym typeface="Cambria"/>
                        </a:rPr>
                        <a:t>2004 Rs</a:t>
                      </a:r>
                      <a:endParaRPr>
                        <a:solidFill>
                          <a:schemeClr val="lt1"/>
                        </a:solidFill>
                        <a:latin typeface="Cambria"/>
                        <a:ea typeface="Cambria"/>
                        <a:cs typeface="Cambria"/>
                        <a:sym typeface="Cambria"/>
                      </a:endParaRPr>
                    </a:p>
                  </a:txBody>
                  <a:tcPr marL="91425" marR="91425" marT="91425" marB="91425"/>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1"/>
                  </a:ext>
                </a:extLst>
              </a:tr>
              <a:tr h="847725">
                <a:tc>
                  <a:txBody>
                    <a:bodyPr/>
                    <a:lstStyle/>
                    <a:p>
                      <a:pPr marL="0" lvl="0" indent="0" algn="l" rtl="0">
                        <a:lnSpc>
                          <a:spcPct val="115000"/>
                        </a:lnSpc>
                        <a:spcBef>
                          <a:spcPts val="0"/>
                        </a:spcBef>
                        <a:spcAft>
                          <a:spcPts val="0"/>
                        </a:spcAft>
                        <a:buNone/>
                      </a:pPr>
                      <a:r>
                        <a:rPr lang="en" b="1">
                          <a:solidFill>
                            <a:schemeClr val="lt1"/>
                          </a:solidFill>
                          <a:latin typeface="Cambria"/>
                          <a:ea typeface="Cambria"/>
                          <a:cs typeface="Cambria"/>
                          <a:sym typeface="Cambria"/>
                        </a:rPr>
                        <a:t>Assets</a:t>
                      </a:r>
                      <a:endParaRPr b="1">
                        <a:solidFill>
                          <a:schemeClr val="lt1"/>
                        </a:solidFill>
                        <a:latin typeface="Cambria"/>
                        <a:ea typeface="Cambria"/>
                        <a:cs typeface="Cambria"/>
                        <a:sym typeface="Cambria"/>
                      </a:endParaRPr>
                    </a:p>
                    <a:p>
                      <a:pPr marL="0" lvl="0" indent="0" algn="l" rtl="0">
                        <a:lnSpc>
                          <a:spcPct val="115000"/>
                        </a:lnSpc>
                        <a:spcBef>
                          <a:spcPts val="0"/>
                        </a:spcBef>
                        <a:spcAft>
                          <a:spcPts val="0"/>
                        </a:spcAft>
                        <a:buNone/>
                      </a:pPr>
                      <a:r>
                        <a:rPr lang="en" b="1" i="1">
                          <a:solidFill>
                            <a:schemeClr val="lt1"/>
                          </a:solidFill>
                          <a:latin typeface="Cambria"/>
                          <a:ea typeface="Cambria"/>
                          <a:cs typeface="Cambria"/>
                          <a:sym typeface="Cambria"/>
                        </a:rPr>
                        <a:t>Current Assets</a:t>
                      </a:r>
                      <a:endParaRPr b="1" i="1">
                        <a:solidFill>
                          <a:schemeClr val="lt1"/>
                        </a:solidFill>
                        <a:latin typeface="Cambria"/>
                        <a:ea typeface="Cambria"/>
                        <a:cs typeface="Cambria"/>
                        <a:sym typeface="Cambria"/>
                      </a:endParaRPr>
                    </a:p>
                    <a:p>
                      <a:pPr marL="457200" lvl="0" indent="0" algn="l" rtl="0">
                        <a:lnSpc>
                          <a:spcPct val="115000"/>
                        </a:lnSpc>
                        <a:spcBef>
                          <a:spcPts val="0"/>
                        </a:spcBef>
                        <a:spcAft>
                          <a:spcPts val="0"/>
                        </a:spcAft>
                        <a:buNone/>
                      </a:pPr>
                      <a:r>
                        <a:rPr lang="en">
                          <a:solidFill>
                            <a:schemeClr val="lt1"/>
                          </a:solidFill>
                          <a:latin typeface="Cambria"/>
                          <a:ea typeface="Cambria"/>
                          <a:cs typeface="Cambria"/>
                          <a:sym typeface="Cambria"/>
                        </a:rPr>
                        <a:t>Cash and balance with RBI</a:t>
                      </a:r>
                      <a:endParaRPr>
                        <a:solidFill>
                          <a:schemeClr val="lt1"/>
                        </a:solidFill>
                        <a:latin typeface="Cambria"/>
                        <a:ea typeface="Cambria"/>
                        <a:cs typeface="Cambria"/>
                        <a:sym typeface="Cambria"/>
                      </a:endParaRPr>
                    </a:p>
                    <a:p>
                      <a:pPr marL="457200" lvl="0" indent="0" algn="l" rtl="0">
                        <a:lnSpc>
                          <a:spcPct val="115000"/>
                        </a:lnSpc>
                        <a:spcBef>
                          <a:spcPts val="0"/>
                        </a:spcBef>
                        <a:spcAft>
                          <a:spcPts val="0"/>
                        </a:spcAft>
                        <a:buNone/>
                      </a:pPr>
                      <a:r>
                        <a:rPr lang="en">
                          <a:solidFill>
                            <a:schemeClr val="lt1"/>
                          </a:solidFill>
                          <a:latin typeface="Cambria"/>
                          <a:ea typeface="Cambria"/>
                          <a:cs typeface="Cambria"/>
                          <a:sym typeface="Cambria"/>
                        </a:rPr>
                        <a:t>Balance with bank and …</a:t>
                      </a:r>
                      <a:endParaRPr>
                        <a:solidFill>
                          <a:schemeClr val="lt1"/>
                        </a:solidFill>
                        <a:latin typeface="Cambria"/>
                        <a:ea typeface="Cambria"/>
                        <a:cs typeface="Cambria"/>
                        <a:sym typeface="Cambria"/>
                      </a:endParaRPr>
                    </a:p>
                  </a:txBody>
                  <a:tcPr marL="91425" marR="91425" marT="91425" marB="91425"/>
                </a:tc>
                <a:tc>
                  <a:txBody>
                    <a:bodyPr/>
                    <a:lstStyle/>
                    <a:p>
                      <a:pPr marL="0" lvl="0" indent="0" algn="ctr" rtl="0">
                        <a:lnSpc>
                          <a:spcPct val="115000"/>
                        </a:lnSpc>
                        <a:spcBef>
                          <a:spcPts val="0"/>
                        </a:spcBef>
                        <a:spcAft>
                          <a:spcPts val="0"/>
                        </a:spcAft>
                        <a:buNone/>
                      </a:pPr>
                      <a:endParaRPr>
                        <a:solidFill>
                          <a:schemeClr val="lt1"/>
                        </a:solidFill>
                        <a:latin typeface="Cambria"/>
                        <a:ea typeface="Cambria"/>
                        <a:cs typeface="Cambria"/>
                        <a:sym typeface="Cambria"/>
                      </a:endParaRPr>
                    </a:p>
                    <a:p>
                      <a:pPr marL="0" lvl="0" indent="0" algn="ctr" rtl="0">
                        <a:lnSpc>
                          <a:spcPct val="115000"/>
                        </a:lnSpc>
                        <a:spcBef>
                          <a:spcPts val="0"/>
                        </a:spcBef>
                        <a:spcAft>
                          <a:spcPts val="0"/>
                        </a:spcAft>
                        <a:buNone/>
                      </a:pPr>
                      <a:endParaRPr>
                        <a:solidFill>
                          <a:schemeClr val="lt1"/>
                        </a:solidFill>
                        <a:latin typeface="Cambria"/>
                        <a:ea typeface="Cambria"/>
                        <a:cs typeface="Cambria"/>
                        <a:sym typeface="Cambria"/>
                      </a:endParaRPr>
                    </a:p>
                    <a:p>
                      <a:pPr marL="0" lvl="0" indent="0" algn="ctr" rtl="0">
                        <a:lnSpc>
                          <a:spcPct val="115000"/>
                        </a:lnSpc>
                        <a:spcBef>
                          <a:spcPts val="0"/>
                        </a:spcBef>
                        <a:spcAft>
                          <a:spcPts val="0"/>
                        </a:spcAft>
                        <a:buNone/>
                      </a:pPr>
                      <a:r>
                        <a:rPr lang="en">
                          <a:solidFill>
                            <a:schemeClr val="lt1"/>
                          </a:solidFill>
                          <a:latin typeface="Cambria"/>
                          <a:ea typeface="Cambria"/>
                          <a:cs typeface="Cambria"/>
                          <a:sym typeface="Cambria"/>
                        </a:rPr>
                        <a:t>27,06,808</a:t>
                      </a:r>
                      <a:endParaRPr>
                        <a:solidFill>
                          <a:schemeClr val="lt1"/>
                        </a:solidFill>
                        <a:latin typeface="Cambria"/>
                        <a:ea typeface="Cambria"/>
                        <a:cs typeface="Cambria"/>
                        <a:sym typeface="Cambria"/>
                      </a:endParaRPr>
                    </a:p>
                    <a:p>
                      <a:pPr marL="0" lvl="0" indent="0" algn="ctr" rtl="0">
                        <a:lnSpc>
                          <a:spcPct val="115000"/>
                        </a:lnSpc>
                        <a:spcBef>
                          <a:spcPts val="0"/>
                        </a:spcBef>
                        <a:spcAft>
                          <a:spcPts val="0"/>
                        </a:spcAft>
                        <a:buNone/>
                      </a:pPr>
                      <a:r>
                        <a:rPr lang="en">
                          <a:solidFill>
                            <a:schemeClr val="lt1"/>
                          </a:solidFill>
                          <a:latin typeface="Cambria"/>
                          <a:ea typeface="Cambria"/>
                          <a:cs typeface="Cambria"/>
                          <a:sym typeface="Cambria"/>
                        </a:rPr>
                        <a:t>11,36,781</a:t>
                      </a:r>
                      <a:endParaRPr>
                        <a:solidFill>
                          <a:schemeClr val="lt1"/>
                        </a:solidFill>
                        <a:latin typeface="Cambria"/>
                        <a:ea typeface="Cambria"/>
                        <a:cs typeface="Cambria"/>
                        <a:sym typeface="Cambria"/>
                      </a:endParaRPr>
                    </a:p>
                  </a:txBody>
                  <a:tcPr marL="91425" marR="91425" marT="91425" marB="91425"/>
                </a:tc>
                <a:tc>
                  <a:txBody>
                    <a:bodyPr/>
                    <a:lstStyle/>
                    <a:p>
                      <a:pPr marL="0" lvl="0" indent="0" algn="ctr" rtl="0">
                        <a:lnSpc>
                          <a:spcPct val="115000"/>
                        </a:lnSpc>
                        <a:spcBef>
                          <a:spcPts val="0"/>
                        </a:spcBef>
                        <a:spcAft>
                          <a:spcPts val="0"/>
                        </a:spcAft>
                        <a:buNone/>
                      </a:pPr>
                      <a:endParaRPr>
                        <a:solidFill>
                          <a:schemeClr val="lt1"/>
                        </a:solidFill>
                        <a:latin typeface="Cambria"/>
                        <a:ea typeface="Cambria"/>
                        <a:cs typeface="Cambria"/>
                        <a:sym typeface="Cambria"/>
                      </a:endParaRPr>
                    </a:p>
                    <a:p>
                      <a:pPr marL="0" lvl="0" indent="0" algn="ctr" rtl="0">
                        <a:lnSpc>
                          <a:spcPct val="115000"/>
                        </a:lnSpc>
                        <a:spcBef>
                          <a:spcPts val="0"/>
                        </a:spcBef>
                        <a:spcAft>
                          <a:spcPts val="0"/>
                        </a:spcAft>
                        <a:buNone/>
                      </a:pPr>
                      <a:endParaRPr>
                        <a:solidFill>
                          <a:schemeClr val="lt1"/>
                        </a:solidFill>
                        <a:latin typeface="Cambria"/>
                        <a:ea typeface="Cambria"/>
                        <a:cs typeface="Cambria"/>
                        <a:sym typeface="Cambria"/>
                      </a:endParaRPr>
                    </a:p>
                    <a:p>
                      <a:pPr marL="0" lvl="0" indent="0" algn="ctr" rtl="0">
                        <a:lnSpc>
                          <a:spcPct val="115000"/>
                        </a:lnSpc>
                        <a:spcBef>
                          <a:spcPts val="0"/>
                        </a:spcBef>
                        <a:spcAft>
                          <a:spcPts val="0"/>
                        </a:spcAft>
                        <a:buNone/>
                      </a:pPr>
                      <a:r>
                        <a:rPr lang="en">
                          <a:solidFill>
                            <a:schemeClr val="lt1"/>
                          </a:solidFill>
                          <a:latin typeface="Cambria"/>
                          <a:ea typeface="Cambria"/>
                          <a:cs typeface="Cambria"/>
                          <a:sym typeface="Cambria"/>
                        </a:rPr>
                        <a:t>22,37,601</a:t>
                      </a:r>
                      <a:endParaRPr>
                        <a:solidFill>
                          <a:schemeClr val="lt1"/>
                        </a:solidFill>
                        <a:latin typeface="Cambria"/>
                        <a:ea typeface="Cambria"/>
                        <a:cs typeface="Cambria"/>
                        <a:sym typeface="Cambria"/>
                      </a:endParaRPr>
                    </a:p>
                    <a:p>
                      <a:pPr marL="0" lvl="0" indent="0" algn="ctr" rtl="0">
                        <a:lnSpc>
                          <a:spcPct val="115000"/>
                        </a:lnSpc>
                        <a:spcBef>
                          <a:spcPts val="0"/>
                        </a:spcBef>
                        <a:spcAft>
                          <a:spcPts val="0"/>
                        </a:spcAft>
                        <a:buNone/>
                      </a:pPr>
                      <a:r>
                        <a:rPr lang="en">
                          <a:solidFill>
                            <a:schemeClr val="lt1"/>
                          </a:solidFill>
                          <a:latin typeface="Cambria"/>
                          <a:ea typeface="Cambria"/>
                          <a:cs typeface="Cambria"/>
                          <a:sym typeface="Cambria"/>
                        </a:rPr>
                        <a:t>16,07,975</a:t>
                      </a:r>
                      <a:endParaRPr>
                        <a:solidFill>
                          <a:schemeClr val="lt1"/>
                        </a:solidFill>
                        <a:latin typeface="Cambria"/>
                        <a:ea typeface="Cambria"/>
                        <a:cs typeface="Cambria"/>
                        <a:sym typeface="Cambria"/>
                      </a:endParaRPr>
                    </a:p>
                  </a:txBody>
                  <a:tcPr marL="91425" marR="91425" marT="91425" marB="91425"/>
                </a:tc>
                <a:tc>
                  <a:txBody>
                    <a:bodyPr/>
                    <a:lstStyle/>
                    <a:p>
                      <a:pPr marL="0" lvl="0" indent="0" algn="r" rtl="0">
                        <a:lnSpc>
                          <a:spcPct val="115000"/>
                        </a:lnSpc>
                        <a:spcBef>
                          <a:spcPts val="0"/>
                        </a:spcBef>
                        <a:spcAft>
                          <a:spcPts val="0"/>
                        </a:spcAft>
                        <a:buNone/>
                      </a:pPr>
                      <a:endParaRPr>
                        <a:solidFill>
                          <a:schemeClr val="lt1"/>
                        </a:solidFill>
                        <a:latin typeface="Cambria"/>
                        <a:ea typeface="Cambria"/>
                        <a:cs typeface="Cambria"/>
                        <a:sym typeface="Cambria"/>
                      </a:endParaRPr>
                    </a:p>
                    <a:p>
                      <a:pPr marL="0" lvl="0" indent="0" algn="r" rtl="0">
                        <a:lnSpc>
                          <a:spcPct val="115000"/>
                        </a:lnSpc>
                        <a:spcBef>
                          <a:spcPts val="0"/>
                        </a:spcBef>
                        <a:spcAft>
                          <a:spcPts val="0"/>
                        </a:spcAft>
                        <a:buNone/>
                      </a:pPr>
                      <a:endParaRPr>
                        <a:solidFill>
                          <a:schemeClr val="lt1"/>
                        </a:solidFill>
                        <a:latin typeface="Cambria"/>
                        <a:ea typeface="Cambria"/>
                        <a:cs typeface="Cambria"/>
                        <a:sym typeface="Cambria"/>
                      </a:endParaRPr>
                    </a:p>
                    <a:p>
                      <a:pPr marL="0" lvl="0" indent="0" algn="r" rtl="0">
                        <a:lnSpc>
                          <a:spcPct val="115000"/>
                        </a:lnSpc>
                        <a:spcBef>
                          <a:spcPts val="0"/>
                        </a:spcBef>
                        <a:spcAft>
                          <a:spcPts val="0"/>
                        </a:spcAft>
                        <a:buNone/>
                      </a:pPr>
                      <a:r>
                        <a:rPr lang="en">
                          <a:solidFill>
                            <a:schemeClr val="lt1"/>
                          </a:solidFill>
                          <a:latin typeface="Cambria"/>
                          <a:ea typeface="Cambria"/>
                          <a:cs typeface="Cambria"/>
                          <a:sym typeface="Cambria"/>
                        </a:rPr>
                        <a:t>(-) 4,69,207</a:t>
                      </a:r>
                      <a:endParaRPr>
                        <a:solidFill>
                          <a:schemeClr val="lt1"/>
                        </a:solidFill>
                        <a:latin typeface="Cambria"/>
                        <a:ea typeface="Cambria"/>
                        <a:cs typeface="Cambria"/>
                        <a:sym typeface="Cambria"/>
                      </a:endParaRPr>
                    </a:p>
                    <a:p>
                      <a:pPr marL="0" lvl="0" indent="0" algn="r" rtl="0">
                        <a:lnSpc>
                          <a:spcPct val="115000"/>
                        </a:lnSpc>
                        <a:spcBef>
                          <a:spcPts val="0"/>
                        </a:spcBef>
                        <a:spcAft>
                          <a:spcPts val="0"/>
                        </a:spcAft>
                        <a:buNone/>
                      </a:pPr>
                      <a:r>
                        <a:rPr lang="en">
                          <a:solidFill>
                            <a:schemeClr val="lt1"/>
                          </a:solidFill>
                          <a:latin typeface="Cambria"/>
                          <a:ea typeface="Cambria"/>
                          <a:cs typeface="Cambria"/>
                          <a:sym typeface="Cambria"/>
                        </a:rPr>
                        <a:t>(+) 4,71,94</a:t>
                      </a:r>
                      <a:endParaRPr>
                        <a:solidFill>
                          <a:schemeClr val="lt1"/>
                        </a:solidFill>
                        <a:latin typeface="Cambria"/>
                        <a:ea typeface="Cambria"/>
                        <a:cs typeface="Cambria"/>
                        <a:sym typeface="Cambria"/>
                      </a:endParaRPr>
                    </a:p>
                  </a:txBody>
                  <a:tcPr marL="91425" marR="91425" marT="91425" marB="91425"/>
                </a:tc>
                <a:tc>
                  <a:txBody>
                    <a:bodyPr/>
                    <a:lstStyle/>
                    <a:p>
                      <a:pPr marL="0" lvl="0" indent="0" algn="ctr" rtl="0">
                        <a:lnSpc>
                          <a:spcPct val="115000"/>
                        </a:lnSpc>
                        <a:spcBef>
                          <a:spcPts val="0"/>
                        </a:spcBef>
                        <a:spcAft>
                          <a:spcPts val="0"/>
                        </a:spcAft>
                        <a:buNone/>
                      </a:pPr>
                      <a:endParaRPr>
                        <a:solidFill>
                          <a:schemeClr val="lt1"/>
                        </a:solidFill>
                        <a:latin typeface="Cambria"/>
                        <a:ea typeface="Cambria"/>
                        <a:cs typeface="Cambria"/>
                        <a:sym typeface="Cambria"/>
                      </a:endParaRPr>
                    </a:p>
                    <a:p>
                      <a:pPr marL="0" lvl="0" indent="0" algn="ctr" rtl="0">
                        <a:lnSpc>
                          <a:spcPct val="115000"/>
                        </a:lnSpc>
                        <a:spcBef>
                          <a:spcPts val="0"/>
                        </a:spcBef>
                        <a:spcAft>
                          <a:spcPts val="0"/>
                        </a:spcAft>
                        <a:buNone/>
                      </a:pPr>
                      <a:endParaRPr>
                        <a:solidFill>
                          <a:schemeClr val="lt1"/>
                        </a:solidFill>
                        <a:latin typeface="Cambria"/>
                        <a:ea typeface="Cambria"/>
                        <a:cs typeface="Cambria"/>
                        <a:sym typeface="Cambria"/>
                      </a:endParaRPr>
                    </a:p>
                    <a:p>
                      <a:pPr marL="0" lvl="0" indent="0" algn="ctr" rtl="0">
                        <a:lnSpc>
                          <a:spcPct val="115000"/>
                        </a:lnSpc>
                        <a:spcBef>
                          <a:spcPts val="0"/>
                        </a:spcBef>
                        <a:spcAft>
                          <a:spcPts val="0"/>
                        </a:spcAft>
                        <a:buNone/>
                      </a:pPr>
                      <a:r>
                        <a:rPr lang="en">
                          <a:solidFill>
                            <a:schemeClr val="lt1"/>
                          </a:solidFill>
                          <a:latin typeface="Cambria"/>
                          <a:ea typeface="Cambria"/>
                          <a:cs typeface="Cambria"/>
                          <a:sym typeface="Cambria"/>
                        </a:rPr>
                        <a:t>(-)17.33</a:t>
                      </a:r>
                      <a:endParaRPr>
                        <a:solidFill>
                          <a:schemeClr val="lt1"/>
                        </a:solidFill>
                        <a:latin typeface="Cambria"/>
                        <a:ea typeface="Cambria"/>
                        <a:cs typeface="Cambria"/>
                        <a:sym typeface="Cambria"/>
                      </a:endParaRPr>
                    </a:p>
                    <a:p>
                      <a:pPr marL="0" lvl="0" indent="0" algn="ctr" rtl="0">
                        <a:lnSpc>
                          <a:spcPct val="115000"/>
                        </a:lnSpc>
                        <a:spcBef>
                          <a:spcPts val="0"/>
                        </a:spcBef>
                        <a:spcAft>
                          <a:spcPts val="0"/>
                        </a:spcAft>
                        <a:buNone/>
                      </a:pPr>
                      <a:r>
                        <a:rPr lang="en">
                          <a:solidFill>
                            <a:schemeClr val="lt1"/>
                          </a:solidFill>
                          <a:latin typeface="Cambria"/>
                          <a:ea typeface="Cambria"/>
                          <a:cs typeface="Cambria"/>
                          <a:sym typeface="Cambria"/>
                        </a:rPr>
                        <a:t>(+)41.45</a:t>
                      </a:r>
                      <a:endParaRPr>
                        <a:solidFill>
                          <a:schemeClr val="lt1"/>
                        </a:solidFill>
                        <a:latin typeface="Cambria"/>
                        <a:ea typeface="Cambria"/>
                        <a:cs typeface="Cambria"/>
                        <a:sym typeface="Cambria"/>
                      </a:endParaRPr>
                    </a:p>
                  </a:txBody>
                  <a:tcPr marL="91425" marR="91425" marT="91425" marB="91425"/>
                </a:tc>
                <a:extLst>
                  <a:ext uri="{0D108BD9-81ED-4DB2-BD59-A6C34878D82A}">
                    <a16:rowId xmlns:a16="http://schemas.microsoft.com/office/drawing/2014/main" val="10002"/>
                  </a:ext>
                </a:extLst>
              </a:tr>
              <a:tr h="371475">
                <a:tc>
                  <a:txBody>
                    <a:bodyPr/>
                    <a:lstStyle/>
                    <a:p>
                      <a:pPr marL="0" lvl="0" indent="0" algn="l" rtl="0">
                        <a:lnSpc>
                          <a:spcPct val="115000"/>
                        </a:lnSpc>
                        <a:spcBef>
                          <a:spcPts val="0"/>
                        </a:spcBef>
                        <a:spcAft>
                          <a:spcPts val="0"/>
                        </a:spcAft>
                        <a:buNone/>
                      </a:pPr>
                      <a:r>
                        <a:rPr lang="en" b="1">
                          <a:solidFill>
                            <a:schemeClr val="lt1"/>
                          </a:solidFill>
                          <a:latin typeface="Cambria"/>
                          <a:ea typeface="Cambria"/>
                          <a:cs typeface="Cambria"/>
                          <a:sym typeface="Cambria"/>
                        </a:rPr>
                        <a:t>Total current asset</a:t>
                      </a:r>
                      <a:endParaRPr b="1">
                        <a:solidFill>
                          <a:schemeClr val="lt1"/>
                        </a:solidFill>
                        <a:latin typeface="Cambria"/>
                        <a:ea typeface="Cambria"/>
                        <a:cs typeface="Cambria"/>
                        <a:sym typeface="Cambria"/>
                      </a:endParaRPr>
                    </a:p>
                  </a:txBody>
                  <a:tcPr marL="91425" marR="91425" marT="91425" marB="91425"/>
                </a:tc>
                <a:tc>
                  <a:txBody>
                    <a:bodyPr/>
                    <a:lstStyle/>
                    <a:p>
                      <a:pPr marL="0" lvl="0" indent="0" algn="ctr" rtl="0">
                        <a:lnSpc>
                          <a:spcPct val="115000"/>
                        </a:lnSpc>
                        <a:spcBef>
                          <a:spcPts val="0"/>
                        </a:spcBef>
                        <a:spcAft>
                          <a:spcPts val="0"/>
                        </a:spcAft>
                        <a:buNone/>
                      </a:pPr>
                      <a:r>
                        <a:rPr lang="en" b="1">
                          <a:solidFill>
                            <a:schemeClr val="lt1"/>
                          </a:solidFill>
                          <a:latin typeface="Cambria"/>
                          <a:ea typeface="Cambria"/>
                          <a:cs typeface="Cambria"/>
                          <a:sym typeface="Cambria"/>
                        </a:rPr>
                        <a:t>38,43,589</a:t>
                      </a:r>
                      <a:endParaRPr b="1">
                        <a:solidFill>
                          <a:schemeClr val="lt1"/>
                        </a:solidFill>
                        <a:latin typeface="Cambria"/>
                        <a:ea typeface="Cambria"/>
                        <a:cs typeface="Cambria"/>
                        <a:sym typeface="Cambria"/>
                      </a:endParaRPr>
                    </a:p>
                  </a:txBody>
                  <a:tcPr marL="91425" marR="91425" marT="91425" marB="91425"/>
                </a:tc>
                <a:tc>
                  <a:txBody>
                    <a:bodyPr/>
                    <a:lstStyle/>
                    <a:p>
                      <a:pPr marL="0" lvl="0" indent="0" algn="ctr" rtl="0">
                        <a:lnSpc>
                          <a:spcPct val="115000"/>
                        </a:lnSpc>
                        <a:spcBef>
                          <a:spcPts val="0"/>
                        </a:spcBef>
                        <a:spcAft>
                          <a:spcPts val="0"/>
                        </a:spcAft>
                        <a:buNone/>
                      </a:pPr>
                      <a:r>
                        <a:rPr lang="en" b="1">
                          <a:solidFill>
                            <a:schemeClr val="lt1"/>
                          </a:solidFill>
                          <a:latin typeface="Cambria"/>
                          <a:ea typeface="Cambria"/>
                          <a:cs typeface="Cambria"/>
                          <a:sym typeface="Cambria"/>
                        </a:rPr>
                        <a:t>38,45,576</a:t>
                      </a:r>
                      <a:endParaRPr b="1">
                        <a:solidFill>
                          <a:schemeClr val="lt1"/>
                        </a:solidFill>
                        <a:latin typeface="Cambria"/>
                        <a:ea typeface="Cambria"/>
                        <a:cs typeface="Cambria"/>
                        <a:sym typeface="Cambria"/>
                      </a:endParaRPr>
                    </a:p>
                  </a:txBody>
                  <a:tcPr marL="91425" marR="91425" marT="91425" marB="91425"/>
                </a:tc>
                <a:tc>
                  <a:txBody>
                    <a:bodyPr/>
                    <a:lstStyle/>
                    <a:p>
                      <a:pPr marL="0" lvl="0" indent="0" algn="r" rtl="0">
                        <a:lnSpc>
                          <a:spcPct val="115000"/>
                        </a:lnSpc>
                        <a:spcBef>
                          <a:spcPts val="0"/>
                        </a:spcBef>
                        <a:spcAft>
                          <a:spcPts val="0"/>
                        </a:spcAft>
                        <a:buNone/>
                      </a:pPr>
                      <a:r>
                        <a:rPr lang="en" b="1">
                          <a:solidFill>
                            <a:schemeClr val="lt1"/>
                          </a:solidFill>
                          <a:latin typeface="Cambria"/>
                          <a:ea typeface="Cambria"/>
                          <a:cs typeface="Cambria"/>
                          <a:sym typeface="Cambria"/>
                        </a:rPr>
                        <a:t>1987</a:t>
                      </a:r>
                      <a:endParaRPr b="1">
                        <a:solidFill>
                          <a:schemeClr val="lt1"/>
                        </a:solidFill>
                        <a:latin typeface="Cambria"/>
                        <a:ea typeface="Cambria"/>
                        <a:cs typeface="Cambria"/>
                        <a:sym typeface="Cambria"/>
                      </a:endParaRPr>
                    </a:p>
                  </a:txBody>
                  <a:tcPr marL="91425" marR="91425" marT="91425" marB="91425"/>
                </a:tc>
                <a:tc>
                  <a:txBody>
                    <a:bodyPr/>
                    <a:lstStyle/>
                    <a:p>
                      <a:pPr marL="0" lvl="0" indent="0" algn="ctr" rtl="0">
                        <a:lnSpc>
                          <a:spcPct val="115000"/>
                        </a:lnSpc>
                        <a:spcBef>
                          <a:spcPts val="0"/>
                        </a:spcBef>
                        <a:spcAft>
                          <a:spcPts val="0"/>
                        </a:spcAft>
                        <a:buNone/>
                      </a:pPr>
                      <a:r>
                        <a:rPr lang="en" b="1">
                          <a:solidFill>
                            <a:schemeClr val="lt1"/>
                          </a:solidFill>
                          <a:latin typeface="Cambria"/>
                          <a:ea typeface="Cambria"/>
                          <a:cs typeface="Cambria"/>
                          <a:sym typeface="Cambria"/>
                        </a:rPr>
                        <a:t>0.052</a:t>
                      </a:r>
                      <a:endParaRPr b="1">
                        <a:solidFill>
                          <a:schemeClr val="lt1"/>
                        </a:solidFill>
                        <a:latin typeface="Cambria"/>
                        <a:ea typeface="Cambria"/>
                        <a:cs typeface="Cambria"/>
                        <a:sym typeface="Cambria"/>
                      </a:endParaRPr>
                    </a:p>
                  </a:txBody>
                  <a:tcPr marL="91425" marR="91425" marT="91425" marB="91425"/>
                </a:tc>
                <a:extLst>
                  <a:ext uri="{0D108BD9-81ED-4DB2-BD59-A6C34878D82A}">
                    <a16:rowId xmlns:a16="http://schemas.microsoft.com/office/drawing/2014/main" val="10003"/>
                  </a:ext>
                </a:extLst>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76"/>
        <p:cNvGrpSpPr/>
        <p:nvPr/>
      </p:nvGrpSpPr>
      <p:grpSpPr>
        <a:xfrm>
          <a:off x="0" y="0"/>
          <a:ext cx="0" cy="0"/>
          <a:chOff x="0" y="0"/>
          <a:chExt cx="0" cy="0"/>
        </a:xfrm>
      </p:grpSpPr>
      <p:sp>
        <p:nvSpPr>
          <p:cNvPr id="277" name="Google Shape;277;p45"/>
          <p:cNvSpPr txBox="1">
            <a:spLocks noGrp="1"/>
          </p:cNvSpPr>
          <p:nvPr>
            <p:ph type="title"/>
          </p:nvPr>
        </p:nvSpPr>
        <p:spPr>
          <a:xfrm>
            <a:off x="53600" y="159122"/>
            <a:ext cx="8222100" cy="838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900">
                <a:solidFill>
                  <a:schemeClr val="dk1"/>
                </a:solidFill>
                <a:latin typeface="Arial"/>
                <a:ea typeface="Arial"/>
                <a:cs typeface="Arial"/>
                <a:sym typeface="Arial"/>
              </a:rPr>
              <a:t>Trend analysis</a:t>
            </a:r>
            <a:endParaRPr sz="3500">
              <a:solidFill>
                <a:schemeClr val="dk1"/>
              </a:solidFill>
            </a:endParaRPr>
          </a:p>
        </p:txBody>
      </p:sp>
      <p:pic>
        <p:nvPicPr>
          <p:cNvPr id="278" name="Google Shape;278;p45"/>
          <p:cNvPicPr preferRelativeResize="0"/>
          <p:nvPr/>
        </p:nvPicPr>
        <p:blipFill>
          <a:blip r:embed="rId3">
            <a:alphaModFix/>
          </a:blip>
          <a:stretch>
            <a:fillRect/>
          </a:stretch>
        </p:blipFill>
        <p:spPr>
          <a:xfrm>
            <a:off x="152400" y="1626747"/>
            <a:ext cx="8839202" cy="2900283"/>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46"/>
          <p:cNvSpPr txBox="1">
            <a:spLocks noGrp="1"/>
          </p:cNvSpPr>
          <p:nvPr>
            <p:ph type="title"/>
          </p:nvPr>
        </p:nvSpPr>
        <p:spPr>
          <a:xfrm>
            <a:off x="92500" y="479997"/>
            <a:ext cx="8222100" cy="838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400">
                <a:solidFill>
                  <a:srgbClr val="EBEBEB"/>
                </a:solidFill>
                <a:latin typeface="Arial"/>
                <a:ea typeface="Arial"/>
                <a:cs typeface="Arial"/>
                <a:sym typeface="Arial"/>
              </a:rPr>
              <a:t>Let’s calculate trend analysis</a:t>
            </a:r>
            <a:endParaRPr/>
          </a:p>
        </p:txBody>
      </p:sp>
      <p:pic>
        <p:nvPicPr>
          <p:cNvPr id="284" name="Google Shape;284;p46"/>
          <p:cNvPicPr preferRelativeResize="0"/>
          <p:nvPr/>
        </p:nvPicPr>
        <p:blipFill>
          <a:blip r:embed="rId3">
            <a:alphaModFix/>
          </a:blip>
          <a:stretch>
            <a:fillRect/>
          </a:stretch>
        </p:blipFill>
        <p:spPr>
          <a:xfrm>
            <a:off x="152400" y="1471200"/>
            <a:ext cx="4349724" cy="1875700"/>
          </a:xfrm>
          <a:prstGeom prst="rect">
            <a:avLst/>
          </a:prstGeom>
          <a:noFill/>
          <a:ln>
            <a:noFill/>
          </a:ln>
        </p:spPr>
      </p:pic>
      <p:graphicFrame>
        <p:nvGraphicFramePr>
          <p:cNvPr id="285" name="Google Shape;285;p46"/>
          <p:cNvGraphicFramePr/>
          <p:nvPr/>
        </p:nvGraphicFramePr>
        <p:xfrm>
          <a:off x="4689275" y="1362600"/>
          <a:ext cx="4204975" cy="3626880"/>
        </p:xfrm>
        <a:graphic>
          <a:graphicData uri="http://schemas.openxmlformats.org/drawingml/2006/table">
            <a:tbl>
              <a:tblPr>
                <a:noFill/>
                <a:tableStyleId>{426944C5-6C52-46BD-AD2A-FCF62F600855}</a:tableStyleId>
              </a:tblPr>
              <a:tblGrid>
                <a:gridCol w="694775">
                  <a:extLst>
                    <a:ext uri="{9D8B030D-6E8A-4147-A177-3AD203B41FA5}">
                      <a16:colId xmlns:a16="http://schemas.microsoft.com/office/drawing/2014/main" val="20000"/>
                    </a:ext>
                  </a:extLst>
                </a:gridCol>
                <a:gridCol w="1755100">
                  <a:extLst>
                    <a:ext uri="{9D8B030D-6E8A-4147-A177-3AD203B41FA5}">
                      <a16:colId xmlns:a16="http://schemas.microsoft.com/office/drawing/2014/main" val="20001"/>
                    </a:ext>
                  </a:extLst>
                </a:gridCol>
                <a:gridCol w="1755100">
                  <a:extLst>
                    <a:ext uri="{9D8B030D-6E8A-4147-A177-3AD203B41FA5}">
                      <a16:colId xmlns:a16="http://schemas.microsoft.com/office/drawing/2014/main" val="20002"/>
                    </a:ext>
                  </a:extLst>
                </a:gridCol>
              </a:tblGrid>
              <a:tr h="431775">
                <a:tc>
                  <a:txBody>
                    <a:bodyPr/>
                    <a:lstStyle/>
                    <a:p>
                      <a:pPr marL="0" lvl="0" indent="0" algn="l" rtl="0">
                        <a:lnSpc>
                          <a:spcPct val="100000"/>
                        </a:lnSpc>
                        <a:spcBef>
                          <a:spcPts val="0"/>
                        </a:spcBef>
                        <a:spcAft>
                          <a:spcPts val="0"/>
                        </a:spcAft>
                        <a:buNone/>
                      </a:pPr>
                      <a:r>
                        <a:rPr lang="en" sz="1800" b="1">
                          <a:solidFill>
                            <a:srgbClr val="FFFFFF"/>
                          </a:solidFill>
                        </a:rPr>
                        <a:t>Year</a:t>
                      </a:r>
                      <a:endParaRPr sz="1800" b="1">
                        <a:solidFill>
                          <a:srgbClr val="FFFFFF"/>
                        </a:solidFill>
                      </a:endParaRPr>
                    </a:p>
                  </a:txBody>
                  <a:tcPr marL="91425" marR="91425" marT="91425" marB="91425"/>
                </a:tc>
                <a:tc gridSpan="2">
                  <a:txBody>
                    <a:bodyPr/>
                    <a:lstStyle/>
                    <a:p>
                      <a:pPr marL="0" lvl="0" indent="0" algn="ctr" rtl="0">
                        <a:lnSpc>
                          <a:spcPct val="100000"/>
                        </a:lnSpc>
                        <a:spcBef>
                          <a:spcPts val="0"/>
                        </a:spcBef>
                        <a:spcAft>
                          <a:spcPts val="0"/>
                        </a:spcAft>
                        <a:buNone/>
                      </a:pPr>
                      <a:r>
                        <a:rPr lang="en" sz="1800" b="1">
                          <a:solidFill>
                            <a:srgbClr val="FFFFFF"/>
                          </a:solidFill>
                        </a:rPr>
                        <a:t>Deposit</a:t>
                      </a:r>
                      <a:endParaRPr sz="1800" b="1">
                        <a:solidFill>
                          <a:srgbClr val="FFFFFF"/>
                        </a:solidFill>
                      </a:endParaRPr>
                    </a:p>
                  </a:txBody>
                  <a:tcPr marL="91425" marR="91425" marT="91425" marB="91425"/>
                </a:tc>
                <a:tc hMerge="1">
                  <a:txBody>
                    <a:bodyPr/>
                    <a:lstStyle/>
                    <a:p>
                      <a:endParaRPr lang="en-US"/>
                    </a:p>
                  </a:txBody>
                  <a:tcPr/>
                </a:tc>
                <a:extLst>
                  <a:ext uri="{0D108BD9-81ED-4DB2-BD59-A6C34878D82A}">
                    <a16:rowId xmlns:a16="http://schemas.microsoft.com/office/drawing/2014/main" val="10000"/>
                  </a:ext>
                </a:extLst>
              </a:tr>
              <a:tr h="404900">
                <a:tc>
                  <a:txBody>
                    <a:bodyPr/>
                    <a:lstStyle/>
                    <a:p>
                      <a:pPr marL="0" lvl="0" indent="0" algn="l" rtl="0">
                        <a:lnSpc>
                          <a:spcPct val="100000"/>
                        </a:lnSpc>
                        <a:spcBef>
                          <a:spcPts val="0"/>
                        </a:spcBef>
                        <a:spcAft>
                          <a:spcPts val="0"/>
                        </a:spcAft>
                        <a:buNone/>
                      </a:pPr>
                      <a:endParaRPr/>
                    </a:p>
                  </a:txBody>
                  <a:tcPr marL="91425" marR="91425" marT="91425" marB="91425"/>
                </a:tc>
                <a:tc>
                  <a:txBody>
                    <a:bodyPr/>
                    <a:lstStyle/>
                    <a:p>
                      <a:pPr marL="0" lvl="0" indent="0" algn="l" rtl="0">
                        <a:lnSpc>
                          <a:spcPct val="100000"/>
                        </a:lnSpc>
                        <a:spcBef>
                          <a:spcPts val="0"/>
                        </a:spcBef>
                        <a:spcAft>
                          <a:spcPts val="0"/>
                        </a:spcAft>
                        <a:buNone/>
                      </a:pPr>
                      <a:r>
                        <a:rPr lang="en" sz="1600">
                          <a:solidFill>
                            <a:schemeClr val="lt1"/>
                          </a:solidFill>
                        </a:rPr>
                        <a:t>Amount  Rs.</a:t>
                      </a:r>
                      <a:endParaRPr sz="1600">
                        <a:solidFill>
                          <a:schemeClr val="lt1"/>
                        </a:solidFill>
                      </a:endParaRPr>
                    </a:p>
                  </a:txBody>
                  <a:tcPr marL="91425" marR="91425" marT="91425" marB="91425"/>
                </a:tc>
                <a:tc>
                  <a:txBody>
                    <a:bodyPr/>
                    <a:lstStyle/>
                    <a:p>
                      <a:pPr marL="0" lvl="0" indent="0" algn="l" rtl="0">
                        <a:lnSpc>
                          <a:spcPct val="100000"/>
                        </a:lnSpc>
                        <a:spcBef>
                          <a:spcPts val="0"/>
                        </a:spcBef>
                        <a:spcAft>
                          <a:spcPts val="0"/>
                        </a:spcAft>
                        <a:buNone/>
                      </a:pPr>
                      <a:r>
                        <a:rPr lang="en" sz="1600">
                          <a:solidFill>
                            <a:schemeClr val="lt1"/>
                          </a:solidFill>
                        </a:rPr>
                        <a:t>Trend (%)</a:t>
                      </a:r>
                      <a:endParaRPr sz="1600">
                        <a:solidFill>
                          <a:schemeClr val="lt1"/>
                        </a:solidFill>
                      </a:endParaRPr>
                    </a:p>
                  </a:txBody>
                  <a:tcPr marL="91425" marR="91425" marT="91425" marB="91425"/>
                </a:tc>
                <a:extLst>
                  <a:ext uri="{0D108BD9-81ED-4DB2-BD59-A6C34878D82A}">
                    <a16:rowId xmlns:a16="http://schemas.microsoft.com/office/drawing/2014/main" val="10001"/>
                  </a:ext>
                </a:extLst>
              </a:tr>
              <a:tr h="431775">
                <a:tc>
                  <a:txBody>
                    <a:bodyPr/>
                    <a:lstStyle/>
                    <a:p>
                      <a:pPr marL="0" lvl="0" indent="0" algn="l" rtl="0">
                        <a:lnSpc>
                          <a:spcPct val="100000"/>
                        </a:lnSpc>
                        <a:spcBef>
                          <a:spcPts val="0"/>
                        </a:spcBef>
                        <a:spcAft>
                          <a:spcPts val="0"/>
                        </a:spcAft>
                        <a:buNone/>
                      </a:pPr>
                      <a:r>
                        <a:rPr lang="en" sz="1800">
                          <a:highlight>
                            <a:srgbClr val="FF0000"/>
                          </a:highlight>
                        </a:rPr>
                        <a:t>1999</a:t>
                      </a:r>
                      <a:endParaRPr sz="1800">
                        <a:highlight>
                          <a:srgbClr val="FF0000"/>
                        </a:highlight>
                      </a:endParaRPr>
                    </a:p>
                  </a:txBody>
                  <a:tcPr marL="91425" marR="91425" marT="91425" marB="91425"/>
                </a:tc>
                <a:tc>
                  <a:txBody>
                    <a:bodyPr/>
                    <a:lstStyle/>
                    <a:p>
                      <a:pPr marL="0" lvl="0" indent="0" algn="l" rtl="0">
                        <a:lnSpc>
                          <a:spcPct val="100000"/>
                        </a:lnSpc>
                        <a:spcBef>
                          <a:spcPts val="0"/>
                        </a:spcBef>
                        <a:spcAft>
                          <a:spcPts val="0"/>
                        </a:spcAft>
                        <a:buNone/>
                      </a:pPr>
                      <a:r>
                        <a:rPr lang="en" sz="1600" dirty="0">
                          <a:solidFill>
                            <a:schemeClr val="lt1"/>
                          </a:solidFill>
                        </a:rPr>
                        <a:t>2.05,59,498</a:t>
                      </a:r>
                      <a:endParaRPr sz="1600" dirty="0">
                        <a:solidFill>
                          <a:schemeClr val="lt1"/>
                        </a:solidFill>
                      </a:endParaRPr>
                    </a:p>
                  </a:txBody>
                  <a:tcPr marL="91425" marR="91425" marT="91425" marB="91425"/>
                </a:tc>
                <a:tc>
                  <a:txBody>
                    <a:bodyPr/>
                    <a:lstStyle/>
                    <a:p>
                      <a:pPr marL="0" lvl="0" indent="0" algn="l" rtl="0">
                        <a:lnSpc>
                          <a:spcPct val="100000"/>
                        </a:lnSpc>
                        <a:spcBef>
                          <a:spcPts val="0"/>
                        </a:spcBef>
                        <a:spcAft>
                          <a:spcPts val="0"/>
                        </a:spcAft>
                        <a:buNone/>
                      </a:pPr>
                      <a:r>
                        <a:rPr lang="en" sz="1600">
                          <a:solidFill>
                            <a:schemeClr val="lt1"/>
                          </a:solidFill>
                        </a:rPr>
                        <a:t>100</a:t>
                      </a:r>
                      <a:endParaRPr sz="1600">
                        <a:solidFill>
                          <a:schemeClr val="lt1"/>
                        </a:solidFill>
                      </a:endParaRPr>
                    </a:p>
                  </a:txBody>
                  <a:tcPr marL="91425" marR="91425" marT="91425" marB="91425"/>
                </a:tc>
                <a:extLst>
                  <a:ext uri="{0D108BD9-81ED-4DB2-BD59-A6C34878D82A}">
                    <a16:rowId xmlns:a16="http://schemas.microsoft.com/office/drawing/2014/main" val="10002"/>
                  </a:ext>
                </a:extLst>
              </a:tr>
              <a:tr h="431775">
                <a:tc>
                  <a:txBody>
                    <a:bodyPr/>
                    <a:lstStyle/>
                    <a:p>
                      <a:pPr marL="0" lvl="0" indent="0" algn="l" rtl="0">
                        <a:lnSpc>
                          <a:spcPct val="100000"/>
                        </a:lnSpc>
                        <a:spcBef>
                          <a:spcPts val="0"/>
                        </a:spcBef>
                        <a:spcAft>
                          <a:spcPts val="0"/>
                        </a:spcAft>
                        <a:buNone/>
                      </a:pPr>
                      <a:r>
                        <a:rPr lang="en" sz="1800">
                          <a:highlight>
                            <a:srgbClr val="FF0000"/>
                          </a:highlight>
                        </a:rPr>
                        <a:t>2000</a:t>
                      </a:r>
                      <a:endParaRPr sz="1800">
                        <a:highlight>
                          <a:srgbClr val="FF0000"/>
                        </a:highlight>
                      </a:endParaRPr>
                    </a:p>
                  </a:txBody>
                  <a:tcPr marL="91425" marR="91425" marT="91425" marB="91425"/>
                </a:tc>
                <a:tc>
                  <a:txBody>
                    <a:bodyPr/>
                    <a:lstStyle/>
                    <a:p>
                      <a:pPr marL="0" lvl="0" indent="0" algn="l" rtl="0">
                        <a:lnSpc>
                          <a:spcPct val="100000"/>
                        </a:lnSpc>
                        <a:spcBef>
                          <a:spcPts val="0"/>
                        </a:spcBef>
                        <a:spcAft>
                          <a:spcPts val="0"/>
                        </a:spcAft>
                        <a:buNone/>
                      </a:pPr>
                      <a:r>
                        <a:rPr lang="en" sz="1600">
                          <a:solidFill>
                            <a:schemeClr val="lt1"/>
                          </a:solidFill>
                        </a:rPr>
                        <a:t>2,66,45,251</a:t>
                      </a:r>
                      <a:endParaRPr sz="1600">
                        <a:solidFill>
                          <a:schemeClr val="lt1"/>
                        </a:solidFill>
                      </a:endParaRPr>
                    </a:p>
                  </a:txBody>
                  <a:tcPr marL="91425" marR="91425" marT="91425" marB="91425"/>
                </a:tc>
                <a:tc>
                  <a:txBody>
                    <a:bodyPr/>
                    <a:lstStyle/>
                    <a:p>
                      <a:pPr marL="0" lvl="0" indent="0" algn="l" rtl="0">
                        <a:lnSpc>
                          <a:spcPct val="100000"/>
                        </a:lnSpc>
                        <a:spcBef>
                          <a:spcPts val="0"/>
                        </a:spcBef>
                        <a:spcAft>
                          <a:spcPts val="0"/>
                        </a:spcAft>
                        <a:buNone/>
                      </a:pPr>
                      <a:r>
                        <a:rPr lang="en" sz="1600">
                          <a:solidFill>
                            <a:schemeClr val="lt1"/>
                          </a:solidFill>
                        </a:rPr>
                        <a:t>129.6</a:t>
                      </a:r>
                      <a:endParaRPr sz="1600">
                        <a:solidFill>
                          <a:schemeClr val="lt1"/>
                        </a:solidFill>
                      </a:endParaRPr>
                    </a:p>
                  </a:txBody>
                  <a:tcPr marL="91425" marR="91425" marT="91425" marB="91425"/>
                </a:tc>
                <a:extLst>
                  <a:ext uri="{0D108BD9-81ED-4DB2-BD59-A6C34878D82A}">
                    <a16:rowId xmlns:a16="http://schemas.microsoft.com/office/drawing/2014/main" val="10003"/>
                  </a:ext>
                </a:extLst>
              </a:tr>
              <a:tr h="431775">
                <a:tc>
                  <a:txBody>
                    <a:bodyPr/>
                    <a:lstStyle/>
                    <a:p>
                      <a:pPr marL="0" lvl="0" indent="0" algn="l" rtl="0">
                        <a:lnSpc>
                          <a:spcPct val="100000"/>
                        </a:lnSpc>
                        <a:spcBef>
                          <a:spcPts val="0"/>
                        </a:spcBef>
                        <a:spcAft>
                          <a:spcPts val="0"/>
                        </a:spcAft>
                        <a:buNone/>
                      </a:pPr>
                      <a:r>
                        <a:rPr lang="en" sz="1800">
                          <a:highlight>
                            <a:srgbClr val="FF0000"/>
                          </a:highlight>
                        </a:rPr>
                        <a:t>2001</a:t>
                      </a:r>
                      <a:endParaRPr sz="1800">
                        <a:highlight>
                          <a:srgbClr val="FF0000"/>
                        </a:highlight>
                      </a:endParaRPr>
                    </a:p>
                  </a:txBody>
                  <a:tcPr marL="91425" marR="91425" marT="91425" marB="91425"/>
                </a:tc>
                <a:tc>
                  <a:txBody>
                    <a:bodyPr/>
                    <a:lstStyle/>
                    <a:p>
                      <a:pPr marL="0" lvl="0" indent="0" algn="l" rtl="0">
                        <a:lnSpc>
                          <a:spcPct val="100000"/>
                        </a:lnSpc>
                        <a:spcBef>
                          <a:spcPts val="0"/>
                        </a:spcBef>
                        <a:spcAft>
                          <a:spcPts val="0"/>
                        </a:spcAft>
                        <a:buNone/>
                      </a:pPr>
                      <a:r>
                        <a:rPr lang="en" sz="1600">
                          <a:solidFill>
                            <a:schemeClr val="lt1"/>
                          </a:solidFill>
                        </a:rPr>
                        <a:t>3,19,80,696</a:t>
                      </a:r>
                      <a:endParaRPr sz="1600">
                        <a:solidFill>
                          <a:schemeClr val="lt1"/>
                        </a:solidFill>
                      </a:endParaRPr>
                    </a:p>
                  </a:txBody>
                  <a:tcPr marL="91425" marR="91425" marT="91425" marB="91425"/>
                </a:tc>
                <a:tc>
                  <a:txBody>
                    <a:bodyPr/>
                    <a:lstStyle/>
                    <a:p>
                      <a:pPr marL="0" lvl="0" indent="0" algn="l" rtl="0">
                        <a:lnSpc>
                          <a:spcPct val="100000"/>
                        </a:lnSpc>
                        <a:spcBef>
                          <a:spcPts val="0"/>
                        </a:spcBef>
                        <a:spcAft>
                          <a:spcPts val="0"/>
                        </a:spcAft>
                        <a:buNone/>
                      </a:pPr>
                      <a:r>
                        <a:rPr lang="en" sz="1600">
                          <a:solidFill>
                            <a:schemeClr val="lt1"/>
                          </a:solidFill>
                        </a:rPr>
                        <a:t>155.5</a:t>
                      </a:r>
                      <a:endParaRPr sz="1600">
                        <a:solidFill>
                          <a:schemeClr val="lt1"/>
                        </a:solidFill>
                      </a:endParaRPr>
                    </a:p>
                  </a:txBody>
                  <a:tcPr marL="91425" marR="91425" marT="91425" marB="91425"/>
                </a:tc>
                <a:extLst>
                  <a:ext uri="{0D108BD9-81ED-4DB2-BD59-A6C34878D82A}">
                    <a16:rowId xmlns:a16="http://schemas.microsoft.com/office/drawing/2014/main" val="10004"/>
                  </a:ext>
                </a:extLst>
              </a:tr>
              <a:tr h="431775">
                <a:tc>
                  <a:txBody>
                    <a:bodyPr/>
                    <a:lstStyle/>
                    <a:p>
                      <a:pPr marL="0" lvl="0" indent="0" algn="l" rtl="0">
                        <a:lnSpc>
                          <a:spcPct val="100000"/>
                        </a:lnSpc>
                        <a:spcBef>
                          <a:spcPts val="0"/>
                        </a:spcBef>
                        <a:spcAft>
                          <a:spcPts val="0"/>
                        </a:spcAft>
                        <a:buNone/>
                      </a:pPr>
                      <a:r>
                        <a:rPr lang="en" sz="1800">
                          <a:highlight>
                            <a:srgbClr val="FF0000"/>
                          </a:highlight>
                        </a:rPr>
                        <a:t>2002</a:t>
                      </a:r>
                      <a:endParaRPr sz="1800">
                        <a:highlight>
                          <a:srgbClr val="FF0000"/>
                        </a:highlight>
                      </a:endParaRPr>
                    </a:p>
                  </a:txBody>
                  <a:tcPr marL="91425" marR="91425" marT="91425" marB="91425"/>
                </a:tc>
                <a:tc>
                  <a:txBody>
                    <a:bodyPr/>
                    <a:lstStyle/>
                    <a:p>
                      <a:pPr marL="0" lvl="0" indent="0" algn="l" rtl="0">
                        <a:lnSpc>
                          <a:spcPct val="100000"/>
                        </a:lnSpc>
                        <a:spcBef>
                          <a:spcPts val="0"/>
                        </a:spcBef>
                        <a:spcAft>
                          <a:spcPts val="0"/>
                        </a:spcAft>
                        <a:buNone/>
                      </a:pPr>
                      <a:r>
                        <a:rPr lang="en" sz="1600">
                          <a:solidFill>
                            <a:schemeClr val="lt1"/>
                          </a:solidFill>
                        </a:rPr>
                        <a:t>3,72,99,877</a:t>
                      </a:r>
                      <a:endParaRPr sz="1600">
                        <a:solidFill>
                          <a:schemeClr val="lt1"/>
                        </a:solidFill>
                      </a:endParaRPr>
                    </a:p>
                  </a:txBody>
                  <a:tcPr marL="91425" marR="91425" marT="91425" marB="91425"/>
                </a:tc>
                <a:tc>
                  <a:txBody>
                    <a:bodyPr/>
                    <a:lstStyle/>
                    <a:p>
                      <a:pPr marL="0" lvl="0" indent="0" algn="l" rtl="0">
                        <a:lnSpc>
                          <a:spcPct val="100000"/>
                        </a:lnSpc>
                        <a:spcBef>
                          <a:spcPts val="0"/>
                        </a:spcBef>
                        <a:spcAft>
                          <a:spcPts val="0"/>
                        </a:spcAft>
                        <a:buNone/>
                      </a:pPr>
                      <a:r>
                        <a:rPr lang="en" sz="1600">
                          <a:solidFill>
                            <a:schemeClr val="lt1"/>
                          </a:solidFill>
                        </a:rPr>
                        <a:t>181.4</a:t>
                      </a:r>
                      <a:endParaRPr sz="1600">
                        <a:solidFill>
                          <a:schemeClr val="lt1"/>
                        </a:solidFill>
                      </a:endParaRPr>
                    </a:p>
                  </a:txBody>
                  <a:tcPr marL="91425" marR="91425" marT="91425" marB="91425"/>
                </a:tc>
                <a:extLst>
                  <a:ext uri="{0D108BD9-81ED-4DB2-BD59-A6C34878D82A}">
                    <a16:rowId xmlns:a16="http://schemas.microsoft.com/office/drawing/2014/main" val="10005"/>
                  </a:ext>
                </a:extLst>
              </a:tr>
              <a:tr h="431775">
                <a:tc>
                  <a:txBody>
                    <a:bodyPr/>
                    <a:lstStyle/>
                    <a:p>
                      <a:pPr marL="0" lvl="0" indent="0" algn="l" rtl="0">
                        <a:lnSpc>
                          <a:spcPct val="100000"/>
                        </a:lnSpc>
                        <a:spcBef>
                          <a:spcPts val="0"/>
                        </a:spcBef>
                        <a:spcAft>
                          <a:spcPts val="0"/>
                        </a:spcAft>
                        <a:buNone/>
                      </a:pPr>
                      <a:r>
                        <a:rPr lang="en" sz="1800">
                          <a:highlight>
                            <a:srgbClr val="FF0000"/>
                          </a:highlight>
                        </a:rPr>
                        <a:t>2003</a:t>
                      </a:r>
                      <a:endParaRPr sz="1800">
                        <a:highlight>
                          <a:srgbClr val="FF0000"/>
                        </a:highlight>
                      </a:endParaRPr>
                    </a:p>
                  </a:txBody>
                  <a:tcPr marL="91425" marR="91425" marT="91425" marB="91425"/>
                </a:tc>
                <a:tc>
                  <a:txBody>
                    <a:bodyPr/>
                    <a:lstStyle/>
                    <a:p>
                      <a:pPr marL="0" lvl="0" indent="0" algn="l" rtl="0">
                        <a:lnSpc>
                          <a:spcPct val="100000"/>
                        </a:lnSpc>
                        <a:spcBef>
                          <a:spcPts val="0"/>
                        </a:spcBef>
                        <a:spcAft>
                          <a:spcPts val="0"/>
                        </a:spcAft>
                        <a:buNone/>
                      </a:pPr>
                      <a:r>
                        <a:rPr lang="en" sz="1600">
                          <a:solidFill>
                            <a:schemeClr val="lt1"/>
                          </a:solidFill>
                        </a:rPr>
                        <a:t>4,08,45,783</a:t>
                      </a:r>
                      <a:endParaRPr sz="1600">
                        <a:solidFill>
                          <a:schemeClr val="lt1"/>
                        </a:solidFill>
                      </a:endParaRPr>
                    </a:p>
                  </a:txBody>
                  <a:tcPr marL="91425" marR="91425" marT="91425" marB="91425"/>
                </a:tc>
                <a:tc>
                  <a:txBody>
                    <a:bodyPr/>
                    <a:lstStyle/>
                    <a:p>
                      <a:pPr marL="0" lvl="0" indent="0" algn="l" rtl="0">
                        <a:lnSpc>
                          <a:spcPct val="100000"/>
                        </a:lnSpc>
                        <a:spcBef>
                          <a:spcPts val="0"/>
                        </a:spcBef>
                        <a:spcAft>
                          <a:spcPts val="0"/>
                        </a:spcAft>
                        <a:buNone/>
                      </a:pPr>
                      <a:r>
                        <a:rPr lang="en" sz="1600">
                          <a:solidFill>
                            <a:schemeClr val="lt1"/>
                          </a:solidFill>
                        </a:rPr>
                        <a:t>198.7</a:t>
                      </a:r>
                      <a:endParaRPr sz="1600">
                        <a:solidFill>
                          <a:schemeClr val="lt1"/>
                        </a:solidFill>
                      </a:endParaRPr>
                    </a:p>
                  </a:txBody>
                  <a:tcPr marL="91425" marR="91425" marT="91425" marB="91425"/>
                </a:tc>
                <a:extLst>
                  <a:ext uri="{0D108BD9-81ED-4DB2-BD59-A6C34878D82A}">
                    <a16:rowId xmlns:a16="http://schemas.microsoft.com/office/drawing/2014/main" val="10006"/>
                  </a:ext>
                </a:extLst>
              </a:tr>
              <a:tr h="431775">
                <a:tc>
                  <a:txBody>
                    <a:bodyPr/>
                    <a:lstStyle/>
                    <a:p>
                      <a:pPr marL="0" lvl="0" indent="0" algn="l" rtl="0">
                        <a:lnSpc>
                          <a:spcPct val="100000"/>
                        </a:lnSpc>
                        <a:spcBef>
                          <a:spcPts val="0"/>
                        </a:spcBef>
                        <a:spcAft>
                          <a:spcPts val="0"/>
                        </a:spcAft>
                        <a:buNone/>
                      </a:pPr>
                      <a:r>
                        <a:rPr lang="en" sz="1800">
                          <a:highlight>
                            <a:srgbClr val="FF0000"/>
                          </a:highlight>
                        </a:rPr>
                        <a:t>2004</a:t>
                      </a:r>
                      <a:endParaRPr sz="1800">
                        <a:highlight>
                          <a:srgbClr val="FF0000"/>
                        </a:highlight>
                      </a:endParaRPr>
                    </a:p>
                  </a:txBody>
                  <a:tcPr marL="91425" marR="91425" marT="91425" marB="91425"/>
                </a:tc>
                <a:tc>
                  <a:txBody>
                    <a:bodyPr/>
                    <a:lstStyle/>
                    <a:p>
                      <a:pPr marL="0" lvl="0" indent="0" algn="l" rtl="0">
                        <a:lnSpc>
                          <a:spcPct val="100000"/>
                        </a:lnSpc>
                        <a:spcBef>
                          <a:spcPts val="0"/>
                        </a:spcBef>
                        <a:spcAft>
                          <a:spcPts val="0"/>
                        </a:spcAft>
                        <a:buNone/>
                      </a:pPr>
                      <a:r>
                        <a:rPr lang="en" sz="1600">
                          <a:solidFill>
                            <a:schemeClr val="lt1"/>
                          </a:solidFill>
                        </a:rPr>
                        <a:t>4,40,42,730</a:t>
                      </a:r>
                      <a:endParaRPr sz="1600">
                        <a:solidFill>
                          <a:schemeClr val="lt1"/>
                        </a:solidFill>
                      </a:endParaRPr>
                    </a:p>
                  </a:txBody>
                  <a:tcPr marL="91425" marR="91425" marT="91425" marB="91425"/>
                </a:tc>
                <a:tc>
                  <a:txBody>
                    <a:bodyPr/>
                    <a:lstStyle/>
                    <a:p>
                      <a:pPr marL="0" lvl="0" indent="0" algn="l" rtl="0">
                        <a:lnSpc>
                          <a:spcPct val="100000"/>
                        </a:lnSpc>
                        <a:spcBef>
                          <a:spcPts val="0"/>
                        </a:spcBef>
                        <a:spcAft>
                          <a:spcPts val="0"/>
                        </a:spcAft>
                        <a:buNone/>
                      </a:pPr>
                      <a:r>
                        <a:rPr lang="en" sz="1600" dirty="0">
                          <a:solidFill>
                            <a:schemeClr val="lt1"/>
                          </a:solidFill>
                        </a:rPr>
                        <a:t>214.2</a:t>
                      </a:r>
                      <a:endParaRPr sz="1600" dirty="0">
                        <a:solidFill>
                          <a:schemeClr val="lt1"/>
                        </a:solidFill>
                      </a:endParaRPr>
                    </a:p>
                  </a:txBody>
                  <a:tcPr marL="91425" marR="91425" marT="91425" marB="91425"/>
                </a:tc>
                <a:extLst>
                  <a:ext uri="{0D108BD9-81ED-4DB2-BD59-A6C34878D82A}">
                    <a16:rowId xmlns:a16="http://schemas.microsoft.com/office/drawing/2014/main" val="10007"/>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85"/>
                                        </p:tgtEl>
                                        <p:attrNameLst>
                                          <p:attrName>style.visibility</p:attrName>
                                        </p:attrNameLst>
                                      </p:cBhvr>
                                      <p:to>
                                        <p:strVal val="visible"/>
                                      </p:to>
                                    </p:set>
                                    <p:animEffect transition="in" filter="fade">
                                      <p:cBhvr>
                                        <p:cTn id="7" dur="1000"/>
                                        <p:tgtEl>
                                          <p:spTgt spid="285"/>
                                        </p:tgtEl>
                                      </p:cBhvr>
                                    </p:animEffect>
                                    <p:anim calcmode="lin" valueType="num">
                                      <p:cBhvr>
                                        <p:cTn id="8" dur="1000" fill="hold"/>
                                        <p:tgtEl>
                                          <p:spTgt spid="285"/>
                                        </p:tgtEl>
                                        <p:attrNameLst>
                                          <p:attrName>ppt_x</p:attrName>
                                        </p:attrNameLst>
                                      </p:cBhvr>
                                      <p:tavLst>
                                        <p:tav tm="0">
                                          <p:val>
                                            <p:strVal val="#ppt_x"/>
                                          </p:val>
                                        </p:tav>
                                        <p:tav tm="100000">
                                          <p:val>
                                            <p:strVal val="#ppt_x"/>
                                          </p:val>
                                        </p:tav>
                                      </p:tavLst>
                                    </p:anim>
                                    <p:anim calcmode="lin" valueType="num">
                                      <p:cBhvr>
                                        <p:cTn id="9" dur="1000" fill="hold"/>
                                        <p:tgtEl>
                                          <p:spTgt spid="28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89"/>
        <p:cNvGrpSpPr/>
        <p:nvPr/>
      </p:nvGrpSpPr>
      <p:grpSpPr>
        <a:xfrm>
          <a:off x="0" y="0"/>
          <a:ext cx="0" cy="0"/>
          <a:chOff x="0" y="0"/>
          <a:chExt cx="0" cy="0"/>
        </a:xfrm>
      </p:grpSpPr>
      <p:sp>
        <p:nvSpPr>
          <p:cNvPr id="290" name="Google Shape;290;p47"/>
          <p:cNvSpPr txBox="1">
            <a:spLocks noGrp="1"/>
          </p:cNvSpPr>
          <p:nvPr>
            <p:ph type="title"/>
          </p:nvPr>
        </p:nvSpPr>
        <p:spPr>
          <a:xfrm>
            <a:off x="121675" y="314672"/>
            <a:ext cx="8222100" cy="838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700">
                <a:solidFill>
                  <a:schemeClr val="dk1"/>
                </a:solidFill>
                <a:latin typeface="Arial"/>
                <a:ea typeface="Arial"/>
                <a:cs typeface="Arial"/>
                <a:sym typeface="Arial"/>
              </a:rPr>
              <a:t>Common size analysis</a:t>
            </a:r>
            <a:endParaRPr sz="3300">
              <a:solidFill>
                <a:schemeClr val="dk1"/>
              </a:solidFill>
            </a:endParaRPr>
          </a:p>
        </p:txBody>
      </p:sp>
      <p:pic>
        <p:nvPicPr>
          <p:cNvPr id="291" name="Google Shape;291;p47"/>
          <p:cNvPicPr preferRelativeResize="0"/>
          <p:nvPr/>
        </p:nvPicPr>
        <p:blipFill>
          <a:blip r:embed="rId3">
            <a:alphaModFix/>
          </a:blip>
          <a:stretch>
            <a:fillRect/>
          </a:stretch>
        </p:blipFill>
        <p:spPr>
          <a:xfrm>
            <a:off x="152400" y="1228075"/>
            <a:ext cx="8222098" cy="1768801"/>
          </a:xfrm>
          <a:prstGeom prst="rect">
            <a:avLst/>
          </a:prstGeom>
          <a:noFill/>
          <a:ln>
            <a:noFill/>
          </a:ln>
        </p:spPr>
      </p:pic>
      <p:pic>
        <p:nvPicPr>
          <p:cNvPr id="292" name="Google Shape;292;p47"/>
          <p:cNvPicPr preferRelativeResize="0"/>
          <p:nvPr/>
        </p:nvPicPr>
        <p:blipFill>
          <a:blip r:embed="rId4">
            <a:alphaModFix/>
          </a:blip>
          <a:stretch>
            <a:fillRect/>
          </a:stretch>
        </p:blipFill>
        <p:spPr>
          <a:xfrm>
            <a:off x="526125" y="1489375"/>
            <a:ext cx="7554826" cy="34985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92"/>
                                        </p:tgtEl>
                                        <p:attrNameLst>
                                          <p:attrName>style.visibility</p:attrName>
                                        </p:attrNameLst>
                                      </p:cBhvr>
                                      <p:to>
                                        <p:strVal val="visible"/>
                                      </p:to>
                                    </p:set>
                                    <p:anim calcmode="lin" valueType="num">
                                      <p:cBhvr additive="base">
                                        <p:cTn id="7" dur="500" fill="hold"/>
                                        <p:tgtEl>
                                          <p:spTgt spid="292"/>
                                        </p:tgtEl>
                                        <p:attrNameLst>
                                          <p:attrName>ppt_x</p:attrName>
                                        </p:attrNameLst>
                                      </p:cBhvr>
                                      <p:tavLst>
                                        <p:tav tm="0">
                                          <p:val>
                                            <p:strVal val="#ppt_x"/>
                                          </p:val>
                                        </p:tav>
                                        <p:tav tm="100000">
                                          <p:val>
                                            <p:strVal val="#ppt_x"/>
                                          </p:val>
                                        </p:tav>
                                      </p:tavLst>
                                    </p:anim>
                                    <p:anim calcmode="lin" valueType="num">
                                      <p:cBhvr additive="base">
                                        <p:cTn id="8" dur="500" fill="hold"/>
                                        <p:tgtEl>
                                          <p:spTgt spid="29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96"/>
        <p:cNvGrpSpPr/>
        <p:nvPr/>
      </p:nvGrpSpPr>
      <p:grpSpPr>
        <a:xfrm>
          <a:off x="0" y="0"/>
          <a:ext cx="0" cy="0"/>
          <a:chOff x="0" y="0"/>
          <a:chExt cx="0" cy="0"/>
        </a:xfrm>
      </p:grpSpPr>
      <p:sp>
        <p:nvSpPr>
          <p:cNvPr id="297" name="Google Shape;297;p48"/>
          <p:cNvSpPr txBox="1">
            <a:spLocks noGrp="1"/>
          </p:cNvSpPr>
          <p:nvPr>
            <p:ph type="title"/>
          </p:nvPr>
        </p:nvSpPr>
        <p:spPr>
          <a:xfrm>
            <a:off x="102225" y="178572"/>
            <a:ext cx="8222100" cy="838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800">
                <a:solidFill>
                  <a:schemeClr val="dk1"/>
                </a:solidFill>
                <a:latin typeface="Arial"/>
                <a:ea typeface="Arial"/>
                <a:cs typeface="Arial"/>
                <a:sym typeface="Arial"/>
              </a:rPr>
              <a:t>Funds flow statements</a:t>
            </a:r>
            <a:endParaRPr>
              <a:solidFill>
                <a:schemeClr val="dk1"/>
              </a:solidFill>
            </a:endParaRPr>
          </a:p>
        </p:txBody>
      </p:sp>
      <p:pic>
        <p:nvPicPr>
          <p:cNvPr id="298" name="Google Shape;298;p48"/>
          <p:cNvPicPr preferRelativeResize="0"/>
          <p:nvPr/>
        </p:nvPicPr>
        <p:blipFill>
          <a:blip r:embed="rId3">
            <a:alphaModFix/>
          </a:blip>
          <a:stretch>
            <a:fillRect/>
          </a:stretch>
        </p:blipFill>
        <p:spPr>
          <a:xfrm>
            <a:off x="152400" y="1169772"/>
            <a:ext cx="8839201" cy="2902196"/>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02"/>
        <p:cNvGrpSpPr/>
        <p:nvPr/>
      </p:nvGrpSpPr>
      <p:grpSpPr>
        <a:xfrm>
          <a:off x="0" y="0"/>
          <a:ext cx="0" cy="0"/>
          <a:chOff x="0" y="0"/>
          <a:chExt cx="0" cy="0"/>
        </a:xfrm>
      </p:grpSpPr>
      <p:sp>
        <p:nvSpPr>
          <p:cNvPr id="303" name="Google Shape;303;p49"/>
          <p:cNvSpPr txBox="1">
            <a:spLocks noGrp="1"/>
          </p:cNvSpPr>
          <p:nvPr>
            <p:ph type="title"/>
          </p:nvPr>
        </p:nvSpPr>
        <p:spPr>
          <a:xfrm>
            <a:off x="131400" y="421647"/>
            <a:ext cx="8222100" cy="838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800">
                <a:solidFill>
                  <a:schemeClr val="dk1"/>
                </a:solidFill>
                <a:latin typeface="Arial"/>
                <a:ea typeface="Arial"/>
                <a:cs typeface="Arial"/>
                <a:sym typeface="Arial"/>
              </a:rPr>
              <a:t>Cash flow statements</a:t>
            </a:r>
            <a:endParaRPr sz="3400">
              <a:solidFill>
                <a:schemeClr val="dk1"/>
              </a:solidFill>
            </a:endParaRPr>
          </a:p>
        </p:txBody>
      </p:sp>
      <p:pic>
        <p:nvPicPr>
          <p:cNvPr id="304" name="Google Shape;304;p49"/>
          <p:cNvPicPr preferRelativeResize="0"/>
          <p:nvPr/>
        </p:nvPicPr>
        <p:blipFill>
          <a:blip r:embed="rId3">
            <a:alphaModFix/>
          </a:blip>
          <a:stretch>
            <a:fillRect/>
          </a:stretch>
        </p:blipFill>
        <p:spPr>
          <a:xfrm>
            <a:off x="152400" y="1412847"/>
            <a:ext cx="8839201" cy="299358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50"/>
          <p:cNvSpPr txBox="1">
            <a:spLocks noGrp="1"/>
          </p:cNvSpPr>
          <p:nvPr>
            <p:ph type="title"/>
          </p:nvPr>
        </p:nvSpPr>
        <p:spPr>
          <a:xfrm>
            <a:off x="63325" y="198022"/>
            <a:ext cx="8222100" cy="838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900" b="1">
                <a:solidFill>
                  <a:srgbClr val="00B050"/>
                </a:solidFill>
                <a:latin typeface="Arial"/>
                <a:ea typeface="Arial"/>
                <a:cs typeface="Arial"/>
                <a:sym typeface="Arial"/>
              </a:rPr>
              <a:t>Difference?</a:t>
            </a:r>
            <a:endParaRPr sz="3500" b="1"/>
          </a:p>
        </p:txBody>
      </p:sp>
      <p:graphicFrame>
        <p:nvGraphicFramePr>
          <p:cNvPr id="310" name="Google Shape;310;p50"/>
          <p:cNvGraphicFramePr/>
          <p:nvPr/>
        </p:nvGraphicFramePr>
        <p:xfrm>
          <a:off x="63325" y="939975"/>
          <a:ext cx="9144000" cy="4266759"/>
        </p:xfrm>
        <a:graphic>
          <a:graphicData uri="http://schemas.openxmlformats.org/drawingml/2006/table">
            <a:tbl>
              <a:tblPr>
                <a:noFill/>
                <a:tableStyleId>{426944C5-6C52-46BD-AD2A-FCF62F600855}</a:tableStyleId>
              </a:tblPr>
              <a:tblGrid>
                <a:gridCol w="4467225">
                  <a:extLst>
                    <a:ext uri="{9D8B030D-6E8A-4147-A177-3AD203B41FA5}">
                      <a16:colId xmlns:a16="http://schemas.microsoft.com/office/drawing/2014/main" val="20000"/>
                    </a:ext>
                  </a:extLst>
                </a:gridCol>
                <a:gridCol w="4676775">
                  <a:extLst>
                    <a:ext uri="{9D8B030D-6E8A-4147-A177-3AD203B41FA5}">
                      <a16:colId xmlns:a16="http://schemas.microsoft.com/office/drawing/2014/main" val="20001"/>
                    </a:ext>
                  </a:extLst>
                </a:gridCol>
              </a:tblGrid>
              <a:tr h="435325">
                <a:tc>
                  <a:txBody>
                    <a:bodyPr/>
                    <a:lstStyle/>
                    <a:p>
                      <a:pPr marL="0" lvl="0" indent="0" algn="l" rtl="0">
                        <a:lnSpc>
                          <a:spcPct val="115000"/>
                        </a:lnSpc>
                        <a:spcBef>
                          <a:spcPts val="0"/>
                        </a:spcBef>
                        <a:spcAft>
                          <a:spcPts val="0"/>
                        </a:spcAft>
                        <a:buNone/>
                      </a:pPr>
                      <a:r>
                        <a:rPr lang="en" sz="1800" b="1">
                          <a:solidFill>
                            <a:srgbClr val="FFFFFF"/>
                          </a:solidFill>
                        </a:rPr>
                        <a:t>Funds Flow Statements</a:t>
                      </a:r>
                      <a:endParaRPr sz="1800" b="1">
                        <a:solidFill>
                          <a:srgbClr val="FFFFFF"/>
                        </a:solidFill>
                      </a:endParaRPr>
                    </a:p>
                  </a:txBody>
                  <a:tcPr marL="91425" marR="91425" marT="91425" marB="91425"/>
                </a:tc>
                <a:tc>
                  <a:txBody>
                    <a:bodyPr/>
                    <a:lstStyle/>
                    <a:p>
                      <a:pPr marL="0" lvl="0" indent="0" algn="l" rtl="0">
                        <a:lnSpc>
                          <a:spcPct val="115000"/>
                        </a:lnSpc>
                        <a:spcBef>
                          <a:spcPts val="0"/>
                        </a:spcBef>
                        <a:spcAft>
                          <a:spcPts val="0"/>
                        </a:spcAft>
                        <a:buNone/>
                      </a:pPr>
                      <a:r>
                        <a:rPr lang="en" sz="1800" b="1">
                          <a:solidFill>
                            <a:srgbClr val="FFFFFF"/>
                          </a:solidFill>
                        </a:rPr>
                        <a:t>Cash Flow Statements</a:t>
                      </a:r>
                      <a:endParaRPr sz="1800" b="1">
                        <a:solidFill>
                          <a:srgbClr val="FFFFFF"/>
                        </a:solidFill>
                      </a:endParaRPr>
                    </a:p>
                  </a:txBody>
                  <a:tcPr marL="91425" marR="91425" marT="91425" marB="91425"/>
                </a:tc>
                <a:extLst>
                  <a:ext uri="{0D108BD9-81ED-4DB2-BD59-A6C34878D82A}">
                    <a16:rowId xmlns:a16="http://schemas.microsoft.com/office/drawing/2014/main" val="10000"/>
                  </a:ext>
                </a:extLst>
              </a:tr>
              <a:tr h="3012325">
                <a:tc>
                  <a:txBody>
                    <a:bodyPr/>
                    <a:lstStyle/>
                    <a:p>
                      <a:pPr marL="0" lvl="0" indent="0" algn="l" rtl="0">
                        <a:lnSpc>
                          <a:spcPct val="150000"/>
                        </a:lnSpc>
                        <a:spcBef>
                          <a:spcPts val="0"/>
                        </a:spcBef>
                        <a:spcAft>
                          <a:spcPts val="0"/>
                        </a:spcAft>
                        <a:buNone/>
                      </a:pPr>
                      <a:r>
                        <a:rPr lang="en" sz="1600"/>
                        <a:t>1.</a:t>
                      </a:r>
                      <a:r>
                        <a:rPr lang="en" sz="1600">
                          <a:solidFill>
                            <a:srgbClr val="B31166"/>
                          </a:solidFill>
                        </a:rPr>
                        <a:t>Report of the movements of Working capital</a:t>
                      </a:r>
                      <a:endParaRPr sz="1600">
                        <a:solidFill>
                          <a:srgbClr val="B31166"/>
                        </a:solidFill>
                      </a:endParaRPr>
                    </a:p>
                    <a:p>
                      <a:pPr marL="0" lvl="0" indent="0" algn="l" rtl="0">
                        <a:lnSpc>
                          <a:spcPct val="150000"/>
                        </a:lnSpc>
                        <a:spcBef>
                          <a:spcPts val="0"/>
                        </a:spcBef>
                        <a:spcAft>
                          <a:spcPts val="0"/>
                        </a:spcAft>
                        <a:buNone/>
                      </a:pPr>
                      <a:r>
                        <a:rPr lang="en" sz="1600"/>
                        <a:t>2.</a:t>
                      </a:r>
                      <a:r>
                        <a:rPr lang="en" sz="1600">
                          <a:solidFill>
                            <a:srgbClr val="00B050"/>
                          </a:solidFill>
                        </a:rPr>
                        <a:t>Explains about how working capital raised and used</a:t>
                      </a:r>
                      <a:endParaRPr sz="1600">
                        <a:solidFill>
                          <a:srgbClr val="00B050"/>
                        </a:solidFill>
                      </a:endParaRPr>
                    </a:p>
                    <a:p>
                      <a:pPr marL="0" lvl="0" indent="0" algn="l" rtl="0">
                        <a:lnSpc>
                          <a:spcPct val="150000"/>
                        </a:lnSpc>
                        <a:spcBef>
                          <a:spcPts val="0"/>
                        </a:spcBef>
                        <a:spcAft>
                          <a:spcPts val="0"/>
                        </a:spcAft>
                        <a:buNone/>
                      </a:pPr>
                      <a:r>
                        <a:rPr lang="en" sz="1600"/>
                        <a:t>3.</a:t>
                      </a:r>
                      <a:r>
                        <a:rPr lang="en" sz="1600">
                          <a:solidFill>
                            <a:schemeClr val="lt1"/>
                          </a:solidFill>
                        </a:rPr>
                        <a:t>Indicates the results of current financial management</a:t>
                      </a:r>
                      <a:endParaRPr sz="1600">
                        <a:solidFill>
                          <a:schemeClr val="lt1"/>
                        </a:solidFill>
                      </a:endParaRPr>
                    </a:p>
                    <a:p>
                      <a:pPr marL="0" lvl="0" indent="0" algn="l" rtl="0">
                        <a:lnSpc>
                          <a:spcPct val="150000"/>
                        </a:lnSpc>
                        <a:spcBef>
                          <a:spcPts val="0"/>
                        </a:spcBef>
                        <a:spcAft>
                          <a:spcPts val="0"/>
                        </a:spcAft>
                        <a:buNone/>
                      </a:pPr>
                      <a:r>
                        <a:rPr lang="en" sz="1600"/>
                        <a:t>4.</a:t>
                      </a:r>
                      <a:r>
                        <a:rPr lang="en" sz="1600">
                          <a:solidFill>
                            <a:srgbClr val="FF0000"/>
                          </a:solidFill>
                        </a:rPr>
                        <a:t>Increase or decrease in working capital is recorded</a:t>
                      </a:r>
                      <a:endParaRPr sz="1600">
                        <a:solidFill>
                          <a:srgbClr val="FF0000"/>
                        </a:solidFill>
                      </a:endParaRPr>
                    </a:p>
                    <a:p>
                      <a:pPr marL="0" lvl="0" indent="0" algn="l" rtl="0">
                        <a:lnSpc>
                          <a:spcPct val="150000"/>
                        </a:lnSpc>
                        <a:spcBef>
                          <a:spcPts val="0"/>
                        </a:spcBef>
                        <a:spcAft>
                          <a:spcPts val="0"/>
                        </a:spcAft>
                        <a:buNone/>
                      </a:pPr>
                      <a:r>
                        <a:rPr lang="en" sz="1600"/>
                        <a:t>5.</a:t>
                      </a:r>
                      <a:r>
                        <a:rPr lang="en" sz="1600">
                          <a:solidFill>
                            <a:srgbClr val="00FFFF"/>
                          </a:solidFill>
                        </a:rPr>
                        <a:t>There is no opening and closing balance</a:t>
                      </a:r>
                      <a:endParaRPr sz="1600">
                        <a:solidFill>
                          <a:srgbClr val="00FFFF"/>
                        </a:solidFill>
                      </a:endParaRPr>
                    </a:p>
                  </a:txBody>
                  <a:tcPr marL="91425" marR="91425" marT="91425" marB="91425"/>
                </a:tc>
                <a:tc>
                  <a:txBody>
                    <a:bodyPr/>
                    <a:lstStyle/>
                    <a:p>
                      <a:pPr marL="0" lvl="0" indent="0" algn="l" rtl="0">
                        <a:lnSpc>
                          <a:spcPct val="150000"/>
                        </a:lnSpc>
                        <a:spcBef>
                          <a:spcPts val="0"/>
                        </a:spcBef>
                        <a:spcAft>
                          <a:spcPts val="0"/>
                        </a:spcAft>
                        <a:buNone/>
                      </a:pPr>
                      <a:r>
                        <a:rPr lang="en" sz="1600"/>
                        <a:t>1.</a:t>
                      </a:r>
                      <a:r>
                        <a:rPr lang="en" sz="1600">
                          <a:solidFill>
                            <a:srgbClr val="B31166"/>
                          </a:solidFill>
                        </a:rPr>
                        <a:t>Report of the sources and uses of cash</a:t>
                      </a:r>
                      <a:endParaRPr sz="1600">
                        <a:solidFill>
                          <a:srgbClr val="B31166"/>
                        </a:solidFill>
                      </a:endParaRPr>
                    </a:p>
                    <a:p>
                      <a:pPr marL="0" lvl="0" indent="0" algn="l" rtl="0">
                        <a:lnSpc>
                          <a:spcPct val="150000"/>
                        </a:lnSpc>
                        <a:spcBef>
                          <a:spcPts val="0"/>
                        </a:spcBef>
                        <a:spcAft>
                          <a:spcPts val="0"/>
                        </a:spcAft>
                        <a:buNone/>
                      </a:pPr>
                      <a:r>
                        <a:rPr lang="en" sz="1600"/>
                        <a:t>2.</a:t>
                      </a:r>
                      <a:r>
                        <a:rPr lang="en" sz="1600">
                          <a:solidFill>
                            <a:srgbClr val="00B050"/>
                          </a:solidFill>
                        </a:rPr>
                        <a:t>Explain the inflow and outflow of cash during a particular period</a:t>
                      </a:r>
                      <a:endParaRPr sz="1600">
                        <a:solidFill>
                          <a:srgbClr val="00B050"/>
                        </a:solidFill>
                      </a:endParaRPr>
                    </a:p>
                    <a:p>
                      <a:pPr marL="0" lvl="0" indent="0" algn="l" rtl="0">
                        <a:lnSpc>
                          <a:spcPct val="150000"/>
                        </a:lnSpc>
                        <a:spcBef>
                          <a:spcPts val="0"/>
                        </a:spcBef>
                        <a:spcAft>
                          <a:spcPts val="0"/>
                        </a:spcAft>
                        <a:buNone/>
                      </a:pPr>
                      <a:r>
                        <a:rPr lang="en" sz="1600"/>
                        <a:t>3.</a:t>
                      </a:r>
                      <a:r>
                        <a:rPr lang="en" sz="1600">
                          <a:solidFill>
                            <a:schemeClr val="lt1"/>
                          </a:solidFill>
                        </a:rPr>
                        <a:t>Indicates</a:t>
                      </a:r>
                      <a:r>
                        <a:rPr lang="en" sz="1600"/>
                        <a:t> </a:t>
                      </a:r>
                      <a:r>
                        <a:rPr lang="en" sz="1600">
                          <a:solidFill>
                            <a:schemeClr val="lt1"/>
                          </a:solidFill>
                        </a:rPr>
                        <a:t>the factors contributing to the reduction cash balances in spite of profit (+)</a:t>
                      </a:r>
                      <a:endParaRPr sz="1600">
                        <a:solidFill>
                          <a:schemeClr val="lt1"/>
                        </a:solidFill>
                      </a:endParaRPr>
                    </a:p>
                    <a:p>
                      <a:pPr marL="0" lvl="0" indent="0" algn="l" rtl="0">
                        <a:lnSpc>
                          <a:spcPct val="150000"/>
                        </a:lnSpc>
                        <a:spcBef>
                          <a:spcPts val="0"/>
                        </a:spcBef>
                        <a:spcAft>
                          <a:spcPts val="0"/>
                        </a:spcAft>
                        <a:buNone/>
                      </a:pPr>
                      <a:r>
                        <a:rPr lang="en" sz="1600"/>
                        <a:t>4.</a:t>
                      </a:r>
                      <a:r>
                        <a:rPr lang="en" sz="1600">
                          <a:solidFill>
                            <a:srgbClr val="FF0000"/>
                          </a:solidFill>
                        </a:rPr>
                        <a:t>Only cash receipts and payments are recorded</a:t>
                      </a:r>
                      <a:endParaRPr sz="1600">
                        <a:solidFill>
                          <a:srgbClr val="FF0000"/>
                        </a:solidFill>
                      </a:endParaRPr>
                    </a:p>
                    <a:p>
                      <a:pPr marL="0" lvl="0" indent="0" algn="l" rtl="0">
                        <a:lnSpc>
                          <a:spcPct val="150000"/>
                        </a:lnSpc>
                        <a:spcBef>
                          <a:spcPts val="0"/>
                        </a:spcBef>
                        <a:spcAft>
                          <a:spcPts val="0"/>
                        </a:spcAft>
                        <a:buNone/>
                      </a:pPr>
                      <a:endParaRPr sz="1600"/>
                    </a:p>
                    <a:p>
                      <a:pPr marL="0" lvl="0" indent="0" algn="l" rtl="0">
                        <a:lnSpc>
                          <a:spcPct val="150000"/>
                        </a:lnSpc>
                        <a:spcBef>
                          <a:spcPts val="0"/>
                        </a:spcBef>
                        <a:spcAft>
                          <a:spcPts val="0"/>
                        </a:spcAft>
                        <a:buNone/>
                      </a:pPr>
                      <a:r>
                        <a:rPr lang="en" sz="1600"/>
                        <a:t>5.</a:t>
                      </a:r>
                      <a:r>
                        <a:rPr lang="en" sz="1600">
                          <a:solidFill>
                            <a:srgbClr val="00FFFF"/>
                          </a:solidFill>
                        </a:rPr>
                        <a:t>Starts with opening cash balances and ends with closing cash balances</a:t>
                      </a:r>
                      <a:endParaRPr sz="1600">
                        <a:solidFill>
                          <a:srgbClr val="00FFFF"/>
                        </a:solidFill>
                      </a:endParaRPr>
                    </a:p>
                    <a:p>
                      <a:pPr marL="0" lvl="0" indent="0" algn="l" rtl="0">
                        <a:lnSpc>
                          <a:spcPct val="150000"/>
                        </a:lnSpc>
                        <a:spcBef>
                          <a:spcPts val="0"/>
                        </a:spcBef>
                        <a:spcAft>
                          <a:spcPts val="0"/>
                        </a:spcAft>
                        <a:buNone/>
                      </a:pPr>
                      <a:endParaRPr sz="1600"/>
                    </a:p>
                  </a:txBody>
                  <a:tcPr marL="91425" marR="91425" marT="91425" marB="91425"/>
                </a:tc>
                <a:extLst>
                  <a:ext uri="{0D108BD9-81ED-4DB2-BD59-A6C34878D82A}">
                    <a16:rowId xmlns:a16="http://schemas.microsoft.com/office/drawing/2014/main" val="10001"/>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6"/>
          <p:cNvSpPr txBox="1"/>
          <p:nvPr/>
        </p:nvSpPr>
        <p:spPr>
          <a:xfrm>
            <a:off x="380275" y="1168925"/>
            <a:ext cx="8451900" cy="3558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pic>
        <p:nvPicPr>
          <p:cNvPr id="103" name="Google Shape;103;p16"/>
          <p:cNvPicPr preferRelativeResize="0"/>
          <p:nvPr/>
        </p:nvPicPr>
        <p:blipFill>
          <a:blip r:embed="rId3">
            <a:alphaModFix/>
          </a:blip>
          <a:stretch>
            <a:fillRect/>
          </a:stretch>
        </p:blipFill>
        <p:spPr>
          <a:xfrm>
            <a:off x="0" y="41050"/>
            <a:ext cx="9144000" cy="47351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311700" y="9885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Assets</a:t>
            </a:r>
            <a:endParaRPr/>
          </a:p>
        </p:txBody>
      </p:sp>
      <p:sp>
        <p:nvSpPr>
          <p:cNvPr id="109" name="Google Shape;109;p17"/>
          <p:cNvSpPr txBox="1"/>
          <p:nvPr/>
        </p:nvSpPr>
        <p:spPr>
          <a:xfrm>
            <a:off x="263600" y="706650"/>
            <a:ext cx="8682600" cy="4196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2100">
                <a:latin typeface="Georgia"/>
                <a:ea typeface="Georgia"/>
                <a:cs typeface="Georgia"/>
                <a:sym typeface="Georgia"/>
              </a:rPr>
              <a:t>Something of value the company owns</a:t>
            </a:r>
            <a:endParaRPr sz="2100">
              <a:latin typeface="Georgia"/>
              <a:ea typeface="Georgia"/>
              <a:cs typeface="Georgia"/>
              <a:sym typeface="Georgia"/>
            </a:endParaRPr>
          </a:p>
          <a:p>
            <a:pPr marL="0" lvl="0" indent="0" algn="l" rtl="0">
              <a:lnSpc>
                <a:spcPct val="115000"/>
              </a:lnSpc>
              <a:spcBef>
                <a:spcPts val="0"/>
              </a:spcBef>
              <a:spcAft>
                <a:spcPts val="0"/>
              </a:spcAft>
              <a:buNone/>
            </a:pPr>
            <a:r>
              <a:rPr lang="en" sz="2100">
                <a:latin typeface="Georgia"/>
                <a:ea typeface="Georgia"/>
                <a:cs typeface="Georgia"/>
                <a:sym typeface="Georgia"/>
              </a:rPr>
              <a:t>Tangible or intangible</a:t>
            </a:r>
            <a:endParaRPr sz="2100">
              <a:latin typeface="Georgia"/>
              <a:ea typeface="Georgia"/>
              <a:cs typeface="Georgia"/>
              <a:sym typeface="Georgia"/>
            </a:endParaRPr>
          </a:p>
          <a:p>
            <a:pPr marL="457200" lvl="0" indent="-361950" algn="l" rtl="0">
              <a:lnSpc>
                <a:spcPct val="115000"/>
              </a:lnSpc>
              <a:spcBef>
                <a:spcPts val="0"/>
              </a:spcBef>
              <a:spcAft>
                <a:spcPts val="0"/>
              </a:spcAft>
              <a:buClr>
                <a:srgbClr val="0070C0"/>
              </a:buClr>
              <a:buSzPts val="2100"/>
              <a:buFont typeface="Georgia"/>
              <a:buChar char="❖"/>
            </a:pPr>
            <a:r>
              <a:rPr lang="en" sz="2100" b="1">
                <a:solidFill>
                  <a:srgbClr val="0070C0"/>
                </a:solidFill>
                <a:latin typeface="Georgia"/>
                <a:ea typeface="Georgia"/>
                <a:cs typeface="Georgia"/>
                <a:sym typeface="Georgia"/>
              </a:rPr>
              <a:t>Current Assets:</a:t>
            </a:r>
            <a:endParaRPr sz="2100" b="1">
              <a:solidFill>
                <a:srgbClr val="0070C0"/>
              </a:solidFill>
              <a:latin typeface="Georgia"/>
              <a:ea typeface="Georgia"/>
              <a:cs typeface="Georgia"/>
              <a:sym typeface="Georgia"/>
            </a:endParaRPr>
          </a:p>
          <a:p>
            <a:pPr marL="12700" lvl="0" indent="0" algn="l" rtl="0">
              <a:lnSpc>
                <a:spcPct val="115000"/>
              </a:lnSpc>
              <a:spcBef>
                <a:spcPts val="0"/>
              </a:spcBef>
              <a:spcAft>
                <a:spcPts val="0"/>
              </a:spcAft>
              <a:buNone/>
            </a:pPr>
            <a:r>
              <a:rPr lang="en" sz="2100">
                <a:latin typeface="Georgia"/>
                <a:ea typeface="Georgia"/>
                <a:cs typeface="Georgia"/>
                <a:sym typeface="Georgia"/>
              </a:rPr>
              <a:t>Cash , marketable securities, accounts and notes receivables, inventories, prepaid expenses</a:t>
            </a:r>
            <a:endParaRPr sz="2100">
              <a:latin typeface="Georgia"/>
              <a:ea typeface="Georgia"/>
              <a:cs typeface="Georgia"/>
              <a:sym typeface="Georgia"/>
            </a:endParaRPr>
          </a:p>
          <a:p>
            <a:pPr marL="12700" lvl="0" indent="0" algn="l" rtl="0">
              <a:lnSpc>
                <a:spcPct val="115000"/>
              </a:lnSpc>
              <a:spcBef>
                <a:spcPts val="0"/>
              </a:spcBef>
              <a:spcAft>
                <a:spcPts val="0"/>
              </a:spcAft>
              <a:buNone/>
            </a:pPr>
            <a:r>
              <a:rPr lang="en" sz="2100" b="1">
                <a:latin typeface="Georgia"/>
                <a:ea typeface="Georgia"/>
                <a:cs typeface="Georgia"/>
                <a:sym typeface="Georgia"/>
              </a:rPr>
              <a:t>Generally appear in the BS as most liquid to least liquid</a:t>
            </a:r>
            <a:endParaRPr sz="2100" b="1">
              <a:latin typeface="Georgia"/>
              <a:ea typeface="Georgia"/>
              <a:cs typeface="Georgia"/>
              <a:sym typeface="Georgia"/>
            </a:endParaRPr>
          </a:p>
          <a:p>
            <a:pPr marL="457200" lvl="0" indent="-361950" algn="l" rtl="0">
              <a:lnSpc>
                <a:spcPct val="115000"/>
              </a:lnSpc>
              <a:spcBef>
                <a:spcPts val="0"/>
              </a:spcBef>
              <a:spcAft>
                <a:spcPts val="0"/>
              </a:spcAft>
              <a:buClr>
                <a:srgbClr val="0070C0"/>
              </a:buClr>
              <a:buSzPts val="2100"/>
              <a:buFont typeface="Georgia"/>
              <a:buChar char="❖"/>
            </a:pPr>
            <a:r>
              <a:rPr lang="en" sz="2100" b="1">
                <a:solidFill>
                  <a:srgbClr val="0070C0"/>
                </a:solidFill>
                <a:latin typeface="Georgia"/>
                <a:ea typeface="Georgia"/>
                <a:cs typeface="Georgia"/>
                <a:sym typeface="Georgia"/>
              </a:rPr>
              <a:t>Property, Plant and equipments:</a:t>
            </a:r>
            <a:endParaRPr sz="2100" b="1">
              <a:solidFill>
                <a:srgbClr val="0070C0"/>
              </a:solidFill>
              <a:latin typeface="Georgia"/>
              <a:ea typeface="Georgia"/>
              <a:cs typeface="Georgia"/>
              <a:sym typeface="Georgia"/>
            </a:endParaRPr>
          </a:p>
          <a:p>
            <a:pPr marL="457200" lvl="0" indent="-361950" algn="l" rtl="0">
              <a:lnSpc>
                <a:spcPct val="115000"/>
              </a:lnSpc>
              <a:spcBef>
                <a:spcPts val="0"/>
              </a:spcBef>
              <a:spcAft>
                <a:spcPts val="0"/>
              </a:spcAft>
              <a:buClr>
                <a:srgbClr val="0070C0"/>
              </a:buClr>
              <a:buSzPts val="2100"/>
              <a:buFont typeface="Georgia"/>
              <a:buChar char="❖"/>
            </a:pPr>
            <a:r>
              <a:rPr lang="en" sz="2100" b="1">
                <a:solidFill>
                  <a:srgbClr val="0070C0"/>
                </a:solidFill>
                <a:latin typeface="Georgia"/>
                <a:ea typeface="Georgia"/>
                <a:cs typeface="Georgia"/>
                <a:sym typeface="Georgia"/>
              </a:rPr>
              <a:t>long-term investments:</a:t>
            </a:r>
            <a:endParaRPr sz="2100" b="1">
              <a:solidFill>
                <a:srgbClr val="0070C0"/>
              </a:solidFill>
              <a:latin typeface="Georgia"/>
              <a:ea typeface="Georgia"/>
              <a:cs typeface="Georgia"/>
              <a:sym typeface="Georgia"/>
            </a:endParaRPr>
          </a:p>
          <a:p>
            <a:pPr marL="0" lvl="0" indent="0" algn="l" rtl="0">
              <a:lnSpc>
                <a:spcPct val="115000"/>
              </a:lnSpc>
              <a:spcBef>
                <a:spcPts val="0"/>
              </a:spcBef>
              <a:spcAft>
                <a:spcPts val="0"/>
              </a:spcAft>
              <a:buNone/>
            </a:pPr>
            <a:r>
              <a:rPr lang="en" sz="2100">
                <a:latin typeface="Georgia"/>
                <a:ea typeface="Georgia"/>
                <a:cs typeface="Georgia"/>
                <a:sym typeface="Georgia"/>
              </a:rPr>
              <a:t>Intangible assets lack physical substances, but they provide substantial value to the company</a:t>
            </a:r>
            <a:endParaRPr sz="2100">
              <a:latin typeface="Georgia"/>
              <a:ea typeface="Georgia"/>
              <a:cs typeface="Georgia"/>
              <a:sym typeface="Georgia"/>
            </a:endParaRPr>
          </a:p>
          <a:p>
            <a:pPr marL="0" lvl="0" indent="0" algn="l" rtl="0">
              <a:spcBef>
                <a:spcPts val="0"/>
              </a:spcBef>
              <a:spcAft>
                <a:spcPts val="0"/>
              </a:spcAft>
              <a:buNone/>
            </a:pPr>
            <a:endParaRPr>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8"/>
          <p:cNvSpPr txBox="1">
            <a:spLocks noGrp="1"/>
          </p:cNvSpPr>
          <p:nvPr>
            <p:ph type="title"/>
          </p:nvPr>
        </p:nvSpPr>
        <p:spPr>
          <a:xfrm>
            <a:off x="58900" y="8915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a:solidFill>
                  <a:srgbClr val="000000"/>
                </a:solidFill>
                <a:latin typeface="Arial"/>
                <a:ea typeface="Arial"/>
                <a:cs typeface="Arial"/>
                <a:sym typeface="Arial"/>
              </a:rPr>
              <a:t>Liabilities</a:t>
            </a:r>
            <a:endParaRPr sz="2200"/>
          </a:p>
        </p:txBody>
      </p:sp>
      <p:sp>
        <p:nvSpPr>
          <p:cNvPr id="115" name="Google Shape;115;p18"/>
          <p:cNvSpPr txBox="1"/>
          <p:nvPr/>
        </p:nvSpPr>
        <p:spPr>
          <a:xfrm>
            <a:off x="88600" y="663325"/>
            <a:ext cx="9055500" cy="4480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2000">
                <a:latin typeface="Times New Roman"/>
                <a:ea typeface="Times New Roman"/>
                <a:cs typeface="Times New Roman"/>
                <a:sym typeface="Times New Roman"/>
              </a:rPr>
              <a:t>Existing debt and obligations owed to the third parties</a:t>
            </a:r>
            <a:endParaRPr sz="2000">
              <a:latin typeface="Times New Roman"/>
              <a:ea typeface="Times New Roman"/>
              <a:cs typeface="Times New Roman"/>
              <a:sym typeface="Times New Roman"/>
            </a:endParaRPr>
          </a:p>
          <a:p>
            <a:pPr marL="457200" lvl="0" indent="-355600" algn="l" rtl="0">
              <a:lnSpc>
                <a:spcPct val="115000"/>
              </a:lnSpc>
              <a:spcBef>
                <a:spcPts val="0"/>
              </a:spcBef>
              <a:spcAft>
                <a:spcPts val="0"/>
              </a:spcAft>
              <a:buClr>
                <a:srgbClr val="0070C0"/>
              </a:buClr>
              <a:buSzPts val="2000"/>
              <a:buFont typeface="Times New Roman"/>
              <a:buChar char="❖"/>
            </a:pPr>
            <a:r>
              <a:rPr lang="en" sz="2000" b="1">
                <a:solidFill>
                  <a:srgbClr val="0070C0"/>
                </a:solidFill>
                <a:latin typeface="Times New Roman"/>
                <a:ea typeface="Times New Roman"/>
                <a:cs typeface="Times New Roman"/>
                <a:sym typeface="Times New Roman"/>
              </a:rPr>
              <a:t>Current Liabilities (short-term)</a:t>
            </a:r>
            <a:endParaRPr sz="2000" b="1">
              <a:solidFill>
                <a:srgbClr val="0070C0"/>
              </a:solidFill>
              <a:latin typeface="Times New Roman"/>
              <a:ea typeface="Times New Roman"/>
              <a:cs typeface="Times New Roman"/>
              <a:sym typeface="Times New Roman"/>
            </a:endParaRPr>
          </a:p>
          <a:p>
            <a:pPr marL="457200" lvl="0" indent="0" algn="l" rtl="0">
              <a:lnSpc>
                <a:spcPct val="115000"/>
              </a:lnSpc>
              <a:spcBef>
                <a:spcPts val="0"/>
              </a:spcBef>
              <a:spcAft>
                <a:spcPts val="0"/>
              </a:spcAft>
              <a:buNone/>
            </a:pPr>
            <a:r>
              <a:rPr lang="en" sz="2000">
                <a:latin typeface="Times New Roman"/>
                <a:ea typeface="Times New Roman"/>
                <a:cs typeface="Times New Roman"/>
                <a:sym typeface="Times New Roman"/>
              </a:rPr>
              <a:t>Accounts payable  and Notes Payables, Current portion of long term obligations, Unearned revenues</a:t>
            </a:r>
            <a:endParaRPr sz="2000">
              <a:latin typeface="Times New Roman"/>
              <a:ea typeface="Times New Roman"/>
              <a:cs typeface="Times New Roman"/>
              <a:sym typeface="Times New Roman"/>
            </a:endParaRPr>
          </a:p>
          <a:p>
            <a:pPr marL="457200" lvl="0" indent="-355600" algn="l" rtl="0">
              <a:lnSpc>
                <a:spcPct val="115000"/>
              </a:lnSpc>
              <a:spcBef>
                <a:spcPts val="0"/>
              </a:spcBef>
              <a:spcAft>
                <a:spcPts val="0"/>
              </a:spcAft>
              <a:buClr>
                <a:srgbClr val="0070C0"/>
              </a:buClr>
              <a:buSzPts val="2000"/>
              <a:buFont typeface="Times New Roman"/>
              <a:buChar char="❖"/>
            </a:pPr>
            <a:r>
              <a:rPr lang="en" sz="2000" b="1">
                <a:solidFill>
                  <a:srgbClr val="0070C0"/>
                </a:solidFill>
                <a:latin typeface="Times New Roman"/>
                <a:ea typeface="Times New Roman"/>
                <a:cs typeface="Times New Roman"/>
                <a:sym typeface="Times New Roman"/>
              </a:rPr>
              <a:t>Non Current Liabilities</a:t>
            </a:r>
            <a:endParaRPr sz="2000" b="1">
              <a:solidFill>
                <a:srgbClr val="0070C0"/>
              </a:solidFill>
              <a:latin typeface="Times New Roman"/>
              <a:ea typeface="Times New Roman"/>
              <a:cs typeface="Times New Roman"/>
              <a:sym typeface="Times New Roman"/>
            </a:endParaRPr>
          </a:p>
          <a:p>
            <a:pPr marL="457200" lvl="0" indent="0" algn="l" rtl="0">
              <a:lnSpc>
                <a:spcPct val="115000"/>
              </a:lnSpc>
              <a:spcBef>
                <a:spcPts val="0"/>
              </a:spcBef>
              <a:spcAft>
                <a:spcPts val="0"/>
              </a:spcAft>
              <a:buNone/>
            </a:pPr>
            <a:r>
              <a:rPr lang="en" sz="2000">
                <a:latin typeface="Times New Roman"/>
                <a:ea typeface="Times New Roman"/>
                <a:cs typeface="Times New Roman"/>
                <a:sym typeface="Times New Roman"/>
              </a:rPr>
              <a:t>long -term debts such as notes, bonds, and mortgages payables, Long-term lease obligations, Deferred income tax liabilities, Pension obligations</a:t>
            </a:r>
            <a:endParaRPr sz="2000">
              <a:latin typeface="Times New Roman"/>
              <a:ea typeface="Times New Roman"/>
              <a:cs typeface="Times New Roman"/>
              <a:sym typeface="Times New Roman"/>
            </a:endParaRPr>
          </a:p>
          <a:p>
            <a:pPr marL="0" lvl="0" indent="0" algn="just" rtl="0">
              <a:lnSpc>
                <a:spcPct val="115000"/>
              </a:lnSpc>
              <a:spcBef>
                <a:spcPts val="1600"/>
              </a:spcBef>
              <a:spcAft>
                <a:spcPts val="0"/>
              </a:spcAft>
              <a:buNone/>
            </a:pPr>
            <a:r>
              <a:rPr lang="en" sz="2000">
                <a:latin typeface="Times New Roman"/>
                <a:ea typeface="Times New Roman"/>
                <a:cs typeface="Times New Roman"/>
                <a:sym typeface="Times New Roman"/>
              </a:rPr>
              <a:t>A deferred income tax liability can be thought of as the income tax expected to be paid in future years on income that has already been reported in the income statement but which, because of the tax law, has not been taxed.</a:t>
            </a:r>
            <a:endParaRPr sz="2000">
              <a:latin typeface="Times New Roman"/>
              <a:ea typeface="Times New Roman"/>
              <a:cs typeface="Times New Roman"/>
              <a:sym typeface="Times New Roman"/>
            </a:endParaRPr>
          </a:p>
          <a:p>
            <a:pPr marL="0" lvl="0" indent="0" algn="just" rtl="0">
              <a:lnSpc>
                <a:spcPct val="115000"/>
              </a:lnSpc>
              <a:spcBef>
                <a:spcPts val="0"/>
              </a:spcBef>
              <a:spcAft>
                <a:spcPts val="0"/>
              </a:spcAft>
              <a:buNone/>
            </a:pPr>
            <a:r>
              <a:rPr lang="en" sz="2100">
                <a:latin typeface="Times New Roman"/>
                <a:ea typeface="Times New Roman"/>
                <a:cs typeface="Times New Roman"/>
                <a:sym typeface="Times New Roman"/>
              </a:rPr>
              <a:t>The liability is valued using the enacted income tax rates expected to prevail in the future when the income is taxed.</a:t>
            </a:r>
            <a:endParaRPr sz="2100">
              <a:latin typeface="Times New Roman"/>
              <a:ea typeface="Times New Roman"/>
              <a:cs typeface="Times New Roman"/>
              <a:sym typeface="Times New Roman"/>
            </a:endParaRPr>
          </a:p>
          <a:p>
            <a:pPr marL="0" lvl="0" indent="0" algn="l" rtl="0">
              <a:spcBef>
                <a:spcPts val="0"/>
              </a:spcBef>
              <a:spcAft>
                <a:spcPts val="0"/>
              </a:spcAft>
              <a:buNone/>
            </a:pPr>
            <a:endParaRPr>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pic>
        <p:nvPicPr>
          <p:cNvPr id="120" name="Google Shape;120;p19"/>
          <p:cNvPicPr preferRelativeResize="0"/>
          <p:nvPr/>
        </p:nvPicPr>
        <p:blipFill>
          <a:blip r:embed="rId3">
            <a:alphaModFix/>
          </a:blip>
          <a:stretch>
            <a:fillRect/>
          </a:stretch>
        </p:blipFill>
        <p:spPr>
          <a:xfrm>
            <a:off x="152400" y="245225"/>
            <a:ext cx="8901335" cy="474587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0"/>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900">
                <a:solidFill>
                  <a:srgbClr val="000000"/>
                </a:solidFill>
                <a:latin typeface="Arial"/>
                <a:ea typeface="Arial"/>
                <a:cs typeface="Arial"/>
                <a:sym typeface="Arial"/>
              </a:rPr>
              <a:t>Owner’s equity</a:t>
            </a:r>
            <a:endParaRPr sz="2300"/>
          </a:p>
        </p:txBody>
      </p:sp>
      <p:sp>
        <p:nvSpPr>
          <p:cNvPr id="126" name="Google Shape;126;p20"/>
          <p:cNvSpPr txBox="1"/>
          <p:nvPr/>
        </p:nvSpPr>
        <p:spPr>
          <a:xfrm>
            <a:off x="69150" y="1081425"/>
            <a:ext cx="9075000" cy="4062000"/>
          </a:xfrm>
          <a:prstGeom prst="rect">
            <a:avLst/>
          </a:prstGeom>
          <a:noFill/>
          <a:ln w="2857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600"/>
              </a:spcBef>
              <a:spcAft>
                <a:spcPts val="0"/>
              </a:spcAft>
              <a:buNone/>
            </a:pPr>
            <a:r>
              <a:rPr lang="en" sz="2050">
                <a:solidFill>
                  <a:srgbClr val="D34817"/>
                </a:solidFill>
              </a:rPr>
              <a:t></a:t>
            </a:r>
            <a:r>
              <a:rPr lang="en" sz="2400"/>
              <a:t>Amount owed to the owner or owners by the company</a:t>
            </a:r>
            <a:endParaRPr sz="2400"/>
          </a:p>
          <a:p>
            <a:pPr marL="0" lvl="0" indent="0" algn="l" rtl="0">
              <a:lnSpc>
                <a:spcPct val="115000"/>
              </a:lnSpc>
              <a:spcBef>
                <a:spcPts val="600"/>
              </a:spcBef>
              <a:spcAft>
                <a:spcPts val="0"/>
              </a:spcAft>
              <a:buNone/>
            </a:pPr>
            <a:r>
              <a:rPr lang="en" sz="2050">
                <a:solidFill>
                  <a:srgbClr val="D34817"/>
                </a:solidFill>
              </a:rPr>
              <a:t></a:t>
            </a:r>
            <a:r>
              <a:rPr lang="en" sz="2400"/>
              <a:t>Assets-liabilities  = owner’s equity </a:t>
            </a:r>
            <a:r>
              <a:rPr lang="en" sz="2400" b="1"/>
              <a:t>→</a:t>
            </a:r>
            <a:r>
              <a:rPr lang="en" sz="2400"/>
              <a:t> net assets</a:t>
            </a:r>
            <a:endParaRPr sz="2400"/>
          </a:p>
          <a:p>
            <a:pPr marL="0" lvl="0" indent="0" algn="l" rtl="0">
              <a:lnSpc>
                <a:spcPct val="115000"/>
              </a:lnSpc>
              <a:spcBef>
                <a:spcPts val="600"/>
              </a:spcBef>
              <a:spcAft>
                <a:spcPts val="0"/>
              </a:spcAft>
              <a:buNone/>
            </a:pPr>
            <a:r>
              <a:rPr lang="en" sz="2050">
                <a:solidFill>
                  <a:srgbClr val="D34817"/>
                </a:solidFill>
              </a:rPr>
              <a:t></a:t>
            </a:r>
            <a:r>
              <a:rPr lang="en" sz="2400"/>
              <a:t>Components:</a:t>
            </a:r>
            <a:endParaRPr sz="2400"/>
          </a:p>
          <a:p>
            <a:pPr marL="0" lvl="0" indent="0" algn="l" rtl="0">
              <a:lnSpc>
                <a:spcPct val="115000"/>
              </a:lnSpc>
              <a:spcBef>
                <a:spcPts val="600"/>
              </a:spcBef>
              <a:spcAft>
                <a:spcPts val="0"/>
              </a:spcAft>
              <a:buNone/>
            </a:pPr>
            <a:r>
              <a:rPr lang="en" sz="2050">
                <a:solidFill>
                  <a:srgbClr val="D34817"/>
                </a:solidFill>
              </a:rPr>
              <a:t></a:t>
            </a:r>
            <a:r>
              <a:rPr lang="en" sz="2400"/>
              <a:t>Owner’s investment-owner’s drawing = net investments</a:t>
            </a:r>
            <a:endParaRPr sz="2400"/>
          </a:p>
          <a:p>
            <a:pPr marL="0" lvl="0" indent="0" algn="l" rtl="0">
              <a:spcBef>
                <a:spcPts val="0"/>
              </a:spcBef>
              <a:spcAft>
                <a:spcPts val="0"/>
              </a:spcAft>
              <a:buNone/>
            </a:pPr>
            <a:endParaRPr>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1"/>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a:t>CHANGES IN STOCKHOLDERS’ EQUITY</a:t>
            </a:r>
            <a:endParaRPr sz="2000"/>
          </a:p>
          <a:p>
            <a:pPr marL="0" lvl="0" indent="0" algn="l" rtl="0">
              <a:spcBef>
                <a:spcPts val="0"/>
              </a:spcBef>
              <a:spcAft>
                <a:spcPts val="0"/>
              </a:spcAft>
              <a:buNone/>
            </a:pPr>
            <a:endParaRPr/>
          </a:p>
        </p:txBody>
      </p:sp>
      <p:sp>
        <p:nvSpPr>
          <p:cNvPr id="132" name="Google Shape;132;p21"/>
          <p:cNvSpPr txBox="1"/>
          <p:nvPr/>
        </p:nvSpPr>
        <p:spPr>
          <a:xfrm>
            <a:off x="244150" y="1207825"/>
            <a:ext cx="8588100" cy="3393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Times New Roman"/>
                <a:ea typeface="Times New Roman"/>
                <a:cs typeface="Times New Roman"/>
                <a:sym typeface="Times New Roman"/>
              </a:rPr>
              <a:t>Common Stock + Retained Earnings = Total Stockholders’ Equity</a:t>
            </a:r>
            <a:endParaRPr sz="1800">
              <a:latin typeface="Times New Roman"/>
              <a:ea typeface="Times New Roman"/>
              <a:cs typeface="Times New Roman"/>
              <a:sym typeface="Times New Roman"/>
            </a:endParaRPr>
          </a:p>
          <a:p>
            <a:pPr marL="0" lvl="0" indent="0" algn="l" rtl="0">
              <a:spcBef>
                <a:spcPts val="0"/>
              </a:spcBef>
              <a:spcAft>
                <a:spcPts val="0"/>
              </a:spcAft>
              <a:buNone/>
            </a:pPr>
            <a:endParaRPr sz="1800">
              <a:latin typeface="Times New Roman"/>
              <a:ea typeface="Times New Roman"/>
              <a:cs typeface="Times New Roman"/>
              <a:sym typeface="Times New Roman"/>
            </a:endParaRPr>
          </a:p>
          <a:p>
            <a:pPr marL="0" lvl="0" indent="0" algn="l" rtl="0">
              <a:spcBef>
                <a:spcPts val="0"/>
              </a:spcBef>
              <a:spcAft>
                <a:spcPts val="0"/>
              </a:spcAft>
              <a:buNone/>
            </a:pPr>
            <a:r>
              <a:rPr lang="en" sz="1800">
                <a:latin typeface="Times New Roman"/>
                <a:ea typeface="Times New Roman"/>
                <a:cs typeface="Times New Roman"/>
                <a:sym typeface="Times New Roman"/>
              </a:rPr>
              <a:t>An example of journal entry to showcase stockholders equity change</a:t>
            </a:r>
            <a:endParaRPr sz="1800">
              <a:latin typeface="Times New Roman"/>
              <a:ea typeface="Times New Roman"/>
              <a:cs typeface="Times New Roman"/>
              <a:sym typeface="Times New Roman"/>
            </a:endParaRPr>
          </a:p>
          <a:p>
            <a:pPr marL="0" lvl="0" indent="0" algn="l" rtl="0">
              <a:spcBef>
                <a:spcPts val="0"/>
              </a:spcBef>
              <a:spcAft>
                <a:spcPts val="0"/>
              </a:spcAft>
              <a:buNone/>
            </a:pPr>
            <a:endParaRPr sz="1800">
              <a:latin typeface="Times New Roman"/>
              <a:ea typeface="Times New Roman"/>
              <a:cs typeface="Times New Roman"/>
              <a:sym typeface="Times New Roman"/>
            </a:endParaRPr>
          </a:p>
        </p:txBody>
      </p:sp>
      <p:pic>
        <p:nvPicPr>
          <p:cNvPr id="133" name="Google Shape;133;p21"/>
          <p:cNvPicPr preferRelativeResize="0"/>
          <p:nvPr/>
        </p:nvPicPr>
        <p:blipFill>
          <a:blip r:embed="rId3">
            <a:alphaModFix/>
          </a:blip>
          <a:stretch>
            <a:fillRect/>
          </a:stretch>
        </p:blipFill>
        <p:spPr>
          <a:xfrm>
            <a:off x="486700" y="2493700"/>
            <a:ext cx="6583050" cy="2185250"/>
          </a:xfrm>
          <a:prstGeom prst="rect">
            <a:avLst/>
          </a:prstGeom>
          <a:noFill/>
          <a:ln>
            <a:noFill/>
          </a:ln>
        </p:spPr>
      </p:pic>
    </p:spTree>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88</TotalTime>
  <Words>1695</Words>
  <Application>Microsoft Office PowerPoint</Application>
  <PresentationFormat>On-screen Show (16:9)</PresentationFormat>
  <Paragraphs>258</Paragraphs>
  <Slides>38</Slides>
  <Notes>37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38</vt:i4>
      </vt:variant>
    </vt:vector>
  </HeadingPairs>
  <TitlesOfParts>
    <vt:vector size="45" baseType="lpstr">
      <vt:lpstr>Arial</vt:lpstr>
      <vt:lpstr>Google Sans</vt:lpstr>
      <vt:lpstr>Roboto</vt:lpstr>
      <vt:lpstr>Times New Roman</vt:lpstr>
      <vt:lpstr>Georgia</vt:lpstr>
      <vt:lpstr>Cambria</vt:lpstr>
      <vt:lpstr>Geometric</vt:lpstr>
      <vt:lpstr>Financial Statement Analysis</vt:lpstr>
      <vt:lpstr>Financial Statement Analysis: Balance sheet, Profit and Loss Account, Economic vs Accounting Profit, Changes in Financial Position </vt:lpstr>
      <vt:lpstr>PowerPoint Presentation</vt:lpstr>
      <vt:lpstr>PowerPoint Presentation</vt:lpstr>
      <vt:lpstr>Assets</vt:lpstr>
      <vt:lpstr>Liabilities</vt:lpstr>
      <vt:lpstr>PowerPoint Presentation</vt:lpstr>
      <vt:lpstr>Owner’s equity</vt:lpstr>
      <vt:lpstr>CHANGES IN STOCKHOLDERS’ EQUITY </vt:lpstr>
      <vt:lpstr>PowerPoint Presentation</vt:lpstr>
      <vt:lpstr>PowerPoint Presentation</vt:lpstr>
      <vt:lpstr>Generally four components: Outstanding shares: •it is the amount of company stock that has been sold to investors and not repurchased by the company •it represents the total amount of stock the company has issued to the public investors, company officers, and company insiders Additional paid-in capital: •Shareholders' equity also includes the amount of money paid for shares of stock above the stated par value •Par value – price of each stock </vt:lpstr>
      <vt:lpstr>Retained earning: •When a company retains income instead of paying it out as dividend a positive balance is created •It can be mentioned as retention ratio or retained surplus Treasury stock: •Number of shares re-purchased from investors by the company •Treasury stock reduces total shareholders' equity on a company's balance sheet. •This figure is subtracted from a company's total equity</vt:lpstr>
      <vt:lpstr>PowerPoint Presentation</vt:lpstr>
      <vt:lpstr>A Profit and Loss (P&amp;L) statement measures a company’s sales and expenses during a specified period of time Shows a company's financial progress To construct a P&amp;L statements net sales cost of goods sold gross margin selling and administrative expenses ( operating expense) net profit. </vt:lpstr>
      <vt:lpstr>Why prepare and P&amp;L statements?</vt:lpstr>
      <vt:lpstr>Components of P&amp;L statements</vt:lpstr>
      <vt:lpstr>Net Sales</vt:lpstr>
      <vt:lpstr>PowerPoint Presentation</vt:lpstr>
      <vt:lpstr>PowerPoint Presentation</vt:lpstr>
      <vt:lpstr>PowerPoint Presentation</vt:lpstr>
      <vt:lpstr>CGS: for manufacturers both the acquisition of raw materials to create a product and the costs related to its manufacture direct costs and indirect costs. Direct cost includes : inventory cost, cost of raw materials, work-in-process inventories and direct labor cost Indirect cost includes: indirect labor, factory overhead and material supplies </vt:lpstr>
      <vt:lpstr>Net sale- cost of good sold = Gross profit  Gross Profit - Selling and Administrative Expenses  =   Net Operating  Profit Selling and administrative expenses ( operating expense) Net Operating Profit + (Other Income - Other Expenses) = Net Profit Before  Taxes  Net profit before taxes – Income taxes = Net profit </vt:lpstr>
      <vt:lpstr> Other income and other expenses: any unusual income or expense items not directly related to the operations of the business (+) Other income includes income from interest, dividends, miscellaneous sales, rents, royalties and gains from the sale of capital assets (-) Other expenses includes unexpected losses unrelated to normal course of business, and a loss from disposal of equipment </vt:lpstr>
      <vt:lpstr>Total sale      Net Sale        Gross Profit      Net (operating) Profit     Net Profit Before Tax          Net Profit</vt:lpstr>
      <vt:lpstr>Gross Profit Margin:    Net Profit Margin: </vt:lpstr>
      <vt:lpstr>Question:1 From the following P &amp; L account given by a company , calculate the GPM and NPM Sales revenue      $73000 Cost of Sales Opening stock     $8000 Purchases             13500 Closing stock        6750  Gross Profit      —--- Other Income      $10267 Expenses                                                             $43750 Net Profit                                                       —-----  Taxes (@ 14%)     —-----    </vt:lpstr>
      <vt:lpstr>Q2. Calculate NPM</vt:lpstr>
      <vt:lpstr>Financial statement analysis</vt:lpstr>
      <vt:lpstr>Comparative statement analysis</vt:lpstr>
      <vt:lpstr>Let’s discuss the operational performance </vt:lpstr>
      <vt:lpstr>Operational performance</vt:lpstr>
      <vt:lpstr>Trend analysis</vt:lpstr>
      <vt:lpstr>Let’s calculate trend analysis</vt:lpstr>
      <vt:lpstr>Common size analysis</vt:lpstr>
      <vt:lpstr>Funds flow statements</vt:lpstr>
      <vt:lpstr>Cash flow statements</vt:lpstr>
      <vt:lpstr>Difference?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Financial Statement Analysis</dc:title>
  <cp:lastModifiedBy>Sunil Kumar</cp:lastModifiedBy>
  <cp:revision>5</cp:revision>
  <dcterms:modified xsi:type="dcterms:W3CDTF">2023-09-01T09:19:56Z</dcterms:modified>
</cp:coreProperties>
</file>