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59" r:id="rId6"/>
    <p:sldId id="260" r:id="rId7"/>
    <p:sldId id="261" r:id="rId8"/>
    <p:sldId id="262" r:id="rId9"/>
    <p:sldId id="283" r:id="rId10"/>
    <p:sldId id="273" r:id="rId11"/>
    <p:sldId id="284" r:id="rId12"/>
    <p:sldId id="272" r:id="rId13"/>
    <p:sldId id="263" r:id="rId14"/>
    <p:sldId id="275" r:id="rId15"/>
    <p:sldId id="274" r:id="rId16"/>
    <p:sldId id="265" r:id="rId17"/>
    <p:sldId id="266" r:id="rId18"/>
    <p:sldId id="268" r:id="rId19"/>
    <p:sldId id="285" r:id="rId20"/>
    <p:sldId id="286" r:id="rId21"/>
    <p:sldId id="287" r:id="rId22"/>
    <p:sldId id="288" r:id="rId23"/>
    <p:sldId id="269" r:id="rId24"/>
    <p:sldId id="279" r:id="rId25"/>
    <p:sldId id="278" r:id="rId26"/>
    <p:sldId id="270" r:id="rId27"/>
    <p:sldId id="280" r:id="rId28"/>
    <p:sldId id="281" r:id="rId29"/>
    <p:sldId id="271"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82" d="100"/>
          <a:sy n="82" d="100"/>
        </p:scale>
        <p:origin x="11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150881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13A58-07A2-47D2-9B35-7F889F5F1B8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123548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512185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4155309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93751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013A58-07A2-47D2-9B35-7F889F5F1B87}"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888341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013A58-07A2-47D2-9B35-7F889F5F1B87}" type="datetimeFigureOut">
              <a:rPr lang="en-US" smtClean="0"/>
              <a:t>9/11/2023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1005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115747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47437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38543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13A58-07A2-47D2-9B35-7F889F5F1B8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49537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013A58-07A2-47D2-9B35-7F889F5F1B8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15711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013A58-07A2-47D2-9B35-7F889F5F1B87}"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48206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013A58-07A2-47D2-9B35-7F889F5F1B87}"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33057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3A58-07A2-47D2-9B35-7F889F5F1B87}"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23107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13A58-07A2-47D2-9B35-7F889F5F1B8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116318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013A58-07A2-47D2-9B35-7F889F5F1B8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D6B8F8-8055-4A7F-BBEC-B757E61B2ABD}" type="slidenum">
              <a:rPr lang="en-US" smtClean="0"/>
              <a:t>‹#›</a:t>
            </a:fld>
            <a:endParaRPr lang="en-US"/>
          </a:p>
        </p:txBody>
      </p:sp>
    </p:spTree>
    <p:extLst>
      <p:ext uri="{BB962C8B-B14F-4D97-AF65-F5344CB8AC3E}">
        <p14:creationId xmlns:p14="http://schemas.microsoft.com/office/powerpoint/2010/main" val="337150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013A58-07A2-47D2-9B35-7F889F5F1B87}" type="datetimeFigureOut">
              <a:rPr lang="en-US" smtClean="0"/>
              <a:t>9/11/2023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D6B8F8-8055-4A7F-BBEC-B757E61B2ABD}" type="slidenum">
              <a:rPr lang="en-US" smtClean="0"/>
              <a:t>‹#›</a:t>
            </a:fld>
            <a:endParaRPr lang="en-US"/>
          </a:p>
        </p:txBody>
      </p:sp>
    </p:spTree>
    <p:extLst>
      <p:ext uri="{BB962C8B-B14F-4D97-AF65-F5344CB8AC3E}">
        <p14:creationId xmlns:p14="http://schemas.microsoft.com/office/powerpoint/2010/main" val="325288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3457" y="2369128"/>
            <a:ext cx="10549719" cy="2134634"/>
          </a:xfrm>
          <a:prstGeom prst="rect">
            <a:avLst/>
          </a:prstGeom>
        </p:spPr>
      </p:pic>
    </p:spTree>
    <p:extLst>
      <p:ext uri="{BB962C8B-B14F-4D97-AF65-F5344CB8AC3E}">
        <p14:creationId xmlns:p14="http://schemas.microsoft.com/office/powerpoint/2010/main" val="58823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22830" y="2210937"/>
            <a:ext cx="8825659" cy="4191000"/>
          </a:xfrm>
        </p:spPr>
        <p:txBody>
          <a:bodyPr>
            <a:normAutofit/>
          </a:bodyPr>
          <a:lstStyle/>
          <a:p>
            <a:pPr>
              <a:buFont typeface="Wingdings" panose="05000000000000000000" pitchFamily="2" charset="2"/>
              <a:buChar char="§"/>
            </a:pPr>
            <a:r>
              <a:rPr lang="en-US" sz="2400" dirty="0">
                <a:latin typeface="Georgia" panose="02040502050405020303" pitchFamily="18" charset="0"/>
              </a:rPr>
              <a:t>Cash = $15 million</a:t>
            </a:r>
          </a:p>
          <a:p>
            <a:pPr>
              <a:buFont typeface="Wingdings" panose="05000000000000000000" pitchFamily="2" charset="2"/>
              <a:buChar char="§"/>
            </a:pPr>
            <a:r>
              <a:rPr lang="en-US" sz="2400" dirty="0">
                <a:latin typeface="Georgia" panose="02040502050405020303" pitchFamily="18" charset="0"/>
              </a:rPr>
              <a:t>Marketable securities = $20 million</a:t>
            </a:r>
          </a:p>
          <a:p>
            <a:pPr>
              <a:buFont typeface="Wingdings" panose="05000000000000000000" pitchFamily="2" charset="2"/>
              <a:buChar char="§"/>
            </a:pPr>
            <a:r>
              <a:rPr lang="en-US" sz="2400" dirty="0">
                <a:latin typeface="Georgia" panose="02040502050405020303" pitchFamily="18" charset="0"/>
              </a:rPr>
              <a:t>Inventory = $25 million</a:t>
            </a:r>
          </a:p>
          <a:p>
            <a:pPr>
              <a:buFont typeface="Wingdings" panose="05000000000000000000" pitchFamily="2" charset="2"/>
              <a:buChar char="§"/>
            </a:pPr>
            <a:r>
              <a:rPr lang="en-US" sz="2400" dirty="0">
                <a:latin typeface="Georgia" panose="02040502050405020303" pitchFamily="18" charset="0"/>
              </a:rPr>
              <a:t>Short-term debt = $15 million</a:t>
            </a:r>
          </a:p>
          <a:p>
            <a:pPr>
              <a:buFont typeface="Wingdings" panose="05000000000000000000" pitchFamily="2" charset="2"/>
              <a:buChar char="§"/>
            </a:pPr>
            <a:r>
              <a:rPr lang="en-US" sz="2400" dirty="0">
                <a:latin typeface="Georgia" panose="02040502050405020303" pitchFamily="18" charset="0"/>
              </a:rPr>
              <a:t>Accounts payables = $15 million</a:t>
            </a:r>
          </a:p>
          <a:p>
            <a:pPr>
              <a:buFont typeface="Wingdings" panose="05000000000000000000" pitchFamily="2" charset="2"/>
              <a:buChar char="q"/>
            </a:pPr>
            <a:r>
              <a:rPr lang="en-US" sz="2400" b="1" dirty="0">
                <a:solidFill>
                  <a:srgbClr val="0070C0"/>
                </a:solidFill>
                <a:latin typeface="Georgia" panose="02040502050405020303" pitchFamily="18" charset="0"/>
              </a:rPr>
              <a:t>Current assets = 15 + 20 + 25 = 60 million</a:t>
            </a:r>
          </a:p>
          <a:p>
            <a:pPr>
              <a:buFont typeface="Wingdings" panose="05000000000000000000" pitchFamily="2" charset="2"/>
              <a:buChar char="q"/>
            </a:pPr>
            <a:r>
              <a:rPr lang="en-US" sz="2400" b="1" dirty="0">
                <a:solidFill>
                  <a:srgbClr val="0070C0"/>
                </a:solidFill>
                <a:latin typeface="Georgia" panose="02040502050405020303" pitchFamily="18" charset="0"/>
              </a:rPr>
              <a:t>Current liabilities = 15 + 15 = 30 million</a:t>
            </a:r>
          </a:p>
          <a:p>
            <a:r>
              <a:rPr lang="en-US" sz="2400" dirty="0">
                <a:solidFill>
                  <a:srgbClr val="00B050"/>
                </a:solidFill>
                <a:latin typeface="Georgia" panose="02040502050405020303" pitchFamily="18" charset="0"/>
              </a:rPr>
              <a:t>Current ratio = 60 million / 30 million = 2.0</a:t>
            </a:r>
          </a:p>
          <a:p>
            <a:endParaRPr lang="en-US" dirty="0"/>
          </a:p>
        </p:txBody>
      </p:sp>
    </p:spTree>
    <p:extLst>
      <p:ext uri="{BB962C8B-B14F-4D97-AF65-F5344CB8AC3E}">
        <p14:creationId xmlns:p14="http://schemas.microsoft.com/office/powerpoint/2010/main" val="427168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2F78-9AA9-31B4-FD6D-ADE52C29652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57F802-08B2-E7AB-DCF7-13F60D7E567B}"/>
              </a:ext>
            </a:extLst>
          </p:cNvPr>
          <p:cNvPicPr>
            <a:picLocks noGrp="1" noChangeAspect="1"/>
          </p:cNvPicPr>
          <p:nvPr>
            <p:ph idx="1"/>
          </p:nvPr>
        </p:nvPicPr>
        <p:blipFill>
          <a:blip r:embed="rId2"/>
          <a:stretch>
            <a:fillRect/>
          </a:stretch>
        </p:blipFill>
        <p:spPr>
          <a:xfrm>
            <a:off x="1788309" y="2603241"/>
            <a:ext cx="8761413" cy="3676261"/>
          </a:xfrm>
        </p:spPr>
      </p:pic>
    </p:spTree>
    <p:extLst>
      <p:ext uri="{BB962C8B-B14F-4D97-AF65-F5344CB8AC3E}">
        <p14:creationId xmlns:p14="http://schemas.microsoft.com/office/powerpoint/2010/main" val="268755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current ratio</a:t>
            </a:r>
          </a:p>
        </p:txBody>
      </p:sp>
      <p:sp>
        <p:nvSpPr>
          <p:cNvPr id="3" name="Content Placeholder 2"/>
          <p:cNvSpPr>
            <a:spLocks noGrp="1"/>
          </p:cNvSpPr>
          <p:nvPr>
            <p:ph idx="1"/>
          </p:nvPr>
        </p:nvSpPr>
        <p:spPr>
          <a:xfrm>
            <a:off x="600502" y="2603500"/>
            <a:ext cx="11013744" cy="3416300"/>
          </a:xfrm>
        </p:spPr>
        <p:txBody>
          <a:bodyPr/>
          <a:lstStyle/>
          <a:p>
            <a:r>
              <a:rPr lang="en-US" dirty="0"/>
              <a:t>A ‘good’ or ‘bad’ ratio depends on how it is changing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0314982"/>
              </p:ext>
            </p:extLst>
          </p:nvPr>
        </p:nvGraphicFramePr>
        <p:xfrm>
          <a:off x="1154956" y="3594036"/>
          <a:ext cx="8761411" cy="1107440"/>
        </p:xfrm>
        <a:graphic>
          <a:graphicData uri="http://schemas.openxmlformats.org/drawingml/2006/table">
            <a:tbl>
              <a:tblPr firstRow="1" bandRow="1">
                <a:tableStyleId>{5C22544A-7EE6-4342-B048-85BDC9FD1C3A}</a:tableStyleId>
              </a:tblPr>
              <a:tblGrid>
                <a:gridCol w="1251630">
                  <a:extLst>
                    <a:ext uri="{9D8B030D-6E8A-4147-A177-3AD203B41FA5}">
                      <a16:colId xmlns:a16="http://schemas.microsoft.com/office/drawing/2014/main" val="20000"/>
                    </a:ext>
                  </a:extLst>
                </a:gridCol>
                <a:gridCol w="1251630">
                  <a:extLst>
                    <a:ext uri="{9D8B030D-6E8A-4147-A177-3AD203B41FA5}">
                      <a16:colId xmlns:a16="http://schemas.microsoft.com/office/drawing/2014/main" val="20001"/>
                    </a:ext>
                  </a:extLst>
                </a:gridCol>
                <a:gridCol w="1176206">
                  <a:extLst>
                    <a:ext uri="{9D8B030D-6E8A-4147-A177-3AD203B41FA5}">
                      <a16:colId xmlns:a16="http://schemas.microsoft.com/office/drawing/2014/main" val="20002"/>
                    </a:ext>
                  </a:extLst>
                </a:gridCol>
                <a:gridCol w="1327055">
                  <a:extLst>
                    <a:ext uri="{9D8B030D-6E8A-4147-A177-3AD203B41FA5}">
                      <a16:colId xmlns:a16="http://schemas.microsoft.com/office/drawing/2014/main" val="20003"/>
                    </a:ext>
                  </a:extLst>
                </a:gridCol>
                <a:gridCol w="1251630">
                  <a:extLst>
                    <a:ext uri="{9D8B030D-6E8A-4147-A177-3AD203B41FA5}">
                      <a16:colId xmlns:a16="http://schemas.microsoft.com/office/drawing/2014/main" val="20004"/>
                    </a:ext>
                  </a:extLst>
                </a:gridCol>
                <a:gridCol w="1251630">
                  <a:extLst>
                    <a:ext uri="{9D8B030D-6E8A-4147-A177-3AD203B41FA5}">
                      <a16:colId xmlns:a16="http://schemas.microsoft.com/office/drawing/2014/main" val="20005"/>
                    </a:ext>
                  </a:extLst>
                </a:gridCol>
                <a:gridCol w="1251630">
                  <a:extLst>
                    <a:ext uri="{9D8B030D-6E8A-4147-A177-3AD203B41FA5}">
                      <a16:colId xmlns:a16="http://schemas.microsoft.com/office/drawing/2014/main" val="20006"/>
                    </a:ext>
                  </a:extLst>
                </a:gridCol>
              </a:tblGrid>
              <a:tr h="0">
                <a:tc>
                  <a:txBody>
                    <a:bodyPr/>
                    <a:lstStyle/>
                    <a:p>
                      <a:endParaRPr lang="en-US" dirty="0"/>
                    </a:p>
                  </a:txBody>
                  <a:tcPr/>
                </a:tc>
                <a:tc>
                  <a:txBody>
                    <a:bodyPr/>
                    <a:lstStyle/>
                    <a:p>
                      <a:r>
                        <a:rPr lang="en-US" dirty="0"/>
                        <a:t>2017</a:t>
                      </a:r>
                    </a:p>
                  </a:txBody>
                  <a:tcPr/>
                </a:tc>
                <a:tc>
                  <a:txBody>
                    <a:bodyPr/>
                    <a:lstStyle/>
                    <a:p>
                      <a:r>
                        <a:rPr lang="en-US" dirty="0"/>
                        <a:t>2018</a:t>
                      </a:r>
                    </a:p>
                  </a:txBody>
                  <a:tcPr/>
                </a:tc>
                <a:tc>
                  <a:txBody>
                    <a:bodyPr/>
                    <a:lstStyle/>
                    <a:p>
                      <a:r>
                        <a:rPr lang="en-US" dirty="0"/>
                        <a:t>2019</a:t>
                      </a:r>
                    </a:p>
                  </a:txBody>
                  <a:tcPr/>
                </a:tc>
                <a:tc>
                  <a:txBody>
                    <a:bodyPr/>
                    <a:lstStyle/>
                    <a:p>
                      <a:r>
                        <a:rPr lang="en-US" dirty="0"/>
                        <a:t>2020</a:t>
                      </a:r>
                    </a:p>
                  </a:txBody>
                  <a:tcPr/>
                </a:tc>
                <a:tc>
                  <a:txBody>
                    <a:bodyPr/>
                    <a:lstStyle/>
                    <a:p>
                      <a:r>
                        <a:rPr lang="en-US" dirty="0"/>
                        <a:t>2021</a:t>
                      </a:r>
                    </a:p>
                  </a:txBody>
                  <a:tcPr/>
                </a:tc>
                <a:tc>
                  <a:txBody>
                    <a:bodyPr/>
                    <a:lstStyle/>
                    <a:p>
                      <a:r>
                        <a:rPr lang="en-US" dirty="0"/>
                        <a:t>2022</a:t>
                      </a:r>
                    </a:p>
                  </a:txBody>
                  <a:tcPr/>
                </a:tc>
                <a:extLst>
                  <a:ext uri="{0D108BD9-81ED-4DB2-BD59-A6C34878D82A}">
                    <a16:rowId xmlns:a16="http://schemas.microsoft.com/office/drawing/2014/main" val="10000"/>
                  </a:ext>
                </a:extLst>
              </a:tr>
              <a:tr h="370840">
                <a:tc>
                  <a:txBody>
                    <a:bodyPr/>
                    <a:lstStyle/>
                    <a:p>
                      <a:r>
                        <a:rPr lang="en-US" dirty="0"/>
                        <a:t>Sara’s co</a:t>
                      </a:r>
                    </a:p>
                  </a:txBody>
                  <a:tcPr/>
                </a:tc>
                <a:tc>
                  <a:txBody>
                    <a:bodyPr/>
                    <a:lstStyle/>
                    <a:p>
                      <a:r>
                        <a:rPr lang="en-US" dirty="0"/>
                        <a:t>.73</a:t>
                      </a:r>
                    </a:p>
                  </a:txBody>
                  <a:tcPr/>
                </a:tc>
                <a:tc>
                  <a:txBody>
                    <a:bodyPr/>
                    <a:lstStyle/>
                    <a:p>
                      <a:r>
                        <a:rPr lang="en-US" dirty="0"/>
                        <a:t>.82</a:t>
                      </a:r>
                    </a:p>
                  </a:txBody>
                  <a:tcPr/>
                </a:tc>
                <a:tc>
                  <a:txBody>
                    <a:bodyPr/>
                    <a:lstStyle/>
                    <a:p>
                      <a:r>
                        <a:rPr lang="en-US" dirty="0"/>
                        <a:t>.93</a:t>
                      </a:r>
                    </a:p>
                  </a:txBody>
                  <a:tcPr/>
                </a:tc>
                <a:tc>
                  <a:txBody>
                    <a:bodyPr/>
                    <a:lstStyle/>
                    <a:p>
                      <a:r>
                        <a:rPr lang="en-US" dirty="0"/>
                        <a:t>.95</a:t>
                      </a:r>
                    </a:p>
                  </a:txBody>
                  <a:tcPr/>
                </a:tc>
                <a:tc>
                  <a:txBody>
                    <a:bodyPr/>
                    <a:lstStyle/>
                    <a:p>
                      <a:r>
                        <a:rPr lang="en-US" dirty="0"/>
                        <a:t>.97</a:t>
                      </a:r>
                    </a:p>
                  </a:txBody>
                  <a:tcPr/>
                </a:tc>
                <a:tc>
                  <a:txBody>
                    <a:bodyPr/>
                    <a:lstStyle/>
                    <a:p>
                      <a:r>
                        <a:rPr lang="en-US" dirty="0"/>
                        <a:t>1.00</a:t>
                      </a:r>
                    </a:p>
                  </a:txBody>
                  <a:tcPr/>
                </a:tc>
                <a:extLst>
                  <a:ext uri="{0D108BD9-81ED-4DB2-BD59-A6C34878D82A}">
                    <a16:rowId xmlns:a16="http://schemas.microsoft.com/office/drawing/2014/main" val="10001"/>
                  </a:ext>
                </a:extLst>
              </a:tr>
              <a:tr h="370840">
                <a:tc>
                  <a:txBody>
                    <a:bodyPr/>
                    <a:lstStyle/>
                    <a:p>
                      <a:r>
                        <a:rPr lang="en-US" dirty="0"/>
                        <a:t>Mews ltd</a:t>
                      </a:r>
                    </a:p>
                  </a:txBody>
                  <a:tcPr/>
                </a:tc>
                <a:tc>
                  <a:txBody>
                    <a:bodyPr/>
                    <a:lstStyle/>
                    <a:p>
                      <a:r>
                        <a:rPr lang="en-US" dirty="0"/>
                        <a:t>1.25</a:t>
                      </a:r>
                    </a:p>
                  </a:txBody>
                  <a:tcPr/>
                </a:tc>
                <a:tc>
                  <a:txBody>
                    <a:bodyPr/>
                    <a:lstStyle/>
                    <a:p>
                      <a:r>
                        <a:rPr lang="en-US" dirty="0"/>
                        <a:t>1.14</a:t>
                      </a:r>
                    </a:p>
                  </a:txBody>
                  <a:tcPr/>
                </a:tc>
                <a:tc>
                  <a:txBody>
                    <a:bodyPr/>
                    <a:lstStyle/>
                    <a:p>
                      <a:r>
                        <a:rPr lang="en-US" dirty="0"/>
                        <a:t>1.35</a:t>
                      </a:r>
                    </a:p>
                  </a:txBody>
                  <a:tcPr/>
                </a:tc>
                <a:tc>
                  <a:txBody>
                    <a:bodyPr/>
                    <a:lstStyle/>
                    <a:p>
                      <a:r>
                        <a:rPr lang="en-US" dirty="0"/>
                        <a:t>1.26</a:t>
                      </a:r>
                    </a:p>
                  </a:txBody>
                  <a:tcPr/>
                </a:tc>
                <a:tc>
                  <a:txBody>
                    <a:bodyPr/>
                    <a:lstStyle/>
                    <a:p>
                      <a:r>
                        <a:rPr lang="en-US" dirty="0"/>
                        <a:t>1.15</a:t>
                      </a:r>
                    </a:p>
                  </a:txBody>
                  <a:tcPr/>
                </a:tc>
                <a:tc>
                  <a:txBody>
                    <a:bodyPr/>
                    <a:lstStyle/>
                    <a:p>
                      <a:r>
                        <a:rPr lang="en-US" dirty="0"/>
                        <a:t>1.00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2332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251881"/>
            <a:ext cx="10387013" cy="4449170"/>
          </a:xfrm>
        </p:spPr>
        <p:txBody>
          <a:bodyPr>
            <a:normAutofit/>
          </a:bodyPr>
          <a:lstStyle/>
          <a:p>
            <a:r>
              <a:rPr lang="en-US" sz="2000" b="1" dirty="0">
                <a:solidFill>
                  <a:srgbClr val="0070C0"/>
                </a:solidFill>
                <a:latin typeface="Times New Roman" panose="02020603050405020304" pitchFamily="18" charset="0"/>
                <a:cs typeface="Times New Roman" panose="02020603050405020304" pitchFamily="18" charset="0"/>
              </a:rPr>
              <a:t>2. Quick Ratio ( Acid-test ratio) </a:t>
            </a:r>
            <a:r>
              <a:rPr lang="en-US" sz="2000" b="1"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Indicator of a companies short-term liquidity position and measures its ability to meet the short term obligations using the most liquid assets</a:t>
            </a:r>
          </a:p>
          <a:p>
            <a:r>
              <a:rPr lang="en-US" sz="2000" dirty="0">
                <a:latin typeface="Times New Roman" panose="02020603050405020304" pitchFamily="18" charset="0"/>
                <a:cs typeface="Times New Roman" panose="02020603050405020304" pitchFamily="18" charset="0"/>
              </a:rPr>
              <a:t>Ratio of </a:t>
            </a:r>
            <a:r>
              <a:rPr lang="en-US" sz="2000" b="1" i="1" dirty="0">
                <a:latin typeface="Times New Roman" panose="02020603050405020304" pitchFamily="18" charset="0"/>
                <a:cs typeface="Times New Roman" panose="02020603050405020304" pitchFamily="18" charset="0"/>
              </a:rPr>
              <a:t>liquid</a:t>
            </a:r>
            <a:r>
              <a:rPr lang="en-US" sz="2000" dirty="0">
                <a:latin typeface="Times New Roman" panose="02020603050405020304" pitchFamily="18" charset="0"/>
                <a:cs typeface="Times New Roman" panose="02020603050405020304" pitchFamily="18" charset="0"/>
              </a:rPr>
              <a:t> asset to current liability.</a:t>
            </a:r>
          </a:p>
          <a:p>
            <a:r>
              <a:rPr lang="en-US" sz="2000" dirty="0">
                <a:latin typeface="Times New Roman" panose="02020603050405020304" pitchFamily="18" charset="0"/>
                <a:cs typeface="Times New Roman" panose="02020603050405020304" pitchFamily="18" charset="0"/>
              </a:rPr>
              <a:t> ( cash, debtors, money market instruments, marketable securities) </a:t>
            </a:r>
          </a:p>
          <a:p>
            <a:r>
              <a:rPr lang="en-US" sz="2000" dirty="0">
                <a:latin typeface="Times New Roman" panose="02020603050405020304" pitchFamily="18" charset="0"/>
                <a:cs typeface="Times New Roman" panose="02020603050405020304" pitchFamily="18" charset="0"/>
              </a:rPr>
              <a:t>Exclude inventories, prepaid expenses, and advance tax</a:t>
            </a:r>
          </a:p>
          <a:p>
            <a:r>
              <a:rPr lang="en-US" sz="2000" dirty="0">
                <a:latin typeface="Times New Roman" panose="02020603050405020304" pitchFamily="18" charset="0"/>
                <a:cs typeface="Times New Roman" panose="02020603050405020304" pitchFamily="18" charset="0"/>
              </a:rPr>
              <a:t>Commercial paper, CD</a:t>
            </a:r>
          </a:p>
          <a:p>
            <a:r>
              <a:rPr lang="en-US" sz="2000" dirty="0">
                <a:latin typeface="Times New Roman" panose="02020603050405020304" pitchFamily="18" charset="0"/>
                <a:cs typeface="Times New Roman" panose="02020603050405020304" pitchFamily="18" charset="0"/>
              </a:rPr>
              <a:t> [ 1: 1 is a good measure]</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5299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a:latin typeface="Georgia" panose="02040502050405020303" pitchFamily="18" charset="0"/>
            </a:endParaRPr>
          </a:p>
        </p:txBody>
      </p:sp>
      <p:pic>
        <p:nvPicPr>
          <p:cNvPr id="4" name="Content Placeholder 4">
            <a:extLst>
              <a:ext uri="{FF2B5EF4-FFF2-40B4-BE49-F238E27FC236}">
                <a16:creationId xmlns:a16="http://schemas.microsoft.com/office/drawing/2014/main" id="{33BDB8E6-EBF4-A170-961C-C71C3C706E20}"/>
              </a:ext>
            </a:extLst>
          </p:cNvPr>
          <p:cNvPicPr>
            <a:picLocks noChangeAspect="1"/>
          </p:cNvPicPr>
          <p:nvPr/>
        </p:nvPicPr>
        <p:blipFill>
          <a:blip r:embed="rId2"/>
          <a:stretch>
            <a:fillRect/>
          </a:stretch>
        </p:blipFill>
        <p:spPr>
          <a:xfrm>
            <a:off x="1219200" y="2603500"/>
            <a:ext cx="8761413" cy="3676261"/>
          </a:xfrm>
          <a:prstGeom prst="rect">
            <a:avLst/>
          </a:prstGeom>
        </p:spPr>
      </p:pic>
    </p:spTree>
    <p:extLst>
      <p:ext uri="{BB962C8B-B14F-4D97-AF65-F5344CB8AC3E}">
        <p14:creationId xmlns:p14="http://schemas.microsoft.com/office/powerpoint/2010/main" val="134108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3. Cash Ratio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expressed in percentage) </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CR=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a:cs typeface="Times New Roman" panose="02020603050405020304" pitchFamily="18" charset="0"/>
                          </a:rPr>
                          <m:t>𝐶𝑎𝑠h</m:t>
                        </m:r>
                        <m:r>
                          <a:rPr lang="en-US" i="1">
                            <a:latin typeface="Cambria Math"/>
                            <a:cs typeface="Times New Roman" panose="02020603050405020304" pitchFamily="18" charset="0"/>
                          </a:rPr>
                          <m:t>+</m:t>
                        </m:r>
                        <m:r>
                          <a:rPr lang="en-US" i="1">
                            <a:latin typeface="Cambria Math"/>
                            <a:cs typeface="Times New Roman" panose="02020603050405020304" pitchFamily="18" charset="0"/>
                          </a:rPr>
                          <m:t>𝑀𝑎𝑟𝑘𝑒𝑡𝑎𝑏𝑙𝑒</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𝑆𝑒𝑐𝑢𝑟𝑖𝑡𝑖𝑒𝑠</m:t>
                        </m:r>
                        <m:r>
                          <a:rPr lang="en-US" i="1">
                            <a:latin typeface="Cambria Math"/>
                            <a:cs typeface="Times New Roman" panose="02020603050405020304" pitchFamily="18" charset="0"/>
                          </a:rPr>
                          <m:t> </m:t>
                        </m:r>
                      </m:num>
                      <m:den>
                        <m:r>
                          <a:rPr lang="en-US" i="1">
                            <a:latin typeface="Cambria Math"/>
                            <a:cs typeface="Times New Roman" panose="02020603050405020304" pitchFamily="18" charset="0"/>
                          </a:rPr>
                          <m:t>𝐶𝑢𝑟𝑟𝑒𝑛𝑡</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𝐿𝑖𝑏𝑖𝑙𝑖𝑡𝑖𝑒𝑠</m:t>
                        </m:r>
                      </m:den>
                    </m:f>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8" t="-891"/>
                </a:stretch>
              </a:blipFill>
            </p:spPr>
            <p:txBody>
              <a:bodyPr/>
              <a:lstStyle/>
              <a:p>
                <a:r>
                  <a:rPr lang="en-US">
                    <a:noFill/>
                  </a:rPr>
                  <a:t> </a:t>
                </a:r>
              </a:p>
            </p:txBody>
          </p:sp>
        </mc:Fallback>
      </mc:AlternateContent>
    </p:spTree>
    <p:extLst>
      <p:ext uri="{BB962C8B-B14F-4D97-AF65-F5344CB8AC3E}">
        <p14:creationId xmlns:p14="http://schemas.microsoft.com/office/powerpoint/2010/main" val="171935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2263" y="2238233"/>
                <a:ext cx="11000095" cy="3781567"/>
              </a:xfrm>
            </p:spPr>
            <p:txBody>
              <a:bodyPr>
                <a:normAutofit fontScale="92500" lnSpcReduction="10000"/>
              </a:bodyPr>
              <a:lstStyle/>
              <a:p>
                <a:pPr algn="just"/>
                <a:r>
                  <a:rPr lang="en-US" sz="2000" b="1" dirty="0">
                    <a:solidFill>
                      <a:srgbClr val="0070C0"/>
                    </a:solidFill>
                    <a:latin typeface="Cambria" panose="02040503050406030204" pitchFamily="18" charset="0"/>
                    <a:cs typeface="Times New Roman" panose="02020603050405020304" pitchFamily="18" charset="0"/>
                  </a:rPr>
                  <a:t>4. Interval Measure</a:t>
                </a:r>
              </a:p>
              <a:p>
                <a:pPr algn="just"/>
                <a:r>
                  <a:rPr lang="en-US" sz="2000" b="1" dirty="0">
                    <a:solidFill>
                      <a:schemeClr val="tx1"/>
                    </a:solidFill>
                    <a:latin typeface="Cambria" panose="02040503050406030204" pitchFamily="18" charset="0"/>
                    <a:cs typeface="Times New Roman" panose="02020603050405020304" pitchFamily="18" charset="0"/>
                  </a:rPr>
                  <a:t>Provides information about how many days a company will can continue to operate using the funds it has its own.</a:t>
                </a:r>
              </a:p>
              <a:p>
                <a:pPr algn="just"/>
                <a:r>
                  <a:rPr lang="en-US" sz="2000" dirty="0">
                    <a:solidFill>
                      <a:schemeClr val="tx1">
                        <a:lumMod val="85000"/>
                        <a:lumOff val="15000"/>
                      </a:schemeClr>
                    </a:solidFill>
                    <a:latin typeface="Cambria" panose="02040503050406030204" pitchFamily="18" charset="0"/>
                    <a:cs typeface="Times New Roman" panose="02020603050405020304" pitchFamily="18" charset="0"/>
                  </a:rPr>
                  <a:t>Relates liquid assets to average daily operating expenses</a:t>
                </a:r>
              </a:p>
              <a:p>
                <a:pPr algn="just"/>
                <a:r>
                  <a:rPr lang="en-US" sz="2000" dirty="0">
                    <a:solidFill>
                      <a:schemeClr val="tx1">
                        <a:lumMod val="85000"/>
                        <a:lumOff val="15000"/>
                      </a:schemeClr>
                    </a:solidFill>
                    <a:latin typeface="Cambria" panose="02040503050406030204" pitchFamily="18" charset="0"/>
                    <a:cs typeface="Times New Roman" panose="02020603050405020304" pitchFamily="18" charset="0"/>
                  </a:rPr>
                  <a:t>Operating expenses: cost of good sold, selling, administrative and general expenditure less depreciations</a:t>
                </a:r>
              </a:p>
              <a:p>
                <a:pPr algn="just"/>
                <a:endParaRPr lang="en-US" sz="2000" dirty="0">
                  <a:solidFill>
                    <a:schemeClr val="tx1">
                      <a:lumMod val="85000"/>
                      <a:lumOff val="15000"/>
                    </a:schemeClr>
                  </a:solidFill>
                  <a:latin typeface="Cambria" panose="02040503050406030204" pitchFamily="18" charset="0"/>
                  <a:cs typeface="Times New Roman" panose="02020603050405020304" pitchFamily="18" charset="0"/>
                </a:endParaRPr>
              </a:p>
              <a:p>
                <a:pPr algn="just"/>
                <a:r>
                  <a:rPr lang="en-US" sz="2000" dirty="0">
                    <a:solidFill>
                      <a:schemeClr val="tx1">
                        <a:lumMod val="85000"/>
                        <a:lumOff val="15000"/>
                      </a:schemeClr>
                    </a:solidFill>
                    <a:latin typeface="Cambria" panose="02040503050406030204" pitchFamily="18" charset="0"/>
                    <a:cs typeface="Times New Roman" panose="02020603050405020304" pitchFamily="18" charset="0"/>
                  </a:rPr>
                  <a:t>Interval Measures = </a:t>
                </a:r>
                <a14:m>
                  <m:oMath xmlns:m="http://schemas.openxmlformats.org/officeDocument/2006/math">
                    <m:f>
                      <m:fPr>
                        <m:ctrlPr>
                          <a:rPr lang="en-US" sz="2000" i="1">
                            <a:solidFill>
                              <a:schemeClr val="tx1">
                                <a:lumMod val="85000"/>
                                <a:lumOff val="15000"/>
                              </a:schemeClr>
                            </a:solidFill>
                            <a:latin typeface="Cambria Math" panose="02040503050406030204" pitchFamily="18" charset="0"/>
                            <a:cs typeface="Times New Roman" panose="02020603050405020304" pitchFamily="18" charset="0"/>
                          </a:rPr>
                        </m:ctrlPr>
                      </m:fPr>
                      <m:num>
                        <m:r>
                          <a:rPr lang="en-US" sz="2000" i="1">
                            <a:solidFill>
                              <a:schemeClr val="tx1">
                                <a:lumMod val="85000"/>
                                <a:lumOff val="15000"/>
                              </a:schemeClr>
                            </a:solidFill>
                            <a:latin typeface="Cambria Math"/>
                            <a:cs typeface="Times New Roman" panose="02020603050405020304" pitchFamily="18" charset="0"/>
                          </a:rPr>
                          <m:t>𝐶𝑢𝑟𝑟𝑒𝑛𝑡</m:t>
                        </m:r>
                        <m:r>
                          <a:rPr lang="en-US" sz="2000" i="1">
                            <a:solidFill>
                              <a:schemeClr val="tx1">
                                <a:lumMod val="85000"/>
                                <a:lumOff val="15000"/>
                              </a:schemeClr>
                            </a:solidFill>
                            <a:latin typeface="Cambria Math"/>
                            <a:cs typeface="Times New Roman" panose="02020603050405020304" pitchFamily="18" charset="0"/>
                          </a:rPr>
                          <m:t> </m:t>
                        </m:r>
                        <m:r>
                          <a:rPr lang="en-US" sz="2000" i="1">
                            <a:solidFill>
                              <a:schemeClr val="tx1">
                                <a:lumMod val="85000"/>
                                <a:lumOff val="15000"/>
                              </a:schemeClr>
                            </a:solidFill>
                            <a:latin typeface="Cambria Math"/>
                            <a:cs typeface="Times New Roman" panose="02020603050405020304" pitchFamily="18" charset="0"/>
                          </a:rPr>
                          <m:t>𝐴𝑠𝑠𝑒𝑡𝑠</m:t>
                        </m:r>
                        <m:r>
                          <a:rPr lang="en-US" sz="2000" i="1">
                            <a:solidFill>
                              <a:schemeClr val="tx1">
                                <a:lumMod val="85000"/>
                                <a:lumOff val="15000"/>
                              </a:schemeClr>
                            </a:solidFill>
                            <a:latin typeface="Cambria Math"/>
                            <a:cs typeface="Times New Roman" panose="02020603050405020304" pitchFamily="18" charset="0"/>
                          </a:rPr>
                          <m:t>−</m:t>
                        </m:r>
                        <m:r>
                          <a:rPr lang="en-US" sz="2000" i="1">
                            <a:solidFill>
                              <a:schemeClr val="tx1">
                                <a:lumMod val="85000"/>
                                <a:lumOff val="15000"/>
                              </a:schemeClr>
                            </a:solidFill>
                            <a:latin typeface="Cambria Math"/>
                            <a:cs typeface="Times New Roman" panose="02020603050405020304" pitchFamily="18" charset="0"/>
                          </a:rPr>
                          <m:t>𝐼𝑛𝑣𝑒𝑛𝑡𝑜𝑟𝑖𝑒𝑠</m:t>
                        </m:r>
                      </m:num>
                      <m:den>
                        <m:r>
                          <a:rPr lang="en-US" sz="2000" i="1">
                            <a:solidFill>
                              <a:schemeClr val="tx1">
                                <a:lumMod val="85000"/>
                                <a:lumOff val="15000"/>
                              </a:schemeClr>
                            </a:solidFill>
                            <a:latin typeface="Cambria Math"/>
                            <a:cs typeface="Times New Roman" panose="02020603050405020304" pitchFamily="18" charset="0"/>
                          </a:rPr>
                          <m:t>𝐴𝑣𝑒𝑟𝑎𝑔𝑒</m:t>
                        </m:r>
                        <m:r>
                          <a:rPr lang="en-US" sz="2000" i="1">
                            <a:solidFill>
                              <a:schemeClr val="tx1">
                                <a:lumMod val="85000"/>
                                <a:lumOff val="15000"/>
                              </a:schemeClr>
                            </a:solidFill>
                            <a:latin typeface="Cambria Math"/>
                            <a:cs typeface="Times New Roman" panose="02020603050405020304" pitchFamily="18" charset="0"/>
                          </a:rPr>
                          <m:t> </m:t>
                        </m:r>
                        <m:r>
                          <a:rPr lang="en-US" sz="2000" i="1">
                            <a:solidFill>
                              <a:schemeClr val="tx1">
                                <a:lumMod val="85000"/>
                                <a:lumOff val="15000"/>
                              </a:schemeClr>
                            </a:solidFill>
                            <a:latin typeface="Cambria Math"/>
                            <a:cs typeface="Times New Roman" panose="02020603050405020304" pitchFamily="18" charset="0"/>
                          </a:rPr>
                          <m:t>𝑑𝑎𝑖𝑙𝑦</m:t>
                        </m:r>
                        <m:r>
                          <a:rPr lang="en-US" sz="2000" i="1">
                            <a:solidFill>
                              <a:schemeClr val="tx1">
                                <a:lumMod val="85000"/>
                                <a:lumOff val="15000"/>
                              </a:schemeClr>
                            </a:solidFill>
                            <a:latin typeface="Cambria Math"/>
                            <a:cs typeface="Times New Roman" panose="02020603050405020304" pitchFamily="18" charset="0"/>
                          </a:rPr>
                          <m:t> </m:t>
                        </m:r>
                        <m:r>
                          <a:rPr lang="en-US" sz="2000" i="1">
                            <a:solidFill>
                              <a:schemeClr val="tx1">
                                <a:lumMod val="85000"/>
                                <a:lumOff val="15000"/>
                              </a:schemeClr>
                            </a:solidFill>
                            <a:latin typeface="Cambria Math"/>
                            <a:cs typeface="Times New Roman" panose="02020603050405020304" pitchFamily="18" charset="0"/>
                          </a:rPr>
                          <m:t>𝑜𝑝𝑒𝑟𝑎𝑡𝑖𝑛𝑔</m:t>
                        </m:r>
                        <m:r>
                          <a:rPr lang="en-US" sz="2000" i="1">
                            <a:solidFill>
                              <a:schemeClr val="tx1">
                                <a:lumMod val="85000"/>
                                <a:lumOff val="15000"/>
                              </a:schemeClr>
                            </a:solidFill>
                            <a:latin typeface="Cambria Math"/>
                            <a:cs typeface="Times New Roman" panose="02020603050405020304" pitchFamily="18" charset="0"/>
                          </a:rPr>
                          <m:t> </m:t>
                        </m:r>
                        <m:r>
                          <a:rPr lang="en-US" sz="2000" i="1">
                            <a:solidFill>
                              <a:schemeClr val="tx1">
                                <a:lumMod val="85000"/>
                                <a:lumOff val="15000"/>
                              </a:schemeClr>
                            </a:solidFill>
                            <a:latin typeface="Cambria Math"/>
                            <a:cs typeface="Times New Roman" panose="02020603050405020304" pitchFamily="18" charset="0"/>
                          </a:rPr>
                          <m:t>𝑒𝑥𝑝𝑒𝑛𝑠𝑒𝑠</m:t>
                        </m:r>
                      </m:den>
                    </m:f>
                  </m:oMath>
                </a14:m>
                <a:r>
                  <a:rPr lang="en-US" sz="2000" dirty="0">
                    <a:solidFill>
                      <a:schemeClr val="tx1">
                        <a:lumMod val="85000"/>
                        <a:lumOff val="15000"/>
                      </a:schemeClr>
                    </a:solidFill>
                    <a:latin typeface="Cambria" panose="02040503050406030204" pitchFamily="18" charset="0"/>
                    <a:cs typeface="Times New Roman" panose="02020603050405020304" pitchFamily="18" charset="0"/>
                  </a:rPr>
                  <a:t> </a:t>
                </a:r>
              </a:p>
              <a:p>
                <a:pPr algn="just"/>
                <a:endParaRPr lang="en-US" sz="2000" dirty="0">
                  <a:solidFill>
                    <a:schemeClr val="tx1">
                      <a:lumMod val="85000"/>
                      <a:lumOff val="15000"/>
                    </a:schemeClr>
                  </a:solidFill>
                  <a:latin typeface="Cambria" panose="02040503050406030204" pitchFamily="18" charset="0"/>
                  <a:cs typeface="Times New Roman" panose="02020603050405020304" pitchFamily="18" charset="0"/>
                </a:endParaRPr>
              </a:p>
              <a:p>
                <a:pPr algn="just"/>
                <a:r>
                  <a:rPr lang="en-US" sz="2000" dirty="0">
                    <a:solidFill>
                      <a:schemeClr val="tx1">
                        <a:lumMod val="85000"/>
                        <a:lumOff val="15000"/>
                      </a:schemeClr>
                    </a:solidFill>
                    <a:latin typeface="Cambria" panose="02040503050406030204" pitchFamily="18" charset="0"/>
                    <a:cs typeface="Times New Roman" panose="02020603050405020304" pitchFamily="18" charset="0"/>
                  </a:rPr>
                  <a:t>Could be expressed in number of days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2263" y="2238233"/>
                <a:ext cx="11000095" cy="3781567"/>
              </a:xfrm>
              <a:blipFill rotWithShape="0">
                <a:blip r:embed="rId2"/>
                <a:stretch>
                  <a:fillRect l="-222" t="-1610" r="-499" b="-1449"/>
                </a:stretch>
              </a:blipFill>
            </p:spPr>
            <p:txBody>
              <a:bodyPr/>
              <a:lstStyle/>
              <a:p>
                <a:r>
                  <a:rPr lang="en-US">
                    <a:noFill/>
                  </a:rPr>
                  <a:t> </a:t>
                </a:r>
              </a:p>
            </p:txBody>
          </p:sp>
        </mc:Fallback>
      </mc:AlternateContent>
    </p:spTree>
    <p:extLst>
      <p:ext uri="{BB962C8B-B14F-4D97-AF65-F5344CB8AC3E}">
        <p14:creationId xmlns:p14="http://schemas.microsoft.com/office/powerpoint/2010/main" val="260676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Leverage Ratios</a:t>
            </a:r>
            <a:endParaRPr lang="en-US" dirty="0"/>
          </a:p>
        </p:txBody>
      </p:sp>
      <p:sp>
        <p:nvSpPr>
          <p:cNvPr id="3" name="Content Placeholder 2"/>
          <p:cNvSpPr>
            <a:spLocks noGrp="1"/>
          </p:cNvSpPr>
          <p:nvPr>
            <p:ph idx="1"/>
          </p:nvPr>
        </p:nvSpPr>
        <p:spPr>
          <a:xfrm>
            <a:off x="1154954" y="2603500"/>
            <a:ext cx="10500234" cy="3416300"/>
          </a:xfrm>
        </p:spPr>
        <p:txBody>
          <a:bodyPr/>
          <a:lstStyle/>
          <a:p>
            <a:r>
              <a:rPr lang="en-US" sz="2000" dirty="0">
                <a:latin typeface="Cambria" panose="02040503050406030204" pitchFamily="18" charset="0"/>
                <a:cs typeface="Times New Roman" panose="02020603050405020304" pitchFamily="18" charset="0"/>
              </a:rPr>
              <a:t>L R Shows firms ‘long terms debt-paying ability’</a:t>
            </a:r>
          </a:p>
          <a:p>
            <a:r>
              <a:rPr lang="en-US" sz="2000" dirty="0">
                <a:latin typeface="Cambria" panose="02040503050406030204" pitchFamily="18" charset="0"/>
                <a:cs typeface="Times New Roman" panose="02020603050405020304" pitchFamily="18" charset="0"/>
              </a:rPr>
              <a:t>Long term investors are more concerned with long term financial position.</a:t>
            </a:r>
          </a:p>
          <a:p>
            <a:r>
              <a:rPr lang="en-US" sz="2000" dirty="0">
                <a:latin typeface="Cambria" panose="02040503050406030204" pitchFamily="18" charset="0"/>
                <a:cs typeface="Times New Roman" panose="02020603050405020304" pitchFamily="18" charset="0"/>
              </a:rPr>
              <a:t>These ratios indicate mix of funds provided by owners and lenders.</a:t>
            </a:r>
          </a:p>
          <a:p>
            <a:r>
              <a:rPr lang="en-US" sz="2000" dirty="0">
                <a:latin typeface="Cambria" panose="02040503050406030204" pitchFamily="18" charset="0"/>
                <a:cs typeface="Times New Roman" panose="02020603050405020304" pitchFamily="18" charset="0"/>
              </a:rPr>
              <a:t>Between debt and equity </a:t>
            </a:r>
          </a:p>
          <a:p>
            <a:r>
              <a:rPr lang="en-US" sz="2000" i="1" dirty="0">
                <a:latin typeface="Cambria" panose="02040503050406030204" pitchFamily="18" charset="0"/>
                <a:cs typeface="Times New Roman" panose="02020603050405020304" pitchFamily="18" charset="0"/>
              </a:rPr>
              <a:t>The process of magnifying the share holders return through the use of debt is called financial leverage. </a:t>
            </a:r>
          </a:p>
          <a:p>
            <a:endParaRPr lang="en-US" dirty="0"/>
          </a:p>
        </p:txBody>
      </p:sp>
    </p:spTree>
    <p:extLst>
      <p:ext uri="{BB962C8B-B14F-4D97-AF65-F5344CB8AC3E}">
        <p14:creationId xmlns:p14="http://schemas.microsoft.com/office/powerpoint/2010/main" val="119829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98764" y="2603500"/>
                <a:ext cx="11101833" cy="3416300"/>
              </a:xfrm>
            </p:spPr>
            <p:txBody>
              <a:bodyPr/>
              <a:lstStyle/>
              <a:p>
                <a:r>
                  <a:rPr lang="en-US" sz="2200" b="1" dirty="0">
                    <a:solidFill>
                      <a:srgbClr val="0070C0"/>
                    </a:solidFill>
                    <a:latin typeface="Times New Roman" pitchFamily="18" charset="0"/>
                    <a:cs typeface="Times New Roman" pitchFamily="18" charset="0"/>
                  </a:rPr>
                  <a:t>1. Debt-Equity Ratio </a:t>
                </a:r>
                <a:r>
                  <a:rPr lang="en-US" sz="2200" b="1" dirty="0">
                    <a:latin typeface="Times New Roman" pitchFamily="18" charset="0"/>
                    <a:cs typeface="Times New Roman" pitchFamily="18" charset="0"/>
                  </a:rPr>
                  <a:t>:  </a:t>
                </a:r>
              </a:p>
              <a:p>
                <a:r>
                  <a:rPr lang="en-US" sz="2200" dirty="0">
                    <a:latin typeface="Times New Roman" pitchFamily="18" charset="0"/>
                    <a:cs typeface="Times New Roman" pitchFamily="18" charset="0"/>
                  </a:rPr>
                  <a:t>A relationship that describes the lenders contribution for each rupee of owners</a:t>
                </a:r>
              </a:p>
              <a:p>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60/ 40= 1.5 ( lenders contribution is 1.5 times of owners).</a:t>
                </a:r>
              </a:p>
              <a:p>
                <a:r>
                  <a:rPr lang="en-US" sz="2200" dirty="0">
                    <a:latin typeface="Times New Roman" pitchFamily="18" charset="0"/>
                    <a:cs typeface="Times New Roman" pitchFamily="18" charset="0"/>
                  </a:rPr>
                  <a:t> DER=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US" sz="2200" i="1">
                            <a:latin typeface="Cambria Math"/>
                            <a:cs typeface="Times New Roman" panose="02020603050405020304" pitchFamily="18" charset="0"/>
                          </a:rPr>
                          <m:t>𝑇𝑜𝑡𝑎𝑙</m:t>
                        </m:r>
                        <m:r>
                          <a:rPr lang="en-US" sz="2200" i="1">
                            <a:latin typeface="Cambria Math"/>
                            <a:cs typeface="Times New Roman" panose="02020603050405020304" pitchFamily="18" charset="0"/>
                          </a:rPr>
                          <m:t> </m:t>
                        </m:r>
                        <m:r>
                          <a:rPr lang="en-US" sz="2200" i="1">
                            <a:latin typeface="Cambria Math"/>
                            <a:cs typeface="Times New Roman" panose="02020603050405020304" pitchFamily="18" charset="0"/>
                          </a:rPr>
                          <m:t>𝐷𝑒𝑏𝑡</m:t>
                        </m:r>
                        <m:r>
                          <a:rPr lang="en-US" sz="2200" i="1">
                            <a:latin typeface="Cambria Math"/>
                            <a:cs typeface="Times New Roman" panose="02020603050405020304" pitchFamily="18" charset="0"/>
                          </a:rPr>
                          <m:t> (</m:t>
                        </m:r>
                        <m:r>
                          <a:rPr lang="en-US" sz="2200" i="1">
                            <a:latin typeface="Cambria Math"/>
                            <a:cs typeface="Times New Roman" panose="02020603050405020304" pitchFamily="18" charset="0"/>
                          </a:rPr>
                          <m:t>𝑇𝐷</m:t>
                        </m:r>
                        <m:r>
                          <a:rPr lang="en-US" sz="2200" i="1">
                            <a:latin typeface="Cambria Math"/>
                            <a:cs typeface="Times New Roman" panose="02020603050405020304" pitchFamily="18" charset="0"/>
                          </a:rPr>
                          <m:t>)</m:t>
                        </m:r>
                      </m:num>
                      <m:den>
                        <m:r>
                          <a:rPr lang="en-US" sz="2200" i="1">
                            <a:latin typeface="Cambria Math"/>
                            <a:cs typeface="Times New Roman" panose="02020603050405020304" pitchFamily="18" charset="0"/>
                          </a:rPr>
                          <m:t>𝑁𝑒𝑡</m:t>
                        </m:r>
                        <m:r>
                          <a:rPr lang="en-US" sz="2200" i="1">
                            <a:latin typeface="Cambria Math"/>
                            <a:cs typeface="Times New Roman" panose="02020603050405020304" pitchFamily="18" charset="0"/>
                          </a:rPr>
                          <m:t> </m:t>
                        </m:r>
                        <m:r>
                          <a:rPr lang="en-US" sz="2200" i="1">
                            <a:latin typeface="Cambria Math"/>
                            <a:cs typeface="Times New Roman" panose="02020603050405020304" pitchFamily="18" charset="0"/>
                          </a:rPr>
                          <m:t>𝑊𝑜𝑟𝑡h</m:t>
                        </m:r>
                        <m:r>
                          <a:rPr lang="en-US" sz="2200" i="1">
                            <a:latin typeface="Cambria Math"/>
                            <a:cs typeface="Times New Roman" panose="02020603050405020304" pitchFamily="18" charset="0"/>
                          </a:rPr>
                          <m:t> (</m:t>
                        </m:r>
                        <m:r>
                          <a:rPr lang="en-US" sz="2200" i="1">
                            <a:latin typeface="Cambria Math"/>
                            <a:cs typeface="Times New Roman" panose="02020603050405020304" pitchFamily="18" charset="0"/>
                          </a:rPr>
                          <m:t>𝑁𝑊</m:t>
                        </m:r>
                        <m:r>
                          <a:rPr lang="en-US" sz="2200" i="1">
                            <a:latin typeface="Cambria Math"/>
                            <a:cs typeface="Times New Roman" panose="02020603050405020304" pitchFamily="18" charset="0"/>
                          </a:rPr>
                          <m:t>)</m:t>
                        </m:r>
                      </m:den>
                    </m:f>
                  </m:oMath>
                </a14:m>
                <a:r>
                  <a:rPr lang="en-US" sz="2200" dirty="0">
                    <a:latin typeface="Times New Roman" pitchFamily="18" charset="0"/>
                    <a:cs typeface="Times New Roman" pitchFamily="18" charset="0"/>
                  </a:rPr>
                  <a:t> or =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IN" sz="2200" b="0" i="1" smtClean="0">
                            <a:latin typeface="Cambria Math" panose="02040503050406030204" pitchFamily="18" charset="0"/>
                            <a:cs typeface="Times New Roman" panose="02020603050405020304" pitchFamily="18" charset="0"/>
                          </a:rPr>
                          <m:t>(</m:t>
                        </m:r>
                        <m:r>
                          <a:rPr lang="en-IN" sz="2200" b="0" i="1" smtClean="0">
                            <a:latin typeface="Cambria Math" panose="02040503050406030204" pitchFamily="18" charset="0"/>
                            <a:cs typeface="Times New Roman" panose="02020603050405020304" pitchFamily="18" charset="0"/>
                          </a:rPr>
                          <m:t>𝐿𝑜𝑛𝑔</m:t>
                        </m:r>
                        <m:r>
                          <a:rPr lang="en-IN" sz="2200" b="0" i="1" smtClean="0">
                            <a:latin typeface="Cambria Math" panose="02040503050406030204" pitchFamily="18" charset="0"/>
                            <a:cs typeface="Times New Roman" panose="02020603050405020304" pitchFamily="18" charset="0"/>
                          </a:rPr>
                          <m:t>−</m:t>
                        </m:r>
                        <m:r>
                          <a:rPr lang="en-IN" sz="2200" b="0" i="1" smtClean="0">
                            <a:latin typeface="Cambria Math" panose="02040503050406030204" pitchFamily="18" charset="0"/>
                            <a:cs typeface="Times New Roman" panose="02020603050405020304" pitchFamily="18" charset="0"/>
                          </a:rPr>
                          <m:t>𝑇𝑒𝑟𝑚</m:t>
                        </m:r>
                        <m:r>
                          <a:rPr lang="en-IN" sz="2200" b="0" i="1" smtClean="0">
                            <a:latin typeface="Cambria Math" panose="02040503050406030204" pitchFamily="18" charset="0"/>
                            <a:cs typeface="Times New Roman" panose="02020603050405020304" pitchFamily="18" charset="0"/>
                          </a:rPr>
                          <m:t> </m:t>
                        </m:r>
                        <m:r>
                          <a:rPr lang="en-IN" sz="2200" b="0" i="1" smtClean="0">
                            <a:latin typeface="Cambria Math" panose="02040503050406030204" pitchFamily="18" charset="0"/>
                            <a:cs typeface="Times New Roman" panose="02020603050405020304" pitchFamily="18" charset="0"/>
                          </a:rPr>
                          <m:t>𝐷𝑒𝑏𝑡</m:t>
                        </m:r>
                        <m:r>
                          <a:rPr lang="en-US" sz="2200" i="1">
                            <a:latin typeface="Cambria Math"/>
                            <a:cs typeface="Times New Roman" panose="02020603050405020304" pitchFamily="18" charset="0"/>
                          </a:rPr>
                          <m:t>)</m:t>
                        </m:r>
                      </m:num>
                      <m:den>
                        <m:r>
                          <a:rPr lang="en-IN" sz="2200" b="0" i="1" smtClean="0">
                            <a:latin typeface="Cambria Math" panose="02040503050406030204" pitchFamily="18" charset="0"/>
                            <a:cs typeface="Times New Roman" panose="02020603050405020304" pitchFamily="18" charset="0"/>
                          </a:rPr>
                          <m:t>(</m:t>
                        </m:r>
                        <m:r>
                          <a:rPr lang="en-IN" sz="2200" b="0" i="1" smtClean="0">
                            <a:latin typeface="Cambria Math" panose="02040503050406030204" pitchFamily="18" charset="0"/>
                            <a:cs typeface="Times New Roman" panose="02020603050405020304" pitchFamily="18" charset="0"/>
                          </a:rPr>
                          <m:t>𝑆h𝑎𝑟𝑒</m:t>
                        </m:r>
                        <m:r>
                          <a:rPr lang="en-IN" sz="2200" b="0" i="1" smtClean="0">
                            <a:latin typeface="Cambria Math" panose="02040503050406030204" pitchFamily="18" charset="0"/>
                            <a:cs typeface="Times New Roman" panose="02020603050405020304" pitchFamily="18" charset="0"/>
                          </a:rPr>
                          <m:t> </m:t>
                        </m:r>
                        <m:r>
                          <a:rPr lang="en-IN" sz="2200" b="0" i="1" smtClean="0">
                            <a:latin typeface="Cambria Math" panose="02040503050406030204" pitchFamily="18" charset="0"/>
                            <a:cs typeface="Times New Roman" panose="02020603050405020304" pitchFamily="18" charset="0"/>
                          </a:rPr>
                          <m:t>h𝑜𝑙𝑑𝑒𝑟𝑠</m:t>
                        </m:r>
                        <m:r>
                          <a:rPr lang="en-IN" sz="2200" b="0" i="1" smtClean="0">
                            <a:latin typeface="Cambria Math" panose="02040503050406030204" pitchFamily="18" charset="0"/>
                            <a:cs typeface="Times New Roman" panose="02020603050405020304" pitchFamily="18" charset="0"/>
                          </a:rPr>
                          <m:t> </m:t>
                        </m:r>
                        <m:r>
                          <a:rPr lang="en-IN" sz="2200" b="0" i="1" smtClean="0">
                            <a:latin typeface="Cambria Math" panose="02040503050406030204" pitchFamily="18" charset="0"/>
                            <a:cs typeface="Times New Roman" panose="02020603050405020304" pitchFamily="18" charset="0"/>
                          </a:rPr>
                          <m:t>𝑓𝑢𝑛𝑑</m:t>
                        </m:r>
                        <m:r>
                          <a:rPr lang="en-US" sz="2200" i="1">
                            <a:latin typeface="Cambria Math"/>
                            <a:cs typeface="Times New Roman" panose="02020603050405020304" pitchFamily="18" charset="0"/>
                          </a:rPr>
                          <m:t>)</m:t>
                        </m:r>
                      </m:den>
                    </m:f>
                  </m:oMath>
                </a14:m>
                <a:endParaRPr lang="en-US" sz="2200" dirty="0">
                  <a:latin typeface="Times New Roman" pitchFamily="18" charset="0"/>
                  <a:cs typeface="Times New Roman" pitchFamily="18" charset="0"/>
                </a:endParaRPr>
              </a:p>
              <a:p>
                <a:endParaRPr lang="en-US" dirty="0">
                  <a:latin typeface="Cambria"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98764" y="2603500"/>
                <a:ext cx="11101833" cy="3416300"/>
              </a:xfrm>
              <a:blipFill>
                <a:blip r:embed="rId2"/>
                <a:stretch>
                  <a:fillRect l="-384" t="-1248"/>
                </a:stretch>
              </a:blipFill>
            </p:spPr>
            <p:txBody>
              <a:bodyPr/>
              <a:lstStyle/>
              <a:p>
                <a:r>
                  <a:rPr lang="en-IN">
                    <a:noFill/>
                  </a:rPr>
                  <a:t> </a:t>
                </a:r>
              </a:p>
            </p:txBody>
          </p:sp>
        </mc:Fallback>
      </mc:AlternateContent>
    </p:spTree>
    <p:extLst>
      <p:ext uri="{BB962C8B-B14F-4D97-AF65-F5344CB8AC3E}">
        <p14:creationId xmlns:p14="http://schemas.microsoft.com/office/powerpoint/2010/main" val="366735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CD68-965B-4C34-2184-24B95FB2CC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7B6A70-1AD6-8A01-42A6-4292A9DB71C4}"/>
              </a:ext>
            </a:extLst>
          </p:cNvPr>
          <p:cNvSpPr>
            <a:spLocks noGrp="1"/>
          </p:cNvSpPr>
          <p:nvPr>
            <p:ph idx="1"/>
          </p:nvPr>
        </p:nvSpPr>
        <p:spPr>
          <a:xfrm>
            <a:off x="1154954" y="2603500"/>
            <a:ext cx="10564295" cy="3416300"/>
          </a:xfrm>
        </p:spPr>
        <p:txBody>
          <a:bodyPr/>
          <a:lstStyle/>
          <a:p>
            <a:r>
              <a:rPr lang="en-IN" sz="2400" b="1" dirty="0">
                <a:latin typeface="Times New Roman" panose="02020603050405020304" pitchFamily="18" charset="0"/>
                <a:cs typeface="Times New Roman" panose="02020603050405020304" pitchFamily="18" charset="0"/>
              </a:rPr>
              <a:t>Shareholders fund</a:t>
            </a:r>
            <a:r>
              <a:rPr lang="en-IN" sz="2400" dirty="0">
                <a:latin typeface="Times New Roman" panose="02020603050405020304" pitchFamily="18" charset="0"/>
                <a:cs typeface="Times New Roman" panose="02020603050405020304" pitchFamily="18" charset="0"/>
              </a:rPr>
              <a:t>= Share capital + Reserves and Surpluses+ Money Received 							against share Warrant+ share application  money pending 							allotment</a:t>
            </a:r>
          </a:p>
          <a:p>
            <a:r>
              <a:rPr lang="en-IN" sz="2400" b="1" dirty="0">
                <a:latin typeface="Times New Roman" panose="02020603050405020304" pitchFamily="18" charset="0"/>
                <a:cs typeface="Times New Roman" panose="02020603050405020304" pitchFamily="18" charset="0"/>
              </a:rPr>
              <a:t>Net Worth</a:t>
            </a:r>
            <a:r>
              <a:rPr lang="en-IN" sz="2400" dirty="0">
                <a:latin typeface="Times New Roman" panose="02020603050405020304" pitchFamily="18" charset="0"/>
                <a:cs typeface="Times New Roman" panose="02020603050405020304" pitchFamily="18" charset="0"/>
              </a:rPr>
              <a:t>			= Non-Current asset + Working Capital- Non-Current 									Liability</a:t>
            </a:r>
          </a:p>
          <a:p>
            <a:r>
              <a:rPr lang="en-US" sz="1800" dirty="0">
                <a:latin typeface="Times New Roman" pitchFamily="18" charset="0"/>
                <a:cs typeface="Times New Roman" pitchFamily="18" charset="0"/>
              </a:rPr>
              <a:t>High debt ratio (higher claim of creditors)  leads to debt trap</a:t>
            </a:r>
          </a:p>
          <a:p>
            <a:r>
              <a:rPr lang="en-US" sz="1800" dirty="0">
                <a:latin typeface="Times New Roman" pitchFamily="18" charset="0"/>
                <a:cs typeface="Times New Roman" pitchFamily="18" charset="0"/>
              </a:rPr>
              <a:t>Lower debt ratio ( higher claim of owners)</a:t>
            </a:r>
          </a:p>
          <a:p>
            <a:endParaRPr lang="en-IN" dirty="0"/>
          </a:p>
          <a:p>
            <a:endParaRPr lang="en-IN" dirty="0"/>
          </a:p>
        </p:txBody>
      </p:sp>
    </p:spTree>
    <p:extLst>
      <p:ext uri="{BB962C8B-B14F-4D97-AF65-F5344CB8AC3E}">
        <p14:creationId xmlns:p14="http://schemas.microsoft.com/office/powerpoint/2010/main" val="113500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a:xfrm>
            <a:off x="559558" y="2603500"/>
            <a:ext cx="11081982" cy="3416300"/>
          </a:xfrm>
        </p:spPr>
        <p:txBody>
          <a:bodyPr>
            <a:normAutofit fontScale="92500"/>
          </a:bodyPr>
          <a:lstStyle/>
          <a:p>
            <a:r>
              <a:rPr lang="en-US" sz="2400" dirty="0">
                <a:latin typeface="Cambria" panose="02040503050406030204" pitchFamily="18" charset="0"/>
              </a:rPr>
              <a:t>Financial statement analysis</a:t>
            </a:r>
          </a:p>
          <a:p>
            <a:r>
              <a:rPr lang="en-US" sz="2400" dirty="0">
                <a:latin typeface="Cambria" panose="02040503050406030204" pitchFamily="18" charset="0"/>
              </a:rPr>
              <a:t>It is the process of identifying strengths and weaknesses </a:t>
            </a:r>
            <a:r>
              <a:rPr lang="en-US" sz="2400" dirty="0">
                <a:latin typeface="Cambria" panose="02040503050406030204" pitchFamily="18" charset="0"/>
                <a:sym typeface="Wingdings" pitchFamily="2" charset="2"/>
              </a:rPr>
              <a:t>between BS and P &amp;L a/c.</a:t>
            </a:r>
          </a:p>
          <a:p>
            <a:r>
              <a:rPr lang="en-US" sz="2400" dirty="0">
                <a:latin typeface="Cambria" panose="02040503050406030204" pitchFamily="18" charset="0"/>
                <a:sym typeface="Wingdings" pitchFamily="2" charset="2"/>
              </a:rPr>
              <a:t>Can be under taken by the management or by the parties outside the firm</a:t>
            </a:r>
          </a:p>
          <a:p>
            <a:r>
              <a:rPr lang="en-US" sz="2400" dirty="0">
                <a:latin typeface="Cambria" panose="02040503050406030204" pitchFamily="18" charset="0"/>
                <a:sym typeface="Wingdings" pitchFamily="2" charset="2"/>
              </a:rPr>
              <a:t>Trade creditors: short period liquidity position</a:t>
            </a:r>
          </a:p>
          <a:p>
            <a:r>
              <a:rPr lang="en-US" sz="2400" dirty="0">
                <a:latin typeface="Cambria" panose="02040503050406030204" pitchFamily="18" charset="0"/>
                <a:sym typeface="Wingdings" pitchFamily="2" charset="2"/>
              </a:rPr>
              <a:t>Suppliers of long-term debt long-term solvency and survival</a:t>
            </a:r>
          </a:p>
          <a:p>
            <a:r>
              <a:rPr lang="en-US" sz="2400" dirty="0">
                <a:latin typeface="Cambria" panose="02040503050406030204" pitchFamily="18" charset="0"/>
                <a:sym typeface="Wingdings" pitchFamily="2" charset="2"/>
              </a:rPr>
              <a:t>Investors: steady growth in earning  profitability</a:t>
            </a:r>
          </a:p>
          <a:p>
            <a:r>
              <a:rPr lang="en-US" sz="2400" dirty="0">
                <a:latin typeface="Cambria" panose="02040503050406030204" pitchFamily="18" charset="0"/>
                <a:sym typeface="Wingdings" pitchFamily="2" charset="2"/>
              </a:rPr>
              <a:t>Management: every aspect </a:t>
            </a:r>
          </a:p>
          <a:p>
            <a:endParaRPr lang="en-US" dirty="0"/>
          </a:p>
        </p:txBody>
      </p:sp>
    </p:spTree>
    <p:extLst>
      <p:ext uri="{BB962C8B-B14F-4D97-AF65-F5344CB8AC3E}">
        <p14:creationId xmlns:p14="http://schemas.microsoft.com/office/powerpoint/2010/main" val="78715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AC1F02-4E9A-7C8E-3E7A-14D842F9DBAA}"/>
              </a:ext>
            </a:extLst>
          </p:cNvPr>
          <p:cNvPicPr>
            <a:picLocks noChangeAspect="1"/>
          </p:cNvPicPr>
          <p:nvPr/>
        </p:nvPicPr>
        <p:blipFill>
          <a:blip r:embed="rId2"/>
          <a:stretch>
            <a:fillRect/>
          </a:stretch>
        </p:blipFill>
        <p:spPr>
          <a:xfrm>
            <a:off x="317242" y="205274"/>
            <a:ext cx="11532636" cy="6652726"/>
          </a:xfrm>
          <a:prstGeom prst="rect">
            <a:avLst/>
          </a:prstGeom>
        </p:spPr>
      </p:pic>
    </p:spTree>
    <p:extLst>
      <p:ext uri="{BB962C8B-B14F-4D97-AF65-F5344CB8AC3E}">
        <p14:creationId xmlns:p14="http://schemas.microsoft.com/office/powerpoint/2010/main" val="338742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F036-EA73-2C02-B565-E560B98F8B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BDCF0-2B1D-9F1E-074A-5829E4C2DA27}"/>
              </a:ext>
            </a:extLst>
          </p:cNvPr>
          <p:cNvSpPr>
            <a:spLocks noGrp="1"/>
          </p:cNvSpPr>
          <p:nvPr>
            <p:ph idx="1"/>
          </p:nvPr>
        </p:nvSpPr>
        <p:spPr>
          <a:xfrm>
            <a:off x="298580" y="2603499"/>
            <a:ext cx="11364685" cy="3993243"/>
          </a:xfrm>
        </p:spPr>
        <p:txBody>
          <a:bodyPr>
            <a:normAutofit/>
          </a:bodyPr>
          <a:lstStyle/>
          <a:p>
            <a:r>
              <a:rPr lang="en-IN" sz="2000" b="1" i="1" dirty="0">
                <a:solidFill>
                  <a:srgbClr val="242021"/>
                </a:solidFill>
                <a:effectLst/>
                <a:latin typeface="Times New Roman" panose="02020603050405020304" pitchFamily="18" charset="0"/>
                <a:cs typeface="Times New Roman" panose="02020603050405020304" pitchFamily="18" charset="0"/>
              </a:rPr>
              <a:t>2. Proprietary Ratio</a:t>
            </a:r>
            <a:r>
              <a:rPr lang="en-IN" sz="20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US" sz="2000" dirty="0">
                <a:solidFill>
                  <a:srgbClr val="242021"/>
                </a:solidFill>
                <a:latin typeface="Times New Roman" panose="02020603050405020304" pitchFamily="18" charset="0"/>
                <a:cs typeface="Times New Roman" panose="02020603050405020304" pitchFamily="18" charset="0"/>
              </a:rPr>
              <a:t>E</a:t>
            </a:r>
            <a:r>
              <a:rPr lang="en-US" sz="2000" b="0" i="0" dirty="0">
                <a:solidFill>
                  <a:srgbClr val="242021"/>
                </a:solidFill>
                <a:effectLst/>
                <a:latin typeface="Times New Roman" panose="02020603050405020304" pitchFamily="18" charset="0"/>
                <a:cs typeface="Times New Roman" panose="02020603050405020304" pitchFamily="18" charset="0"/>
              </a:rPr>
              <a:t>xpresses relationship of proprietor’s (shareholders) funds to net assets</a:t>
            </a:r>
            <a:r>
              <a:rPr lang="en-US" sz="3200" dirty="0">
                <a:latin typeface="Times New Roman" panose="02020603050405020304" pitchFamily="18" charset="0"/>
                <a:cs typeface="Times New Roman" panose="02020603050405020304" pitchFamily="18" charset="0"/>
              </a:rPr>
              <a:t> </a:t>
            </a:r>
          </a:p>
          <a:p>
            <a:r>
              <a:rPr lang="en-US" sz="2000" b="0" i="0" dirty="0">
                <a:solidFill>
                  <a:srgbClr val="242021"/>
                </a:solidFill>
                <a:effectLst/>
                <a:latin typeface="Times New Roman" panose="02020603050405020304" pitchFamily="18" charset="0"/>
                <a:cs typeface="Times New Roman" panose="02020603050405020304" pitchFamily="18" charset="0"/>
              </a:rPr>
              <a:t>Proprietary Ratio = Shareholders’ Funds/Capital employed (or net assets)</a:t>
            </a:r>
            <a:r>
              <a:rPr lang="en-US" sz="3200" dirty="0">
                <a:latin typeface="Times New Roman" panose="02020603050405020304" pitchFamily="18" charset="0"/>
                <a:cs typeface="Times New Roman" panose="02020603050405020304" pitchFamily="18" charset="0"/>
              </a:rPr>
              <a:t> </a:t>
            </a:r>
          </a:p>
          <a:p>
            <a:r>
              <a:rPr lang="en-US" sz="2000" b="0" i="0" dirty="0">
                <a:solidFill>
                  <a:srgbClr val="242021"/>
                </a:solidFill>
                <a:effectLst/>
                <a:latin typeface="Times New Roman" panose="02020603050405020304" pitchFamily="18" charset="0"/>
                <a:cs typeface="Times New Roman" panose="02020603050405020304" pitchFamily="18" charset="0"/>
              </a:rPr>
              <a:t>Higher proportion of shareholders funds in financing the assets is a positive feature as it provides security to creditors.</a:t>
            </a:r>
            <a:r>
              <a:rPr lang="en-US" sz="3200" dirty="0">
                <a:latin typeface="Times New Roman" panose="02020603050405020304" pitchFamily="18" charset="0"/>
                <a:cs typeface="Times New Roman" panose="02020603050405020304" pitchFamily="18" charset="0"/>
              </a:rPr>
              <a:t> </a:t>
            </a:r>
            <a:br>
              <a:rPr lang="en-US" sz="2800" dirty="0"/>
            </a:br>
            <a:br>
              <a:rPr lang="en-US" sz="2800" dirty="0"/>
            </a:br>
            <a:br>
              <a:rPr lang="en-US" sz="2800" dirty="0"/>
            </a:b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4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5C6B-33A6-A2C8-91E5-54414F85C5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9C9B61-462F-C4F8-542E-5D86D351874E}"/>
              </a:ext>
            </a:extLst>
          </p:cNvPr>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3. </a:t>
            </a:r>
            <a:r>
              <a:rPr lang="en-US" sz="2000" b="1" i="1" dirty="0">
                <a:solidFill>
                  <a:srgbClr val="242021"/>
                </a:solidFill>
                <a:effectLst/>
                <a:latin typeface="Times New Roman" panose="02020603050405020304" pitchFamily="18" charset="0"/>
                <a:cs typeface="Times New Roman" panose="02020603050405020304" pitchFamily="18" charset="0"/>
              </a:rPr>
              <a:t>Total Assets to Debt Ratio</a:t>
            </a:r>
            <a:r>
              <a:rPr lang="en-US" sz="2000" b="1"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0" i="0" dirty="0">
                <a:solidFill>
                  <a:srgbClr val="242021"/>
                </a:solidFill>
                <a:effectLst/>
                <a:latin typeface="Times New Roman" panose="02020603050405020304" pitchFamily="18" charset="0"/>
                <a:cs typeface="Times New Roman" panose="02020603050405020304" pitchFamily="18" charset="0"/>
              </a:rPr>
              <a:t>This ratio measures the extent of the coverage of long-term debts by assets.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242021"/>
                </a:solidFill>
                <a:effectLst/>
                <a:latin typeface="Times New Roman" panose="02020603050405020304" pitchFamily="18" charset="0"/>
                <a:cs typeface="Times New Roman" panose="02020603050405020304" pitchFamily="18" charset="0"/>
              </a:rPr>
              <a:t>Total assets to Debt Ratio = Total assets/Long-term debts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242021"/>
                </a:solidFill>
                <a:effectLst/>
                <a:latin typeface="Times New Roman" panose="02020603050405020304" pitchFamily="18" charset="0"/>
                <a:cs typeface="Times New Roman" panose="02020603050405020304" pitchFamily="18" charset="0"/>
              </a:rPr>
              <a:t>The higher ratio indicates that assets have been mainly financed by owners funds and the long-term loans is adequately covered by assets.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242021"/>
                </a:solidFill>
                <a:effectLst/>
                <a:latin typeface="Times New Roman" panose="02020603050405020304" pitchFamily="18" charset="0"/>
                <a:cs typeface="Times New Roman" panose="02020603050405020304" pitchFamily="18" charset="0"/>
              </a:rPr>
              <a:t>This ratio primarily indicates the rate of external funds in financing the assets and the extent of coverage of their debts are covered by assets.</a:t>
            </a:r>
            <a:r>
              <a:rPr lang="en-US" sz="2000" dirty="0">
                <a:latin typeface="Times New Roman" panose="02020603050405020304" pitchFamily="18" charset="0"/>
                <a:cs typeface="Times New Roman" panose="02020603050405020304" pitchFamily="18" charset="0"/>
              </a:rPr>
              <a:t> </a:t>
            </a:r>
            <a:br>
              <a:rPr lang="en-US" dirty="0"/>
            </a:br>
            <a:endParaRPr lang="en-US" dirty="0"/>
          </a:p>
          <a:p>
            <a:endParaRPr lang="en-IN" dirty="0"/>
          </a:p>
        </p:txBody>
      </p:sp>
    </p:spTree>
    <p:extLst>
      <p:ext uri="{BB962C8B-B14F-4D97-AF65-F5344CB8AC3E}">
        <p14:creationId xmlns:p14="http://schemas.microsoft.com/office/powerpoint/2010/main" val="267034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Activity Ratios (Turnover ratio)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4024" y="2272145"/>
                <a:ext cx="11218460" cy="4115007"/>
              </a:xfrm>
            </p:spPr>
            <p:txBody>
              <a:bodyPr>
                <a:normAutofit/>
              </a:bodyPr>
              <a:lstStyle/>
              <a:p>
                <a:r>
                  <a:rPr lang="en-US" sz="2000" dirty="0">
                    <a:latin typeface="Cambria" panose="02040503050406030204" pitchFamily="18" charset="0"/>
                    <a:cs typeface="Times New Roman" panose="02020603050405020304" pitchFamily="18" charset="0"/>
                  </a:rPr>
                  <a:t>Evaluates the efficiency with which the firm manages and utilizes its asset</a:t>
                </a:r>
              </a:p>
              <a:p>
                <a:r>
                  <a:rPr lang="en-US" sz="2000" dirty="0">
                    <a:latin typeface="Cambria" panose="02040503050406030204" pitchFamily="18" charset="0"/>
                    <a:cs typeface="Times New Roman" panose="02020603050405020304" pitchFamily="18" charset="0"/>
                  </a:rPr>
                  <a:t>Estimates the relationship between sales and assets</a:t>
                </a:r>
              </a:p>
              <a:p>
                <a:r>
                  <a:rPr lang="en-US" sz="2000" b="1" dirty="0">
                    <a:solidFill>
                      <a:srgbClr val="0070C0"/>
                    </a:solidFill>
                    <a:latin typeface="Cambria" panose="02040503050406030204" pitchFamily="18" charset="0"/>
                    <a:cs typeface="Times New Roman" panose="02020603050405020304" pitchFamily="18" charset="0"/>
                  </a:rPr>
                  <a:t>1. Inventory Turnover </a:t>
                </a:r>
                <a:r>
                  <a:rPr lang="en-US" sz="2000" dirty="0">
                    <a:latin typeface="Cambria" panose="02040503050406030204" pitchFamily="18" charset="0"/>
                    <a:cs typeface="Times New Roman" panose="02020603050405020304" pitchFamily="18" charset="0"/>
                  </a:rPr>
                  <a:t>: </a:t>
                </a:r>
              </a:p>
              <a:p>
                <a:pPr marL="457200" indent="-457200">
                  <a:buFont typeface="+mj-lt"/>
                  <a:buAutoNum type="arabicPeriod"/>
                </a:pPr>
                <a:r>
                  <a:rPr lang="en-US" dirty="0">
                    <a:solidFill>
                      <a:srgbClr val="00B050"/>
                    </a:solidFill>
                    <a:latin typeface="Cambria" panose="02040503050406030204" pitchFamily="18" charset="0"/>
                    <a:cs typeface="Times New Roman" panose="02020603050405020304" pitchFamily="18" charset="0"/>
                  </a:rPr>
                  <a:t>Efficiency of firm in producing and selling its product. </a:t>
                </a:r>
              </a:p>
              <a:p>
                <a:pPr marL="457200" indent="-457200">
                  <a:buFont typeface="+mj-lt"/>
                  <a:buAutoNum type="arabicPeriod"/>
                </a:pPr>
                <a:r>
                  <a:rPr lang="en-US" dirty="0">
                    <a:solidFill>
                      <a:srgbClr val="00B050"/>
                    </a:solidFill>
                    <a:latin typeface="Cambria" panose="02040503050406030204" pitchFamily="18" charset="0"/>
                    <a:cs typeface="Times New Roman" panose="02020603050405020304" pitchFamily="18" charset="0"/>
                  </a:rPr>
                  <a:t>Number of days a company will take to sell the inventory on hand </a:t>
                </a:r>
              </a:p>
              <a:p>
                <a:pPr lvl="1"/>
                <a:r>
                  <a:rPr lang="en-US" dirty="0">
                    <a:latin typeface="Cambria" panose="02040503050406030204" pitchFamily="18" charset="0"/>
                    <a:cs typeface="Times New Roman" panose="02020603050405020304" pitchFamily="18" charset="0"/>
                  </a:rPr>
                  <a:t>Inv. Turn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a:cs typeface="Times New Roman" panose="02020603050405020304" pitchFamily="18" charset="0"/>
                          </a:rPr>
                          <m:t>𝐶𝑜𝑠𝑡</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𝑜𝑓</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𝑔𝑜𝑜𝑑</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𝑠𝑜𝑙𝑑</m:t>
                        </m:r>
                      </m:num>
                      <m:den>
                        <m:r>
                          <a:rPr lang="en-US" i="1">
                            <a:latin typeface="Cambria Math"/>
                            <a:cs typeface="Times New Roman" panose="02020603050405020304" pitchFamily="18" charset="0"/>
                          </a:rPr>
                          <m:t>𝐴𝑣𝑒𝑟𝑎𝑔𝑒</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𝐼𝑛𝑣𝑒𝑛𝑡𝑜𝑟𝑦</m:t>
                        </m:r>
                      </m:den>
                    </m:f>
                  </m:oMath>
                </a14:m>
                <a:r>
                  <a:rPr lang="en-US" dirty="0">
                    <a:latin typeface="Cambria" panose="02040503050406030204" pitchFamily="18" charset="0"/>
                    <a:cs typeface="Times New Roman" panose="02020603050405020304" pitchFamily="18" charset="0"/>
                  </a:rPr>
                  <a:t> </a:t>
                </a:r>
              </a:p>
              <a:p>
                <a:r>
                  <a:rPr lang="en-US" sz="2000" dirty="0">
                    <a:latin typeface="Cambria" panose="02040503050406030204" pitchFamily="18" charset="0"/>
                  </a:rPr>
                  <a:t>Average Inventory = (beginning inventory + ending inventory)/number of months in the A/c period</a:t>
                </a:r>
              </a:p>
              <a:p>
                <a:pPr lvl="1"/>
                <a:r>
                  <a:rPr lang="en-US" dirty="0">
                    <a:latin typeface="Cambria" panose="02040503050406030204" pitchFamily="18" charset="0"/>
                    <a:cs typeface="Times New Roman" panose="02020603050405020304" pitchFamily="18" charset="0"/>
                  </a:rPr>
                  <a:t>Alternate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a:cs typeface="Times New Roman" panose="02020603050405020304" pitchFamily="18" charset="0"/>
                          </a:rPr>
                          <m:t>𝑆𝑎𝑙𝑒𝑠</m:t>
                        </m:r>
                      </m:num>
                      <m:den>
                        <m:r>
                          <a:rPr lang="en-US" i="1">
                            <a:latin typeface="Cambria Math"/>
                            <a:cs typeface="Times New Roman" panose="02020603050405020304" pitchFamily="18" charset="0"/>
                          </a:rPr>
                          <m:t>𝐼𝑛𝑣𝑒𝑛𝑡𝑜𝑟𝑦</m:t>
                        </m:r>
                      </m:den>
                    </m:f>
                  </m:oMath>
                </a14:m>
                <a:r>
                  <a:rPr lang="en-US" dirty="0">
                    <a:latin typeface="Cambria" panose="02040503050406030204" pitchFamily="18" charset="0"/>
                    <a:cs typeface="Times New Roman" panose="02020603050405020304" pitchFamily="18" charset="0"/>
                  </a:rPr>
                  <a:t> </a:t>
                </a:r>
              </a:p>
              <a:p>
                <a:pPr>
                  <a:buFont typeface="Wingdings" pitchFamily="2" charset="2"/>
                  <a:buChar char="Ø"/>
                </a:pPr>
                <a:endParaRPr lang="en-US" dirty="0">
                  <a:latin typeface="Cambria"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4024" y="2272145"/>
                <a:ext cx="11218460" cy="4115007"/>
              </a:xfrm>
              <a:blipFill rotWithShape="1">
                <a:blip r:embed="rId2"/>
                <a:stretch>
                  <a:fillRect l="-217" t="-741"/>
                </a:stretch>
              </a:blipFill>
            </p:spPr>
            <p:txBody>
              <a:bodyPr/>
              <a:lstStyle/>
              <a:p>
                <a:r>
                  <a:rPr lang="en-IN">
                    <a:noFill/>
                  </a:rPr>
                  <a:t> </a:t>
                </a:r>
              </a:p>
            </p:txBody>
          </p:sp>
        </mc:Fallback>
      </mc:AlternateContent>
    </p:spTree>
    <p:extLst>
      <p:ext uri="{BB962C8B-B14F-4D97-AF65-F5344CB8AC3E}">
        <p14:creationId xmlns:p14="http://schemas.microsoft.com/office/powerpoint/2010/main" val="3847891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IN" dirty="0"/>
          </a:p>
        </p:txBody>
      </p:sp>
      <p:sp>
        <p:nvSpPr>
          <p:cNvPr id="3" name="Content Placeholder 2"/>
          <p:cNvSpPr>
            <a:spLocks noGrp="1"/>
          </p:cNvSpPr>
          <p:nvPr>
            <p:ph idx="1"/>
          </p:nvPr>
        </p:nvSpPr>
        <p:spPr>
          <a:xfrm>
            <a:off x="526473" y="2603500"/>
            <a:ext cx="11139053" cy="3416300"/>
          </a:xfrm>
        </p:spPr>
        <p:txBody>
          <a:bodyPr/>
          <a:lstStyle/>
          <a:p>
            <a:r>
              <a:rPr lang="en-US" sz="2000" dirty="0">
                <a:latin typeface="Times New Roman" pitchFamily="18" charset="0"/>
                <a:cs typeface="Times New Roman" pitchFamily="18" charset="0"/>
              </a:rPr>
              <a:t>Cherry Woods Furniture is a specialized supplier of handmade dining sets made from specialty woods. Over Q3, its busiest period, the retailer posted $48,000 in COGS and $16,000 in average inventory. To find the inventory turnover ratio, we divide $48,000 by $16,000. </a:t>
            </a:r>
            <a:r>
              <a:rPr lang="en-US" sz="2000" b="1" dirty="0">
                <a:solidFill>
                  <a:srgbClr val="0070C0"/>
                </a:solidFill>
                <a:latin typeface="Times New Roman" pitchFamily="18" charset="0"/>
                <a:cs typeface="Times New Roman" pitchFamily="18" charset="0"/>
              </a:rPr>
              <a:t>The inventory turnover is 3.</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the second example, we’ll use the same company and the same scenario as above</a:t>
            </a:r>
            <a:r>
              <a:rPr lang="en-US" sz="2000" dirty="0">
                <a:solidFill>
                  <a:srgbClr val="0070C0"/>
                </a:solidFill>
                <a:latin typeface="Times New Roman" pitchFamily="18" charset="0"/>
                <a:cs typeface="Times New Roman" pitchFamily="18" charset="0"/>
              </a:rPr>
              <a:t>, but this time compute the average inventory period</a:t>
            </a:r>
            <a:r>
              <a:rPr lang="en-US" sz="2000" dirty="0">
                <a:latin typeface="Times New Roman" pitchFamily="18" charset="0"/>
                <a:cs typeface="Times New Roman" pitchFamily="18" charset="0"/>
              </a:rPr>
              <a:t>—meaning how long it will take to sell the inventory currently on hand. </a:t>
            </a:r>
          </a:p>
          <a:p>
            <a:r>
              <a:rPr lang="en-US" sz="2000" dirty="0">
                <a:latin typeface="Times New Roman" pitchFamily="18" charset="0"/>
                <a:cs typeface="Times New Roman" pitchFamily="18" charset="0"/>
              </a:rPr>
              <a:t>365/3=121.67 days</a:t>
            </a:r>
          </a:p>
          <a:p>
            <a:endParaRPr lang="en-IN" dirty="0"/>
          </a:p>
        </p:txBody>
      </p:sp>
    </p:spTree>
    <p:extLst>
      <p:ext uri="{BB962C8B-B14F-4D97-AF65-F5344CB8AC3E}">
        <p14:creationId xmlns:p14="http://schemas.microsoft.com/office/powerpoint/2010/main" val="173682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b="1" dirty="0">
                  <a:solidFill>
                    <a:srgbClr val="0070C0"/>
                  </a:solidFill>
                  <a:latin typeface="Cambria" panose="02040503050406030204" pitchFamily="18" charset="0"/>
                  <a:cs typeface="Times New Roman" panose="02020603050405020304" pitchFamily="18" charset="0"/>
                </a:endParaRPr>
              </a:p>
              <a:p>
                <a:endParaRPr lang="en-US" b="1" dirty="0">
                  <a:solidFill>
                    <a:srgbClr val="0070C0"/>
                  </a:solidFill>
                  <a:latin typeface="Cambria" panose="02040503050406030204" pitchFamily="18" charset="0"/>
                  <a:cs typeface="Times New Roman" panose="02020603050405020304" pitchFamily="18" charset="0"/>
                </a:endParaRPr>
              </a:p>
              <a:p>
                <a:r>
                  <a:rPr lang="en-US" b="1" dirty="0">
                    <a:solidFill>
                      <a:srgbClr val="0070C0"/>
                    </a:solidFill>
                    <a:latin typeface="Cambria" panose="02040503050406030204" pitchFamily="18" charset="0"/>
                    <a:cs typeface="Times New Roman" panose="02020603050405020304" pitchFamily="18" charset="0"/>
                  </a:rPr>
                  <a:t>2. Assets Turnover Ratio</a:t>
                </a:r>
                <a:r>
                  <a:rPr lang="en-US" dirty="0">
                    <a:solidFill>
                      <a:srgbClr val="0070C0"/>
                    </a:solidFill>
                    <a:latin typeface="Cambria" panose="020405030504060302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a:cs typeface="Times New Roman" panose="02020603050405020304" pitchFamily="18" charset="0"/>
                          </a:rPr>
                          <m:t>𝑆𝑎𝑙𝑒𝑠</m:t>
                        </m:r>
                      </m:num>
                      <m:den>
                        <m:r>
                          <a:rPr lang="en-US" i="1">
                            <a:latin typeface="Cambria Math"/>
                            <a:cs typeface="Times New Roman" panose="02020603050405020304" pitchFamily="18" charset="0"/>
                          </a:rPr>
                          <m:t>𝑁𝑒𝑡</m:t>
                        </m:r>
                        <m:r>
                          <a:rPr lang="en-US" i="1">
                            <a:latin typeface="Cambria Math"/>
                            <a:cs typeface="Times New Roman" panose="02020603050405020304" pitchFamily="18" charset="0"/>
                          </a:rPr>
                          <m:t> </m:t>
                        </m:r>
                        <m:r>
                          <a:rPr lang="en-US" i="1">
                            <a:latin typeface="Cambria Math"/>
                            <a:cs typeface="Times New Roman" panose="02020603050405020304" pitchFamily="18" charset="0"/>
                          </a:rPr>
                          <m:t>𝐴𝑠𝑠𝑒𝑡𝑠</m:t>
                        </m:r>
                      </m:den>
                    </m:f>
                  </m:oMath>
                </a14:m>
                <a:r>
                  <a:rPr lang="en-US" dirty="0">
                    <a:latin typeface="Cambria" panose="02040503050406030204" pitchFamily="18" charset="0"/>
                    <a:cs typeface="Times New Roman" panose="02020603050405020304" pitchFamily="18" charset="0"/>
                  </a:rPr>
                  <a:t>  or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a:cs typeface="Times New Roman" panose="02020603050405020304" pitchFamily="18" charset="0"/>
                          </a:rPr>
                          <m:t>𝑆𝑎𝑙𝑒𝑠</m:t>
                        </m:r>
                      </m:num>
                      <m:den>
                        <m:r>
                          <a:rPr lang="en-US" i="1">
                            <a:latin typeface="Cambria Math" panose="02040503050406030204" pitchFamily="18" charset="0"/>
                            <a:cs typeface="Times New Roman" panose="02020603050405020304" pitchFamily="18" charset="0"/>
                          </a:rPr>
                          <m:t>𝑇𝑜𝑡𝑎𝑙</m:t>
                        </m:r>
                        <m:r>
                          <a:rPr lang="en-US" i="1">
                            <a:latin typeface="Cambria Math" panose="02040503050406030204" pitchFamily="18" charset="0"/>
                            <a:cs typeface="Times New Roman" panose="02020603050405020304" pitchFamily="18" charset="0"/>
                          </a:rPr>
                          <m:t>  </m:t>
                        </m:r>
                        <m:r>
                          <a:rPr lang="en-US" i="1">
                            <a:latin typeface="Cambria Math"/>
                            <a:cs typeface="Times New Roman" panose="02020603050405020304" pitchFamily="18" charset="0"/>
                          </a:rPr>
                          <m:t>𝐴𝑠𝑠𝑒𝑡𝑠</m:t>
                        </m:r>
                      </m:den>
                    </m:f>
                  </m:oMath>
                </a14:m>
                <a:endParaRPr lang="en-US" sz="2000" dirty="0">
                  <a:latin typeface="Cambria" panose="02040503050406030204" pitchFamily="18"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
                </a:stretch>
              </a:blipFill>
            </p:spPr>
            <p:txBody>
              <a:bodyPr/>
              <a:lstStyle/>
              <a:p>
                <a:r>
                  <a:rPr lang="en-IN">
                    <a:noFill/>
                  </a:rPr>
                  <a:t> </a:t>
                </a:r>
              </a:p>
            </p:txBody>
          </p:sp>
        </mc:Fallback>
      </mc:AlternateContent>
    </p:spTree>
    <p:extLst>
      <p:ext uri="{BB962C8B-B14F-4D97-AF65-F5344CB8AC3E}">
        <p14:creationId xmlns:p14="http://schemas.microsoft.com/office/powerpoint/2010/main" val="2374135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Profitability Ratio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4" y="2603500"/>
                <a:ext cx="10541177" cy="4042960"/>
              </a:xfrm>
            </p:spPr>
            <p:txBody>
              <a:bodyPr/>
              <a:lstStyle/>
              <a:p>
                <a:pPr marL="457200" indent="-457200">
                  <a:buFont typeface="+mj-lt"/>
                  <a:buAutoNum type="arabicPeriod"/>
                </a:pPr>
                <a:r>
                  <a:rPr lang="en-US" sz="2000" dirty="0">
                    <a:solidFill>
                      <a:srgbClr val="00B050"/>
                    </a:solidFill>
                    <a:latin typeface="Cambria" panose="02040503050406030204" pitchFamily="18" charset="0"/>
                    <a:cs typeface="Times New Roman" panose="02020603050405020304" pitchFamily="18" charset="0"/>
                  </a:rPr>
                  <a:t>Profitability in relation to sales</a:t>
                </a:r>
              </a:p>
              <a:p>
                <a:pPr marL="457200" indent="-457200">
                  <a:buFont typeface="+mj-lt"/>
                  <a:buAutoNum type="arabicPeriod"/>
                </a:pPr>
                <a:r>
                  <a:rPr lang="en-US" sz="2000" dirty="0">
                    <a:solidFill>
                      <a:srgbClr val="00B050"/>
                    </a:solidFill>
                    <a:latin typeface="Cambria" panose="02040503050406030204" pitchFamily="18" charset="0"/>
                    <a:cs typeface="Times New Roman" panose="02020603050405020304" pitchFamily="18" charset="0"/>
                  </a:rPr>
                  <a:t>Profitability in relation to investment</a:t>
                </a:r>
              </a:p>
              <a:p>
                <a:pPr marL="0" indent="0">
                  <a:buNone/>
                </a:pPr>
                <a:endParaRPr lang="en-US" sz="2000" b="1" dirty="0">
                  <a:solidFill>
                    <a:srgbClr val="0070C0"/>
                  </a:solidFill>
                  <a:latin typeface="Cambria" panose="02040503050406030204" pitchFamily="18" charset="0"/>
                  <a:cs typeface="Times New Roman" panose="02020603050405020304" pitchFamily="18" charset="0"/>
                </a:endParaRPr>
              </a:p>
              <a:p>
                <a:pPr marL="0" indent="0">
                  <a:buNone/>
                </a:pPr>
                <a:r>
                  <a:rPr lang="en-US" sz="2000" b="1" dirty="0">
                    <a:solidFill>
                      <a:srgbClr val="0070C0"/>
                    </a:solidFill>
                    <a:latin typeface="Cambria" panose="02040503050406030204" pitchFamily="18" charset="0"/>
                    <a:cs typeface="Times New Roman" panose="02020603050405020304" pitchFamily="18" charset="0"/>
                  </a:rPr>
                  <a:t>Profitability in relation to sales</a:t>
                </a:r>
              </a:p>
              <a:p>
                <a:r>
                  <a:rPr lang="en-US" sz="2000" dirty="0">
                    <a:latin typeface="Cambria" panose="02040503050406030204" pitchFamily="18" charset="0"/>
                    <a:cs typeface="Times New Roman" panose="02020603050405020304" pitchFamily="18" charset="0"/>
                  </a:rPr>
                  <a:t>1. Gross Profit Margin (GPM)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𝑆𝑎𝑙𝑒𝑠</m:t>
                        </m:r>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𝐶𝑜𝑠𝑡</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𝑜𝑓</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𝑔𝑜𝑜𝑑𝑠</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𝑠𝑜𝑙𝑑</m:t>
                        </m:r>
                      </m:num>
                      <m:den>
                        <m:r>
                          <a:rPr lang="en-US" sz="2000" i="1">
                            <a:latin typeface="Cambria Math"/>
                            <a:cs typeface="Times New Roman" panose="02020603050405020304" pitchFamily="18" charset="0"/>
                          </a:rPr>
                          <m:t>𝑆𝑎𝑙𝑒𝑠</m:t>
                        </m:r>
                      </m:den>
                    </m:f>
                  </m:oMath>
                </a14:m>
                <a:r>
                  <a:rPr lang="en-US" sz="2000" dirty="0">
                    <a:latin typeface="Cambria" panose="02040503050406030204" pitchFamily="18" charset="0"/>
                    <a:cs typeface="Times New Roman" panose="02020603050405020304" pitchFamily="18" charset="0"/>
                  </a:rPr>
                  <a:t>  (in %) </a:t>
                </a:r>
              </a:p>
              <a:p>
                <a:r>
                  <a:rPr lang="en-US" sz="2000" dirty="0">
                    <a:latin typeface="Cambria" panose="02040503050406030204" pitchFamily="18" charset="0"/>
                    <a:cs typeface="Times New Roman" panose="02020603050405020304" pitchFamily="18" charset="0"/>
                  </a:rPr>
                  <a:t>2. Net Profit Margin (NPM)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𝑁𝑒𝑡</m:t>
                        </m:r>
                        <m:r>
                          <a:rPr lang="en-US" sz="2000" b="0" i="1" smtClean="0">
                            <a:latin typeface="Cambria Math" panose="02040503050406030204" pitchFamily="18" charset="0"/>
                            <a:cs typeface="Times New Roman" panose="02020603050405020304" pitchFamily="18" charset="0"/>
                          </a:rPr>
                          <m:t> </m:t>
                        </m:r>
                        <m:r>
                          <a:rPr lang="en-US" sz="2000" i="1">
                            <a:latin typeface="Cambria Math"/>
                            <a:cs typeface="Times New Roman" panose="02020603050405020304" pitchFamily="18" charset="0"/>
                          </a:rPr>
                          <m:t>𝑃𝑟𝑜𝑓𝑖𝑡</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𝐴𝑓𝑡𝑒𝑟</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𝑇𝑎𝑥</m:t>
                        </m:r>
                      </m:num>
                      <m:den>
                        <m:r>
                          <a:rPr lang="en-US" sz="2000" i="1">
                            <a:latin typeface="Cambria Math"/>
                            <a:cs typeface="Times New Roman" panose="02020603050405020304" pitchFamily="18" charset="0"/>
                          </a:rPr>
                          <m:t>𝑆𝑎𝑙𝑒𝑠</m:t>
                        </m:r>
                      </m:den>
                    </m:f>
                  </m:oMath>
                </a14:m>
                <a:r>
                  <a:rPr lang="en-US" sz="2000" dirty="0">
                    <a:latin typeface="Cambria" panose="02040503050406030204" pitchFamily="18" charset="0"/>
                    <a:cs typeface="Times New Roman" panose="02020603050405020304" pitchFamily="18" charset="0"/>
                  </a:rPr>
                  <a:t> </a:t>
                </a:r>
              </a:p>
              <a:p>
                <a:r>
                  <a:rPr lang="en-US" sz="2000" dirty="0">
                    <a:latin typeface="Cambria" panose="02040503050406030204" pitchFamily="18" charset="0"/>
                    <a:cs typeface="Times New Roman" panose="02020603050405020304" pitchFamily="18" charset="0"/>
                  </a:rPr>
                  <a:t>3. Operating Expense Ratio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𝑂𝑝𝑒𝑟𝑎𝑡𝑖𝑛𝑔</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𝐸𝑥𝑝𝑒𝑛𝑠𝑒𝑠</m:t>
                        </m:r>
                      </m:num>
                      <m:den>
                        <m:r>
                          <a:rPr lang="en-US" sz="2000" i="1">
                            <a:latin typeface="Cambria Math"/>
                            <a:cs typeface="Times New Roman" panose="02020603050405020304" pitchFamily="18" charset="0"/>
                          </a:rPr>
                          <m:t>𝑆𝑎𝑙𝑒𝑠</m:t>
                        </m:r>
                      </m:den>
                    </m:f>
                  </m:oMath>
                </a14:m>
                <a:r>
                  <a:rPr lang="en-US" sz="2000" dirty="0">
                    <a:latin typeface="Cambria" panose="020405030504060302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4" y="2603500"/>
                <a:ext cx="10541177" cy="4042960"/>
              </a:xfrm>
              <a:blipFill rotWithShape="1">
                <a:blip r:embed="rId2"/>
                <a:stretch>
                  <a:fillRect l="-578" t="-754"/>
                </a:stretch>
              </a:blipFill>
            </p:spPr>
            <p:txBody>
              <a:bodyPr/>
              <a:lstStyle/>
              <a:p>
                <a:r>
                  <a:rPr lang="en-IN">
                    <a:noFill/>
                  </a:rPr>
                  <a:t> </a:t>
                </a:r>
              </a:p>
            </p:txBody>
          </p:sp>
        </mc:Fallback>
      </mc:AlternateContent>
    </p:spTree>
    <p:extLst>
      <p:ext uri="{BB962C8B-B14F-4D97-AF65-F5344CB8AC3E}">
        <p14:creationId xmlns:p14="http://schemas.microsoft.com/office/powerpoint/2010/main" val="2801246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Return on Investment</a:t>
            </a:r>
            <a:endParaRPr lang="en-IN" sz="3200" dirty="0"/>
          </a:p>
        </p:txBody>
      </p:sp>
      <p:sp>
        <p:nvSpPr>
          <p:cNvPr id="3" name="Content Placeholder 2"/>
          <p:cNvSpPr>
            <a:spLocks noGrp="1"/>
          </p:cNvSpPr>
          <p:nvPr>
            <p:ph idx="1"/>
          </p:nvPr>
        </p:nvSpPr>
        <p:spPr>
          <a:xfrm>
            <a:off x="512618" y="2603500"/>
            <a:ext cx="11125200" cy="3416300"/>
          </a:xfrm>
        </p:spPr>
        <p:txBody>
          <a:bodyPr/>
          <a:lstStyle/>
          <a:p>
            <a:pPr>
              <a:lnSpc>
                <a:spcPct val="150000"/>
              </a:lnSpc>
            </a:pPr>
            <a:r>
              <a:rPr lang="en-US" sz="2000" dirty="0">
                <a:latin typeface="Times New Roman" pitchFamily="18" charset="0"/>
                <a:cs typeface="Times New Roman" pitchFamily="18" charset="0"/>
              </a:rPr>
              <a:t>Measures the probability of gaining a return from an investment</a:t>
            </a:r>
          </a:p>
          <a:p>
            <a:pPr>
              <a:lnSpc>
                <a:spcPct val="150000"/>
              </a:lnSpc>
            </a:pPr>
            <a:r>
              <a:rPr lang="en-US" sz="2000" dirty="0">
                <a:latin typeface="Times New Roman" pitchFamily="18" charset="0"/>
                <a:cs typeface="Times New Roman" pitchFamily="18" charset="0"/>
              </a:rPr>
              <a:t>ROI is calculated by subtracting the initial value of the investment from the final value of the investment (which equals the net return), then dividing this new number (the net return) by the cost of the investment, then finally, multiplying it by 100.</a:t>
            </a:r>
          </a:p>
          <a:p>
            <a:pPr>
              <a:lnSpc>
                <a:spcPct val="150000"/>
              </a:lnSpc>
            </a:pPr>
            <a:r>
              <a:rPr lang="en-US" sz="2000" dirty="0">
                <a:latin typeface="Times New Roman" pitchFamily="18" charset="0"/>
                <a:cs typeface="Times New Roman" pitchFamily="18" charset="0"/>
              </a:rPr>
              <a:t>Using net return because it may be positive or negative</a:t>
            </a:r>
          </a:p>
          <a:p>
            <a:endParaRPr lang="en-US" dirty="0"/>
          </a:p>
          <a:p>
            <a:endParaRPr lang="en-IN" dirty="0"/>
          </a:p>
        </p:txBody>
      </p:sp>
    </p:spTree>
    <p:extLst>
      <p:ext uri="{BB962C8B-B14F-4D97-AF65-F5344CB8AC3E}">
        <p14:creationId xmlns:p14="http://schemas.microsoft.com/office/powerpoint/2010/main" val="317899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br>
            <a:r>
              <a:rPr lang="en-US" sz="2800" dirty="0"/>
              <a:t>Example</a:t>
            </a:r>
            <a:br>
              <a:rPr lang="en-US"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8764" y="2603500"/>
                <a:ext cx="11236036" cy="3416300"/>
              </a:xfrm>
            </p:spPr>
            <p:txBody>
              <a:bodyPr/>
              <a:lstStyle/>
              <a:p>
                <a:r>
                  <a:rPr lang="en-US" sz="2000" dirty="0">
                    <a:latin typeface="Times New Roman" pitchFamily="18" charset="0"/>
                    <a:cs typeface="Times New Roman" pitchFamily="18" charset="0"/>
                  </a:rPr>
                  <a:t>Number of shares bought=1000</a:t>
                </a:r>
              </a:p>
              <a:p>
                <a:r>
                  <a:rPr lang="en-US" sz="2000" dirty="0">
                    <a:latin typeface="Times New Roman" pitchFamily="18" charset="0"/>
                    <a:cs typeface="Times New Roman" pitchFamily="18" charset="0"/>
                  </a:rPr>
                  <a:t>Cost per share =10</a:t>
                </a:r>
              </a:p>
              <a:p>
                <a:r>
                  <a:rPr lang="en-US" sz="2000" dirty="0">
                    <a:latin typeface="Times New Roman" pitchFamily="18" charset="0"/>
                    <a:cs typeface="Times New Roman" pitchFamily="18" charset="0"/>
                  </a:rPr>
                  <a:t>Selling price after one year =12.5</a:t>
                </a:r>
              </a:p>
              <a:p>
                <a:r>
                  <a:rPr lang="en-US" sz="2000" dirty="0">
                    <a:latin typeface="Times New Roman" pitchFamily="18" charset="0"/>
                    <a:cs typeface="Times New Roman" pitchFamily="18" charset="0"/>
                  </a:rPr>
                  <a:t>Earner dividend=500(total)</a:t>
                </a:r>
              </a:p>
              <a:p>
                <a:r>
                  <a:rPr lang="en-US" sz="2000" dirty="0">
                    <a:latin typeface="Times New Roman" pitchFamily="18" charset="0"/>
                    <a:cs typeface="Times New Roman" pitchFamily="18" charset="0"/>
                  </a:rPr>
                  <a:t>Trading cost= 125 (total)</a:t>
                </a:r>
              </a:p>
              <a:p>
                <a:r>
                  <a:rPr lang="en-US" sz="2400" dirty="0">
                    <a:latin typeface="Times New Roman" pitchFamily="18" charset="0"/>
                    <a:cs typeface="Times New Roman" pitchFamily="18" charset="0"/>
                  </a:rPr>
                  <a:t>ROI= </a:t>
                </a:r>
                <a14:m>
                  <m:oMath xmlns:m="http://schemas.openxmlformats.org/officeDocument/2006/math">
                    <m:f>
                      <m:fPr>
                        <m:ctrlPr>
                          <a:rPr lang="en-US" sz="240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a:rPr>
                              <m:t>12.5−10</m:t>
                            </m:r>
                          </m:e>
                        </m:d>
                        <m:r>
                          <a:rPr lang="en-US" sz="2400" b="0" i="1" smtClean="0">
                            <a:latin typeface="Cambria Math"/>
                          </a:rPr>
                          <m:t> </m:t>
                        </m:r>
                        <m:r>
                          <a:rPr lang="en-US" sz="2400" b="0" i="1" smtClean="0">
                            <a:latin typeface="Cambria Math"/>
                          </a:rPr>
                          <m:t>𝑋</m:t>
                        </m:r>
                        <m:r>
                          <a:rPr lang="en-US" sz="2400" b="0" i="1" smtClean="0">
                            <a:latin typeface="Cambria Math"/>
                          </a:rPr>
                          <m:t> 1000+(500−125)</m:t>
                        </m:r>
                      </m:num>
                      <m:den>
                        <m:r>
                          <a:rPr lang="en-US" sz="2400" b="0" i="1" smtClean="0">
                            <a:latin typeface="Cambria Math"/>
                          </a:rPr>
                          <m:t>(10 </m:t>
                        </m:r>
                        <m:r>
                          <a:rPr lang="en-US" sz="2400" b="0" i="1" smtClean="0">
                            <a:latin typeface="Cambria Math"/>
                          </a:rPr>
                          <m:t>𝑋</m:t>
                        </m:r>
                        <m:r>
                          <a:rPr lang="en-US" sz="2400" b="0" i="1" smtClean="0">
                            <a:latin typeface="Cambria Math"/>
                          </a:rPr>
                          <m:t> 1000)</m:t>
                        </m:r>
                      </m:den>
                    </m:f>
                  </m:oMath>
                </a14:m>
                <a:r>
                  <a:rPr lang="en-US" sz="2400" dirty="0">
                    <a:latin typeface="Times New Roman" pitchFamily="18" charset="0"/>
                    <a:cs typeface="Times New Roman" pitchFamily="18" charset="0"/>
                  </a:rPr>
                  <a:t> X 100 = 28.75%</a:t>
                </a:r>
              </a:p>
              <a:p>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8764" y="2603500"/>
                <a:ext cx="11236036" cy="3416300"/>
              </a:xfrm>
              <a:blipFill rotWithShape="1">
                <a:blip r:embed="rId2"/>
                <a:stretch>
                  <a:fillRect l="-434" t="-891"/>
                </a:stretch>
              </a:blipFill>
            </p:spPr>
            <p:txBody>
              <a:bodyPr/>
              <a:lstStyle/>
              <a:p>
                <a:r>
                  <a:rPr lang="en-IN">
                    <a:noFill/>
                  </a:rPr>
                  <a:t> </a:t>
                </a:r>
              </a:p>
            </p:txBody>
          </p:sp>
        </mc:Fallback>
      </mc:AlternateContent>
    </p:spTree>
    <p:extLst>
      <p:ext uri="{BB962C8B-B14F-4D97-AF65-F5344CB8AC3E}">
        <p14:creationId xmlns:p14="http://schemas.microsoft.com/office/powerpoint/2010/main" val="2603656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4" y="2603500"/>
                <a:ext cx="10404700" cy="3416300"/>
              </a:xfrm>
            </p:spPr>
            <p:txBody>
              <a:bodyPr/>
              <a:lstStyle/>
              <a:p>
                <a:r>
                  <a:rPr lang="en-US" sz="2200" dirty="0">
                    <a:latin typeface="Times New Roman" pitchFamily="18" charset="0"/>
                    <a:cs typeface="Times New Roman" pitchFamily="18" charset="0"/>
                  </a:rPr>
                  <a:t>Shows how efficiently a company (management team) is handling the money that shareholder have contributed to it. </a:t>
                </a:r>
              </a:p>
              <a:p>
                <a:endParaRPr lang="en-US" sz="2200" dirty="0">
                  <a:latin typeface="Times New Roman" pitchFamily="18" charset="0"/>
                  <a:cs typeface="Times New Roman" pitchFamily="18" charset="0"/>
                </a:endParaRPr>
              </a:p>
              <a:p>
                <a:r>
                  <a:rPr lang="en-US" sz="1900" dirty="0">
                    <a:latin typeface="Cambria" panose="02040503050406030204" pitchFamily="18" charset="0"/>
                    <a:cs typeface="Times New Roman" panose="02020603050405020304" pitchFamily="18" charset="0"/>
                  </a:rPr>
                  <a:t> Return on Equity (ROE) :  </a:t>
                </a:r>
                <a14:m>
                  <m:oMath xmlns:m="http://schemas.openxmlformats.org/officeDocument/2006/math">
                    <m:f>
                      <m:fPr>
                        <m:ctrlPr>
                          <a:rPr lang="en-US" sz="1900" i="1">
                            <a:latin typeface="Cambria Math" panose="02040503050406030204" pitchFamily="18" charset="0"/>
                            <a:cs typeface="Times New Roman" panose="02020603050405020304" pitchFamily="18" charset="0"/>
                          </a:rPr>
                        </m:ctrlPr>
                      </m:fPr>
                      <m:num>
                        <m:r>
                          <a:rPr lang="en-US" sz="1900" i="1">
                            <a:latin typeface="Cambria Math"/>
                            <a:cs typeface="Times New Roman" panose="02020603050405020304" pitchFamily="18" charset="0"/>
                          </a:rPr>
                          <m:t>𝑃𝑟𝑜𝑓𝑖𝑡</m:t>
                        </m:r>
                        <m:r>
                          <a:rPr lang="en-US" sz="1900" i="1">
                            <a:latin typeface="Cambria Math"/>
                            <a:cs typeface="Times New Roman" panose="02020603050405020304" pitchFamily="18" charset="0"/>
                          </a:rPr>
                          <m:t> </m:t>
                        </m:r>
                        <m:r>
                          <a:rPr lang="en-US" sz="1900" i="1">
                            <a:latin typeface="Cambria Math"/>
                            <a:cs typeface="Times New Roman" panose="02020603050405020304" pitchFamily="18" charset="0"/>
                          </a:rPr>
                          <m:t>𝐴𝑓𝑡𝑒𝑟</m:t>
                        </m:r>
                        <m:r>
                          <a:rPr lang="en-US" sz="1900" i="1">
                            <a:latin typeface="Cambria Math"/>
                            <a:cs typeface="Times New Roman" panose="02020603050405020304" pitchFamily="18" charset="0"/>
                          </a:rPr>
                          <m:t> </m:t>
                        </m:r>
                        <m:r>
                          <a:rPr lang="en-US" sz="1900" i="1">
                            <a:latin typeface="Cambria Math"/>
                            <a:cs typeface="Times New Roman" panose="02020603050405020304" pitchFamily="18" charset="0"/>
                          </a:rPr>
                          <m:t>𝑇𝑎𝑥</m:t>
                        </m:r>
                      </m:num>
                      <m:den>
                        <m:r>
                          <a:rPr lang="en-US" sz="1900" i="1">
                            <a:latin typeface="Cambria Math"/>
                            <a:cs typeface="Times New Roman" panose="02020603050405020304" pitchFamily="18" charset="0"/>
                          </a:rPr>
                          <m:t>𝑁𝑒𝑡</m:t>
                        </m:r>
                        <m:r>
                          <a:rPr lang="en-US" sz="1900" i="1">
                            <a:latin typeface="Cambria Math"/>
                            <a:cs typeface="Times New Roman" panose="02020603050405020304" pitchFamily="18" charset="0"/>
                          </a:rPr>
                          <m:t> </m:t>
                        </m:r>
                        <m:r>
                          <a:rPr lang="en-US" sz="1900" i="1">
                            <a:latin typeface="Cambria Math"/>
                            <a:cs typeface="Times New Roman" panose="02020603050405020304" pitchFamily="18" charset="0"/>
                          </a:rPr>
                          <m:t>𝑊𝑜𝑟𝑡h</m:t>
                        </m:r>
                        <m:r>
                          <a:rPr lang="en-US" sz="1900" i="1">
                            <a:latin typeface="Cambria Math"/>
                            <a:cs typeface="Times New Roman" panose="02020603050405020304" pitchFamily="18" charset="0"/>
                          </a:rPr>
                          <m:t> </m:t>
                        </m:r>
                        <m:d>
                          <m:dPr>
                            <m:ctrlPr>
                              <a:rPr lang="en-US" sz="1900" i="1">
                                <a:latin typeface="Cambria Math" panose="02040503050406030204" pitchFamily="18" charset="0"/>
                                <a:cs typeface="Times New Roman" panose="02020603050405020304" pitchFamily="18" charset="0"/>
                              </a:rPr>
                            </m:ctrlPr>
                          </m:dPr>
                          <m:e>
                            <m:r>
                              <a:rPr lang="en-US" sz="1900" i="1">
                                <a:latin typeface="Cambria Math"/>
                                <a:cs typeface="Times New Roman" panose="02020603050405020304" pitchFamily="18" charset="0"/>
                              </a:rPr>
                              <m:t>𝐸𝑞𝑢𝑖𝑡𝑦</m:t>
                            </m:r>
                          </m:e>
                        </m:d>
                      </m:den>
                    </m:f>
                  </m:oMath>
                </a14:m>
                <a:r>
                  <a:rPr lang="en-US" sz="1900" dirty="0">
                    <a:latin typeface="Cambria" panose="02040503050406030204" pitchFamily="18" charset="0"/>
                    <a:cs typeface="Times New Roman" panose="02020603050405020304" pitchFamily="18" charset="0"/>
                  </a:rPr>
                  <a:t>  or  (net income/equity)</a:t>
                </a:r>
              </a:p>
              <a:p>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4" y="2603500"/>
                <a:ext cx="10404700" cy="3416300"/>
              </a:xfrm>
              <a:blipFill rotWithShape="1">
                <a:blip r:embed="rId2"/>
                <a:stretch>
                  <a:fillRect l="-351" t="-1070"/>
                </a:stretch>
              </a:blipFill>
            </p:spPr>
            <p:txBody>
              <a:bodyPr/>
              <a:lstStyle/>
              <a:p>
                <a:r>
                  <a:rPr lang="en-IN">
                    <a:noFill/>
                  </a:rPr>
                  <a:t> </a:t>
                </a:r>
              </a:p>
            </p:txBody>
          </p:sp>
        </mc:Fallback>
      </mc:AlternateContent>
    </p:spTree>
    <p:extLst>
      <p:ext uri="{BB962C8B-B14F-4D97-AF65-F5344CB8AC3E}">
        <p14:creationId xmlns:p14="http://schemas.microsoft.com/office/powerpoint/2010/main" val="416189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Nature of Ratio Analysis</a:t>
            </a:r>
            <a:endParaRPr lang="en-US" dirty="0"/>
          </a:p>
        </p:txBody>
      </p:sp>
      <p:sp>
        <p:nvSpPr>
          <p:cNvPr id="3" name="Content Placeholder 2"/>
          <p:cNvSpPr>
            <a:spLocks noGrp="1"/>
          </p:cNvSpPr>
          <p:nvPr>
            <p:ph idx="1"/>
          </p:nvPr>
        </p:nvSpPr>
        <p:spPr>
          <a:xfrm>
            <a:off x="532263" y="2276669"/>
            <a:ext cx="11136573" cy="4084325"/>
          </a:xfrm>
        </p:spPr>
        <p:txBody>
          <a:bodyPr>
            <a:normAutofit/>
          </a:bodyPr>
          <a:lstStyle/>
          <a:p>
            <a:r>
              <a:rPr lang="en-US" sz="2200" b="1" dirty="0">
                <a:latin typeface="Times New Roman" panose="02020603050405020304" pitchFamily="18" charset="0"/>
                <a:cs typeface="Times New Roman" panose="02020603050405020304" pitchFamily="18" charset="0"/>
              </a:rPr>
              <a:t>Ratio: “</a:t>
            </a:r>
            <a:r>
              <a:rPr lang="en-US" sz="2200" dirty="0">
                <a:latin typeface="Times New Roman" panose="02020603050405020304" pitchFamily="18" charset="0"/>
                <a:cs typeface="Times New Roman" panose="02020603050405020304" pitchFamily="18" charset="0"/>
              </a:rPr>
              <a:t>Quotient of two mathematical expression” and as “the relationship between two or more things”</a:t>
            </a:r>
          </a:p>
          <a:p>
            <a:r>
              <a:rPr lang="en-US" sz="2200" dirty="0">
                <a:latin typeface="Times New Roman" panose="02020603050405020304" pitchFamily="18" charset="0"/>
                <a:cs typeface="Times New Roman" panose="02020603050405020304" pitchFamily="18" charset="0"/>
              </a:rPr>
              <a:t>Used as a benchmark for evaluating the financial position and performance of a firm</a:t>
            </a:r>
          </a:p>
          <a:p>
            <a:r>
              <a:rPr lang="en-US" sz="2200" dirty="0">
                <a:latin typeface="Times New Roman" panose="02020603050405020304" pitchFamily="18" charset="0"/>
                <a:cs typeface="Times New Roman" panose="02020603050405020304" pitchFamily="18" charset="0"/>
              </a:rPr>
              <a:t>An accounting figure conveys meaning when it is related to some other relevant information.</a:t>
            </a:r>
          </a:p>
          <a:p>
            <a:r>
              <a:rPr lang="en-US" dirty="0">
                <a:solidFill>
                  <a:srgbClr val="242021"/>
                </a:solidFill>
                <a:latin typeface="Times New Roman" panose="02020603050405020304" pitchFamily="18" charset="0"/>
                <a:cs typeface="Times New Roman" panose="02020603050405020304" pitchFamily="18" charset="0"/>
              </a:rPr>
              <a:t>C</a:t>
            </a:r>
            <a:r>
              <a:rPr lang="en-US" sz="1800" b="0" i="0" dirty="0">
                <a:solidFill>
                  <a:srgbClr val="242021"/>
                </a:solidFill>
                <a:effectLst/>
                <a:latin typeface="Times New Roman" panose="02020603050405020304" pitchFamily="18" charset="0"/>
                <a:cs typeface="Times New Roman" panose="02020603050405020304" pitchFamily="18" charset="0"/>
              </a:rPr>
              <a:t>an be expressed as a fraction, proportion, percentage and a number of times</a:t>
            </a:r>
          </a:p>
          <a:p>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Helps to summarize large </a:t>
            </a:r>
            <a:r>
              <a:rPr lang="en-US" sz="2200" b="1" i="1" dirty="0">
                <a:latin typeface="Times New Roman" panose="02020603050405020304" pitchFamily="18" charset="0"/>
                <a:cs typeface="Times New Roman" panose="02020603050405020304" pitchFamily="18" charset="0"/>
              </a:rPr>
              <a:t>quantities</a:t>
            </a:r>
            <a:r>
              <a:rPr lang="en-US" sz="2200" dirty="0">
                <a:latin typeface="Times New Roman" panose="02020603050405020304" pitchFamily="18" charset="0"/>
                <a:cs typeface="Times New Roman" panose="02020603050405020304" pitchFamily="18" charset="0"/>
              </a:rPr>
              <a:t> of financial data and to make </a:t>
            </a:r>
            <a:r>
              <a:rPr lang="en-US" sz="2200" b="1" i="1" dirty="0">
                <a:latin typeface="Times New Roman" panose="02020603050405020304" pitchFamily="18" charset="0"/>
                <a:cs typeface="Times New Roman" panose="02020603050405020304" pitchFamily="18" charset="0"/>
              </a:rPr>
              <a:t>qualitative</a:t>
            </a:r>
            <a:r>
              <a:rPr lang="en-US" sz="2200" dirty="0">
                <a:latin typeface="Times New Roman" panose="02020603050405020304" pitchFamily="18" charset="0"/>
                <a:cs typeface="Times New Roman" panose="02020603050405020304" pitchFamily="18" charset="0"/>
              </a:rPr>
              <a:t> judgment about financial performance. </a:t>
            </a:r>
          </a:p>
          <a:p>
            <a:r>
              <a:rPr lang="en-US" sz="2200" b="1" dirty="0">
                <a:latin typeface="Times New Roman" panose="02020603050405020304" pitchFamily="18" charset="0"/>
                <a:cs typeface="Times New Roman" panose="02020603050405020304" pitchFamily="18" charset="0"/>
              </a:rPr>
              <a:t>Standards of Comparison</a:t>
            </a:r>
          </a:p>
          <a:p>
            <a:pPr lvl="1">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Past ratio    		(ii) 	Competitor's ratio 		(iii) 	Industry ratio		(iv) Projected ratio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25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DuPont analysis</a:t>
            </a:r>
          </a:p>
        </p:txBody>
      </p:sp>
      <p:sp>
        <p:nvSpPr>
          <p:cNvPr id="3" name="Content Placeholder 2"/>
          <p:cNvSpPr>
            <a:spLocks noGrp="1"/>
          </p:cNvSpPr>
          <p:nvPr>
            <p:ph idx="1"/>
          </p:nvPr>
        </p:nvSpPr>
        <p:spPr>
          <a:xfrm>
            <a:off x="540328" y="2299855"/>
            <a:ext cx="10841906" cy="3719945"/>
          </a:xfrm>
        </p:spPr>
        <p:txBody>
          <a:bodyPr>
            <a:normAutofit lnSpcReduction="10000"/>
          </a:bodyPr>
          <a:lstStyle/>
          <a:p>
            <a:pPr>
              <a:buFont typeface="Wingdings" pitchFamily="2" charset="2"/>
              <a:buChar char="§"/>
            </a:pPr>
            <a:r>
              <a:rPr lang="en-US" sz="2000" dirty="0">
                <a:latin typeface="Times New Roman" pitchFamily="18" charset="0"/>
                <a:cs typeface="Times New Roman" pitchFamily="18" charset="0"/>
              </a:rPr>
              <a:t>In ROE, we use book value of a company's common equity</a:t>
            </a:r>
          </a:p>
          <a:p>
            <a:pPr>
              <a:buFont typeface="Wingdings" pitchFamily="2" charset="2"/>
              <a:buChar char="§"/>
            </a:pPr>
            <a:r>
              <a:rPr lang="en-US" sz="2000" dirty="0">
                <a:latin typeface="Times New Roman" pitchFamily="18" charset="0"/>
                <a:cs typeface="Times New Roman" pitchFamily="18" charset="0"/>
              </a:rPr>
              <a:t>A generalized method of calculating the ROE</a:t>
            </a:r>
          </a:p>
          <a:p>
            <a:pPr>
              <a:buFont typeface="Wingdings" pitchFamily="2" charset="2"/>
              <a:buChar char="§"/>
            </a:pPr>
            <a:r>
              <a:rPr lang="en-US" sz="2000" dirty="0">
                <a:latin typeface="Times New Roman" pitchFamily="18" charset="0"/>
                <a:cs typeface="Times New Roman" pitchFamily="18" charset="0"/>
              </a:rPr>
              <a:t>Used to decompose the different drivers of ROE</a:t>
            </a:r>
          </a:p>
          <a:p>
            <a:pPr>
              <a:buFont typeface="Wingdings" pitchFamily="2" charset="2"/>
              <a:buChar char="§"/>
            </a:pPr>
            <a:r>
              <a:rPr lang="en-US" sz="2000" dirty="0">
                <a:latin typeface="Times New Roman" pitchFamily="18" charset="0"/>
                <a:cs typeface="Times New Roman" pitchFamily="18" charset="0"/>
              </a:rPr>
              <a:t>The decomposition allows investors to focus on the key matrices of financial performance individually to identity the strength and weaknesses</a:t>
            </a:r>
          </a:p>
          <a:p>
            <a:pPr>
              <a:buFont typeface="Wingdings" pitchFamily="2" charset="2"/>
              <a:buChar char="§"/>
            </a:pPr>
            <a:r>
              <a:rPr lang="en-US" sz="2000" dirty="0">
                <a:latin typeface="Times New Roman" pitchFamily="18" charset="0"/>
                <a:cs typeface="Times New Roman" pitchFamily="18" charset="0"/>
              </a:rPr>
              <a:t>DuPont Analysis ROE = NPM </a:t>
            </a:r>
            <a:r>
              <a:rPr lang="en-US" sz="2000" b="1" dirty="0">
                <a:solidFill>
                  <a:srgbClr val="FF0000"/>
                </a:solidFill>
                <a:latin typeface="Times New Roman" pitchFamily="18" charset="0"/>
                <a:cs typeface="Times New Roman" pitchFamily="18" charset="0"/>
              </a:rPr>
              <a:t>x</a:t>
            </a:r>
            <a:r>
              <a:rPr lang="en-US" sz="2000" dirty="0">
                <a:latin typeface="Times New Roman" pitchFamily="18" charset="0"/>
                <a:cs typeface="Times New Roman" pitchFamily="18" charset="0"/>
              </a:rPr>
              <a:t> Asset Turnover </a:t>
            </a:r>
            <a:r>
              <a:rPr lang="en-US" sz="2000" b="1" dirty="0">
                <a:solidFill>
                  <a:srgbClr val="FF0000"/>
                </a:solidFill>
                <a:latin typeface="Times New Roman" pitchFamily="18" charset="0"/>
                <a:cs typeface="Times New Roman" pitchFamily="18" charset="0"/>
              </a:rPr>
              <a:t>x </a:t>
            </a:r>
            <a:r>
              <a:rPr lang="en-US" sz="2000" dirty="0">
                <a:latin typeface="Times New Roman" pitchFamily="18" charset="0"/>
                <a:cs typeface="Times New Roman" pitchFamily="18" charset="0"/>
              </a:rPr>
              <a:t>Equity multiplier</a:t>
            </a:r>
          </a:p>
          <a:p>
            <a:pPr>
              <a:buFont typeface="Wingdings" pitchFamily="2" charset="2"/>
              <a:buChar char="§"/>
            </a:pPr>
            <a:endParaRPr lang="en-US" sz="2000" dirty="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Equity multiplier = Average total assets/ Average shareholders equity</a:t>
            </a:r>
          </a:p>
          <a:p>
            <a:r>
              <a:rPr lang="en-US" sz="2000" dirty="0">
                <a:latin typeface="Times New Roman" pitchFamily="18" charset="0"/>
                <a:cs typeface="Times New Roman" pitchFamily="18" charset="0"/>
              </a:rPr>
              <a:t>Equity multiplier is a risk indicator </a:t>
            </a:r>
          </a:p>
        </p:txBody>
      </p:sp>
    </p:spTree>
    <p:extLst>
      <p:ext uri="{BB962C8B-B14F-4D97-AF65-F5344CB8AC3E}">
        <p14:creationId xmlns:p14="http://schemas.microsoft.com/office/powerpoint/2010/main" val="119907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66FC-082E-E376-BD12-52AB09B66B3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0E7AFDD-C42B-2F01-B20D-0424FC582F24}"/>
              </a:ext>
            </a:extLst>
          </p:cNvPr>
          <p:cNvSpPr>
            <a:spLocks noGrp="1"/>
          </p:cNvSpPr>
          <p:nvPr>
            <p:ph idx="1"/>
          </p:nvPr>
        </p:nvSpPr>
        <p:spPr>
          <a:xfrm>
            <a:off x="1154954" y="2341984"/>
            <a:ext cx="10480319" cy="3677816"/>
          </a:xfrm>
        </p:spPr>
        <p:txBody>
          <a:bodyPr>
            <a:normAutofit/>
          </a:bodyPr>
          <a:lstStyle/>
          <a:p>
            <a:pPr>
              <a:lnSpc>
                <a:spcPct val="150000"/>
              </a:lnSpc>
            </a:pPr>
            <a:r>
              <a:rPr lang="en-US" sz="2000" b="0" i="0" dirty="0">
                <a:solidFill>
                  <a:srgbClr val="242021"/>
                </a:solidFill>
                <a:effectLst/>
                <a:latin typeface="Bookman-Light"/>
              </a:rPr>
              <a:t> </a:t>
            </a:r>
            <a:r>
              <a:rPr lang="en-US" sz="2400" b="0" i="0" dirty="0">
                <a:solidFill>
                  <a:srgbClr val="242021"/>
                </a:solidFill>
                <a:effectLst/>
                <a:latin typeface="Times New Roman" panose="02020603050405020304" pitchFamily="18" charset="0"/>
                <a:cs typeface="Times New Roman" panose="02020603050405020304" pitchFamily="18" charset="0"/>
              </a:rPr>
              <a:t>To know the areas of the business which need more attention;</a:t>
            </a:r>
          </a:p>
          <a:p>
            <a:pPr>
              <a:lnSpc>
                <a:spcPct val="150000"/>
              </a:lnSpc>
            </a:pPr>
            <a:r>
              <a:rPr lang="en-US" sz="2400" b="0" i="0" dirty="0">
                <a:solidFill>
                  <a:srgbClr val="242021"/>
                </a:solidFill>
                <a:effectLst/>
                <a:latin typeface="Times New Roman" panose="02020603050405020304" pitchFamily="18" charset="0"/>
                <a:cs typeface="Times New Roman" panose="02020603050405020304" pitchFamily="18" charset="0"/>
              </a:rPr>
              <a:t>To know about the potential areas which can be improved </a:t>
            </a:r>
          </a:p>
          <a:p>
            <a:pPr>
              <a:lnSpc>
                <a:spcPct val="150000"/>
              </a:lnSpc>
            </a:pPr>
            <a:r>
              <a:rPr lang="en-US" sz="2400" b="0" i="0" dirty="0">
                <a:solidFill>
                  <a:srgbClr val="242021"/>
                </a:solidFill>
                <a:effectLst/>
                <a:latin typeface="Times New Roman" panose="02020603050405020304" pitchFamily="18" charset="0"/>
                <a:cs typeface="Times New Roman" panose="02020603050405020304" pitchFamily="18" charset="0"/>
              </a:rPr>
              <a:t>Deeper analysis of the profitability, liquidity, solvency and efficiency levels </a:t>
            </a:r>
          </a:p>
          <a:p>
            <a:pPr>
              <a:lnSpc>
                <a:spcPct val="150000"/>
              </a:lnSpc>
            </a:pPr>
            <a:r>
              <a:rPr lang="en-US" sz="2400" b="0" i="0" dirty="0">
                <a:solidFill>
                  <a:srgbClr val="242021"/>
                </a:solidFill>
                <a:effectLst/>
                <a:latin typeface="Times New Roman" panose="02020603050405020304" pitchFamily="18" charset="0"/>
                <a:cs typeface="Times New Roman" panose="02020603050405020304" pitchFamily="18" charset="0"/>
              </a:rPr>
              <a:t>For cross-sectional analysis</a:t>
            </a:r>
          </a:p>
          <a:p>
            <a:pPr>
              <a:lnSpc>
                <a:spcPct val="150000"/>
              </a:lnSpc>
            </a:pPr>
            <a:r>
              <a:rPr lang="en-US" sz="2400" b="0" i="0" dirty="0">
                <a:solidFill>
                  <a:srgbClr val="242021"/>
                </a:solidFill>
                <a:effectLst/>
                <a:latin typeface="Times New Roman" panose="02020603050405020304" pitchFamily="18" charset="0"/>
                <a:cs typeface="Times New Roman" panose="02020603050405020304" pitchFamily="18" charset="0"/>
              </a:rPr>
              <a:t>For  projections and estimates for the future.</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AutoShape 2" descr="Trend Analysis of Financial Statements">
            <a:extLst>
              <a:ext uri="{FF2B5EF4-FFF2-40B4-BE49-F238E27FC236}">
                <a16:creationId xmlns:a16="http://schemas.microsoft.com/office/drawing/2014/main" id="{EB58F001-1DB8-45D0-A8F8-9165730AA4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Trend Analysis of Financial Statements">
            <a:extLst>
              <a:ext uri="{FF2B5EF4-FFF2-40B4-BE49-F238E27FC236}">
                <a16:creationId xmlns:a16="http://schemas.microsoft.com/office/drawing/2014/main" id="{8296B0E7-25A5-503B-D8EC-455F2D262A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4CF36D7-C336-04C7-4A06-FAB4B5508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09" y="1680632"/>
            <a:ext cx="11534181" cy="5533053"/>
          </a:xfrm>
          <a:prstGeom prst="rect">
            <a:avLst/>
          </a:prstGeom>
        </p:spPr>
      </p:pic>
    </p:spTree>
    <p:extLst>
      <p:ext uri="{BB962C8B-B14F-4D97-AF65-F5344CB8AC3E}">
        <p14:creationId xmlns:p14="http://schemas.microsoft.com/office/powerpoint/2010/main" val="32614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036" y="2312158"/>
            <a:ext cx="7924799" cy="4648200"/>
          </a:xfrm>
        </p:spPr>
      </p:pic>
    </p:spTree>
    <p:extLst>
      <p:ext uri="{BB962C8B-B14F-4D97-AF65-F5344CB8AC3E}">
        <p14:creationId xmlns:p14="http://schemas.microsoft.com/office/powerpoint/2010/main" val="304091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Ratios</a:t>
            </a:r>
            <a:endParaRPr lang="en-US" dirty="0"/>
          </a:p>
        </p:txBody>
      </p:sp>
      <p:sp>
        <p:nvSpPr>
          <p:cNvPr id="3" name="Content Placeholder 2"/>
          <p:cNvSpPr>
            <a:spLocks noGrp="1"/>
          </p:cNvSpPr>
          <p:nvPr>
            <p:ph idx="1"/>
          </p:nvPr>
        </p:nvSpPr>
        <p:spPr/>
        <p:txBody>
          <a:bodyPr/>
          <a:lstStyle/>
          <a:p>
            <a:r>
              <a:rPr lang="en-US" sz="2400" dirty="0">
                <a:latin typeface="Cambria" panose="02040503050406030204" pitchFamily="18" charset="0"/>
                <a:cs typeface="Times New Roman" panose="02020603050405020304" pitchFamily="18" charset="0"/>
              </a:rPr>
              <a:t>Liquidity ratios</a:t>
            </a:r>
          </a:p>
          <a:p>
            <a:r>
              <a:rPr lang="en-US" sz="2400" dirty="0">
                <a:latin typeface="Cambria" panose="02040503050406030204" pitchFamily="18" charset="0"/>
                <a:cs typeface="Times New Roman" panose="02020603050405020304" pitchFamily="18" charset="0"/>
              </a:rPr>
              <a:t>Leverage ratios</a:t>
            </a:r>
          </a:p>
          <a:p>
            <a:r>
              <a:rPr lang="en-US" sz="2400" dirty="0">
                <a:latin typeface="Cambria" panose="02040503050406030204" pitchFamily="18" charset="0"/>
                <a:cs typeface="Times New Roman" panose="02020603050405020304" pitchFamily="18" charset="0"/>
              </a:rPr>
              <a:t>Activity ratios</a:t>
            </a:r>
          </a:p>
          <a:p>
            <a:r>
              <a:rPr lang="en-US" sz="2400" dirty="0">
                <a:latin typeface="Cambria" panose="02040503050406030204" pitchFamily="18" charset="0"/>
                <a:cs typeface="Times New Roman" panose="02020603050405020304" pitchFamily="18" charset="0"/>
              </a:rPr>
              <a:t>Profitability ratios</a:t>
            </a:r>
          </a:p>
          <a:p>
            <a:endParaRPr lang="en-US" dirty="0"/>
          </a:p>
        </p:txBody>
      </p:sp>
    </p:spTree>
    <p:extLst>
      <p:ext uri="{BB962C8B-B14F-4D97-AF65-F5344CB8AC3E}">
        <p14:creationId xmlns:p14="http://schemas.microsoft.com/office/powerpoint/2010/main" val="3414528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Liquidity ratio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4" y="2292824"/>
                <a:ext cx="10486586" cy="3726976"/>
              </a:xfrm>
            </p:spPr>
            <p:txBody>
              <a:bodyPr>
                <a:normAutofit/>
              </a:bodyPr>
              <a:lstStyle/>
              <a:p>
                <a:r>
                  <a:rPr lang="en-US" sz="2000" dirty="0">
                    <a:latin typeface="Times New Roman" panose="02020603050405020304" pitchFamily="18" charset="0"/>
                    <a:cs typeface="Times New Roman" panose="02020603050405020304" pitchFamily="18" charset="0"/>
                  </a:rPr>
                  <a:t>Ability of a firm to meet its current obligations</a:t>
                </a:r>
              </a:p>
              <a:p>
                <a:r>
                  <a:rPr lang="en-US" sz="2000" dirty="0">
                    <a:latin typeface="Times New Roman" panose="02020603050405020304" pitchFamily="18" charset="0"/>
                    <a:cs typeface="Times New Roman" panose="02020603050405020304" pitchFamily="18" charset="0"/>
                  </a:rPr>
                  <a:t>High and lack of liquidity are creating problem.</a:t>
                </a:r>
              </a:p>
              <a:p>
                <a:r>
                  <a:rPr lang="en-US" sz="2000" dirty="0">
                    <a:latin typeface="Times New Roman" panose="02020603050405020304" pitchFamily="18" charset="0"/>
                    <a:cs typeface="Times New Roman" panose="02020603050405020304" pitchFamily="18" charset="0"/>
                  </a:rPr>
                  <a:t>1. </a:t>
                </a:r>
                <a:r>
                  <a:rPr lang="en-US" sz="2000" b="1" dirty="0">
                    <a:solidFill>
                      <a:srgbClr val="0070C0"/>
                    </a:solidFill>
                    <a:latin typeface="Times New Roman" panose="02020603050405020304" pitchFamily="18" charset="0"/>
                    <a:cs typeface="Times New Roman" panose="02020603050405020304" pitchFamily="18" charset="0"/>
                  </a:rPr>
                  <a:t>Current ratio</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m:rPr>
                            <m:nor/>
                          </m:rPr>
                          <a:rPr lang="en-US" sz="2000" dirty="0">
                            <a:latin typeface="Times New Roman" panose="02020603050405020304" pitchFamily="18" charset="0"/>
                            <a:cs typeface="Times New Roman" panose="02020603050405020304" pitchFamily="18" charset="0"/>
                          </a:rPr>
                          <m:t>Current</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Asset</m:t>
                        </m:r>
                      </m:num>
                      <m:den>
                        <m:r>
                          <m:rPr>
                            <m:nor/>
                          </m:rPr>
                          <a:rPr lang="en-US" sz="2000">
                            <a:latin typeface="Cambria Math"/>
                            <a:cs typeface="Times New Roman" panose="02020603050405020304" pitchFamily="18" charset="0"/>
                          </a:rPr>
                          <m:t>C</m:t>
                        </m:r>
                        <m:r>
                          <m:rPr>
                            <m:nor/>
                          </m:rPr>
                          <a:rPr lang="en-US" sz="2000" dirty="0">
                            <a:latin typeface="Times New Roman" panose="02020603050405020304" pitchFamily="18" charset="0"/>
                            <a:cs typeface="Times New Roman" panose="02020603050405020304" pitchFamily="18" charset="0"/>
                          </a:rPr>
                          <m:t>urrent</m:t>
                        </m:r>
                        <m:r>
                          <m:rPr>
                            <m:nor/>
                          </m:rPr>
                          <a:rPr lang="en-US" sz="2000" dirty="0">
                            <a:latin typeface="Times New Roman" panose="02020603050405020304" pitchFamily="18" charset="0"/>
                            <a:cs typeface="Times New Roman" panose="02020603050405020304" pitchFamily="18" charset="0"/>
                          </a:rPr>
                          <m:t> </m:t>
                        </m:r>
                        <m:r>
                          <m:rPr>
                            <m:nor/>
                          </m:rPr>
                          <a:rPr lang="en-US" sz="2000" dirty="0">
                            <a:latin typeface="Times New Roman" panose="02020603050405020304" pitchFamily="18" charset="0"/>
                            <a:cs typeface="Times New Roman" panose="02020603050405020304" pitchFamily="18" charset="0"/>
                          </a:rPr>
                          <m:t>liability</m:t>
                        </m:r>
                        <m:r>
                          <m:rPr>
                            <m:nor/>
                          </m:rPr>
                          <a:rPr lang="en-US" sz="2000" dirty="0">
                            <a:latin typeface="Times New Roman" panose="02020603050405020304" pitchFamily="18" charset="0"/>
                            <a:cs typeface="Times New Roman" panose="02020603050405020304" pitchFamily="18" charset="0"/>
                          </a:rPr>
                          <m:t>  </m:t>
                        </m:r>
                      </m:den>
                    </m:f>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Measures firm’s short-term solvency</a:t>
                </a:r>
              </a:p>
              <a:p>
                <a:r>
                  <a:rPr lang="en-US" sz="2000" b="1" i="1" dirty="0">
                    <a:latin typeface="Times New Roman" panose="02020603050405020304" pitchFamily="18" charset="0"/>
                    <a:cs typeface="Times New Roman" panose="02020603050405020304" pitchFamily="18" charset="0"/>
                  </a:rPr>
                  <a:t>Indicates the availability of current assets in rupee for every one rupee of current liability </a:t>
                </a:r>
                <a:r>
                  <a:rPr lang="en-US" sz="2000" i="1" dirty="0">
                    <a:latin typeface="Times New Roman" panose="02020603050405020304" pitchFamily="18" charset="0"/>
                    <a:cs typeface="Times New Roman" panose="02020603050405020304" pitchFamily="18" charset="0"/>
                  </a:rPr>
                  <a:t>[2 is satisfactory]</a:t>
                </a:r>
              </a:p>
              <a:p>
                <a:r>
                  <a:rPr lang="en-US" sz="2000" dirty="0">
                    <a:latin typeface="Times New Roman" panose="02020603050405020304" pitchFamily="18" charset="0"/>
                    <a:cs typeface="Times New Roman" panose="02020603050405020304" pitchFamily="18" charset="0"/>
                  </a:rPr>
                  <a:t>Represent a margin of safety</a:t>
                </a:r>
              </a:p>
              <a:p>
                <a:r>
                  <a:rPr lang="en-US" sz="2000" dirty="0">
                    <a:latin typeface="Times New Roman" panose="02020603050405020304" pitchFamily="18" charset="0"/>
                    <a:cs typeface="Times New Roman" panose="02020603050405020304" pitchFamily="18" charset="0"/>
                  </a:rPr>
                  <a:t>Since it include inventory, may lead to overestimation of the liquidity position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4" y="2292824"/>
                <a:ext cx="10486586" cy="3726976"/>
              </a:xfrm>
              <a:blipFill rotWithShape="0">
                <a:blip r:embed="rId2"/>
                <a:stretch>
                  <a:fillRect l="-232" t="-817" r="-58"/>
                </a:stretch>
              </a:blipFill>
            </p:spPr>
            <p:txBody>
              <a:bodyPr/>
              <a:lstStyle/>
              <a:p>
                <a:r>
                  <a:rPr lang="en-US">
                    <a:noFill/>
                  </a:rPr>
                  <a:t> </a:t>
                </a:r>
              </a:p>
            </p:txBody>
          </p:sp>
        </mc:Fallback>
      </mc:AlternateContent>
    </p:spTree>
    <p:extLst>
      <p:ext uri="{BB962C8B-B14F-4D97-AF65-F5344CB8AC3E}">
        <p14:creationId xmlns:p14="http://schemas.microsoft.com/office/powerpoint/2010/main" val="286664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3894-3E45-7B92-000F-7C577B6BF8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42272D-C906-5D62-A044-5C597A657F38}"/>
              </a:ext>
            </a:extLst>
          </p:cNvPr>
          <p:cNvSpPr>
            <a:spLocks noGrp="1"/>
          </p:cNvSpPr>
          <p:nvPr>
            <p:ph idx="1"/>
          </p:nvPr>
        </p:nvSpPr>
        <p:spPr>
          <a:xfrm>
            <a:off x="1154954" y="2603500"/>
            <a:ext cx="10610948" cy="3416300"/>
          </a:xfrm>
        </p:spPr>
        <p:txBody>
          <a:bodyPr/>
          <a:lstStyle/>
          <a:p>
            <a:r>
              <a:rPr lang="en-US" dirty="0">
                <a:solidFill>
                  <a:srgbClr val="242021"/>
                </a:solidFill>
                <a:latin typeface="Times New Roman" panose="02020603050405020304" pitchFamily="18" charset="0"/>
                <a:cs typeface="Times New Roman" panose="02020603050405020304" pitchFamily="18" charset="0"/>
              </a:rPr>
              <a:t>C</a:t>
            </a:r>
            <a:r>
              <a:rPr lang="en-US" sz="1800" b="0" i="0" dirty="0">
                <a:solidFill>
                  <a:srgbClr val="242021"/>
                </a:solidFill>
                <a:effectLst/>
                <a:latin typeface="Times New Roman" panose="02020603050405020304" pitchFamily="18" charset="0"/>
                <a:cs typeface="Times New Roman" panose="02020603050405020304" pitchFamily="18" charset="0"/>
              </a:rPr>
              <a:t>urrent investments,</a:t>
            </a:r>
          </a:p>
          <a:p>
            <a:r>
              <a:rPr lang="en-US" sz="1800" b="0" i="0" dirty="0">
                <a:solidFill>
                  <a:srgbClr val="242021"/>
                </a:solidFill>
                <a:effectLst/>
                <a:latin typeface="Times New Roman" panose="02020603050405020304" pitchFamily="18" charset="0"/>
                <a:cs typeface="Times New Roman" panose="02020603050405020304" pitchFamily="18" charset="0"/>
              </a:rPr>
              <a:t> Inventories, </a:t>
            </a:r>
          </a:p>
          <a:p>
            <a:r>
              <a:rPr lang="en-US" dirty="0">
                <a:solidFill>
                  <a:srgbClr val="242021"/>
                </a:solidFill>
                <a:latin typeface="Times New Roman" panose="02020603050405020304" pitchFamily="18" charset="0"/>
                <a:cs typeface="Times New Roman" panose="02020603050405020304" pitchFamily="18" charset="0"/>
              </a:rPr>
              <a:t>T</a:t>
            </a:r>
            <a:r>
              <a:rPr lang="en-US" sz="1800" b="0" i="0" dirty="0">
                <a:solidFill>
                  <a:srgbClr val="242021"/>
                </a:solidFill>
                <a:effectLst/>
                <a:latin typeface="Times New Roman" panose="02020603050405020304" pitchFamily="18" charset="0"/>
                <a:cs typeface="Times New Roman" panose="02020603050405020304" pitchFamily="18" charset="0"/>
              </a:rPr>
              <a:t>rade receivables (debtors and bills receivables)</a:t>
            </a:r>
          </a:p>
          <a:p>
            <a:r>
              <a:rPr lang="en-US" dirty="0">
                <a:solidFill>
                  <a:srgbClr val="242021"/>
                </a:solidFill>
                <a:latin typeface="Times New Roman" panose="02020603050405020304" pitchFamily="18" charset="0"/>
                <a:cs typeface="Times New Roman" panose="02020603050405020304" pitchFamily="18" charset="0"/>
              </a:rPr>
              <a:t>C</a:t>
            </a:r>
            <a:r>
              <a:rPr lang="en-US" sz="1800" b="0" i="0" dirty="0">
                <a:solidFill>
                  <a:srgbClr val="242021"/>
                </a:solidFill>
                <a:effectLst/>
                <a:latin typeface="Times New Roman" panose="02020603050405020304" pitchFamily="18" charset="0"/>
                <a:cs typeface="Times New Roman" panose="02020603050405020304" pitchFamily="18" charset="0"/>
              </a:rPr>
              <a:t>ash and cash equivalents, </a:t>
            </a:r>
          </a:p>
          <a:p>
            <a:r>
              <a:rPr lang="en-US" dirty="0">
                <a:solidFill>
                  <a:srgbClr val="242021"/>
                </a:solidFill>
                <a:latin typeface="Times New Roman" panose="02020603050405020304" pitchFamily="18" charset="0"/>
                <a:cs typeface="Times New Roman" panose="02020603050405020304" pitchFamily="18" charset="0"/>
              </a:rPr>
              <a:t>S</a:t>
            </a:r>
            <a:r>
              <a:rPr lang="en-US" sz="1800" b="0" i="0" dirty="0">
                <a:solidFill>
                  <a:srgbClr val="242021"/>
                </a:solidFill>
                <a:effectLst/>
                <a:latin typeface="Times New Roman" panose="02020603050405020304" pitchFamily="18" charset="0"/>
                <a:cs typeface="Times New Roman" panose="02020603050405020304" pitchFamily="18" charset="0"/>
              </a:rPr>
              <a:t>hort-term loans and advances</a:t>
            </a:r>
          </a:p>
          <a:p>
            <a:r>
              <a:rPr lang="en-US" sz="1800" b="0" i="0" dirty="0">
                <a:solidFill>
                  <a:srgbClr val="242021"/>
                </a:solidFill>
                <a:effectLst/>
                <a:latin typeface="Times New Roman" panose="02020603050405020304" pitchFamily="18" charset="0"/>
                <a:cs typeface="Times New Roman" panose="02020603050405020304" pitchFamily="18" charset="0"/>
              </a:rPr>
              <a:t>Other current assets such as prepaid expenses, advance tax and accrued income</a:t>
            </a:r>
            <a:r>
              <a:rPr lang="en-US" dirty="0">
                <a:latin typeface="Times New Roman" panose="02020603050405020304" pitchFamily="18" charset="0"/>
                <a:cs typeface="Times New Roman" panose="02020603050405020304" pitchFamily="18" charset="0"/>
              </a:rPr>
              <a:t> </a:t>
            </a:r>
            <a:br>
              <a:rPr lang="en-US" dirty="0"/>
            </a:br>
            <a:endParaRPr lang="en-IN" dirty="0"/>
          </a:p>
        </p:txBody>
      </p:sp>
    </p:spTree>
    <p:extLst>
      <p:ext uri="{BB962C8B-B14F-4D97-AF65-F5344CB8AC3E}">
        <p14:creationId xmlns:p14="http://schemas.microsoft.com/office/powerpoint/2010/main" val="931040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542</TotalTime>
  <Words>1384</Words>
  <Application>Microsoft Office PowerPoint</Application>
  <PresentationFormat>Widescreen</PresentationFormat>
  <Paragraphs>162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Bookman-Light</vt:lpstr>
      <vt:lpstr>Cambria</vt:lpstr>
      <vt:lpstr>Cambria Math</vt:lpstr>
      <vt:lpstr>Century Gothic</vt:lpstr>
      <vt:lpstr>Georgia</vt:lpstr>
      <vt:lpstr>Times New Roman</vt:lpstr>
      <vt:lpstr>Wingdings</vt:lpstr>
      <vt:lpstr>Wingdings 3</vt:lpstr>
      <vt:lpstr>Ion Boardroom</vt:lpstr>
      <vt:lpstr>PowerPoint Presentation</vt:lpstr>
      <vt:lpstr>Recap</vt:lpstr>
      <vt:lpstr>Nature of Ratio Analysis</vt:lpstr>
      <vt:lpstr>Objectives</vt:lpstr>
      <vt:lpstr>PowerPoint Presentation</vt:lpstr>
      <vt:lpstr>PowerPoint Presentation</vt:lpstr>
      <vt:lpstr>Types of Ratios</vt:lpstr>
      <vt:lpstr>Liquidity ratio</vt:lpstr>
      <vt:lpstr>PowerPoint Presentation</vt:lpstr>
      <vt:lpstr>PowerPoint Presentation</vt:lpstr>
      <vt:lpstr>PowerPoint Presentation</vt:lpstr>
      <vt:lpstr>Interpreting current ratio</vt:lpstr>
      <vt:lpstr>PowerPoint Presentation</vt:lpstr>
      <vt:lpstr>PowerPoint Presentation</vt:lpstr>
      <vt:lpstr>PowerPoint Presentation</vt:lpstr>
      <vt:lpstr>PowerPoint Presentation</vt:lpstr>
      <vt:lpstr>Leverage Ratios</vt:lpstr>
      <vt:lpstr>PowerPoint Presentation</vt:lpstr>
      <vt:lpstr>PowerPoint Presentation</vt:lpstr>
      <vt:lpstr>PowerPoint Presentation</vt:lpstr>
      <vt:lpstr>PowerPoint Presentation</vt:lpstr>
      <vt:lpstr>PowerPoint Presentation</vt:lpstr>
      <vt:lpstr>Activity Ratios (Turnover ratio)</vt:lpstr>
      <vt:lpstr>Example </vt:lpstr>
      <vt:lpstr>PowerPoint Presentation</vt:lpstr>
      <vt:lpstr>Profitability Ratio</vt:lpstr>
      <vt:lpstr>Return on Investment</vt:lpstr>
      <vt:lpstr> Example </vt:lpstr>
      <vt:lpstr>ROE</vt:lpstr>
      <vt:lpstr>DuPont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Kumar Ambrammal</dc:creator>
  <cp:lastModifiedBy>Sunil Kumar</cp:lastModifiedBy>
  <cp:revision>39</cp:revision>
  <dcterms:created xsi:type="dcterms:W3CDTF">2020-09-15T16:12:44Z</dcterms:created>
  <dcterms:modified xsi:type="dcterms:W3CDTF">2023-09-11T05:36:03Z</dcterms:modified>
</cp:coreProperties>
</file>