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87" r:id="rId5"/>
    <p:sldId id="259" r:id="rId6"/>
    <p:sldId id="288" r:id="rId7"/>
    <p:sldId id="289" r:id="rId8"/>
    <p:sldId id="290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6" r:id="rId20"/>
    <p:sldId id="270" r:id="rId21"/>
    <p:sldId id="277" r:id="rId22"/>
    <p:sldId id="271" r:id="rId23"/>
    <p:sldId id="272" r:id="rId24"/>
    <p:sldId id="273" r:id="rId25"/>
    <p:sldId id="274" r:id="rId26"/>
    <p:sldId id="275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D5F46-1F38-4B84-B939-1872E6774AC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153AA0-C0F9-4BEF-BDAE-A501F931BE79}">
      <dgm:prSet phldrT="[Text]" custT="1"/>
      <dgm:spPr/>
      <dgm:t>
        <a:bodyPr/>
        <a:lstStyle/>
        <a:p>
          <a:r>
            <a:rPr lang="en-US" sz="1800" b="1" dirty="0">
              <a:latin typeface="Cambria" panose="02040503050406030204" pitchFamily="18" charset="0"/>
            </a:rPr>
            <a:t>Raw material</a:t>
          </a:r>
        </a:p>
      </dgm:t>
    </dgm:pt>
    <dgm:pt modelId="{B062292A-7E8E-469F-9D98-4A846A8137BA}" type="parTrans" cxnId="{19AD17BB-CDB3-4344-AAB3-D3C6E3E8291B}">
      <dgm:prSet/>
      <dgm:spPr/>
      <dgm:t>
        <a:bodyPr/>
        <a:lstStyle/>
        <a:p>
          <a:endParaRPr lang="en-US" sz="2000" b="1">
            <a:latin typeface="Cambria" panose="02040503050406030204" pitchFamily="18" charset="0"/>
          </a:endParaRPr>
        </a:p>
      </dgm:t>
    </dgm:pt>
    <dgm:pt modelId="{E69D5580-1D27-44B3-A000-DCA742550767}" type="sibTrans" cxnId="{19AD17BB-CDB3-4344-AAB3-D3C6E3E8291B}">
      <dgm:prSet/>
      <dgm:spPr/>
      <dgm:t>
        <a:bodyPr/>
        <a:lstStyle/>
        <a:p>
          <a:endParaRPr lang="en-US" sz="2000" b="1">
            <a:latin typeface="Cambria" panose="02040503050406030204" pitchFamily="18" charset="0"/>
          </a:endParaRPr>
        </a:p>
      </dgm:t>
    </dgm:pt>
    <dgm:pt modelId="{636ED577-901D-41A6-BFAC-35034FC61D42}">
      <dgm:prSet phldrT="[Text]" custT="1"/>
      <dgm:spPr/>
      <dgm:t>
        <a:bodyPr/>
        <a:lstStyle/>
        <a:p>
          <a:r>
            <a:rPr lang="en-US" sz="1800" b="1" dirty="0">
              <a:latin typeface="Cambria" panose="02040503050406030204" pitchFamily="18" charset="0"/>
            </a:rPr>
            <a:t>Work in process</a:t>
          </a:r>
        </a:p>
      </dgm:t>
    </dgm:pt>
    <dgm:pt modelId="{54A21CFD-D225-40BB-96C7-5D6CD51D9536}" type="parTrans" cxnId="{A91A52AD-51D1-4324-B9C3-BC8F754C5CF3}">
      <dgm:prSet/>
      <dgm:spPr/>
      <dgm:t>
        <a:bodyPr/>
        <a:lstStyle/>
        <a:p>
          <a:endParaRPr lang="en-US" sz="2000" b="1">
            <a:latin typeface="Cambria" panose="02040503050406030204" pitchFamily="18" charset="0"/>
          </a:endParaRPr>
        </a:p>
      </dgm:t>
    </dgm:pt>
    <dgm:pt modelId="{7F21D550-8AD4-45CC-8B1B-2F1E37B8FBD3}" type="sibTrans" cxnId="{A91A52AD-51D1-4324-B9C3-BC8F754C5CF3}">
      <dgm:prSet/>
      <dgm:spPr/>
      <dgm:t>
        <a:bodyPr/>
        <a:lstStyle/>
        <a:p>
          <a:endParaRPr lang="en-US" sz="2000" b="1">
            <a:latin typeface="Cambria" panose="02040503050406030204" pitchFamily="18" charset="0"/>
          </a:endParaRPr>
        </a:p>
      </dgm:t>
    </dgm:pt>
    <dgm:pt modelId="{838F902E-E54D-4598-BF79-5105B99E65B9}">
      <dgm:prSet phldrT="[Text]" custT="1"/>
      <dgm:spPr/>
      <dgm:t>
        <a:bodyPr/>
        <a:lstStyle/>
        <a:p>
          <a:r>
            <a:rPr lang="en-US" sz="1800" b="1" dirty="0">
              <a:latin typeface="Cambria" panose="02040503050406030204" pitchFamily="18" charset="0"/>
            </a:rPr>
            <a:t>Finished good</a:t>
          </a:r>
        </a:p>
      </dgm:t>
    </dgm:pt>
    <dgm:pt modelId="{7547C41F-C3C1-4F76-8972-A942BA6CED51}" type="parTrans" cxnId="{ED588E07-9F24-43E1-A2AD-4CD9DDB4D329}">
      <dgm:prSet/>
      <dgm:spPr/>
      <dgm:t>
        <a:bodyPr/>
        <a:lstStyle/>
        <a:p>
          <a:endParaRPr lang="en-US" sz="2000" b="1">
            <a:latin typeface="Cambria" panose="02040503050406030204" pitchFamily="18" charset="0"/>
          </a:endParaRPr>
        </a:p>
      </dgm:t>
    </dgm:pt>
    <dgm:pt modelId="{2FBD1FBF-CECB-442E-89BD-F0C4B6D6A241}" type="sibTrans" cxnId="{ED588E07-9F24-43E1-A2AD-4CD9DDB4D329}">
      <dgm:prSet/>
      <dgm:spPr/>
      <dgm:t>
        <a:bodyPr/>
        <a:lstStyle/>
        <a:p>
          <a:endParaRPr lang="en-US" sz="2000" b="1">
            <a:latin typeface="Cambria" panose="02040503050406030204" pitchFamily="18" charset="0"/>
          </a:endParaRPr>
        </a:p>
      </dgm:t>
    </dgm:pt>
    <dgm:pt modelId="{93D44443-10AF-4E79-B070-821FC490071A}">
      <dgm:prSet phldrT="[Text]" custT="1"/>
      <dgm:spPr/>
      <dgm:t>
        <a:bodyPr/>
        <a:lstStyle/>
        <a:p>
          <a:r>
            <a:rPr lang="en-US" sz="1800" b="1" dirty="0">
              <a:latin typeface="Cambria" panose="02040503050406030204" pitchFamily="18" charset="0"/>
            </a:rPr>
            <a:t>Debtors collection</a:t>
          </a:r>
        </a:p>
      </dgm:t>
    </dgm:pt>
    <dgm:pt modelId="{FE57F8A2-6002-40C5-81C1-5D553495665B}" type="parTrans" cxnId="{3B778C3F-C049-42B3-99D3-99A29A7B4657}">
      <dgm:prSet/>
      <dgm:spPr/>
      <dgm:t>
        <a:bodyPr/>
        <a:lstStyle/>
        <a:p>
          <a:endParaRPr lang="en-US" sz="2000" b="1">
            <a:latin typeface="Cambria" panose="02040503050406030204" pitchFamily="18" charset="0"/>
          </a:endParaRPr>
        </a:p>
      </dgm:t>
    </dgm:pt>
    <dgm:pt modelId="{37B30B74-01A1-4E6B-9A04-3B45ADD95029}" type="sibTrans" cxnId="{3B778C3F-C049-42B3-99D3-99A29A7B4657}">
      <dgm:prSet/>
      <dgm:spPr/>
      <dgm:t>
        <a:bodyPr/>
        <a:lstStyle/>
        <a:p>
          <a:endParaRPr lang="en-US" sz="2000" b="1">
            <a:latin typeface="Cambria" panose="02040503050406030204" pitchFamily="18" charset="0"/>
          </a:endParaRPr>
        </a:p>
      </dgm:t>
    </dgm:pt>
    <dgm:pt modelId="{C75E0DCA-D6C3-41AC-8B39-05FB537BE8F1}">
      <dgm:prSet phldrT="[Text]" custT="1"/>
      <dgm:spPr/>
      <dgm:t>
        <a:bodyPr/>
        <a:lstStyle/>
        <a:p>
          <a:r>
            <a:rPr lang="en-US" sz="1800" b="1" dirty="0">
              <a:solidFill>
                <a:srgbClr val="FF0000"/>
              </a:solidFill>
              <a:latin typeface="Cambria" panose="02040503050406030204" pitchFamily="18" charset="0"/>
            </a:rPr>
            <a:t>Creditors payment</a:t>
          </a:r>
        </a:p>
      </dgm:t>
    </dgm:pt>
    <dgm:pt modelId="{A5CC1257-428E-486A-AB81-D8EF7C064446}" type="parTrans" cxnId="{773850AB-051E-4A23-8810-5475AFB7ACD4}">
      <dgm:prSet/>
      <dgm:spPr/>
      <dgm:t>
        <a:bodyPr/>
        <a:lstStyle/>
        <a:p>
          <a:endParaRPr lang="en-US" sz="2000" b="1">
            <a:latin typeface="Cambria" panose="02040503050406030204" pitchFamily="18" charset="0"/>
          </a:endParaRPr>
        </a:p>
      </dgm:t>
    </dgm:pt>
    <dgm:pt modelId="{867F30CE-C0AF-49C7-AEAC-5011CC2FBC2E}" type="sibTrans" cxnId="{773850AB-051E-4A23-8810-5475AFB7ACD4}">
      <dgm:prSet/>
      <dgm:spPr/>
      <dgm:t>
        <a:bodyPr/>
        <a:lstStyle/>
        <a:p>
          <a:endParaRPr lang="en-US" sz="2000" b="1">
            <a:latin typeface="Cambria" panose="02040503050406030204" pitchFamily="18" charset="0"/>
          </a:endParaRPr>
        </a:p>
      </dgm:t>
    </dgm:pt>
    <dgm:pt modelId="{A2B4E3F1-2F31-4ECA-A0C6-EAB8633F4AD5}" type="pres">
      <dgm:prSet presAssocID="{985D5F46-1F38-4B84-B939-1872E6774ACE}" presName="cycle" presStyleCnt="0">
        <dgm:presLayoutVars>
          <dgm:dir/>
          <dgm:resizeHandles val="exact"/>
        </dgm:presLayoutVars>
      </dgm:prSet>
      <dgm:spPr/>
    </dgm:pt>
    <dgm:pt modelId="{A7A739EA-3297-4974-AAB9-6CB9671ACDBA}" type="pres">
      <dgm:prSet presAssocID="{3B153AA0-C0F9-4BEF-BDAE-A501F931BE79}" presName="dummy" presStyleCnt="0"/>
      <dgm:spPr/>
    </dgm:pt>
    <dgm:pt modelId="{567F9FEF-3A3A-4426-9FDA-9C3D5AD67426}" type="pres">
      <dgm:prSet presAssocID="{3B153AA0-C0F9-4BEF-BDAE-A501F931BE79}" presName="node" presStyleLbl="revTx" presStyleIdx="0" presStyleCnt="5">
        <dgm:presLayoutVars>
          <dgm:bulletEnabled val="1"/>
        </dgm:presLayoutVars>
      </dgm:prSet>
      <dgm:spPr/>
    </dgm:pt>
    <dgm:pt modelId="{650223C9-4574-4994-890C-DB93FE15D3CC}" type="pres">
      <dgm:prSet presAssocID="{E69D5580-1D27-44B3-A000-DCA742550767}" presName="sibTrans" presStyleLbl="node1" presStyleIdx="0" presStyleCnt="5"/>
      <dgm:spPr/>
    </dgm:pt>
    <dgm:pt modelId="{FFDB0789-7F03-42B2-9D8C-BB40C9CCB724}" type="pres">
      <dgm:prSet presAssocID="{636ED577-901D-41A6-BFAC-35034FC61D42}" presName="dummy" presStyleCnt="0"/>
      <dgm:spPr/>
    </dgm:pt>
    <dgm:pt modelId="{564CCE0B-0E9A-4599-9F42-EA793341AC76}" type="pres">
      <dgm:prSet presAssocID="{636ED577-901D-41A6-BFAC-35034FC61D42}" presName="node" presStyleLbl="revTx" presStyleIdx="1" presStyleCnt="5">
        <dgm:presLayoutVars>
          <dgm:bulletEnabled val="1"/>
        </dgm:presLayoutVars>
      </dgm:prSet>
      <dgm:spPr/>
    </dgm:pt>
    <dgm:pt modelId="{BD068CF8-08F1-4CFA-A34C-3A76AB2FBF07}" type="pres">
      <dgm:prSet presAssocID="{7F21D550-8AD4-45CC-8B1B-2F1E37B8FBD3}" presName="sibTrans" presStyleLbl="node1" presStyleIdx="1" presStyleCnt="5"/>
      <dgm:spPr/>
    </dgm:pt>
    <dgm:pt modelId="{40391E2C-1D4B-4254-8417-CEBF245A8535}" type="pres">
      <dgm:prSet presAssocID="{838F902E-E54D-4598-BF79-5105B99E65B9}" presName="dummy" presStyleCnt="0"/>
      <dgm:spPr/>
    </dgm:pt>
    <dgm:pt modelId="{05593693-704D-447B-B32B-FB2A3588F40E}" type="pres">
      <dgm:prSet presAssocID="{838F902E-E54D-4598-BF79-5105B99E65B9}" presName="node" presStyleLbl="revTx" presStyleIdx="2" presStyleCnt="5" custScaleX="134138">
        <dgm:presLayoutVars>
          <dgm:bulletEnabled val="1"/>
        </dgm:presLayoutVars>
      </dgm:prSet>
      <dgm:spPr/>
    </dgm:pt>
    <dgm:pt modelId="{D9C77BF3-48BC-4EE5-A0D5-F7A1359AAD0A}" type="pres">
      <dgm:prSet presAssocID="{2FBD1FBF-CECB-442E-89BD-F0C4B6D6A241}" presName="sibTrans" presStyleLbl="node1" presStyleIdx="2" presStyleCnt="5"/>
      <dgm:spPr/>
    </dgm:pt>
    <dgm:pt modelId="{7C4B3E8F-77D4-4BD5-AB93-7D0D52B98C67}" type="pres">
      <dgm:prSet presAssocID="{93D44443-10AF-4E79-B070-821FC490071A}" presName="dummy" presStyleCnt="0"/>
      <dgm:spPr/>
    </dgm:pt>
    <dgm:pt modelId="{D7D32E5A-27C1-4EAE-BB97-17FC9C295006}" type="pres">
      <dgm:prSet presAssocID="{93D44443-10AF-4E79-B070-821FC490071A}" presName="node" presStyleLbl="revTx" presStyleIdx="3" presStyleCnt="5" custScaleX="130870">
        <dgm:presLayoutVars>
          <dgm:bulletEnabled val="1"/>
        </dgm:presLayoutVars>
      </dgm:prSet>
      <dgm:spPr/>
    </dgm:pt>
    <dgm:pt modelId="{F82EB5A9-3210-41FF-AF8D-EACD15157A18}" type="pres">
      <dgm:prSet presAssocID="{37B30B74-01A1-4E6B-9A04-3B45ADD95029}" presName="sibTrans" presStyleLbl="node1" presStyleIdx="3" presStyleCnt="5"/>
      <dgm:spPr/>
    </dgm:pt>
    <dgm:pt modelId="{842E246C-6955-4F7B-A352-FB77E754C356}" type="pres">
      <dgm:prSet presAssocID="{C75E0DCA-D6C3-41AC-8B39-05FB537BE8F1}" presName="dummy" presStyleCnt="0"/>
      <dgm:spPr/>
    </dgm:pt>
    <dgm:pt modelId="{26DF892D-EF85-449B-873C-B71FDC9CD445}" type="pres">
      <dgm:prSet presAssocID="{C75E0DCA-D6C3-41AC-8B39-05FB537BE8F1}" presName="node" presStyleLbl="revTx" presStyleIdx="4" presStyleCnt="5" custScaleX="136704">
        <dgm:presLayoutVars>
          <dgm:bulletEnabled val="1"/>
        </dgm:presLayoutVars>
      </dgm:prSet>
      <dgm:spPr/>
    </dgm:pt>
    <dgm:pt modelId="{AA5E1596-DD12-4484-B15F-70A2B222BC75}" type="pres">
      <dgm:prSet presAssocID="{867F30CE-C0AF-49C7-AEAC-5011CC2FBC2E}" presName="sibTrans" presStyleLbl="node1" presStyleIdx="4" presStyleCnt="5"/>
      <dgm:spPr/>
    </dgm:pt>
  </dgm:ptLst>
  <dgm:cxnLst>
    <dgm:cxn modelId="{2A475800-8A1E-4A65-BF93-45BAF73D399A}" type="presOf" srcId="{37B30B74-01A1-4E6B-9A04-3B45ADD95029}" destId="{F82EB5A9-3210-41FF-AF8D-EACD15157A18}" srcOrd="0" destOrd="0" presId="urn:microsoft.com/office/officeart/2005/8/layout/cycle1"/>
    <dgm:cxn modelId="{ED588E07-9F24-43E1-A2AD-4CD9DDB4D329}" srcId="{985D5F46-1F38-4B84-B939-1872E6774ACE}" destId="{838F902E-E54D-4598-BF79-5105B99E65B9}" srcOrd="2" destOrd="0" parTransId="{7547C41F-C3C1-4F76-8972-A942BA6CED51}" sibTransId="{2FBD1FBF-CECB-442E-89BD-F0C4B6D6A241}"/>
    <dgm:cxn modelId="{63347D35-F6BD-40E0-A750-D14802976A51}" type="presOf" srcId="{C75E0DCA-D6C3-41AC-8B39-05FB537BE8F1}" destId="{26DF892D-EF85-449B-873C-B71FDC9CD445}" srcOrd="0" destOrd="0" presId="urn:microsoft.com/office/officeart/2005/8/layout/cycle1"/>
    <dgm:cxn modelId="{C3CEBC3D-DD9E-40E2-A0C3-3A77DE48195B}" type="presOf" srcId="{3B153AA0-C0F9-4BEF-BDAE-A501F931BE79}" destId="{567F9FEF-3A3A-4426-9FDA-9C3D5AD67426}" srcOrd="0" destOrd="0" presId="urn:microsoft.com/office/officeart/2005/8/layout/cycle1"/>
    <dgm:cxn modelId="{3B778C3F-C049-42B3-99D3-99A29A7B4657}" srcId="{985D5F46-1F38-4B84-B939-1872E6774ACE}" destId="{93D44443-10AF-4E79-B070-821FC490071A}" srcOrd="3" destOrd="0" parTransId="{FE57F8A2-6002-40C5-81C1-5D553495665B}" sibTransId="{37B30B74-01A1-4E6B-9A04-3B45ADD95029}"/>
    <dgm:cxn modelId="{4A0EA644-81C4-49BA-8985-50A4C4D3CF27}" type="presOf" srcId="{2FBD1FBF-CECB-442E-89BD-F0C4B6D6A241}" destId="{D9C77BF3-48BC-4EE5-A0D5-F7A1359AAD0A}" srcOrd="0" destOrd="0" presId="urn:microsoft.com/office/officeart/2005/8/layout/cycle1"/>
    <dgm:cxn modelId="{0339FD47-76A1-40B0-8C42-634274D250EF}" type="presOf" srcId="{7F21D550-8AD4-45CC-8B1B-2F1E37B8FBD3}" destId="{BD068CF8-08F1-4CFA-A34C-3A76AB2FBF07}" srcOrd="0" destOrd="0" presId="urn:microsoft.com/office/officeart/2005/8/layout/cycle1"/>
    <dgm:cxn modelId="{21F5E269-B51B-4269-AD1C-3503E8A2BD0F}" type="presOf" srcId="{867F30CE-C0AF-49C7-AEAC-5011CC2FBC2E}" destId="{AA5E1596-DD12-4484-B15F-70A2B222BC75}" srcOrd="0" destOrd="0" presId="urn:microsoft.com/office/officeart/2005/8/layout/cycle1"/>
    <dgm:cxn modelId="{773850AB-051E-4A23-8810-5475AFB7ACD4}" srcId="{985D5F46-1F38-4B84-B939-1872E6774ACE}" destId="{C75E0DCA-D6C3-41AC-8B39-05FB537BE8F1}" srcOrd="4" destOrd="0" parTransId="{A5CC1257-428E-486A-AB81-D8EF7C064446}" sibTransId="{867F30CE-C0AF-49C7-AEAC-5011CC2FBC2E}"/>
    <dgm:cxn modelId="{A91A52AD-51D1-4324-B9C3-BC8F754C5CF3}" srcId="{985D5F46-1F38-4B84-B939-1872E6774ACE}" destId="{636ED577-901D-41A6-BFAC-35034FC61D42}" srcOrd="1" destOrd="0" parTransId="{54A21CFD-D225-40BB-96C7-5D6CD51D9536}" sibTransId="{7F21D550-8AD4-45CC-8B1B-2F1E37B8FBD3}"/>
    <dgm:cxn modelId="{0A1BCBAE-EFB5-430A-A7EF-AE7CAF640AF1}" type="presOf" srcId="{E69D5580-1D27-44B3-A000-DCA742550767}" destId="{650223C9-4574-4994-890C-DB93FE15D3CC}" srcOrd="0" destOrd="0" presId="urn:microsoft.com/office/officeart/2005/8/layout/cycle1"/>
    <dgm:cxn modelId="{19AD17BB-CDB3-4344-AAB3-D3C6E3E8291B}" srcId="{985D5F46-1F38-4B84-B939-1872E6774ACE}" destId="{3B153AA0-C0F9-4BEF-BDAE-A501F931BE79}" srcOrd="0" destOrd="0" parTransId="{B062292A-7E8E-469F-9D98-4A846A8137BA}" sibTransId="{E69D5580-1D27-44B3-A000-DCA742550767}"/>
    <dgm:cxn modelId="{C2F86CBB-9D30-4394-ACD1-DD63385AF469}" type="presOf" srcId="{93D44443-10AF-4E79-B070-821FC490071A}" destId="{D7D32E5A-27C1-4EAE-BB97-17FC9C295006}" srcOrd="0" destOrd="0" presId="urn:microsoft.com/office/officeart/2005/8/layout/cycle1"/>
    <dgm:cxn modelId="{CA5608C5-0C02-4CEE-8505-15A62FAED496}" type="presOf" srcId="{636ED577-901D-41A6-BFAC-35034FC61D42}" destId="{564CCE0B-0E9A-4599-9F42-EA793341AC76}" srcOrd="0" destOrd="0" presId="urn:microsoft.com/office/officeart/2005/8/layout/cycle1"/>
    <dgm:cxn modelId="{B374C7CE-9E27-417A-A5F9-01BD9B49E8A1}" type="presOf" srcId="{838F902E-E54D-4598-BF79-5105B99E65B9}" destId="{05593693-704D-447B-B32B-FB2A3588F40E}" srcOrd="0" destOrd="0" presId="urn:microsoft.com/office/officeart/2005/8/layout/cycle1"/>
    <dgm:cxn modelId="{5B570DCF-D940-4D00-A233-D1BCDDC62FB7}" type="presOf" srcId="{985D5F46-1F38-4B84-B939-1872E6774ACE}" destId="{A2B4E3F1-2F31-4ECA-A0C6-EAB8633F4AD5}" srcOrd="0" destOrd="0" presId="urn:microsoft.com/office/officeart/2005/8/layout/cycle1"/>
    <dgm:cxn modelId="{7C8B5EC0-E0B7-4FD4-9A39-211195E7B300}" type="presParOf" srcId="{A2B4E3F1-2F31-4ECA-A0C6-EAB8633F4AD5}" destId="{A7A739EA-3297-4974-AAB9-6CB9671ACDBA}" srcOrd="0" destOrd="0" presId="urn:microsoft.com/office/officeart/2005/8/layout/cycle1"/>
    <dgm:cxn modelId="{A738AE90-D0F5-4254-B77E-C204BAC67BDD}" type="presParOf" srcId="{A2B4E3F1-2F31-4ECA-A0C6-EAB8633F4AD5}" destId="{567F9FEF-3A3A-4426-9FDA-9C3D5AD67426}" srcOrd="1" destOrd="0" presId="urn:microsoft.com/office/officeart/2005/8/layout/cycle1"/>
    <dgm:cxn modelId="{1740480F-8BF2-4AB4-9259-C30CAFA380EE}" type="presParOf" srcId="{A2B4E3F1-2F31-4ECA-A0C6-EAB8633F4AD5}" destId="{650223C9-4574-4994-890C-DB93FE15D3CC}" srcOrd="2" destOrd="0" presId="urn:microsoft.com/office/officeart/2005/8/layout/cycle1"/>
    <dgm:cxn modelId="{3AEC0455-54A1-4FB2-B3DA-8439051FA3FD}" type="presParOf" srcId="{A2B4E3F1-2F31-4ECA-A0C6-EAB8633F4AD5}" destId="{FFDB0789-7F03-42B2-9D8C-BB40C9CCB724}" srcOrd="3" destOrd="0" presId="urn:microsoft.com/office/officeart/2005/8/layout/cycle1"/>
    <dgm:cxn modelId="{1B1B9CE9-ACD2-4562-A12D-F4D301694967}" type="presParOf" srcId="{A2B4E3F1-2F31-4ECA-A0C6-EAB8633F4AD5}" destId="{564CCE0B-0E9A-4599-9F42-EA793341AC76}" srcOrd="4" destOrd="0" presId="urn:microsoft.com/office/officeart/2005/8/layout/cycle1"/>
    <dgm:cxn modelId="{13A6ED26-D578-4BF0-8A5B-F91F082981E5}" type="presParOf" srcId="{A2B4E3F1-2F31-4ECA-A0C6-EAB8633F4AD5}" destId="{BD068CF8-08F1-4CFA-A34C-3A76AB2FBF07}" srcOrd="5" destOrd="0" presId="urn:microsoft.com/office/officeart/2005/8/layout/cycle1"/>
    <dgm:cxn modelId="{2792281E-BB78-488E-87D3-63280F99124E}" type="presParOf" srcId="{A2B4E3F1-2F31-4ECA-A0C6-EAB8633F4AD5}" destId="{40391E2C-1D4B-4254-8417-CEBF245A8535}" srcOrd="6" destOrd="0" presId="urn:microsoft.com/office/officeart/2005/8/layout/cycle1"/>
    <dgm:cxn modelId="{9D280DE2-CEA3-4444-B143-FC39C44B238F}" type="presParOf" srcId="{A2B4E3F1-2F31-4ECA-A0C6-EAB8633F4AD5}" destId="{05593693-704D-447B-B32B-FB2A3588F40E}" srcOrd="7" destOrd="0" presId="urn:microsoft.com/office/officeart/2005/8/layout/cycle1"/>
    <dgm:cxn modelId="{F59A2D72-D434-4171-9853-4374DDA9E6F5}" type="presParOf" srcId="{A2B4E3F1-2F31-4ECA-A0C6-EAB8633F4AD5}" destId="{D9C77BF3-48BC-4EE5-A0D5-F7A1359AAD0A}" srcOrd="8" destOrd="0" presId="urn:microsoft.com/office/officeart/2005/8/layout/cycle1"/>
    <dgm:cxn modelId="{D21684D9-1449-412E-973D-9320A6BBE8F5}" type="presParOf" srcId="{A2B4E3F1-2F31-4ECA-A0C6-EAB8633F4AD5}" destId="{7C4B3E8F-77D4-4BD5-AB93-7D0D52B98C67}" srcOrd="9" destOrd="0" presId="urn:microsoft.com/office/officeart/2005/8/layout/cycle1"/>
    <dgm:cxn modelId="{405E577D-B49F-42A1-B7E6-6E235AF02C42}" type="presParOf" srcId="{A2B4E3F1-2F31-4ECA-A0C6-EAB8633F4AD5}" destId="{D7D32E5A-27C1-4EAE-BB97-17FC9C295006}" srcOrd="10" destOrd="0" presId="urn:microsoft.com/office/officeart/2005/8/layout/cycle1"/>
    <dgm:cxn modelId="{53FB696B-1760-492E-A245-9E12570F8896}" type="presParOf" srcId="{A2B4E3F1-2F31-4ECA-A0C6-EAB8633F4AD5}" destId="{F82EB5A9-3210-41FF-AF8D-EACD15157A18}" srcOrd="11" destOrd="0" presId="urn:microsoft.com/office/officeart/2005/8/layout/cycle1"/>
    <dgm:cxn modelId="{5030BADE-ED9E-4408-9424-45CF634E7F2C}" type="presParOf" srcId="{A2B4E3F1-2F31-4ECA-A0C6-EAB8633F4AD5}" destId="{842E246C-6955-4F7B-A352-FB77E754C356}" srcOrd="12" destOrd="0" presId="urn:microsoft.com/office/officeart/2005/8/layout/cycle1"/>
    <dgm:cxn modelId="{A219E1FC-0032-4BCF-ABCF-0872D8477FDD}" type="presParOf" srcId="{A2B4E3F1-2F31-4ECA-A0C6-EAB8633F4AD5}" destId="{26DF892D-EF85-449B-873C-B71FDC9CD445}" srcOrd="13" destOrd="0" presId="urn:microsoft.com/office/officeart/2005/8/layout/cycle1"/>
    <dgm:cxn modelId="{E3EE9F07-B84D-4CD9-8207-130EA8DD08C8}" type="presParOf" srcId="{A2B4E3F1-2F31-4ECA-A0C6-EAB8633F4AD5}" destId="{AA5E1596-DD12-4484-B15F-70A2B222BC7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F9FEF-3A3A-4426-9FDA-9C3D5AD67426}">
      <dsp:nvSpPr>
        <dsp:cNvPr id="0" name=""/>
        <dsp:cNvSpPr/>
      </dsp:nvSpPr>
      <dsp:spPr>
        <a:xfrm>
          <a:off x="3646724" y="27576"/>
          <a:ext cx="947356" cy="947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mbria" panose="02040503050406030204" pitchFamily="18" charset="0"/>
            </a:rPr>
            <a:t>Raw material</a:t>
          </a:r>
        </a:p>
      </dsp:txBody>
      <dsp:txXfrm>
        <a:off x="3646724" y="27576"/>
        <a:ext cx="947356" cy="947356"/>
      </dsp:txXfrm>
    </dsp:sp>
    <dsp:sp modelId="{650223C9-4574-4994-890C-DB93FE15D3CC}">
      <dsp:nvSpPr>
        <dsp:cNvPr id="0" name=""/>
        <dsp:cNvSpPr/>
      </dsp:nvSpPr>
      <dsp:spPr>
        <a:xfrm>
          <a:off x="1413413" y="-406"/>
          <a:ext cx="3557939" cy="3557939"/>
        </a:xfrm>
        <a:prstGeom prst="circularArrow">
          <a:avLst>
            <a:gd name="adj1" fmla="val 5192"/>
            <a:gd name="adj2" fmla="val 335332"/>
            <a:gd name="adj3" fmla="val 21295610"/>
            <a:gd name="adj4" fmla="val 19764164"/>
            <a:gd name="adj5" fmla="val 60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CCE0B-0E9A-4599-9F42-EA793341AC76}">
      <dsp:nvSpPr>
        <dsp:cNvPr id="0" name=""/>
        <dsp:cNvSpPr/>
      </dsp:nvSpPr>
      <dsp:spPr>
        <a:xfrm>
          <a:off x="4220271" y="1792773"/>
          <a:ext cx="947356" cy="947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mbria" panose="02040503050406030204" pitchFamily="18" charset="0"/>
            </a:rPr>
            <a:t>Work in process</a:t>
          </a:r>
        </a:p>
      </dsp:txBody>
      <dsp:txXfrm>
        <a:off x="4220271" y="1792773"/>
        <a:ext cx="947356" cy="947356"/>
      </dsp:txXfrm>
    </dsp:sp>
    <dsp:sp modelId="{BD068CF8-08F1-4CFA-A34C-3A76AB2FBF07}">
      <dsp:nvSpPr>
        <dsp:cNvPr id="0" name=""/>
        <dsp:cNvSpPr/>
      </dsp:nvSpPr>
      <dsp:spPr>
        <a:xfrm>
          <a:off x="1413413" y="-406"/>
          <a:ext cx="3557939" cy="3557939"/>
        </a:xfrm>
        <a:prstGeom prst="circularArrow">
          <a:avLst>
            <a:gd name="adj1" fmla="val 5192"/>
            <a:gd name="adj2" fmla="val 335332"/>
            <a:gd name="adj3" fmla="val 3640834"/>
            <a:gd name="adj4" fmla="val 2251180"/>
            <a:gd name="adj5" fmla="val 60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93693-704D-447B-B32B-FB2A3588F40E}">
      <dsp:nvSpPr>
        <dsp:cNvPr id="0" name=""/>
        <dsp:cNvSpPr/>
      </dsp:nvSpPr>
      <dsp:spPr>
        <a:xfrm>
          <a:off x="2557000" y="2883725"/>
          <a:ext cx="1270765" cy="947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mbria" panose="02040503050406030204" pitchFamily="18" charset="0"/>
            </a:rPr>
            <a:t>Finished good</a:t>
          </a:r>
        </a:p>
      </dsp:txBody>
      <dsp:txXfrm>
        <a:off x="2557000" y="2883725"/>
        <a:ext cx="1270765" cy="947356"/>
      </dsp:txXfrm>
    </dsp:sp>
    <dsp:sp modelId="{D9C77BF3-48BC-4EE5-A0D5-F7A1359AAD0A}">
      <dsp:nvSpPr>
        <dsp:cNvPr id="0" name=""/>
        <dsp:cNvSpPr/>
      </dsp:nvSpPr>
      <dsp:spPr>
        <a:xfrm>
          <a:off x="1413413" y="-406"/>
          <a:ext cx="3557939" cy="3557939"/>
        </a:xfrm>
        <a:prstGeom prst="circularArrow">
          <a:avLst>
            <a:gd name="adj1" fmla="val 5192"/>
            <a:gd name="adj2" fmla="val 335332"/>
            <a:gd name="adj3" fmla="val 8213489"/>
            <a:gd name="adj4" fmla="val 6823834"/>
            <a:gd name="adj5" fmla="val 60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32E5A-27C1-4EAE-BB97-17FC9C295006}">
      <dsp:nvSpPr>
        <dsp:cNvPr id="0" name=""/>
        <dsp:cNvSpPr/>
      </dsp:nvSpPr>
      <dsp:spPr>
        <a:xfrm>
          <a:off x="1070914" y="1792773"/>
          <a:ext cx="1239805" cy="947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mbria" panose="02040503050406030204" pitchFamily="18" charset="0"/>
            </a:rPr>
            <a:t>Debtors collection</a:t>
          </a:r>
        </a:p>
      </dsp:txBody>
      <dsp:txXfrm>
        <a:off x="1070914" y="1792773"/>
        <a:ext cx="1239805" cy="947356"/>
      </dsp:txXfrm>
    </dsp:sp>
    <dsp:sp modelId="{F82EB5A9-3210-41FF-AF8D-EACD15157A18}">
      <dsp:nvSpPr>
        <dsp:cNvPr id="0" name=""/>
        <dsp:cNvSpPr/>
      </dsp:nvSpPr>
      <dsp:spPr>
        <a:xfrm>
          <a:off x="1413413" y="-406"/>
          <a:ext cx="3557939" cy="3557939"/>
        </a:xfrm>
        <a:prstGeom prst="circularArrow">
          <a:avLst>
            <a:gd name="adj1" fmla="val 5192"/>
            <a:gd name="adj2" fmla="val 335332"/>
            <a:gd name="adj3" fmla="val 12300504"/>
            <a:gd name="adj4" fmla="val 10769059"/>
            <a:gd name="adj5" fmla="val 60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F892D-EF85-449B-873C-B71FDC9CD445}">
      <dsp:nvSpPr>
        <dsp:cNvPr id="0" name=""/>
        <dsp:cNvSpPr/>
      </dsp:nvSpPr>
      <dsp:spPr>
        <a:xfrm>
          <a:off x="1616827" y="27576"/>
          <a:ext cx="1295074" cy="947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FF0000"/>
              </a:solidFill>
              <a:latin typeface="Cambria" panose="02040503050406030204" pitchFamily="18" charset="0"/>
            </a:rPr>
            <a:t>Creditors payment</a:t>
          </a:r>
        </a:p>
      </dsp:txBody>
      <dsp:txXfrm>
        <a:off x="1616827" y="27576"/>
        <a:ext cx="1295074" cy="947356"/>
      </dsp:txXfrm>
    </dsp:sp>
    <dsp:sp modelId="{AA5E1596-DD12-4484-B15F-70A2B222BC75}">
      <dsp:nvSpPr>
        <dsp:cNvPr id="0" name=""/>
        <dsp:cNvSpPr/>
      </dsp:nvSpPr>
      <dsp:spPr>
        <a:xfrm>
          <a:off x="1413413" y="-406"/>
          <a:ext cx="3557939" cy="3557939"/>
        </a:xfrm>
        <a:prstGeom prst="circularArrow">
          <a:avLst>
            <a:gd name="adj1" fmla="val 5192"/>
            <a:gd name="adj2" fmla="val 335332"/>
            <a:gd name="adj3" fmla="val 16868133"/>
            <a:gd name="adj4" fmla="val 15586024"/>
            <a:gd name="adj5" fmla="val 60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6BF-CD24-48B1-A847-C4081604D56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2DEC-C48C-4711-81DE-C7DD4175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4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6BF-CD24-48B1-A847-C4081604D56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2DEC-C48C-4711-81DE-C7DD4175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9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6BF-CD24-48B1-A847-C4081604D56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2DEC-C48C-4711-81DE-C7DD417595D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1379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6BF-CD24-48B1-A847-C4081604D56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2DEC-C48C-4711-81DE-C7DD4175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19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6BF-CD24-48B1-A847-C4081604D56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2DEC-C48C-4711-81DE-C7DD417595D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049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6BF-CD24-48B1-A847-C4081604D56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2DEC-C48C-4711-81DE-C7DD4175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53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6BF-CD24-48B1-A847-C4081604D56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2DEC-C48C-4711-81DE-C7DD4175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8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6BF-CD24-48B1-A847-C4081604D56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2DEC-C48C-4711-81DE-C7DD4175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45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6BF-CD24-48B1-A847-C4081604D56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2DEC-C48C-4711-81DE-C7DD4175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6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6BF-CD24-48B1-A847-C4081604D56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2DEC-C48C-4711-81DE-C7DD4175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94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6BF-CD24-48B1-A847-C4081604D56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2DEC-C48C-4711-81DE-C7DD4175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6BF-CD24-48B1-A847-C4081604D56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2DEC-C48C-4711-81DE-C7DD4175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3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6BF-CD24-48B1-A847-C4081604D56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2DEC-C48C-4711-81DE-C7DD4175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6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6BF-CD24-48B1-A847-C4081604D56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2DEC-C48C-4711-81DE-C7DD4175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1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6BF-CD24-48B1-A847-C4081604D56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2DEC-C48C-4711-81DE-C7DD4175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56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6BF-CD24-48B1-A847-C4081604D56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2DEC-C48C-4711-81DE-C7DD4175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6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046BF-CD24-48B1-A847-C4081604D56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C52DEC-C48C-4711-81DE-C7DD4175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3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4836"/>
            <a:ext cx="12192000" cy="249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6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96287"/>
            <a:ext cx="8596668" cy="5045075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>
                <a:solidFill>
                  <a:srgbClr val="00B0F0"/>
                </a:solidFill>
                <a:latin typeface="Cambria" panose="02040503050406030204" pitchFamily="18" charset="0"/>
              </a:rPr>
              <a:t>Needs of WC</a:t>
            </a:r>
          </a:p>
          <a:p>
            <a:pPr marL="0" indent="0">
              <a:buNone/>
            </a:pPr>
            <a:endParaRPr lang="en-US" sz="2400" dirty="0">
              <a:solidFill>
                <a:srgbClr val="00B0F0"/>
              </a:solidFill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Purchase of raw materials and spares: </a:t>
            </a:r>
          </a:p>
          <a:p>
            <a:r>
              <a:rPr lang="en-US" sz="2400" dirty="0">
                <a:latin typeface="Cambria" panose="02040503050406030204" pitchFamily="18" charset="0"/>
              </a:rPr>
              <a:t>Payment of wages and salary </a:t>
            </a:r>
          </a:p>
          <a:p>
            <a:r>
              <a:rPr lang="en-US" sz="2400" dirty="0">
                <a:latin typeface="Cambria" panose="02040503050406030204" pitchFamily="18" charset="0"/>
              </a:rPr>
              <a:t>Day-to-day expenses: </a:t>
            </a:r>
          </a:p>
          <a:p>
            <a:r>
              <a:rPr lang="en-US" sz="2400" dirty="0">
                <a:latin typeface="Cambria" panose="02040503050406030204" pitchFamily="18" charset="0"/>
              </a:rPr>
              <a:t>Provide credit obligations: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72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617" y="442453"/>
            <a:ext cx="10677164" cy="6061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00B0F0"/>
                </a:solidFill>
                <a:latin typeface="Cambria" panose="02040503050406030204" pitchFamily="18" charset="0"/>
              </a:rPr>
              <a:t>Working capital position</a:t>
            </a:r>
          </a:p>
          <a:p>
            <a:r>
              <a:rPr lang="en-US" sz="2800" b="1" dirty="0">
                <a:latin typeface="Cambria" panose="02040503050406030204" pitchFamily="18" charset="0"/>
              </a:rPr>
              <a:t>Causes and effects of excessive working capital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Leads to unnecessary accumulation of raw materials, components and spares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Creates bad debts, and increases collection period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Profit reduces</a:t>
            </a:r>
          </a:p>
          <a:p>
            <a:r>
              <a:rPr lang="en-US" sz="2800" b="1" dirty="0">
                <a:latin typeface="Cambria" panose="02040503050406030204" pitchFamily="18" charset="0"/>
              </a:rPr>
              <a:t>Causes and effects of inadequate working capital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Cannot buy its requirements in bulk order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It become difficult to implement its operating plans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It become impossible to utilize efficiently the fixed asset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Leads to decline in rate of return in investment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52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974" y="518615"/>
            <a:ext cx="10781071" cy="5522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00B0F0"/>
                </a:solidFill>
                <a:latin typeface="Cambria" panose="02040503050406030204" pitchFamily="18" charset="0"/>
              </a:rPr>
              <a:t>Factors determining working capital requirements-1</a:t>
            </a:r>
          </a:p>
          <a:p>
            <a:pPr marL="0" indent="0">
              <a:buNone/>
            </a:pPr>
            <a:endParaRPr lang="en-US" sz="2400" b="1" u="sng" dirty="0">
              <a:solidFill>
                <a:srgbClr val="00B0F0"/>
              </a:solidFill>
              <a:latin typeface="Cambria" panose="02040503050406030204" pitchFamily="18" charset="0"/>
            </a:endParaRPr>
          </a:p>
          <a:p>
            <a:pPr lvl="1" algn="just"/>
            <a:r>
              <a:rPr lang="en-US" sz="2400" b="1" i="1" dirty="0">
                <a:latin typeface="Cambria" panose="02040503050406030204" pitchFamily="18" charset="0"/>
              </a:rPr>
              <a:t>Nature of business</a:t>
            </a:r>
            <a:r>
              <a:rPr lang="en-US" sz="2400" dirty="0">
                <a:latin typeface="Cambria" panose="02040503050406030204" pitchFamily="18" charset="0"/>
              </a:rPr>
              <a:t>: If the business concerns follow rigid credit policy</a:t>
            </a:r>
            <a:br>
              <a:rPr lang="en-US" sz="2400" dirty="0">
                <a:latin typeface="Cambria" panose="02040503050406030204" pitchFamily="18" charset="0"/>
              </a:rPr>
            </a:br>
            <a:r>
              <a:rPr lang="en-US" sz="2400" dirty="0">
                <a:latin typeface="Cambria" panose="02040503050406030204" pitchFamily="18" charset="0"/>
              </a:rPr>
              <a:t>and sell goods only for cash, they can maintain lesser amount of Working Capital . Transport and construction company</a:t>
            </a:r>
          </a:p>
          <a:p>
            <a:pPr lvl="1" algn="just"/>
            <a:r>
              <a:rPr lang="en-US" sz="2400" b="1" dirty="0">
                <a:latin typeface="Cambria" panose="02040503050406030204" pitchFamily="18" charset="0"/>
              </a:rPr>
              <a:t>Production cycle</a:t>
            </a:r>
            <a:r>
              <a:rPr lang="en-US" sz="2400" dirty="0">
                <a:latin typeface="Cambria" panose="02040503050406030204" pitchFamily="18" charset="0"/>
              </a:rPr>
              <a:t> : If the production cycle length is small, they need to maintain lesser amount of Working Capital </a:t>
            </a:r>
          </a:p>
          <a:p>
            <a:pPr lvl="1" algn="just"/>
            <a:r>
              <a:rPr lang="en-US" sz="2400" b="1" dirty="0">
                <a:latin typeface="Cambria" panose="02040503050406030204" pitchFamily="18" charset="0"/>
              </a:rPr>
              <a:t>Business cycle: </a:t>
            </a:r>
            <a:r>
              <a:rPr lang="en-US" sz="2400" dirty="0">
                <a:latin typeface="Cambria" panose="02040503050406030204" pitchFamily="18" charset="0"/>
              </a:rPr>
              <a:t>In the booming conditions, the Working Capital requirement is larger and in the depression condition, requirement of Working Capital will reduce</a:t>
            </a:r>
          </a:p>
          <a:p>
            <a:pPr lvl="1" algn="just"/>
            <a:r>
              <a:rPr lang="en-US" sz="2400" b="1" dirty="0">
                <a:latin typeface="Cambria" panose="02040503050406030204" pitchFamily="18" charset="0"/>
              </a:rPr>
              <a:t>Production policy</a:t>
            </a:r>
            <a:r>
              <a:rPr lang="en-US" sz="2400" dirty="0">
                <a:latin typeface="Cambria" panose="02040503050406030204" pitchFamily="18" charset="0"/>
              </a:rPr>
              <a:t> : If </a:t>
            </a:r>
            <a:r>
              <a:rPr lang="en-US" sz="2000" dirty="0">
                <a:latin typeface="Cambria" panose="02040503050406030204" pitchFamily="18" charset="0"/>
              </a:rPr>
              <a:t>the company maintains the continues production policy, there is a need of regular Working Capital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117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4275"/>
            <a:ext cx="9027106" cy="5277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00B0F0"/>
                </a:solidFill>
                <a:latin typeface="Cambria" panose="02040503050406030204" pitchFamily="18" charset="0"/>
              </a:rPr>
              <a:t>Factors determining working capital requirements-2</a:t>
            </a:r>
          </a:p>
          <a:p>
            <a:pPr algn="just"/>
            <a:endParaRPr lang="en-US" sz="2000" b="1" i="1" dirty="0">
              <a:latin typeface="Cambria" panose="02040503050406030204" pitchFamily="18" charset="0"/>
            </a:endParaRPr>
          </a:p>
          <a:p>
            <a:pPr algn="just"/>
            <a:r>
              <a:rPr lang="en-US" sz="2000" b="1" i="1" dirty="0">
                <a:latin typeface="Cambria" panose="02040503050406030204" pitchFamily="18" charset="0"/>
              </a:rPr>
              <a:t>Credit policy</a:t>
            </a:r>
            <a:r>
              <a:rPr lang="en-US" sz="2000" b="1" dirty="0">
                <a:latin typeface="Cambria" panose="02040503050406030204" pitchFamily="18" charset="0"/>
              </a:rPr>
              <a:t>: </a:t>
            </a:r>
            <a:r>
              <a:rPr lang="en-US" sz="2000" dirty="0">
                <a:latin typeface="Cambria" panose="02040503050406030204" pitchFamily="18" charset="0"/>
              </a:rPr>
              <a:t>If the company maintains liberal credit policy to collect the payments from its customers, they have to maintain more Working Capital </a:t>
            </a:r>
          </a:p>
          <a:p>
            <a:pPr algn="just"/>
            <a:r>
              <a:rPr lang="en-US" sz="2000" b="1" i="1" dirty="0">
                <a:latin typeface="Cambria" panose="02040503050406030204" pitchFamily="18" charset="0"/>
              </a:rPr>
              <a:t>Growth and expansion</a:t>
            </a:r>
            <a:r>
              <a:rPr lang="en-US" sz="2000" i="1" dirty="0">
                <a:latin typeface="Cambria" panose="02040503050406030204" pitchFamily="18" charset="0"/>
              </a:rPr>
              <a:t>:</a:t>
            </a:r>
            <a:r>
              <a:rPr lang="en-US" sz="2000" dirty="0">
                <a:latin typeface="Cambria" panose="02040503050406030204" pitchFamily="18" charset="0"/>
              </a:rPr>
              <a:t> During the growth and expansion of the business concern, Working Capital requirements are higher </a:t>
            </a:r>
          </a:p>
          <a:p>
            <a:pPr algn="just"/>
            <a:r>
              <a:rPr lang="en-US" sz="2000" b="1" i="1" dirty="0">
                <a:latin typeface="Cambria" panose="02040503050406030204" pitchFamily="18" charset="0"/>
              </a:rPr>
              <a:t>Earning capacity</a:t>
            </a:r>
            <a:r>
              <a:rPr lang="en-US" sz="2000" b="1" dirty="0">
                <a:latin typeface="Cambria" panose="02040503050406030204" pitchFamily="18" charset="0"/>
              </a:rPr>
              <a:t>: </a:t>
            </a:r>
            <a:r>
              <a:rPr lang="en-US" sz="2000" dirty="0">
                <a:latin typeface="Cambria" panose="02040503050406030204" pitchFamily="18" charset="0"/>
              </a:rPr>
              <a:t>If the business concern consists of high level of earning capacity, they can generate more Working Capital, with the help of cash from operation</a:t>
            </a:r>
          </a:p>
          <a:p>
            <a:pPr marL="0" indent="0" algn="just">
              <a:buNone/>
            </a:pP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 </a:t>
            </a:r>
            <a:br>
              <a:rPr lang="en-US" sz="2000" dirty="0">
                <a:latin typeface="Cambria" panose="02040503050406030204" pitchFamily="18" charset="0"/>
              </a:rPr>
            </a:b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08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23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</a:rPr>
              <a:t>Computation of working capital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3833"/>
            <a:ext cx="9258236" cy="4717529"/>
          </a:xfrm>
        </p:spPr>
        <p:txBody>
          <a:bodyPr/>
          <a:lstStyle/>
          <a:p>
            <a:r>
              <a:rPr lang="en-US" dirty="0"/>
              <a:t>Operating cycle method:</a:t>
            </a:r>
          </a:p>
          <a:p>
            <a:r>
              <a:rPr lang="en-US" dirty="0"/>
              <a:t>begins with the acquisition of raw material and ends with the collection of receivables. </a:t>
            </a:r>
          </a:p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74858071"/>
              </p:ext>
            </p:extLst>
          </p:nvPr>
        </p:nvGraphicFramePr>
        <p:xfrm>
          <a:off x="2468521" y="2638981"/>
          <a:ext cx="6238543" cy="3831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0411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881"/>
          </a:xfrm>
        </p:spPr>
        <p:txBody>
          <a:bodyPr/>
          <a:lstStyle/>
          <a:p>
            <a:r>
              <a:rPr lang="en-US" u="sng" dirty="0">
                <a:solidFill>
                  <a:srgbClr val="00B0F0"/>
                </a:solidFill>
                <a:latin typeface="Cambria" panose="02040503050406030204" pitchFamily="18" charset="0"/>
              </a:rPr>
              <a:t>Component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0377" y="1337481"/>
                <a:ext cx="9799092" cy="4703881"/>
              </a:xfrm>
            </p:spPr>
            <p:txBody>
              <a:bodyPr>
                <a:normAutofit fontScale="85000" lnSpcReduction="20000"/>
              </a:bodyPr>
              <a:lstStyle/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𝑠𝑡𝑜𝑐𝑘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𝑅𝑎𝑤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𝑚𝑎𝑡𝑒𝑟𝑖𝑎𝑙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𝑅𝑎𝑤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𝑚𝑎𝑡𝑒𝑟𝑖𝑎𝑙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𝑐𝑜𝑛𝑠𝑢𝑚𝑝𝑡𝑖𝑜𝑛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𝑑𝑎𝑦</m:t>
                        </m:r>
                      </m:den>
                    </m:f>
                  </m:oMath>
                </a14:m>
                <a:endParaRPr lang="en-US" sz="3000" dirty="0">
                  <a:latin typeface="Cambria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sz="3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𝑤𝑜𝑟𝑘</m:t>
                        </m:r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𝑝𝑟𝑜𝑐𝑒𝑠𝑠</m:t>
                        </m:r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𝑖𝑛𝑣𝑒𝑛𝑡𝑜𝑟𝑦</m:t>
                        </m:r>
                      </m:num>
                      <m:den>
                        <m:r>
                          <a:rPr lang="en-US" sz="3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sz="3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𝑝𝑟𝑜𝑑𝑢𝑐𝑡𝑖𝑜𝑛</m:t>
                        </m:r>
                        <m:r>
                          <a:rPr lang="en-US" sz="3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sz="3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𝑑𝑎𝑦</m:t>
                        </m:r>
                      </m:den>
                    </m:f>
                  </m:oMath>
                </a14:m>
                <a:endParaRPr lang="en-US" sz="3000" dirty="0">
                  <a:latin typeface="Cambria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sz="3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𝐹𝑖𝑛𝑖𝑠h𝑒𝑑</m:t>
                        </m:r>
                        <m:r>
                          <a:rPr lang="en-US" sz="3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𝑠𝑡𝑜𝑐𝑘</m:t>
                        </m:r>
                        <m:r>
                          <a:rPr lang="en-US" sz="3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𝑖𝑛𝑣𝑒𝑛𝑡𝑜𝑟𝑦</m:t>
                        </m:r>
                      </m:num>
                      <m:den>
                        <m:r>
                          <a:rPr lang="en-US" sz="3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sz="3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en-US" sz="3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𝑔𝑜𝑜𝑑</m:t>
                        </m:r>
                        <m:r>
                          <a:rPr lang="en-US" sz="3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𝑠𝑜𝑙𝑑</m:t>
                        </m:r>
                        <m:r>
                          <a:rPr lang="en-US" sz="3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sz="3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𝑑𝑎𝑦</m:t>
                        </m:r>
                      </m:den>
                    </m:f>
                  </m:oMath>
                </a14:m>
                <a:endParaRPr lang="en-US" sz="3000" dirty="0">
                  <a:latin typeface="Cambria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sz="3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𝐵𝑜𝑜𝑘</m:t>
                        </m:r>
                        <m:r>
                          <a:rPr lang="en-US" sz="3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𝑑𝑒𝑏𝑡</m:t>
                        </m:r>
                      </m:num>
                      <m:den>
                        <m:r>
                          <a:rPr lang="en-US" sz="3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sz="3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𝐶𝑟𝑒𝑑𝑖𝑡</m:t>
                        </m:r>
                        <m:r>
                          <a:rPr lang="en-US" sz="3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𝑠𝑎𝑙𝑒𝑠</m:t>
                        </m:r>
                        <m:r>
                          <a:rPr lang="en-US" sz="3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3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sz="3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𝑑𝑎𝑦</m:t>
                        </m:r>
                      </m:den>
                    </m:f>
                  </m:oMath>
                </a14:m>
                <a:endParaRPr lang="en-US" sz="3000" dirty="0">
                  <a:latin typeface="Cambria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𝑇𝑟𝑎𝑑𝑒</m:t>
                        </m:r>
                        <m: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𝑐𝑟𝑒𝑑𝑖𝑡𝑜𝑟𝑠</m:t>
                        </m:r>
                      </m:num>
                      <m:den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𝐶𝑟𝑒𝑑𝑖𝑡</m:t>
                        </m:r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𝑝𝑢𝑟𝑐h𝑎𝑠𝑒</m:t>
                        </m:r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𝑑𝑎𝑦</m:t>
                        </m:r>
                      </m:den>
                    </m:f>
                  </m:oMath>
                </a14:m>
                <a:endParaRPr lang="en-US" sz="26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8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377" y="1337481"/>
                <a:ext cx="9799092" cy="470388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74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585783" cy="132080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Example: From the following information extracted from the books of a manufacturing company, compute the operating cycle in days and the amount </a:t>
            </a:r>
            <a:r>
              <a:rPr lang="en-US" sz="1800" b="1" dirty="0">
                <a:latin typeface="Cambria" panose="02040503050406030204" pitchFamily="18" charset="0"/>
              </a:rPr>
              <a:t>of working capital required: </a:t>
            </a:r>
            <a:br>
              <a:rPr lang="en-US" sz="1800" b="1" dirty="0">
                <a:latin typeface="Cambria" panose="02040503050406030204" pitchFamily="18" charset="0"/>
              </a:rPr>
            </a:br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515" y="1811637"/>
            <a:ext cx="7861110" cy="44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6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436729"/>
                <a:ext cx="8596668" cy="5604634"/>
              </a:xfrm>
            </p:spPr>
            <p:txBody>
              <a:bodyPr/>
              <a:lstStyle/>
              <a:p>
                <a:r>
                  <a:rPr lang="en-US" dirty="0"/>
                  <a:t>1. Raw material held in stock: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320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4400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365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400" dirty="0"/>
                  <a:t> = 26.54</a:t>
                </a:r>
                <a:endParaRPr lang="en-US" dirty="0"/>
              </a:p>
              <a:p>
                <a:r>
                  <a:rPr lang="en-US" dirty="0"/>
                  <a:t>2. Work in process: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10,000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365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400" dirty="0"/>
                  <a:t>		= 12.7</a:t>
                </a:r>
                <a:endParaRPr lang="en-US" dirty="0"/>
              </a:p>
              <a:p>
                <a:r>
                  <a:rPr lang="en-US" dirty="0"/>
                  <a:t>3. Finished good held: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10,500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365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400" dirty="0"/>
                  <a:t>		= 9.03</a:t>
                </a:r>
              </a:p>
              <a:p>
                <a:r>
                  <a:rPr lang="en-US" dirty="0"/>
                  <a:t>4. Credit period allowed to debtor: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480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16,000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365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400" dirty="0"/>
                  <a:t>= 10.95</a:t>
                </a:r>
              </a:p>
              <a:p>
                <a:r>
                  <a:rPr lang="en-US" dirty="0"/>
                  <a:t>5. Average credit period granted by suppliers:  16 </a:t>
                </a:r>
              </a:p>
              <a:p>
                <a:endParaRPr lang="en-US" dirty="0"/>
              </a:p>
              <a:p>
                <a:r>
                  <a:rPr lang="en-US" dirty="0"/>
                  <a:t>Total operating cycle : 1+2+3+4-5 = 43.29</a:t>
                </a:r>
              </a:p>
              <a:p>
                <a:r>
                  <a:rPr lang="en-US" dirty="0"/>
                  <a:t>Number of operating cycles in a year= 8.4</a:t>
                </a:r>
              </a:p>
              <a:p>
                <a:r>
                  <a:rPr lang="en-US" dirty="0"/>
                  <a:t>Amount of working capital required: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𝑜𝑝𝑒𝑟𝑎𝑡𝑖𝑛𝑔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𝑐𝑜𝑠𝑡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𝑜𝑝𝑒𝑟𝑎𝑡𝑖𝑛𝑔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𝑐𝑦𝑐𝑙𝑒𝑠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𝑦𝑒𝑎𝑟</m:t>
                        </m:r>
                      </m:den>
                    </m:f>
                  </m:oMath>
                </a14:m>
                <a:r>
                  <a:rPr lang="en-US" sz="2000" dirty="0"/>
                  <a:t>  =1190.47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436729"/>
                <a:ext cx="8596668" cy="5604634"/>
              </a:xfrm>
              <a:blipFill rotWithShape="1"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936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489221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URWPalladioL-Roma"/>
              </a:rPr>
              <a:t>The length of this cycle consists of the inventory-, the receivables, and liabilities-conversion cycles.</a:t>
            </a:r>
            <a:r>
              <a:rPr lang="en-US" dirty="0"/>
              <a:t>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URWPalladioL-Roma"/>
              </a:rPr>
              <a:t>Working-capital management involves both choosing the amount to invest and managing the cash-conversion cycle</a:t>
            </a:r>
            <a:r>
              <a:rPr lang="en-US" dirty="0"/>
              <a:t>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URWPalladioL-Roma"/>
              </a:rPr>
              <a:t>Working-capital turnover is related to the operating cycle (OC) and the cash-conversion cycle (CCC)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b="1" dirty="0"/>
              <a:t>Cash Conversion Cycle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374567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1600" dirty="0"/>
              <a:t>Working capital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311793" cy="388077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experience of 2008 crisis 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the collapse of financial market  -- decline in real estate value -- a situation of wealth having on paper -- lacking liquid asset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Proper financial planning-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analyzation of existing state of financial affairs and a realistic estimation of the future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a short-term or long-term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7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39" y="2160589"/>
            <a:ext cx="10090751" cy="3880773"/>
          </a:xfrm>
        </p:spPr>
        <p:txBody>
          <a:bodyPr/>
          <a:lstStyle/>
          <a:p>
            <a:r>
              <a:rPr lang="en-US" sz="2400" dirty="0">
                <a:latin typeface="Cambria" panose="02040503050406030204" pitchFamily="18" charset="0"/>
              </a:rPr>
              <a:t>The difference between book value of current asset and current liabilities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</a:rPr>
              <a:t>Meaning and concept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</a:rPr>
              <a:t>Types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</a:rPr>
              <a:t>Needs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</a:rPr>
              <a:t>Determinants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</a:rPr>
              <a:t>Computation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</a:rPr>
              <a:t>Sources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2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98" y="401781"/>
            <a:ext cx="8596668" cy="831273"/>
          </a:xfrm>
        </p:spPr>
        <p:txBody>
          <a:bodyPr anchor="b">
            <a:normAutofit/>
          </a:bodyPr>
          <a:lstStyle/>
          <a:p>
            <a:pPr algn="r"/>
            <a:r>
              <a:rPr lang="en-US" sz="2800" dirty="0">
                <a:latin typeface="Agency FB" pitchFamily="34" charset="0"/>
              </a:rPr>
              <a:t>Cash Conversion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725" y="1357745"/>
            <a:ext cx="9692641" cy="4351337"/>
          </a:xfrm>
        </p:spPr>
        <p:txBody>
          <a:bodyPr>
            <a:normAutofit/>
          </a:bodyPr>
          <a:lstStyle/>
          <a:p>
            <a:endParaRPr lang="en-US" sz="2600" dirty="0">
              <a:latin typeface="Calibri" pitchFamily="34" charset="0"/>
              <a:cs typeface="Calibri" pitchFamily="34" charset="0"/>
              <a:sym typeface="Wingdings" panose="05000000000000000000" pitchFamily="2" charset="2"/>
            </a:endParaRPr>
          </a:p>
          <a:p>
            <a:r>
              <a:rPr lang="en-US" sz="2600" dirty="0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Two components: </a:t>
            </a:r>
          </a:p>
          <a:p>
            <a:pPr lvl="1"/>
            <a:r>
              <a:rPr lang="en-US" sz="2400" i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(i) planning for cash flows, and (ii) planning for profit</a:t>
            </a:r>
          </a:p>
          <a:p>
            <a:r>
              <a:rPr lang="en-US" sz="2600" i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A good cash budget becomes a foundation for a profit plan</a:t>
            </a:r>
          </a:p>
          <a:p>
            <a:r>
              <a:rPr lang="en-US" sz="2600" i="1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Profit plan is also known as pro forma statement</a:t>
            </a:r>
          </a:p>
          <a:p>
            <a:r>
              <a:rPr lang="en-US" sz="2600" i="1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We will look at the cash and its management</a:t>
            </a:r>
          </a:p>
        </p:txBody>
      </p:sp>
    </p:spTree>
    <p:extLst>
      <p:ext uri="{BB962C8B-B14F-4D97-AF65-F5344CB8AC3E}">
        <p14:creationId xmlns:p14="http://schemas.microsoft.com/office/powerpoint/2010/main" val="4118826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budget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0145"/>
            <a:ext cx="9533466" cy="453121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Cash inflows  (+) and cash outflows (-) 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Net working capital is related to cash, but not specifically cash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Difference between what we currently owe and what we currently own ( immediate sources and uses of cash) 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Working capital management is the day to day management of cash, inventories, receivables,  and payables </a:t>
            </a:r>
          </a:p>
          <a:p>
            <a:br>
              <a:rPr lang="en-US" sz="280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</a:b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156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53" y="1510145"/>
            <a:ext cx="9692640" cy="458585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mbria" pitchFamily="18" charset="0"/>
                <a:ea typeface="Cambria" pitchFamily="18" charset="0"/>
              </a:rPr>
              <a:t>Demand for working capital is not constant </a:t>
            </a:r>
          </a:p>
          <a:p>
            <a:r>
              <a:rPr lang="en-US" sz="2000" dirty="0">
                <a:latin typeface="Cambria" pitchFamily="18" charset="0"/>
                <a:ea typeface="Cambria" pitchFamily="18" charset="0"/>
              </a:rPr>
              <a:t>A company has $25,000 in cash, $100,000 in inventory and $80,000 in Accounts</a:t>
            </a:r>
            <a:br>
              <a:rPr lang="en-US" sz="2000" dirty="0">
                <a:latin typeface="Cambria" pitchFamily="18" charset="0"/>
                <a:ea typeface="Cambria" pitchFamily="18" charset="0"/>
              </a:rPr>
            </a:br>
            <a:r>
              <a:rPr lang="en-US" sz="2000" dirty="0">
                <a:latin typeface="Cambria" pitchFamily="18" charset="0"/>
                <a:ea typeface="Cambria" pitchFamily="18" charset="0"/>
              </a:rPr>
              <a:t>Receivable (A/R). Their Accounts Payable (A/P) is stable at $55,000. What is their permanent funding requirement? 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	= $ 25,000+ 100,000+80,000-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55,000 = </a:t>
            </a:r>
            <a:r>
              <a:rPr lang="en-US" sz="2000" dirty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$150,000</a:t>
            </a:r>
          </a:p>
          <a:p>
            <a:r>
              <a:rPr lang="en-US" sz="2000" dirty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The company has the same current asset requirements for part of the year. The other part of the year their inventory peaks at $140,000 and their A/R peaks at $135,000. What is their seasonal funding needs?</a:t>
            </a:r>
          </a:p>
          <a:p>
            <a:r>
              <a:rPr lang="en-US" sz="2000" dirty="0">
                <a:latin typeface="Cambria" pitchFamily="18" charset="0"/>
                <a:ea typeface="Cambria" pitchFamily="18" charset="0"/>
              </a:rPr>
              <a:t> $ 25,000+ 140,000+135,000-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55,000=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$245,000</a:t>
            </a:r>
          </a:p>
          <a:p>
            <a:r>
              <a:rPr lang="en-US" sz="20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So, during the peak season they need to have an extra $95,000 funding.</a:t>
            </a:r>
            <a:br>
              <a:rPr lang="en-US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</a:br>
            <a:endParaRPr lang="en-US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15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595" y="287383"/>
            <a:ext cx="9692640" cy="698765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Meaning of Cash Conversion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1064526"/>
            <a:ext cx="10463193" cy="511561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</a:rPr>
              <a:t>Length of time between purchase of raw-materials and collection of cash from debtors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</a:rPr>
              <a:t>Indicates the efficiency of managing working capital, and can be comparable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</a:rPr>
              <a:t>Constructed by deducting the payable deferral period from the addition of inventory conversion period and receivable collection period. </a:t>
            </a:r>
          </a:p>
          <a:p>
            <a:r>
              <a:rPr lang="en-US" sz="2400" b="1" u="sng" dirty="0">
                <a:solidFill>
                  <a:srgbClr val="002060"/>
                </a:solidFill>
                <a:latin typeface="Cambria" panose="02040503050406030204" pitchFamily="18" charset="0"/>
              </a:rPr>
              <a:t>Operating Cycle versus CCC</a:t>
            </a:r>
          </a:p>
          <a:p>
            <a:pPr algn="just"/>
            <a:r>
              <a:rPr lang="en-US" sz="2400" dirty="0">
                <a:latin typeface="Cambria" pitchFamily="18" charset="0"/>
                <a:ea typeface="Cambria" pitchFamily="18" charset="0"/>
              </a:rPr>
              <a:t>An operating cycle represents the amount of time it takes a company to acquire inventory, sell that inventory, and receive cash from its customers in exchange for the inventory sold.</a:t>
            </a:r>
          </a:p>
          <a:p>
            <a:pPr algn="just"/>
            <a:r>
              <a:rPr lang="en-US" sz="2400" dirty="0">
                <a:latin typeface="Cambria" pitchFamily="18" charset="0"/>
                <a:ea typeface="Cambria" pitchFamily="18" charset="0"/>
              </a:rPr>
              <a:t>Cash cycle represents the amount of time it takes a company to convert resources into cash</a:t>
            </a:r>
          </a:p>
          <a:p>
            <a:pPr algn="just"/>
            <a:r>
              <a:rPr lang="en-US" sz="2400" dirty="0">
                <a:latin typeface="Cambria" pitchFamily="18" charset="0"/>
                <a:ea typeface="Cambria" pitchFamily="18" charset="0"/>
              </a:rPr>
              <a:t>While both cycles serve similar purposes, the operating cycle offers insight into a </a:t>
            </a:r>
            <a:r>
              <a:rPr lang="en-US" sz="2400" dirty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company's operating efficiencies,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while the cash cycle offers insight as to how well a </a:t>
            </a:r>
            <a:r>
              <a:rPr lang="en-US" sz="2400" dirty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company is managing its cash flow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93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The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566" y="1506584"/>
            <a:ext cx="9945188" cy="4699680"/>
          </a:xfrm>
        </p:spPr>
        <p:txBody>
          <a:bodyPr/>
          <a:lstStyle/>
          <a:p>
            <a:r>
              <a:rPr lang="en-US" dirty="0"/>
              <a:t> 							</a:t>
            </a:r>
            <a:r>
              <a:rPr lang="en-US" b="1" dirty="0">
                <a:solidFill>
                  <a:srgbClr val="00B050"/>
                </a:solidFill>
              </a:rPr>
              <a:t>Cash conversion cycle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Days of inventory outstanding + days of sales outstanding         Days payable outstanding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					</a:t>
            </a:r>
            <a:r>
              <a:rPr lang="en-US" b="1" dirty="0">
                <a:solidFill>
                  <a:srgbClr val="00B0F0"/>
                </a:solidFill>
              </a:rPr>
              <a:t>Operating cycle </a:t>
            </a:r>
          </a:p>
        </p:txBody>
      </p:sp>
      <p:sp>
        <p:nvSpPr>
          <p:cNvPr id="4" name="Right Brace 3"/>
          <p:cNvSpPr/>
          <p:nvPr/>
        </p:nvSpPr>
        <p:spPr>
          <a:xfrm rot="5400000">
            <a:off x="3982193" y="495605"/>
            <a:ext cx="496389" cy="599150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609844" y="1889761"/>
            <a:ext cx="137813" cy="583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356764" y="2909455"/>
            <a:ext cx="3325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550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1445" y="1828800"/>
                <a:ext cx="10313067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latin typeface="Cambria" pitchFamily="18" charset="0"/>
                    <a:ea typeface="Cambria" pitchFamily="18" charset="0"/>
                  </a:rPr>
                  <a:t>CCC : The average payment period (AP) , the average collection period, and average age of inventory</a:t>
                </a:r>
              </a:p>
              <a:p>
                <a:r>
                  <a:rPr lang="en-US" sz="2200" dirty="0">
                    <a:latin typeface="Cambria" pitchFamily="18" charset="0"/>
                    <a:ea typeface="Cambria" pitchFamily="18" charset="0"/>
                  </a:rPr>
                  <a:t>CCC= OC- AP</a:t>
                </a:r>
              </a:p>
              <a:p>
                <a:r>
                  <a:rPr lang="en-US" sz="2200" dirty="0">
                    <a:latin typeface="Cambria" pitchFamily="18" charset="0"/>
                    <a:ea typeface="Cambria" pitchFamily="18" charset="0"/>
                  </a:rPr>
                  <a:t>OC= Average inventory conversion period+ Average receivable conversion period</a:t>
                </a:r>
              </a:p>
              <a:p>
                <a:r>
                  <a:rPr lang="en-US" sz="2200" dirty="0">
                    <a:latin typeface="Cambria" pitchFamily="18" charset="0"/>
                    <a:ea typeface="Cambria" pitchFamily="18" charset="0"/>
                  </a:rPr>
                  <a:t>Inventory Conversion period				=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𝑖𝑛𝑣𝑒𝑛𝑡𝑜𝑟𝑦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𝑑𝑎𝑖𝑙𝑦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𝑔𝑜𝑜𝑑𝑠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𝑠𝑜𝑙𝑑</m:t>
                        </m:r>
                      </m:den>
                    </m:f>
                  </m:oMath>
                </a14:m>
                <a:r>
                  <a:rPr lang="en-US" sz="2200" dirty="0">
                    <a:latin typeface="Cambria" pitchFamily="18" charset="0"/>
                    <a:ea typeface="Cambria" pitchFamily="18" charset="0"/>
                  </a:rPr>
                  <a:t> </a:t>
                </a:r>
              </a:p>
              <a:p>
                <a:r>
                  <a:rPr lang="en-US" sz="2200" dirty="0">
                    <a:latin typeface="Cambria" pitchFamily="18" charset="0"/>
                    <a:ea typeface="Cambria" pitchFamily="18" charset="0"/>
                  </a:rPr>
                  <a:t>Receivable conversion period 			=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𝑟𝑒𝑐𝑒𝑖𝑣𝑎𝑏𝑙𝑒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𝑑𝑎𝑖𝑙𝑦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𝑟𝑒𝑣𝑒𝑛𝑢𝑒</m:t>
                        </m:r>
                      </m:den>
                    </m:f>
                  </m:oMath>
                </a14:m>
                <a:endParaRPr lang="en-US" sz="2200" dirty="0">
                  <a:latin typeface="Cambria" pitchFamily="18" charset="0"/>
                  <a:ea typeface="Cambria" pitchFamily="18" charset="0"/>
                </a:endParaRPr>
              </a:p>
              <a:p>
                <a:r>
                  <a:rPr lang="en-US" sz="2200" dirty="0">
                    <a:latin typeface="Cambria" pitchFamily="18" charset="0"/>
                    <a:ea typeface="Cambria" pitchFamily="18" charset="0"/>
                  </a:rPr>
                  <a:t>Payable conversion period				=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𝑝𝑎𝑦𝑎𝑏𝑙𝑒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𝑑𝑎𝑖𝑙𝑦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𝑝𝑢𝑟𝑐h𝑎𝑠𝑒𝑠</m:t>
                        </m:r>
                      </m:den>
                    </m:f>
                  </m:oMath>
                </a14:m>
                <a:endParaRPr lang="en-US" sz="2200" dirty="0">
                  <a:latin typeface="Cambria" pitchFamily="18" charset="0"/>
                  <a:ea typeface="Cambria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445" y="1828800"/>
                <a:ext cx="10313067" cy="4351337"/>
              </a:xfrm>
              <a:blipFill rotWithShape="1">
                <a:blip r:embed="rId2"/>
                <a:stretch>
                  <a:fillRect l="-355" t="-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056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127" y="2050473"/>
            <a:ext cx="9692640" cy="4351337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200" dirty="0">
                <a:latin typeface="Cambria" pitchFamily="18" charset="0"/>
                <a:ea typeface="Cambria" pitchFamily="18" charset="0"/>
              </a:rPr>
              <a:t>Calculate CCC from the following information</a:t>
            </a:r>
          </a:p>
          <a:p>
            <a:r>
              <a:rPr lang="en-US" sz="2200" dirty="0">
                <a:latin typeface="Cambria" pitchFamily="18" charset="0"/>
                <a:ea typeface="Cambria" pitchFamily="18" charset="0"/>
              </a:rPr>
              <a:t>We have: 60,000 (inventory) and sells 3000 worth of goods every day</a:t>
            </a:r>
          </a:p>
          <a:p>
            <a:r>
              <a:rPr lang="en-US" sz="2200" dirty="0">
                <a:latin typeface="Cambria" pitchFamily="18" charset="0"/>
                <a:ea typeface="Cambria" pitchFamily="18" charset="0"/>
              </a:rPr>
              <a:t>We have: 120,000 ( receivables) and sells 4000 in revenue</a:t>
            </a:r>
          </a:p>
          <a:p>
            <a:r>
              <a:rPr lang="en-US" sz="2200" dirty="0">
                <a:latin typeface="Cambria" pitchFamily="18" charset="0"/>
                <a:ea typeface="Cambria" pitchFamily="18" charset="0"/>
              </a:rPr>
              <a:t>We have to : 30,000 ( payables) and purchases 2000 in raw materials	</a:t>
            </a:r>
          </a:p>
        </p:txBody>
      </p:sp>
    </p:spTree>
    <p:extLst>
      <p:ext uri="{BB962C8B-B14F-4D97-AF65-F5344CB8AC3E}">
        <p14:creationId xmlns:p14="http://schemas.microsoft.com/office/powerpoint/2010/main" val="4232225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Answer: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</a:rPr>
              <a:t>Inventory conversion period: 60,000/3,000= 20 days to sell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</a:rPr>
              <a:t>Receivable conversion period: 120,000/4,000= 30 days to collect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</a:rPr>
              <a:t>Payable conversion period: 30,000/2,000= 15 days</a:t>
            </a: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  <a:p>
            <a:r>
              <a:rPr lang="en-US" dirty="0">
                <a:latin typeface="Cambria" pitchFamily="18" charset="0"/>
                <a:ea typeface="Cambria" pitchFamily="18" charset="0"/>
              </a:rPr>
              <a:t>= 20+30-15= </a:t>
            </a:r>
            <a:r>
              <a:rPr lang="en-US" b="1" dirty="0">
                <a:solidFill>
                  <a:srgbClr val="00B050"/>
                </a:solidFill>
                <a:latin typeface="Cambria" pitchFamily="18" charset="0"/>
                <a:ea typeface="Cambria" pitchFamily="18" charset="0"/>
              </a:rPr>
              <a:t>35</a:t>
            </a:r>
            <a:r>
              <a:rPr lang="en-US" dirty="0">
                <a:latin typeface="Cambria" pitchFamily="18" charset="0"/>
                <a:ea typeface="Cambria" pitchFamily="18" charset="0"/>
              </a:rPr>
              <a:t> days	</a:t>
            </a:r>
            <a:endParaRPr lang="en-IN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4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Cambria" panose="02040503050406030204" pitchFamily="18" charset="0"/>
              </a:rPr>
              <a:t>Meaning</a:t>
            </a:r>
            <a:r>
              <a:rPr lang="en-US" sz="2400" dirty="0">
                <a:latin typeface="Cambria" panose="02040503050406030204" pitchFamily="18" charset="0"/>
              </a:rPr>
              <a:t>: Fixed versus working capital</a:t>
            </a:r>
          </a:p>
          <a:p>
            <a:r>
              <a:rPr lang="en-US" sz="2400" dirty="0">
                <a:latin typeface="Cambria" panose="02040503050406030204" pitchFamily="18" charset="0"/>
              </a:rPr>
              <a:t>Working Capital is needed for meeting day to day requirement of the business concern 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b="1" dirty="0">
                <a:latin typeface="Cambria" panose="02040503050406030204" pitchFamily="18" charset="0"/>
              </a:rPr>
              <a:t>Concept:</a:t>
            </a:r>
          </a:p>
          <a:p>
            <a:r>
              <a:rPr lang="en-US" sz="2400" dirty="0">
                <a:latin typeface="Cambria" panose="02040503050406030204" pitchFamily="18" charset="0"/>
              </a:rPr>
              <a:t>Gross WC: capital invested in total current asset</a:t>
            </a:r>
          </a:p>
          <a:p>
            <a:r>
              <a:rPr lang="en-US" sz="2400" dirty="0">
                <a:latin typeface="Cambria" panose="02040503050406030204" pitchFamily="18" charset="0"/>
              </a:rPr>
              <a:t>Net WC: NWC= CA-CL</a:t>
            </a:r>
          </a:p>
          <a:p>
            <a:pPr marL="0" indent="0">
              <a:buNone/>
            </a:pPr>
            <a:br>
              <a:rPr lang="en-US" sz="2400" dirty="0">
                <a:latin typeface="Cambria" panose="02040503050406030204" pitchFamily="18" charset="0"/>
              </a:rPr>
            </a:b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55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E9CC8-1E94-F0FA-3714-C3AAB1457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69" y="1488613"/>
            <a:ext cx="9528550" cy="3880773"/>
          </a:xfrm>
        </p:spPr>
        <p:txBody>
          <a:bodyPr>
            <a:normAutofit lnSpcReduction="10000"/>
          </a:bodyPr>
          <a:lstStyle/>
          <a:p>
            <a:endParaRPr lang="en-US" sz="1800" b="0" i="0" dirty="0">
              <a:solidFill>
                <a:srgbClr val="000000"/>
              </a:solidFill>
              <a:effectLst/>
              <a:latin typeface="URWPalladioL-Roma"/>
            </a:endParaRPr>
          </a:p>
          <a:p>
            <a:pPr algn="ctr"/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Working-capital management includes a number of key elements related to company finances, i.e., short-term receivables, inventories, cash, and short-term liabilities.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Apart from current assets and current liabilities, profits that generate sales revenue are the third most important element that significantly influences the level of net working capital. </a:t>
            </a:r>
            <a:br>
              <a:rPr lang="en-US" sz="2800" dirty="0"/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6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B0F0"/>
                </a:solidFill>
              </a:rPr>
              <a:t>Components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320" y="1445341"/>
            <a:ext cx="7695893" cy="560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1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01CD-AA7F-F219-0B7F-7FE02576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60412-45E2-5491-F696-D7F97FB4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of working Capital</a:t>
            </a:r>
          </a:p>
          <a:p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Inventories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management and working capital management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Necessary to introduce various methods </a:t>
            </a:r>
          </a:p>
          <a:p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Receivable from customers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managing liabilities towards suppliers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8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9D5D-DA39-E0BB-6BC3-56DE3812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Levels of working capital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F0FCA1-B691-963E-D361-6B3D2A8D3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45757"/>
            <a:ext cx="7331075" cy="2842506"/>
          </a:xfrm>
        </p:spPr>
      </p:pic>
    </p:spTree>
    <p:extLst>
      <p:ext uri="{BB962C8B-B14F-4D97-AF65-F5344CB8AC3E}">
        <p14:creationId xmlns:p14="http://schemas.microsoft.com/office/powerpoint/2010/main" val="30015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A374-503C-4492-2889-F74DCDE9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Levels of working capital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CB9B5A-613D-B712-98A7-1CAA23022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032" y="1930400"/>
            <a:ext cx="7071973" cy="3683607"/>
          </a:xfrm>
        </p:spPr>
      </p:pic>
    </p:spTree>
    <p:extLst>
      <p:ext uri="{BB962C8B-B14F-4D97-AF65-F5344CB8AC3E}">
        <p14:creationId xmlns:p14="http://schemas.microsoft.com/office/powerpoint/2010/main" val="178503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09934"/>
            <a:ext cx="9449305" cy="50314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u="sng" dirty="0">
                <a:solidFill>
                  <a:srgbClr val="00B0F0"/>
                </a:solidFill>
                <a:latin typeface="Cambria" panose="02040503050406030204" pitchFamily="18" charset="0"/>
              </a:rPr>
              <a:t>Types of WC</a:t>
            </a:r>
          </a:p>
          <a:p>
            <a:pPr lvl="1" algn="just"/>
            <a:r>
              <a:rPr lang="en-US" sz="2400" b="1" i="1" dirty="0">
                <a:latin typeface="Cambria" panose="02040503050406030204" pitchFamily="18" charset="0"/>
              </a:rPr>
              <a:t>Permanent WC: </a:t>
            </a:r>
            <a:r>
              <a:rPr lang="en-US" sz="2400" dirty="0">
                <a:latin typeface="Cambria" panose="02040503050406030204" pitchFamily="18" charset="0"/>
              </a:rPr>
              <a:t>It is the capital that the business concern must maintain certain amount of capital at minimum level at all times. </a:t>
            </a:r>
          </a:p>
          <a:p>
            <a:pPr marL="457200" lvl="1" indent="0" algn="just"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 lvl="1" algn="just"/>
            <a:r>
              <a:rPr lang="en-US" sz="2400" b="1" i="1" dirty="0">
                <a:latin typeface="Cambria" panose="02040503050406030204" pitchFamily="18" charset="0"/>
              </a:rPr>
              <a:t>Temporary WC</a:t>
            </a:r>
            <a:r>
              <a:rPr lang="en-US" sz="2400" dirty="0">
                <a:latin typeface="Cambria" panose="02040503050406030204" pitchFamily="18" charset="0"/>
              </a:rPr>
              <a:t>: It is the amount of capital which is required to meet the </a:t>
            </a:r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</a:rPr>
              <a:t>seasonal demands </a:t>
            </a:r>
            <a:r>
              <a:rPr lang="en-US" sz="2400" dirty="0">
                <a:latin typeface="Cambria" panose="02040503050406030204" pitchFamily="18" charset="0"/>
              </a:rPr>
              <a:t>and some special purposes. </a:t>
            </a:r>
          </a:p>
          <a:p>
            <a:pPr marL="457200" lvl="1" indent="0" algn="just"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 lvl="1" algn="just"/>
            <a:r>
              <a:rPr lang="en-US" sz="2400" b="1" i="1" dirty="0">
                <a:latin typeface="Cambria" panose="02040503050406030204" pitchFamily="18" charset="0"/>
              </a:rPr>
              <a:t>Semi-Variable WC</a:t>
            </a:r>
            <a:r>
              <a:rPr lang="en-US" sz="2400" dirty="0">
                <a:latin typeface="Cambria" panose="02040503050406030204" pitchFamily="18" charset="0"/>
              </a:rPr>
              <a:t>: Certain amount of Working Capital is in the field level up to a certain stage and after that it will increase depending upon the change of sales or time.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4994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563</TotalTime>
  <Words>1358</Words>
  <Application>Microsoft Office PowerPoint</Application>
  <PresentationFormat>Widescreen</PresentationFormat>
  <Paragraphs>157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Agency FB</vt:lpstr>
      <vt:lpstr>Arial</vt:lpstr>
      <vt:lpstr>Calibri</vt:lpstr>
      <vt:lpstr>Cambria</vt:lpstr>
      <vt:lpstr>Cambria Math</vt:lpstr>
      <vt:lpstr>Times New Roman</vt:lpstr>
      <vt:lpstr>Trebuchet MS</vt:lpstr>
      <vt:lpstr>URWPalladioL-Roma</vt:lpstr>
      <vt:lpstr>Wingdings</vt:lpstr>
      <vt:lpstr>Wingdings 3</vt:lpstr>
      <vt:lpstr>Facet</vt:lpstr>
      <vt:lpstr>PowerPoint Presentation</vt:lpstr>
      <vt:lpstr>Introduction </vt:lpstr>
      <vt:lpstr>PowerPoint Presentation</vt:lpstr>
      <vt:lpstr>PowerPoint Presentation</vt:lpstr>
      <vt:lpstr>Components </vt:lpstr>
      <vt:lpstr>PowerPoint Presentation</vt:lpstr>
      <vt:lpstr>Levels of working capital </vt:lpstr>
      <vt:lpstr>Levels of working capital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Computation of working capital</vt:lpstr>
      <vt:lpstr>Component calculation</vt:lpstr>
      <vt:lpstr>Example: From the following information extracted from the books of a manufacturing company, compute the operating cycle in days and the amount of working capital required:  </vt:lpstr>
      <vt:lpstr>PowerPoint Presentation</vt:lpstr>
      <vt:lpstr>PowerPoint Presentation</vt:lpstr>
      <vt:lpstr>Working capital management</vt:lpstr>
      <vt:lpstr>Cash Conversion cycle</vt:lpstr>
      <vt:lpstr>Cash budget</vt:lpstr>
      <vt:lpstr>Seasonal requirements</vt:lpstr>
      <vt:lpstr>Meaning of Cash Conversion Cycle</vt:lpstr>
      <vt:lpstr>The difference</vt:lpstr>
      <vt:lpstr>Computing CCC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Kumar Ambrammal</dc:creator>
  <cp:lastModifiedBy>Sunil Kumar</cp:lastModifiedBy>
  <cp:revision>45</cp:revision>
  <dcterms:created xsi:type="dcterms:W3CDTF">2020-11-08T05:18:16Z</dcterms:created>
  <dcterms:modified xsi:type="dcterms:W3CDTF">2023-09-13T09:40:04Z</dcterms:modified>
</cp:coreProperties>
</file>