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D89BD-A473-4906-B779-4083C25C0B3D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99CB5659-0E71-4D7F-9AF4-BD103FFF8BBA}">
      <dgm:prSet phldrT="[Text]" custT="1"/>
      <dgm:spPr/>
      <dgm:t>
        <a:bodyPr/>
        <a:lstStyle/>
        <a:p>
          <a:r>
            <a:rPr lang="en-US" sz="2800" dirty="0">
              <a:solidFill>
                <a:schemeClr val="accent2">
                  <a:lumMod val="50000"/>
                </a:schemeClr>
              </a:solidFill>
            </a:rPr>
            <a:t>Fixing property</a:t>
          </a:r>
        </a:p>
      </dgm:t>
    </dgm:pt>
    <dgm:pt modelId="{00D6AFD8-65FE-416B-BAAB-62B98D099D24}" type="parTrans" cxnId="{3F116210-665F-44EB-BEDF-341639F7C6AB}">
      <dgm:prSet/>
      <dgm:spPr/>
      <dgm:t>
        <a:bodyPr/>
        <a:lstStyle/>
        <a:p>
          <a:endParaRPr lang="en-US"/>
        </a:p>
      </dgm:t>
    </dgm:pt>
    <dgm:pt modelId="{FAADEA41-E04A-44F9-B0A3-4F0C9EEDC422}" type="sibTrans" cxnId="{3F116210-665F-44EB-BEDF-341639F7C6AB}">
      <dgm:prSet/>
      <dgm:spPr/>
      <dgm:t>
        <a:bodyPr/>
        <a:lstStyle/>
        <a:p>
          <a:endParaRPr lang="en-US"/>
        </a:p>
      </dgm:t>
    </dgm:pt>
    <dgm:pt modelId="{94EC197A-431A-40FD-B951-A7FA87A1F943}">
      <dgm:prSet phldrT="[Text]" custT="1"/>
      <dgm:spPr/>
      <dgm:t>
        <a:bodyPr/>
        <a:lstStyle/>
        <a:p>
          <a:r>
            <a:rPr lang="en-US" sz="2400" dirty="0"/>
            <a:t>Final approval</a:t>
          </a:r>
        </a:p>
      </dgm:t>
    </dgm:pt>
    <dgm:pt modelId="{05B15064-3713-45F5-BA08-3D7199ACCDD3}" type="parTrans" cxnId="{FD72EAEE-4374-40FF-AE85-6F57F812B20B}">
      <dgm:prSet/>
      <dgm:spPr/>
      <dgm:t>
        <a:bodyPr/>
        <a:lstStyle/>
        <a:p>
          <a:endParaRPr lang="en-US"/>
        </a:p>
      </dgm:t>
    </dgm:pt>
    <dgm:pt modelId="{D3C0AAFD-4F9C-4F47-89B6-C8C093F38C59}" type="sibTrans" cxnId="{FD72EAEE-4374-40FF-AE85-6F57F812B20B}">
      <dgm:prSet/>
      <dgm:spPr/>
      <dgm:t>
        <a:bodyPr/>
        <a:lstStyle/>
        <a:p>
          <a:endParaRPr lang="en-US"/>
        </a:p>
      </dgm:t>
    </dgm:pt>
    <dgm:pt modelId="{E224EB4D-662C-4723-B6FD-3FEBD2757A44}">
      <dgm:prSet phldrT="[Text]" custT="1"/>
      <dgm:spPr/>
      <dgm:t>
        <a:bodyPr/>
        <a:lstStyle/>
        <a:p>
          <a:r>
            <a:rPr lang="en-US" sz="2400" dirty="0"/>
            <a:t>Implementation</a:t>
          </a:r>
        </a:p>
      </dgm:t>
    </dgm:pt>
    <dgm:pt modelId="{7B31FCD3-A303-4BD4-B795-8355F6F09472}" type="parTrans" cxnId="{F7CD5B1C-442A-438C-84CC-780DDDD64D14}">
      <dgm:prSet/>
      <dgm:spPr/>
      <dgm:t>
        <a:bodyPr/>
        <a:lstStyle/>
        <a:p>
          <a:endParaRPr lang="en-US"/>
        </a:p>
      </dgm:t>
    </dgm:pt>
    <dgm:pt modelId="{B630F95C-DED2-4E2D-9F72-A31996F2F639}" type="sibTrans" cxnId="{F7CD5B1C-442A-438C-84CC-780DDDD64D14}">
      <dgm:prSet/>
      <dgm:spPr/>
      <dgm:t>
        <a:bodyPr/>
        <a:lstStyle/>
        <a:p>
          <a:endParaRPr lang="en-US"/>
        </a:p>
      </dgm:t>
    </dgm:pt>
    <dgm:pt modelId="{E5C5BAE8-33AA-45D9-B308-4634887B21F4}">
      <dgm:prSet custT="1"/>
      <dgm:spPr/>
      <dgm:t>
        <a:bodyPr/>
        <a:lstStyle/>
        <a:p>
          <a:r>
            <a:rPr lang="en-US" sz="3200" dirty="0">
              <a:solidFill>
                <a:srgbClr val="002060"/>
              </a:solidFill>
            </a:rPr>
            <a:t>Evaluation of proposals</a:t>
          </a:r>
        </a:p>
      </dgm:t>
    </dgm:pt>
    <dgm:pt modelId="{F05D32AF-4926-4E4A-AC28-1439A214C71E}" type="parTrans" cxnId="{1F0B8FA9-1D31-4B80-925D-003EAA8FE5EE}">
      <dgm:prSet/>
      <dgm:spPr/>
      <dgm:t>
        <a:bodyPr/>
        <a:lstStyle/>
        <a:p>
          <a:endParaRPr lang="en-US"/>
        </a:p>
      </dgm:t>
    </dgm:pt>
    <dgm:pt modelId="{8139B0FD-E66A-4CDB-A5CD-C34E5A2B95CF}" type="sibTrans" cxnId="{1F0B8FA9-1D31-4B80-925D-003EAA8FE5EE}">
      <dgm:prSet/>
      <dgm:spPr/>
      <dgm:t>
        <a:bodyPr/>
        <a:lstStyle/>
        <a:p>
          <a:endParaRPr lang="en-US"/>
        </a:p>
      </dgm:t>
    </dgm:pt>
    <dgm:pt modelId="{7E560C81-F60B-4993-9A99-277ED4165C3E}">
      <dgm:prSet custT="1"/>
      <dgm:spPr/>
      <dgm:t>
        <a:bodyPr/>
        <a:lstStyle/>
        <a:p>
          <a:r>
            <a:rPr lang="en-US" sz="3200" dirty="0">
              <a:solidFill>
                <a:srgbClr val="FF0000"/>
              </a:solidFill>
            </a:rPr>
            <a:t>Identification of various investments</a:t>
          </a:r>
        </a:p>
      </dgm:t>
    </dgm:pt>
    <dgm:pt modelId="{0437A52C-53B3-499C-B352-064CB029837F}" type="parTrans" cxnId="{AF2C1E90-2DF2-4715-8CAD-08030043F06F}">
      <dgm:prSet/>
      <dgm:spPr/>
      <dgm:t>
        <a:bodyPr/>
        <a:lstStyle/>
        <a:p>
          <a:endParaRPr lang="en-US"/>
        </a:p>
      </dgm:t>
    </dgm:pt>
    <dgm:pt modelId="{69BF8805-39A6-48AE-997F-BC1895751C8A}" type="sibTrans" cxnId="{AF2C1E90-2DF2-4715-8CAD-08030043F06F}">
      <dgm:prSet/>
      <dgm:spPr/>
      <dgm:t>
        <a:bodyPr/>
        <a:lstStyle/>
        <a:p>
          <a:endParaRPr lang="en-US"/>
        </a:p>
      </dgm:t>
    </dgm:pt>
    <dgm:pt modelId="{A5F5E83B-7402-4E67-8A2A-68AA27A7C7CB}">
      <dgm:prSet custT="1"/>
      <dgm:spPr/>
      <dgm:t>
        <a:bodyPr/>
        <a:lstStyle/>
        <a:p>
          <a:r>
            <a:rPr lang="en-US" sz="2800" dirty="0">
              <a:solidFill>
                <a:srgbClr val="FFFF00"/>
              </a:solidFill>
            </a:rPr>
            <a:t>Screening the available resources</a:t>
          </a:r>
        </a:p>
      </dgm:t>
    </dgm:pt>
    <dgm:pt modelId="{D6C27D92-67E8-4080-B747-81DD84623B2D}" type="parTrans" cxnId="{95761600-5940-4D30-B858-DC9219AC4F81}">
      <dgm:prSet/>
      <dgm:spPr/>
      <dgm:t>
        <a:bodyPr/>
        <a:lstStyle/>
        <a:p>
          <a:endParaRPr lang="en-US"/>
        </a:p>
      </dgm:t>
    </dgm:pt>
    <dgm:pt modelId="{A57E4AAD-5FC7-4862-B0AD-75FE8A5826DB}" type="sibTrans" cxnId="{95761600-5940-4D30-B858-DC9219AC4F81}">
      <dgm:prSet/>
      <dgm:spPr/>
      <dgm:t>
        <a:bodyPr/>
        <a:lstStyle/>
        <a:p>
          <a:endParaRPr lang="en-US"/>
        </a:p>
      </dgm:t>
    </dgm:pt>
    <dgm:pt modelId="{B4CD7C9C-3C5C-47AF-B1EC-D8E0D1F1A80D}" type="pres">
      <dgm:prSet presAssocID="{F0FD89BD-A473-4906-B779-4083C25C0B3D}" presName="Name0" presStyleCnt="0">
        <dgm:presLayoutVars>
          <dgm:dir/>
          <dgm:animLvl val="lvl"/>
          <dgm:resizeHandles val="exact"/>
        </dgm:presLayoutVars>
      </dgm:prSet>
      <dgm:spPr/>
    </dgm:pt>
    <dgm:pt modelId="{9B900E14-3AC0-4759-9FA9-131D2C3D1923}" type="pres">
      <dgm:prSet presAssocID="{7E560C81-F60B-4993-9A99-277ED4165C3E}" presName="Name8" presStyleCnt="0"/>
      <dgm:spPr/>
    </dgm:pt>
    <dgm:pt modelId="{54781792-557E-4FB1-B87E-D7447AB01E36}" type="pres">
      <dgm:prSet presAssocID="{7E560C81-F60B-4993-9A99-277ED4165C3E}" presName="level" presStyleLbl="node1" presStyleIdx="0" presStyleCnt="6">
        <dgm:presLayoutVars>
          <dgm:chMax val="1"/>
          <dgm:bulletEnabled val="1"/>
        </dgm:presLayoutVars>
      </dgm:prSet>
      <dgm:spPr/>
    </dgm:pt>
    <dgm:pt modelId="{1F4941E8-176B-422C-B888-AEA65EB1BB60}" type="pres">
      <dgm:prSet presAssocID="{7E560C81-F60B-4993-9A99-277ED4165C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9988EBD-418E-43D1-8BF0-459AE473DB12}" type="pres">
      <dgm:prSet presAssocID="{A5F5E83B-7402-4E67-8A2A-68AA27A7C7CB}" presName="Name8" presStyleCnt="0"/>
      <dgm:spPr/>
    </dgm:pt>
    <dgm:pt modelId="{0142CB72-57CF-410D-B899-FF5389722AB9}" type="pres">
      <dgm:prSet presAssocID="{A5F5E83B-7402-4E67-8A2A-68AA27A7C7CB}" presName="level" presStyleLbl="node1" presStyleIdx="1" presStyleCnt="6">
        <dgm:presLayoutVars>
          <dgm:chMax val="1"/>
          <dgm:bulletEnabled val="1"/>
        </dgm:presLayoutVars>
      </dgm:prSet>
      <dgm:spPr/>
    </dgm:pt>
    <dgm:pt modelId="{F6D407BC-5402-4526-BBE1-717F46349268}" type="pres">
      <dgm:prSet presAssocID="{A5F5E83B-7402-4E67-8A2A-68AA27A7C7C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FACD0CB-EB60-4FB7-86DB-D3945CE00189}" type="pres">
      <dgm:prSet presAssocID="{E5C5BAE8-33AA-45D9-B308-4634887B21F4}" presName="Name8" presStyleCnt="0"/>
      <dgm:spPr/>
    </dgm:pt>
    <dgm:pt modelId="{347749C8-40B3-4CD2-8025-9E6CFB6D7836}" type="pres">
      <dgm:prSet presAssocID="{E5C5BAE8-33AA-45D9-B308-4634887B21F4}" presName="level" presStyleLbl="node1" presStyleIdx="2" presStyleCnt="6">
        <dgm:presLayoutVars>
          <dgm:chMax val="1"/>
          <dgm:bulletEnabled val="1"/>
        </dgm:presLayoutVars>
      </dgm:prSet>
      <dgm:spPr/>
    </dgm:pt>
    <dgm:pt modelId="{F278BE59-702C-41B4-A7B7-C2E6E66F87C7}" type="pres">
      <dgm:prSet presAssocID="{E5C5BAE8-33AA-45D9-B308-4634887B21F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3F54019-2614-4802-9025-6E07FEE7610E}" type="pres">
      <dgm:prSet presAssocID="{99CB5659-0E71-4D7F-9AF4-BD103FFF8BBA}" presName="Name8" presStyleCnt="0"/>
      <dgm:spPr/>
    </dgm:pt>
    <dgm:pt modelId="{7132B46B-5120-4066-AE7D-8AC209D62570}" type="pres">
      <dgm:prSet presAssocID="{99CB5659-0E71-4D7F-9AF4-BD103FFF8BBA}" presName="level" presStyleLbl="node1" presStyleIdx="3" presStyleCnt="6">
        <dgm:presLayoutVars>
          <dgm:chMax val="1"/>
          <dgm:bulletEnabled val="1"/>
        </dgm:presLayoutVars>
      </dgm:prSet>
      <dgm:spPr/>
    </dgm:pt>
    <dgm:pt modelId="{0498E3D7-ECF9-4F21-9766-E3E382EDBDEB}" type="pres">
      <dgm:prSet presAssocID="{99CB5659-0E71-4D7F-9AF4-BD103FFF8B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F397C63-7B62-401A-9C06-288F5B86E5D8}" type="pres">
      <dgm:prSet presAssocID="{94EC197A-431A-40FD-B951-A7FA87A1F943}" presName="Name8" presStyleCnt="0"/>
      <dgm:spPr/>
    </dgm:pt>
    <dgm:pt modelId="{53A138DF-67E8-4271-BA2C-B1820F969436}" type="pres">
      <dgm:prSet presAssocID="{94EC197A-431A-40FD-B951-A7FA87A1F943}" presName="level" presStyleLbl="node1" presStyleIdx="4" presStyleCnt="6">
        <dgm:presLayoutVars>
          <dgm:chMax val="1"/>
          <dgm:bulletEnabled val="1"/>
        </dgm:presLayoutVars>
      </dgm:prSet>
      <dgm:spPr/>
    </dgm:pt>
    <dgm:pt modelId="{21591383-51ED-48A3-BADE-1A080C163969}" type="pres">
      <dgm:prSet presAssocID="{94EC197A-431A-40FD-B951-A7FA87A1F94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FA7C7E-BBAE-4DD0-9C1B-EF92DB1F422F}" type="pres">
      <dgm:prSet presAssocID="{E224EB4D-662C-4723-B6FD-3FEBD2757A44}" presName="Name8" presStyleCnt="0"/>
      <dgm:spPr/>
    </dgm:pt>
    <dgm:pt modelId="{9A63FFBA-0EF2-41D4-994C-F9C6E01A1252}" type="pres">
      <dgm:prSet presAssocID="{E224EB4D-662C-4723-B6FD-3FEBD2757A44}" presName="level" presStyleLbl="node1" presStyleIdx="5" presStyleCnt="6" custScaleX="139256">
        <dgm:presLayoutVars>
          <dgm:chMax val="1"/>
          <dgm:bulletEnabled val="1"/>
        </dgm:presLayoutVars>
      </dgm:prSet>
      <dgm:spPr/>
    </dgm:pt>
    <dgm:pt modelId="{1D80E84D-A73C-45DF-A1E0-F402439251EF}" type="pres">
      <dgm:prSet presAssocID="{E224EB4D-662C-4723-B6FD-3FEBD2757A4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761600-5940-4D30-B858-DC9219AC4F81}" srcId="{F0FD89BD-A473-4906-B779-4083C25C0B3D}" destId="{A5F5E83B-7402-4E67-8A2A-68AA27A7C7CB}" srcOrd="1" destOrd="0" parTransId="{D6C27D92-67E8-4080-B747-81DD84623B2D}" sibTransId="{A57E4AAD-5FC7-4862-B0AD-75FE8A5826DB}"/>
    <dgm:cxn modelId="{3F116210-665F-44EB-BEDF-341639F7C6AB}" srcId="{F0FD89BD-A473-4906-B779-4083C25C0B3D}" destId="{99CB5659-0E71-4D7F-9AF4-BD103FFF8BBA}" srcOrd="3" destOrd="0" parTransId="{00D6AFD8-65FE-416B-BAAB-62B98D099D24}" sibTransId="{FAADEA41-E04A-44F9-B0A3-4F0C9EEDC422}"/>
    <dgm:cxn modelId="{DCD9C91B-0387-4074-81AD-04658512DEE4}" type="presOf" srcId="{94EC197A-431A-40FD-B951-A7FA87A1F943}" destId="{53A138DF-67E8-4271-BA2C-B1820F969436}" srcOrd="0" destOrd="0" presId="urn:microsoft.com/office/officeart/2005/8/layout/pyramid3"/>
    <dgm:cxn modelId="{F7CD5B1C-442A-438C-84CC-780DDDD64D14}" srcId="{F0FD89BD-A473-4906-B779-4083C25C0B3D}" destId="{E224EB4D-662C-4723-B6FD-3FEBD2757A44}" srcOrd="5" destOrd="0" parTransId="{7B31FCD3-A303-4BD4-B795-8355F6F09472}" sibTransId="{B630F95C-DED2-4E2D-9F72-A31996F2F639}"/>
    <dgm:cxn modelId="{A443BC32-7E89-4985-B48D-296C41A1B74D}" type="presOf" srcId="{F0FD89BD-A473-4906-B779-4083C25C0B3D}" destId="{B4CD7C9C-3C5C-47AF-B1EC-D8E0D1F1A80D}" srcOrd="0" destOrd="0" presId="urn:microsoft.com/office/officeart/2005/8/layout/pyramid3"/>
    <dgm:cxn modelId="{478D183E-C71E-4A69-A6FB-C3B4E2DCA668}" type="presOf" srcId="{E5C5BAE8-33AA-45D9-B308-4634887B21F4}" destId="{F278BE59-702C-41B4-A7B7-C2E6E66F87C7}" srcOrd="1" destOrd="0" presId="urn:microsoft.com/office/officeart/2005/8/layout/pyramid3"/>
    <dgm:cxn modelId="{0D913F41-912F-4DC8-94F7-C72DF20E179C}" type="presOf" srcId="{E224EB4D-662C-4723-B6FD-3FEBD2757A44}" destId="{1D80E84D-A73C-45DF-A1E0-F402439251EF}" srcOrd="1" destOrd="0" presId="urn:microsoft.com/office/officeart/2005/8/layout/pyramid3"/>
    <dgm:cxn modelId="{C045A36A-4D72-454C-B946-58292AEDA0B7}" type="presOf" srcId="{7E560C81-F60B-4993-9A99-277ED4165C3E}" destId="{1F4941E8-176B-422C-B888-AEA65EB1BB60}" srcOrd="1" destOrd="0" presId="urn:microsoft.com/office/officeart/2005/8/layout/pyramid3"/>
    <dgm:cxn modelId="{FB65B87D-A675-4370-922F-A7E048AFD1FB}" type="presOf" srcId="{A5F5E83B-7402-4E67-8A2A-68AA27A7C7CB}" destId="{F6D407BC-5402-4526-BBE1-717F46349268}" srcOrd="1" destOrd="0" presId="urn:microsoft.com/office/officeart/2005/8/layout/pyramid3"/>
    <dgm:cxn modelId="{2F98B689-3223-4C65-9D8F-D1357D00F38F}" type="presOf" srcId="{99CB5659-0E71-4D7F-9AF4-BD103FFF8BBA}" destId="{7132B46B-5120-4066-AE7D-8AC209D62570}" srcOrd="0" destOrd="0" presId="urn:microsoft.com/office/officeart/2005/8/layout/pyramid3"/>
    <dgm:cxn modelId="{AF2C1E90-2DF2-4715-8CAD-08030043F06F}" srcId="{F0FD89BD-A473-4906-B779-4083C25C0B3D}" destId="{7E560C81-F60B-4993-9A99-277ED4165C3E}" srcOrd="0" destOrd="0" parTransId="{0437A52C-53B3-499C-B352-064CB029837F}" sibTransId="{69BF8805-39A6-48AE-997F-BC1895751C8A}"/>
    <dgm:cxn modelId="{84057492-CDCC-45DB-9ABD-6F19F3316FD6}" type="presOf" srcId="{A5F5E83B-7402-4E67-8A2A-68AA27A7C7CB}" destId="{0142CB72-57CF-410D-B899-FF5389722AB9}" srcOrd="0" destOrd="0" presId="urn:microsoft.com/office/officeart/2005/8/layout/pyramid3"/>
    <dgm:cxn modelId="{A4889A9E-2E37-488D-8F69-8323C71ACF67}" type="presOf" srcId="{7E560C81-F60B-4993-9A99-277ED4165C3E}" destId="{54781792-557E-4FB1-B87E-D7447AB01E36}" srcOrd="0" destOrd="0" presId="urn:microsoft.com/office/officeart/2005/8/layout/pyramid3"/>
    <dgm:cxn modelId="{1F0B8FA9-1D31-4B80-925D-003EAA8FE5EE}" srcId="{F0FD89BD-A473-4906-B779-4083C25C0B3D}" destId="{E5C5BAE8-33AA-45D9-B308-4634887B21F4}" srcOrd="2" destOrd="0" parTransId="{F05D32AF-4926-4E4A-AC28-1439A214C71E}" sibTransId="{8139B0FD-E66A-4CDB-A5CD-C34E5A2B95CF}"/>
    <dgm:cxn modelId="{D9E24DC2-8219-453D-9FE4-6EAF689AB702}" type="presOf" srcId="{E5C5BAE8-33AA-45D9-B308-4634887B21F4}" destId="{347749C8-40B3-4CD2-8025-9E6CFB6D7836}" srcOrd="0" destOrd="0" presId="urn:microsoft.com/office/officeart/2005/8/layout/pyramid3"/>
    <dgm:cxn modelId="{ACBCCCC2-BEEE-41F9-8726-C91E7778EBEE}" type="presOf" srcId="{94EC197A-431A-40FD-B951-A7FA87A1F943}" destId="{21591383-51ED-48A3-BADE-1A080C163969}" srcOrd="1" destOrd="0" presId="urn:microsoft.com/office/officeart/2005/8/layout/pyramid3"/>
    <dgm:cxn modelId="{079A83D3-48D1-45BC-A23B-780269930EF8}" type="presOf" srcId="{99CB5659-0E71-4D7F-9AF4-BD103FFF8BBA}" destId="{0498E3D7-ECF9-4F21-9766-E3E382EDBDEB}" srcOrd="1" destOrd="0" presId="urn:microsoft.com/office/officeart/2005/8/layout/pyramid3"/>
    <dgm:cxn modelId="{FD72EAEE-4374-40FF-AE85-6F57F812B20B}" srcId="{F0FD89BD-A473-4906-B779-4083C25C0B3D}" destId="{94EC197A-431A-40FD-B951-A7FA87A1F943}" srcOrd="4" destOrd="0" parTransId="{05B15064-3713-45F5-BA08-3D7199ACCDD3}" sibTransId="{D3C0AAFD-4F9C-4F47-89B6-C8C093F38C59}"/>
    <dgm:cxn modelId="{F89D85F0-C17B-4B8C-93F7-7CA89F77FB92}" type="presOf" srcId="{E224EB4D-662C-4723-B6FD-3FEBD2757A44}" destId="{9A63FFBA-0EF2-41D4-994C-F9C6E01A1252}" srcOrd="0" destOrd="0" presId="urn:microsoft.com/office/officeart/2005/8/layout/pyramid3"/>
    <dgm:cxn modelId="{7027F1FA-BD34-4719-A18F-DFF1008DAC5C}" type="presParOf" srcId="{B4CD7C9C-3C5C-47AF-B1EC-D8E0D1F1A80D}" destId="{9B900E14-3AC0-4759-9FA9-131D2C3D1923}" srcOrd="0" destOrd="0" presId="urn:microsoft.com/office/officeart/2005/8/layout/pyramid3"/>
    <dgm:cxn modelId="{3B637943-E031-435B-BB30-B496FE1A9B68}" type="presParOf" srcId="{9B900E14-3AC0-4759-9FA9-131D2C3D1923}" destId="{54781792-557E-4FB1-B87E-D7447AB01E36}" srcOrd="0" destOrd="0" presId="urn:microsoft.com/office/officeart/2005/8/layout/pyramid3"/>
    <dgm:cxn modelId="{618BC5E8-A67F-490B-AEDE-09F63A9C6972}" type="presParOf" srcId="{9B900E14-3AC0-4759-9FA9-131D2C3D1923}" destId="{1F4941E8-176B-422C-B888-AEA65EB1BB60}" srcOrd="1" destOrd="0" presId="urn:microsoft.com/office/officeart/2005/8/layout/pyramid3"/>
    <dgm:cxn modelId="{2FA716EA-DB7E-461C-83C7-6B22F2A138FE}" type="presParOf" srcId="{B4CD7C9C-3C5C-47AF-B1EC-D8E0D1F1A80D}" destId="{79988EBD-418E-43D1-8BF0-459AE473DB12}" srcOrd="1" destOrd="0" presId="urn:microsoft.com/office/officeart/2005/8/layout/pyramid3"/>
    <dgm:cxn modelId="{2DB9FDB1-2806-40D6-A101-3095F75396E8}" type="presParOf" srcId="{79988EBD-418E-43D1-8BF0-459AE473DB12}" destId="{0142CB72-57CF-410D-B899-FF5389722AB9}" srcOrd="0" destOrd="0" presId="urn:microsoft.com/office/officeart/2005/8/layout/pyramid3"/>
    <dgm:cxn modelId="{D6F1A476-6B93-4C40-919C-9FA1D0A75546}" type="presParOf" srcId="{79988EBD-418E-43D1-8BF0-459AE473DB12}" destId="{F6D407BC-5402-4526-BBE1-717F46349268}" srcOrd="1" destOrd="0" presId="urn:microsoft.com/office/officeart/2005/8/layout/pyramid3"/>
    <dgm:cxn modelId="{CC83CF5A-2869-4A81-9D21-4B3BAB5B0E3C}" type="presParOf" srcId="{B4CD7C9C-3C5C-47AF-B1EC-D8E0D1F1A80D}" destId="{CFACD0CB-EB60-4FB7-86DB-D3945CE00189}" srcOrd="2" destOrd="0" presId="urn:microsoft.com/office/officeart/2005/8/layout/pyramid3"/>
    <dgm:cxn modelId="{C3BD3177-5FC7-47E4-B123-A82F19639CDA}" type="presParOf" srcId="{CFACD0CB-EB60-4FB7-86DB-D3945CE00189}" destId="{347749C8-40B3-4CD2-8025-9E6CFB6D7836}" srcOrd="0" destOrd="0" presId="urn:microsoft.com/office/officeart/2005/8/layout/pyramid3"/>
    <dgm:cxn modelId="{9AC10564-36ED-4CED-8056-509AF541C9F4}" type="presParOf" srcId="{CFACD0CB-EB60-4FB7-86DB-D3945CE00189}" destId="{F278BE59-702C-41B4-A7B7-C2E6E66F87C7}" srcOrd="1" destOrd="0" presId="urn:microsoft.com/office/officeart/2005/8/layout/pyramid3"/>
    <dgm:cxn modelId="{D840C193-ED7A-4BC6-9B82-8E010380DFED}" type="presParOf" srcId="{B4CD7C9C-3C5C-47AF-B1EC-D8E0D1F1A80D}" destId="{73F54019-2614-4802-9025-6E07FEE7610E}" srcOrd="3" destOrd="0" presId="urn:microsoft.com/office/officeart/2005/8/layout/pyramid3"/>
    <dgm:cxn modelId="{BBB60FB8-877F-4B3C-B318-8108DB77759E}" type="presParOf" srcId="{73F54019-2614-4802-9025-6E07FEE7610E}" destId="{7132B46B-5120-4066-AE7D-8AC209D62570}" srcOrd="0" destOrd="0" presId="urn:microsoft.com/office/officeart/2005/8/layout/pyramid3"/>
    <dgm:cxn modelId="{BEF02858-4CBF-4FE1-8E62-8130D9FBEF7C}" type="presParOf" srcId="{73F54019-2614-4802-9025-6E07FEE7610E}" destId="{0498E3D7-ECF9-4F21-9766-E3E382EDBDEB}" srcOrd="1" destOrd="0" presId="urn:microsoft.com/office/officeart/2005/8/layout/pyramid3"/>
    <dgm:cxn modelId="{5A871A2E-E0DD-487F-83C6-CF82C345290A}" type="presParOf" srcId="{B4CD7C9C-3C5C-47AF-B1EC-D8E0D1F1A80D}" destId="{FF397C63-7B62-401A-9C06-288F5B86E5D8}" srcOrd="4" destOrd="0" presId="urn:microsoft.com/office/officeart/2005/8/layout/pyramid3"/>
    <dgm:cxn modelId="{0E7B7B2B-2DD3-48DB-89FF-92324FD876DB}" type="presParOf" srcId="{FF397C63-7B62-401A-9C06-288F5B86E5D8}" destId="{53A138DF-67E8-4271-BA2C-B1820F969436}" srcOrd="0" destOrd="0" presId="urn:microsoft.com/office/officeart/2005/8/layout/pyramid3"/>
    <dgm:cxn modelId="{92D0F628-4615-4AFF-9527-706CCA4F4FA2}" type="presParOf" srcId="{FF397C63-7B62-401A-9C06-288F5B86E5D8}" destId="{21591383-51ED-48A3-BADE-1A080C163969}" srcOrd="1" destOrd="0" presId="urn:microsoft.com/office/officeart/2005/8/layout/pyramid3"/>
    <dgm:cxn modelId="{70CDABE0-67B4-41C9-B162-E4FB90DBE3E4}" type="presParOf" srcId="{B4CD7C9C-3C5C-47AF-B1EC-D8E0D1F1A80D}" destId="{28FA7C7E-BBAE-4DD0-9C1B-EF92DB1F422F}" srcOrd="5" destOrd="0" presId="urn:microsoft.com/office/officeart/2005/8/layout/pyramid3"/>
    <dgm:cxn modelId="{C172AFDA-5B53-4533-9E64-7C4FC47FC530}" type="presParOf" srcId="{28FA7C7E-BBAE-4DD0-9C1B-EF92DB1F422F}" destId="{9A63FFBA-0EF2-41D4-994C-F9C6E01A1252}" srcOrd="0" destOrd="0" presId="urn:microsoft.com/office/officeart/2005/8/layout/pyramid3"/>
    <dgm:cxn modelId="{265615BC-D52A-4660-8DA3-5C8B1455CCE4}" type="presParOf" srcId="{28FA7C7E-BBAE-4DD0-9C1B-EF92DB1F422F}" destId="{1D80E84D-A73C-45DF-A1E0-F402439251E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81792-557E-4FB1-B87E-D7447AB01E36}">
      <dsp:nvSpPr>
        <dsp:cNvPr id="0" name=""/>
        <dsp:cNvSpPr/>
      </dsp:nvSpPr>
      <dsp:spPr>
        <a:xfrm rot="10800000">
          <a:off x="0" y="0"/>
          <a:ext cx="9383973" cy="725223"/>
        </a:xfrm>
        <a:prstGeom prst="trapezoid">
          <a:avLst>
            <a:gd name="adj" fmla="val 1078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0000"/>
              </a:solidFill>
            </a:rPr>
            <a:t>Identification of various investments</a:t>
          </a:r>
        </a:p>
      </dsp:txBody>
      <dsp:txXfrm rot="-10800000">
        <a:off x="1642195" y="0"/>
        <a:ext cx="6099582" cy="725223"/>
      </dsp:txXfrm>
    </dsp:sp>
    <dsp:sp modelId="{0142CB72-57CF-410D-B899-FF5389722AB9}">
      <dsp:nvSpPr>
        <dsp:cNvPr id="0" name=""/>
        <dsp:cNvSpPr/>
      </dsp:nvSpPr>
      <dsp:spPr>
        <a:xfrm rot="10800000">
          <a:off x="781997" y="725223"/>
          <a:ext cx="7819977" cy="725223"/>
        </a:xfrm>
        <a:prstGeom prst="trapezoid">
          <a:avLst>
            <a:gd name="adj" fmla="val 1078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00"/>
              </a:solidFill>
            </a:rPr>
            <a:t>Screening the available resources</a:t>
          </a:r>
        </a:p>
      </dsp:txBody>
      <dsp:txXfrm rot="-10800000">
        <a:off x="2150493" y="725223"/>
        <a:ext cx="5082985" cy="725223"/>
      </dsp:txXfrm>
    </dsp:sp>
    <dsp:sp modelId="{347749C8-40B3-4CD2-8025-9E6CFB6D7836}">
      <dsp:nvSpPr>
        <dsp:cNvPr id="0" name=""/>
        <dsp:cNvSpPr/>
      </dsp:nvSpPr>
      <dsp:spPr>
        <a:xfrm rot="10800000">
          <a:off x="1563995" y="1450446"/>
          <a:ext cx="6255982" cy="725223"/>
        </a:xfrm>
        <a:prstGeom prst="trapezoid">
          <a:avLst>
            <a:gd name="adj" fmla="val 1078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2060"/>
              </a:solidFill>
            </a:rPr>
            <a:t>Evaluation of proposals</a:t>
          </a:r>
        </a:p>
      </dsp:txBody>
      <dsp:txXfrm rot="-10800000">
        <a:off x="2658792" y="1450446"/>
        <a:ext cx="4066388" cy="725223"/>
      </dsp:txXfrm>
    </dsp:sp>
    <dsp:sp modelId="{7132B46B-5120-4066-AE7D-8AC209D62570}">
      <dsp:nvSpPr>
        <dsp:cNvPr id="0" name=""/>
        <dsp:cNvSpPr/>
      </dsp:nvSpPr>
      <dsp:spPr>
        <a:xfrm rot="10800000">
          <a:off x="2345993" y="2175669"/>
          <a:ext cx="4691986" cy="725223"/>
        </a:xfrm>
        <a:prstGeom prst="trapezoid">
          <a:avLst>
            <a:gd name="adj" fmla="val 1078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2">
                  <a:lumMod val="50000"/>
                </a:schemeClr>
              </a:solidFill>
            </a:rPr>
            <a:t>Fixing property</a:t>
          </a:r>
        </a:p>
      </dsp:txBody>
      <dsp:txXfrm rot="-10800000">
        <a:off x="3167090" y="2175669"/>
        <a:ext cx="3049791" cy="725223"/>
      </dsp:txXfrm>
    </dsp:sp>
    <dsp:sp modelId="{53A138DF-67E8-4271-BA2C-B1820F969436}">
      <dsp:nvSpPr>
        <dsp:cNvPr id="0" name=""/>
        <dsp:cNvSpPr/>
      </dsp:nvSpPr>
      <dsp:spPr>
        <a:xfrm rot="10800000">
          <a:off x="3127990" y="2900892"/>
          <a:ext cx="3127991" cy="725223"/>
        </a:xfrm>
        <a:prstGeom prst="trapezoid">
          <a:avLst>
            <a:gd name="adj" fmla="val 1078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Final approval</a:t>
          </a:r>
        </a:p>
      </dsp:txBody>
      <dsp:txXfrm rot="-10800000">
        <a:off x="3675389" y="2900892"/>
        <a:ext cx="2033194" cy="725223"/>
      </dsp:txXfrm>
    </dsp:sp>
    <dsp:sp modelId="{9A63FFBA-0EF2-41D4-994C-F9C6E01A1252}">
      <dsp:nvSpPr>
        <dsp:cNvPr id="0" name=""/>
        <dsp:cNvSpPr/>
      </dsp:nvSpPr>
      <dsp:spPr>
        <a:xfrm rot="10800000">
          <a:off x="3603007" y="3626115"/>
          <a:ext cx="2177957" cy="725223"/>
        </a:xfrm>
        <a:prstGeom prst="trapezoid">
          <a:avLst>
            <a:gd name="adj" fmla="val 1078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Implementation</a:t>
          </a:r>
        </a:p>
      </dsp:txBody>
      <dsp:txXfrm rot="-10800000">
        <a:off x="3603007" y="3626115"/>
        <a:ext cx="2177957" cy="725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7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0D620-3729-4633-BF3E-D431F52C34F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F1D6-4DBA-4B31-94B6-4806009C4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FC6DA5-77F6-162A-C148-C6DCC533966B}"/>
              </a:ext>
            </a:extLst>
          </p:cNvPr>
          <p:cNvSpPr txBox="1"/>
          <p:nvPr/>
        </p:nvSpPr>
        <p:spPr>
          <a:xfrm>
            <a:off x="923731" y="2690336"/>
            <a:ext cx="106835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NewRomanPS-BoldMT"/>
              </a:rPr>
              <a:t>Capital Budgeting: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Nature and type of Investment decision, Net Present value (NPV), Internal Rate of Return (IRR), Payback period, Profitability Index, Nature and Behavior of Cost.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NewRomanPS-BoldMT"/>
              </a:rPr>
              <a:t>5 hour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676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One  projects require an initial cash outflow of Rs. 25,000. The cash inflows for 6 years are Rs. 5,000, Rs. 8,000, Rs. 10,000, Rs. 12,000, Rs. 7,000 and Rs. 3,000.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Pay-back period= 3 years + 2000/12000 x 12 months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			= 3 years 2 months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203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8335"/>
            <a:ext cx="10515600" cy="5038628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000" b="1" dirty="0">
                <a:solidFill>
                  <a:srgbClr val="00B0F0"/>
                </a:solidFill>
                <a:latin typeface="Cambria" panose="02040503050406030204" pitchFamily="18" charset="0"/>
              </a:rPr>
              <a:t>Limitation: 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Cambria" panose="02040503050406030204" pitchFamily="18" charset="0"/>
              </a:rPr>
              <a:t>It does not consider the cash inflows earned after pay-back period 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Cambria" panose="02040503050406030204" pitchFamily="18" charset="0"/>
              </a:rPr>
              <a:t>Considers the receivable after the pay-back period</a:t>
            </a:r>
          </a:p>
          <a:p>
            <a:pPr algn="just">
              <a:lnSpc>
                <a:spcPct val="120000"/>
              </a:lnSpc>
            </a:pPr>
            <a:r>
              <a:rPr lang="en-US" sz="4000" b="1" dirty="0">
                <a:latin typeface="Cambria" panose="02040503050406030204" pitchFamily="18" charset="0"/>
              </a:rPr>
              <a:t>Exercise: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Cambria" panose="02040503050406030204" pitchFamily="18" charset="0"/>
              </a:rPr>
              <a:t>1. from the following particulars compute: a) pay-back period, post pay-back profitability , and c) post pay-back profitability index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Cambria" panose="02040503050406030204" pitchFamily="18" charset="0"/>
              </a:rPr>
              <a:t>Cash outflow: RS 100,000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Cambria" panose="02040503050406030204" pitchFamily="18" charset="0"/>
              </a:rPr>
              <a:t>Annual cash inflow: Rs 25,000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Cambria" panose="02040503050406030204" pitchFamily="18" charset="0"/>
              </a:rPr>
              <a:t>Estimated life: 6 years</a:t>
            </a:r>
          </a:p>
          <a:p>
            <a:pPr algn="just"/>
            <a:br>
              <a:rPr lang="en-US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1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</a:rPr>
                  <a:t>Soultion: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a) pay-back period: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𝑖𝑛𝑣𝑒𝑠𝑡𝑚𝑒𝑛𝑡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𝐴𝑛𝑛𝑢𝑎𝑙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𝐶𝑎𝑠h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𝑖𝑛𝑓𝑙𝑜𝑤𝑠</m:t>
                        </m:r>
                      </m:den>
                    </m:f>
                  </m:oMath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			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25,000</m:t>
                        </m:r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	= 4 years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b) post pay-back profitability: = Cash inflow(Estimated life-pay-back period)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					= 25,000(6-4)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					= Rs 50,000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C) post pay-back profitability index=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0,000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,000</m:t>
                        </m:r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x 100 = 50%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4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Accounting rate of return(ARR)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6231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Average rate of return is being considered for project evaluation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Merits: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1. It is easy to calculate and simple to understand.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2. It is based on the accounting information rather than cash inflow.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3. It is not based on the time value of money.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4. It considers the total benefits associated with the project.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</a:rPr>
              <a:t>Demerits: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1.It ignores the time value of money.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2. It ignores the reinvestment potential of a project.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3. Different methods are used for accounting profit. So, it leads to some difficulties in the calculation of the project. </a:t>
            </a:r>
            <a:br>
              <a:rPr lang="en-US" dirty="0">
                <a:latin typeface="Cambria" panose="02040503050406030204" pitchFamily="18" charset="0"/>
              </a:rPr>
            </a:br>
            <a:br>
              <a:rPr lang="en-US" sz="2000" dirty="0">
                <a:latin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600" b="1" dirty="0">
                <a:solidFill>
                  <a:srgbClr val="00B050"/>
                </a:solidFill>
                <a:latin typeface="Cambria" panose="02040503050406030204" pitchFamily="18" charset="0"/>
              </a:rPr>
              <a:t>Method:</a:t>
            </a:r>
          </a:p>
          <a:p>
            <a:pPr algn="just"/>
            <a:r>
              <a:rPr lang="en-US" sz="2600" b="1" i="1" dirty="0">
                <a:latin typeface="Cambria" panose="02040503050406030204" pitchFamily="18" charset="0"/>
              </a:rPr>
              <a:t>ARR= Average annual profit/average investment</a:t>
            </a:r>
          </a:p>
          <a:p>
            <a:pPr algn="just"/>
            <a:r>
              <a:rPr lang="en-US" sz="2600" dirty="0">
                <a:latin typeface="Cambria" panose="02040503050406030204" pitchFamily="18" charset="0"/>
              </a:rPr>
              <a:t>Average annual profit = total profit over investment period/Number of years</a:t>
            </a:r>
          </a:p>
          <a:p>
            <a:pPr algn="just"/>
            <a:r>
              <a:rPr lang="en-US" sz="2600" dirty="0">
                <a:latin typeface="Cambria" panose="02040503050406030204" pitchFamily="18" charset="0"/>
              </a:rPr>
              <a:t>Average Investment= (Book value at year 1+ Book value at the end of useful life)/2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Criteria to accept or rejec</a:t>
            </a:r>
            <a:r>
              <a:rPr lang="en-US" dirty="0">
                <a:solidFill>
                  <a:srgbClr val="00B050"/>
                </a:solidFill>
              </a:rPr>
              <a:t>t: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If the actual accounting rate of return is more than the predetermined required rate of return, the project would be accepted. If not it would be rejected.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7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XYZ Company is looking to invest in some new machinery to replace its current malfunctioning one. The new machine, which costs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₹</a:t>
            </a:r>
            <a:r>
              <a:rPr lang="en-US" dirty="0">
                <a:latin typeface="Cambria" panose="02040503050406030204" pitchFamily="18" charset="0"/>
              </a:rPr>
              <a:t>420,000, would generate annual revenue by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₹ </a:t>
            </a:r>
            <a:r>
              <a:rPr lang="en-US" dirty="0">
                <a:latin typeface="Cambria" panose="02040503050406030204" pitchFamily="18" charset="0"/>
              </a:rPr>
              <a:t>200,000 and annual expenses by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₹ </a:t>
            </a:r>
            <a:r>
              <a:rPr lang="en-US" dirty="0">
                <a:latin typeface="Cambria" panose="02040503050406030204" pitchFamily="18" charset="0"/>
              </a:rPr>
              <a:t>50,000. The machine is estimated to have a useful life of 12 years and zero salvage value.</a:t>
            </a:r>
          </a:p>
        </p:txBody>
      </p:sp>
    </p:spTree>
    <p:extLst>
      <p:ext uri="{BB962C8B-B14F-4D97-AF65-F5344CB8AC3E}">
        <p14:creationId xmlns:p14="http://schemas.microsoft.com/office/powerpoint/2010/main" val="89671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6685-AECC-8B5B-DE28-3F721F4E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65546"/>
            <a:ext cx="5157787" cy="8239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189458"/>
            <a:ext cx="7632408" cy="50002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u="sng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Average annual profit: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Total revenue 		=  200,000 x 12	 						=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2,400,000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</a:rPr>
              <a:t> Annual expenses 			= 50,000 x 12				  			= </a:t>
            </a:r>
            <a:r>
              <a:rPr lang="en-US" sz="2000" b="1" dirty="0">
                <a:latin typeface="Cambria" panose="02040503050406030204" pitchFamily="18" charset="0"/>
              </a:rPr>
              <a:t>600,000</a:t>
            </a:r>
          </a:p>
          <a:p>
            <a:pPr algn="just"/>
            <a:r>
              <a:rPr lang="en-US" sz="2000" u="sng" dirty="0">
                <a:latin typeface="Cambria" panose="02040503050406030204" pitchFamily="18" charset="0"/>
              </a:rPr>
              <a:t>Depreciation 	              			= 420,000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Total profit		=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1,380,000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Average profit		= TP/12 	= 115,000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Average investment 	= (420,000+0)/2	 =210,000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ARR  		=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₹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115,000/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₹210,000 	= .5476 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54.67%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4A4D5A-E29B-99E7-D0A1-614B0E3E6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4" y="365546"/>
            <a:ext cx="5183188" cy="82391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EC18A0-C982-3E75-6721-F1FA069A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73E9EC-6C8F-9C29-DA62-2C2DD2F3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Average Investment= (Initial cost + Installation expenses- salvage value) / 2 +Additional Net Working Capital + Salvage Value. 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If the initial investment of the XYZ ltd. in buying a machine is Rs 1, 21, 000, salvage value is Rs 11,000, working capital is Rs 12000 &amp; life of the machine is 5 years. SLM of depreciation is adopted. Calculate the average investment.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7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Modern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Net Present value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 flows of the investment project should be forecasted based on realistic assumption</a:t>
            </a:r>
          </a:p>
          <a:p>
            <a:r>
              <a:rPr lang="en-US" dirty="0"/>
              <a:t>Appropriate discount rate (OCC)</a:t>
            </a:r>
          </a:p>
          <a:p>
            <a:r>
              <a:rPr lang="en-US" dirty="0"/>
              <a:t>PV of cash flows should be calculated using the OCC as discount rate</a:t>
            </a:r>
          </a:p>
          <a:p>
            <a:r>
              <a:rPr lang="en-US" dirty="0"/>
              <a:t>The project should be accepted if NPV&gt;0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budgeting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Capital refers to the total investment of a company or  firm in money, tangible and intangible assets. </a:t>
            </a:r>
          </a:p>
          <a:p>
            <a:r>
              <a:rPr lang="en-US" dirty="0">
                <a:latin typeface="Cambria" panose="02040503050406030204" pitchFamily="18" charset="0"/>
              </a:rPr>
              <a:t>Budgeting :- the art of building budgets 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Some examples : </a:t>
            </a:r>
          </a:p>
          <a:p>
            <a:r>
              <a:rPr lang="en-US" dirty="0">
                <a:latin typeface="Cambria" panose="02040503050406030204" pitchFamily="18" charset="0"/>
              </a:rPr>
              <a:t>Fixed assets, plant and machinery, goodwill </a:t>
            </a:r>
            <a:r>
              <a:rPr lang="en-US" dirty="0" err="1">
                <a:latin typeface="Cambria" panose="02040503050406030204" pitchFamily="18" charset="0"/>
              </a:rPr>
              <a:t>etc</a:t>
            </a:r>
            <a:r>
              <a:rPr lang="en-US" dirty="0">
                <a:latin typeface="Cambria" panose="02040503050406030204" pitchFamily="18" charset="0"/>
              </a:rPr>
              <a:t>…</a:t>
            </a:r>
          </a:p>
          <a:p>
            <a:r>
              <a:rPr lang="en-US" dirty="0">
                <a:latin typeface="Cambria" panose="02040503050406030204" pitchFamily="18" charset="0"/>
              </a:rPr>
              <a:t>Expenditure related to addition, expansion, improvement and alteration to the fixed assets</a:t>
            </a:r>
          </a:p>
          <a:p>
            <a:r>
              <a:rPr lang="en-US" dirty="0">
                <a:latin typeface="Cambria" panose="02040503050406030204" pitchFamily="18" charset="0"/>
              </a:rPr>
              <a:t>The replacement of fixed assets. </a:t>
            </a:r>
          </a:p>
          <a:p>
            <a:r>
              <a:rPr lang="en-US" dirty="0">
                <a:latin typeface="Cambria" panose="02040503050406030204" pitchFamily="18" charset="0"/>
              </a:rPr>
              <a:t>Research and development project. 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4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NPV= difference between PVs of COFs  and CIFs</a:t>
                </a:r>
              </a:p>
              <a:p>
                <a:endParaRPr lang="en-US" dirty="0"/>
              </a:p>
              <a:p>
                <a:r>
                  <a:rPr lang="en-US" dirty="0"/>
                  <a:t>NPV= </a:t>
                </a:r>
                <a:r>
                  <a:rPr lang="en-US" sz="4400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-----+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sz="4400" dirty="0"/>
                  <a:t>]-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65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>
                    <a:latin typeface="Cambria" panose="02040503050406030204" pitchFamily="18" charset="0"/>
                  </a:rPr>
                  <a:t>The project X costs Rs.</a:t>
                </a:r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2,500 </a:t>
                </a:r>
                <a:r>
                  <a:rPr lang="en-US" dirty="0">
                    <a:latin typeface="Cambria" panose="02040503050406030204" pitchFamily="18" charset="0"/>
                  </a:rPr>
                  <a:t>now and is expected to generate year end cash inflows of Rs.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900</a:t>
                </a:r>
                <a:r>
                  <a:rPr lang="en-US" dirty="0">
                    <a:latin typeface="Cambria" panose="02040503050406030204" pitchFamily="18" charset="0"/>
                  </a:rPr>
                  <a:t>, Rs.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800</a:t>
                </a:r>
                <a:r>
                  <a:rPr lang="en-US" dirty="0">
                    <a:latin typeface="Cambria" panose="02040503050406030204" pitchFamily="18" charset="0"/>
                  </a:rPr>
                  <a:t>, Rs.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700,</a:t>
                </a:r>
                <a:r>
                  <a:rPr lang="en-US" dirty="0">
                    <a:latin typeface="Cambria" panose="02040503050406030204" pitchFamily="18" charset="0"/>
                  </a:rPr>
                  <a:t>Rs.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600</a:t>
                </a:r>
                <a:r>
                  <a:rPr lang="en-US" dirty="0">
                    <a:latin typeface="Cambria" panose="02040503050406030204" pitchFamily="18" charset="0"/>
                  </a:rPr>
                  <a:t>, and Rs.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500</a:t>
                </a:r>
                <a:r>
                  <a:rPr lang="en-US" dirty="0">
                    <a:latin typeface="Cambria" panose="02040503050406030204" pitchFamily="18" charset="0"/>
                  </a:rPr>
                  <a:t> in years 1 to 5. The opportunity cost of capital is assumed to be 15%. Find out the NPV of the project.</a:t>
                </a:r>
              </a:p>
              <a:p>
                <a:pPr algn="just"/>
                <a:r>
                  <a:rPr lang="en-US" dirty="0"/>
                  <a:t>NPV= </a:t>
                </a:r>
                <a:r>
                  <a:rPr lang="en-US" sz="4400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sz="4400" dirty="0"/>
                  <a:t>]-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pPr algn="just"/>
                <a:endParaRPr lang="en-US" dirty="0">
                  <a:latin typeface="Cambria" panose="02040503050406030204" pitchFamily="18" charset="0"/>
                </a:endParaRPr>
              </a:p>
              <a:p>
                <a:pPr algn="just"/>
                <a:r>
                  <a:rPr lang="en-US" dirty="0">
                    <a:latin typeface="Cambria" panose="02040503050406030204" pitchFamily="18" charset="0"/>
                  </a:rPr>
                  <a:t>NPV= </a:t>
                </a:r>
                <a:r>
                  <a:rPr lang="en-US" sz="4400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(1.1</m:t>
                            </m:r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(1.1</m:t>
                            </m:r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(1.1</m:t>
                            </m:r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(1.1</m:t>
                            </m:r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sz="4400" dirty="0"/>
                  <a:t>]-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2500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3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NPV= ( 782.60 + 605   + 460.2 + 343.1  + 248.59 )-2500</a:t>
            </a:r>
          </a:p>
          <a:p>
            <a:r>
              <a:rPr lang="en-US" dirty="0">
                <a:latin typeface="Cambria" panose="02040503050406030204" pitchFamily="18" charset="0"/>
              </a:rPr>
              <a:t> 2439.49-2500     = </a:t>
            </a:r>
            <a:r>
              <a:rPr lang="en-US" b="1" dirty="0">
                <a:latin typeface="Cambria" panose="02040503050406030204" pitchFamily="18" charset="0"/>
              </a:rPr>
              <a:t>-60.51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The NPV method can be used to select between mutually exclusive projects: the one with highest NPV should be selected.</a:t>
            </a:r>
          </a:p>
        </p:txBody>
      </p:sp>
    </p:spTree>
    <p:extLst>
      <p:ext uri="{BB962C8B-B14F-4D97-AF65-F5344CB8AC3E}">
        <p14:creationId xmlns:p14="http://schemas.microsoft.com/office/powerpoint/2010/main" val="159727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Evaluation of NPV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NPV is the most acceptable method: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Time value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Measure of true profitability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Value-additivity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Share holders value</a:t>
            </a:r>
          </a:p>
          <a:p>
            <a:r>
              <a:rPr lang="en-US" dirty="0">
                <a:latin typeface="Cambria" panose="02040503050406030204" pitchFamily="18" charset="0"/>
              </a:rPr>
              <a:t>Limitations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Cash flow estimation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Discount rate (non constant and difficult)</a:t>
            </a:r>
          </a:p>
        </p:txBody>
      </p:sp>
    </p:spTree>
    <p:extLst>
      <p:ext uri="{BB962C8B-B14F-4D97-AF65-F5344CB8AC3E}">
        <p14:creationId xmlns:p14="http://schemas.microsoft.com/office/powerpoint/2010/main" val="220903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Internal rate of Return (IRR)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400" dirty="0">
                    <a:latin typeface="Cambria" panose="02040503050406030204" pitchFamily="18" charset="0"/>
                  </a:rPr>
                  <a:t>IRR is that rate of discount that equates the investment outlay with the present value of cash inflows received after one period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400" dirty="0">
                    <a:latin typeface="Cambria" panose="02040503050406030204" pitchFamily="18" charset="0"/>
                  </a:rPr>
                  <a:t>It is the rate of discount that makes the NPV of all cash flows equal to zero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2400" dirty="0">
                    <a:latin typeface="Cambria" panose="02040503050406030204" pitchFamily="18" charset="0"/>
                  </a:rPr>
                  <a:t>It is the annual rate of growth that an investment is expected to generate</a:t>
                </a:r>
              </a:p>
              <a:p>
                <a:pPr marL="0" indent="0" algn="just">
                  <a:buNone/>
                </a:pPr>
                <a:endParaRPr lang="en-US" sz="24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-----+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</a:p>
              <a:p>
                <a:r>
                  <a:rPr lang="en-US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91" y="5206481"/>
            <a:ext cx="361626" cy="6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8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Cambria" panose="02040503050406030204" pitchFamily="18" charset="0"/>
              </a:rPr>
              <a:t>Calculating IRR by trial and error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Select any discount rate to compute the present value 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If the calculated PV of the expected cash inflow is lower than the PV of cash outflows, 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a lower </a:t>
            </a:r>
            <a:r>
              <a:rPr lang="en-US" dirty="0">
                <a:latin typeface="Cambria" panose="02040503050406030204" pitchFamily="18" charset="0"/>
              </a:rPr>
              <a:t>rate should be tried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If the calculated PV of the expected cash inflow is higher than the PV of cash outflows, </a:t>
            </a:r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a higher </a:t>
            </a:r>
            <a:r>
              <a:rPr lang="en-US" dirty="0">
                <a:latin typeface="Cambria" panose="02040503050406030204" pitchFamily="18" charset="0"/>
              </a:rPr>
              <a:t>rate should be tried</a:t>
            </a:r>
          </a:p>
          <a:p>
            <a:endParaRPr lang="en-US" dirty="0"/>
          </a:p>
          <a:p>
            <a:r>
              <a:rPr lang="en-US" dirty="0">
                <a:latin typeface="Cambria" panose="02040503050406030204" pitchFamily="18" charset="0"/>
              </a:rPr>
              <a:t>The process will be repeated until the NPV becomes zero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1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Level </a:t>
                </a:r>
                <a:r>
                  <a:rPr lang="en-US" u="sng" dirty="0" err="1">
                    <a:solidFill>
                      <a:srgbClr val="00B050"/>
                    </a:solidFill>
                    <a:latin typeface="Cambria" panose="02040503050406030204" pitchFamily="18" charset="0"/>
                  </a:rPr>
                  <a:t>Cfs</a:t>
                </a:r>
                <a:endParaRPr lang="en-US" u="sng" dirty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Let us assume that an investment would cost Rs 20,000 and provide annual cash inflows of Rs 5430  for six years. 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NPV=0</a:t>
                </a:r>
              </a:p>
              <a:p>
                <a:r>
                  <a:rPr lang="en-US" dirty="0">
                    <a:latin typeface="Cambria" panose="02040503050406030204" pitchFamily="18" charset="0"/>
                    <a:sym typeface="Wingdings" panose="05000000000000000000" pitchFamily="2" charset="2"/>
                  </a:rPr>
                  <a:t> NPV= -20,000 + RS 5430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𝑃𝑉𝐴𝐹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20,000= </a:t>
                </a:r>
                <a:r>
                  <a:rPr lang="en-US" dirty="0">
                    <a:latin typeface="Cambria" panose="02040503050406030204" pitchFamily="18" charset="0"/>
                    <a:sym typeface="Wingdings" panose="05000000000000000000" pitchFamily="2" charset="2"/>
                  </a:rPr>
                  <a:t>5430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𝑃𝑉𝐴𝐹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" panose="02040503050406030204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𝑃𝑉𝐴𝐹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= 20,000/5430 = 3.683</a:t>
                </a:r>
              </a:p>
              <a:p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2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Uneven </a:t>
                </a:r>
                <a:r>
                  <a:rPr lang="en-US" b="1" u="sng" dirty="0" err="1">
                    <a:solidFill>
                      <a:srgbClr val="00B050"/>
                    </a:solidFill>
                    <a:latin typeface="Cambria" panose="02040503050406030204" pitchFamily="18" charset="0"/>
                  </a:rPr>
                  <a:t>Cfs</a:t>
                </a:r>
                <a:endParaRPr lang="en-US" b="1" u="sng" dirty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Invest $2,000 now, receive 3 yearly payments of $100 each, plus $2,500 in the 3rd year.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Let us try a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10%</a:t>
                </a:r>
                <a:r>
                  <a:rPr lang="en-US" sz="2400" dirty="0">
                    <a:latin typeface="Cambria" panose="02040503050406030204" pitchFamily="18" charset="0"/>
                  </a:rPr>
                  <a:t> interest rate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00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(1.1)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(1.1)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00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(1.1)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250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(1.1)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- 2000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= 90.91+ 82.64+ 75.13+ 1878.29-2000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= $126.97 (+</a:t>
                </a:r>
                <a:r>
                  <a:rPr lang="en-US" sz="2400" dirty="0" err="1">
                    <a:latin typeface="Cambria" panose="02040503050406030204" pitchFamily="18" charset="0"/>
                  </a:rPr>
                  <a:t>ve</a:t>
                </a:r>
                <a:r>
                  <a:rPr lang="en-US" sz="2400" dirty="0">
                    <a:latin typeface="Cambria" panose="02040503050406030204" pitchFamily="18" charset="0"/>
                  </a:rPr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7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Let’s try 12%</a:t>
            </a:r>
          </a:p>
          <a:p>
            <a:r>
              <a:rPr lang="en-US" sz="2400" dirty="0">
                <a:latin typeface="Cambria" panose="02040503050406030204" pitchFamily="18" charset="0"/>
              </a:rPr>
              <a:t>NPV= 89.29+ 79.72+ 71.18+1779.45-2000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	= </a:t>
            </a:r>
            <a:r>
              <a:rPr lang="en-US" sz="2400" b="1" dirty="0">
                <a:latin typeface="Cambria" panose="02040503050406030204" pitchFamily="18" charset="0"/>
              </a:rPr>
              <a:t>19.64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Let’s try 12.4%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1760.52+70.42+79.15+88.97-2000= </a:t>
            </a:r>
            <a:r>
              <a:rPr lang="en-US" sz="2400" b="1" dirty="0">
                <a:latin typeface="Cambria" panose="02040503050406030204" pitchFamily="18" charset="0"/>
              </a:rPr>
              <a:t>-0.94</a:t>
            </a:r>
          </a:p>
        </p:txBody>
      </p:sp>
    </p:spTree>
    <p:extLst>
      <p:ext uri="{BB962C8B-B14F-4D97-AF65-F5344CB8AC3E}">
        <p14:creationId xmlns:p14="http://schemas.microsoft.com/office/powerpoint/2010/main" val="19393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1821"/>
                <a:ext cx="10515600" cy="5085142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For accurate IRR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IRR= Base factor+</a:t>
                </a:r>
                <a:r>
                  <a:rPr lang="en-US" sz="4400" dirty="0">
                    <a:latin typeface="Cambria" panose="02040503050406030204" pitchFamily="18" charset="0"/>
                  </a:rPr>
                  <a:t>[</a:t>
                </a:r>
                <a:r>
                  <a:rPr lang="en-US" dirty="0">
                    <a:latin typeface="Cambria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𝐷𝑖𝑓𝑓𝑒𝑟𝑒𝑛𝑐𝑒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DP</a:t>
                </a:r>
                <a:r>
                  <a:rPr lang="en-US" sz="4800" dirty="0">
                    <a:latin typeface="Cambria" panose="02040503050406030204" pitchFamily="18" charset="0"/>
                  </a:rPr>
                  <a:t>]</a:t>
                </a: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For example :  Rate of discounts	 </a:t>
                </a:r>
                <a:r>
                  <a:rPr 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10 %</a:t>
                </a:r>
                <a:r>
                  <a:rPr lang="en-US" dirty="0">
                    <a:latin typeface="Cambria" panose="02040503050406030204" pitchFamily="18" charset="0"/>
                  </a:rPr>
                  <a:t>  	 </a:t>
                </a:r>
                <a:r>
                  <a:rPr 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15%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 			NPV			</a:t>
                </a:r>
                <a:r>
                  <a:rPr lang="en-US" dirty="0">
                    <a:solidFill>
                      <a:srgbClr val="FFC000"/>
                    </a:solidFill>
                    <a:latin typeface="Cambria" panose="02040503050406030204" pitchFamily="18" charset="0"/>
                  </a:rPr>
                  <a:t>544		-600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IRR = 10%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544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544−(−600)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 	= 10%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544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1144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5=10%+ .47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=10+2.35=12.35%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1821"/>
                <a:ext cx="10515600" cy="5085142"/>
              </a:xfrm>
              <a:blipFill rotWithShape="1">
                <a:blip r:embed="rId2"/>
                <a:stretch>
                  <a:fillRect l="-1043" t="-1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4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>
              <a:latin typeface="Cambria" panose="02040503050406030204" pitchFamily="18" charset="0"/>
            </a:endParaRPr>
          </a:p>
          <a:p>
            <a:pPr algn="just"/>
            <a:endParaRPr lang="en-US" sz="2400" dirty="0">
              <a:latin typeface="Cambria" panose="02040503050406030204" pitchFamily="18" charset="0"/>
            </a:endParaRPr>
          </a:p>
          <a:p>
            <a:pPr algn="just"/>
            <a:endParaRPr lang="en-US" sz="2400" dirty="0">
              <a:latin typeface="Cambria" panose="02040503050406030204" pitchFamily="18" charset="0"/>
            </a:endParaRPr>
          </a:p>
          <a:p>
            <a:pPr algn="just"/>
            <a:endParaRPr lang="en-US" sz="2400" dirty="0">
              <a:latin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According to </a:t>
            </a:r>
            <a:r>
              <a:rPr lang="en-US" sz="2400" b="1" dirty="0">
                <a:latin typeface="Cambria" panose="02040503050406030204" pitchFamily="18" charset="0"/>
              </a:rPr>
              <a:t>Charles T. </a:t>
            </a:r>
            <a:r>
              <a:rPr lang="en-US" sz="2400" b="1" dirty="0" err="1">
                <a:latin typeface="Cambria" panose="02040503050406030204" pitchFamily="18" charset="0"/>
              </a:rPr>
              <a:t>Hrongreen</a:t>
            </a:r>
            <a:r>
              <a:rPr lang="en-US" sz="2400" b="1" dirty="0">
                <a:latin typeface="Cambria" panose="02040503050406030204" pitchFamily="18" charset="0"/>
              </a:rPr>
              <a:t>, </a:t>
            </a:r>
            <a:r>
              <a:rPr lang="en-US" sz="2400" dirty="0">
                <a:latin typeface="Cambria" panose="02040503050406030204" pitchFamily="18" charset="0"/>
              </a:rPr>
              <a:t>“capital budgeting is a long-term planning for making and financing proposed capital outlays.</a:t>
            </a:r>
          </a:p>
          <a:p>
            <a:pPr marL="0" indent="0">
              <a:buNone/>
            </a:pPr>
            <a:br>
              <a:rPr lang="en-US" sz="2400" dirty="0">
                <a:latin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45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NPV and IRR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Independent project: the conflict does not arise</a:t>
            </a:r>
          </a:p>
          <a:p>
            <a:r>
              <a:rPr lang="en-US" dirty="0">
                <a:latin typeface="Cambria" panose="02040503050406030204" pitchFamily="18" charset="0"/>
              </a:rPr>
              <a:t>Mutually exclusive projects: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One project may have higher NPV, but the other may have higher IRR</a:t>
            </a:r>
          </a:p>
          <a:p>
            <a:r>
              <a:rPr lang="en-US" dirty="0">
                <a:latin typeface="Cambria" panose="02040503050406030204" pitchFamily="18" charset="0"/>
              </a:rPr>
              <a:t>It may arise due to: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Relative size of the project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Due to the different cash flow distribution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96"/>
    </mc:Choice>
    <mc:Fallback xmlns="">
      <p:transition spd="slow" advTm="15889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Since NPV is an absolute measure, it will rank a project adding more dollar value higher regardless of the initial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investment</a:t>
            </a:r>
            <a:r>
              <a:rPr lang="en-US" dirty="0">
                <a:latin typeface="Cambria" panose="02040503050406030204" pitchFamily="18" charset="0"/>
              </a:rPr>
              <a:t> required</a:t>
            </a:r>
          </a:p>
          <a:p>
            <a:r>
              <a:rPr lang="en-US" dirty="0">
                <a:latin typeface="Cambria" panose="02040503050406030204" pitchFamily="18" charset="0"/>
              </a:rPr>
              <a:t>IRR is a relative measure, and it will rank projects offering best investment return higher regardless of the total value added.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In case of NPV IRR conflict, always accept the project with higher NPV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12"/>
    </mc:Choice>
    <mc:Fallback xmlns="">
      <p:transition spd="slow" advTm="7591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Reason: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It is because IRR inherently assumes that any cash flows can be reinvested at the internal rate of return.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This assumption is problematic because there is no guarantee that equally profitable opportunities will be available as soon as cash flows occur.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NPV does not suffer from such a problematic assumption because it assumes that reinvestment occurs at the cost of capital, which is more realistic and conservative </a:t>
            </a:r>
          </a:p>
        </p:txBody>
      </p:sp>
    </p:spTree>
    <p:extLst>
      <p:ext uri="{BB962C8B-B14F-4D97-AF65-F5344CB8AC3E}">
        <p14:creationId xmlns:p14="http://schemas.microsoft.com/office/powerpoint/2010/main" val="2961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96"/>
    </mc:Choice>
    <mc:Fallback xmlns="">
      <p:transition spd="slow" advTm="10579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Conflict: Example (size)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sz="11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sz="12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92"/>
    </mc:Choice>
    <mc:Fallback xmlns="">
      <p:transition spd="slow" advTm="2379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Conflict: Example ( CF)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788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sz="11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sz="12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</a:t>
                      </a:r>
                      <a:r>
                        <a:rPr lang="en-US" baseline="0" dirty="0"/>
                        <a:t>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09"/>
    </mc:Choice>
    <mc:Fallback xmlns="">
      <p:transition spd="slow" advTm="11320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Profitability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Measures the ratio between the present value of future </a:t>
            </a:r>
            <a:r>
              <a:rPr lang="en-US" dirty="0" err="1">
                <a:latin typeface="Cambria" panose="02040503050406030204" pitchFamily="18" charset="0"/>
              </a:rPr>
              <a:t>Cfs</a:t>
            </a:r>
            <a:r>
              <a:rPr lang="en-US" dirty="0">
                <a:latin typeface="Cambria" panose="02040503050406030204" pitchFamily="18" charset="0"/>
              </a:rPr>
              <a:t> and the initial investment.</a:t>
            </a:r>
          </a:p>
          <a:p>
            <a:r>
              <a:rPr lang="en-US" dirty="0">
                <a:latin typeface="Cambria" panose="02040503050406030204" pitchFamily="18" charset="0"/>
              </a:rPr>
              <a:t>it allow us to quantify the amount of value created per unit of investment</a:t>
            </a:r>
          </a:p>
          <a:p>
            <a:r>
              <a:rPr lang="en-US" dirty="0">
                <a:latin typeface="Cambria" panose="02040503050406030204" pitchFamily="18" charset="0"/>
              </a:rPr>
              <a:t>PI = PV of future CF/ Initial investment</a:t>
            </a:r>
          </a:p>
          <a:p>
            <a:r>
              <a:rPr lang="en-US" dirty="0">
                <a:latin typeface="Cambria" panose="02040503050406030204" pitchFamily="18" charset="0"/>
              </a:rPr>
              <a:t> if the PI &gt; 1, the project generates value </a:t>
            </a:r>
          </a:p>
        </p:txBody>
      </p:sp>
    </p:spTree>
    <p:extLst>
      <p:ext uri="{BB962C8B-B14F-4D97-AF65-F5344CB8AC3E}">
        <p14:creationId xmlns:p14="http://schemas.microsoft.com/office/powerpoint/2010/main" val="1849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49"/>
    </mc:Choice>
    <mc:Fallback xmlns="">
      <p:transition spd="slow" advTm="10844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4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77"/>
    </mc:Choice>
    <mc:Fallback xmlns="">
      <p:transition spd="slow" advTm="47477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79645" y="1825625"/>
          <a:ext cx="8481759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Project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Project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Year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 0</a:t>
                      </a:r>
                      <a:endParaRPr lang="en-US" dirty="0">
                        <a:solidFill>
                          <a:srgbClr val="00B05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-1,500,000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</a:rPr>
                        <a:t>-3,000,000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136,363.64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88,495.58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300,000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247,933.88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391,573.34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375,657.40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693,050.16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Year</a:t>
                      </a:r>
                      <a:r>
                        <a:rPr lang="en-US" baseline="0" dirty="0">
                          <a:latin typeface="Cambria" panose="02040503050406030204" pitchFamily="18" charset="0"/>
                        </a:rPr>
                        <a:t> 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136,602.69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1,500,000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919,978.09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Year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600,000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372,552.79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108,551.99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Year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282,236.97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240,159.26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Year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51,315.81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425,060.64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Discount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1,602,663.18</a:t>
                      </a:r>
                      <a:endParaRPr lang="en-US" dirty="0">
                        <a:solidFill>
                          <a:srgbClr val="00B05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2,866,869.07</a:t>
                      </a:r>
                      <a:endParaRPr lang="en-US" dirty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ambria" panose="02040503050406030204" pitchFamily="18" charset="0"/>
                        </a:rPr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1.0684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15"/>
    </mc:Choice>
    <mc:Fallback xmlns="">
      <p:transition spd="slow" advTm="8381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C177-1E1E-57CA-78D9-A9CAEC98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814A-65E8-15F7-4E70-96B9B5AE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marL="0" indent="0" algn="ctr">
              <a:buNone/>
            </a:pPr>
            <a:r>
              <a:rPr lang="en-IN" sz="3200" dirty="0"/>
              <a:t>Cost Concepts</a:t>
            </a:r>
          </a:p>
        </p:txBody>
      </p:sp>
    </p:spTree>
    <p:extLst>
      <p:ext uri="{BB962C8B-B14F-4D97-AF65-F5344CB8AC3E}">
        <p14:creationId xmlns:p14="http://schemas.microsoft.com/office/powerpoint/2010/main" val="2701135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6B3B5-7678-B045-6089-1EC95CD1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68289"/>
            <a:ext cx="11681927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3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and Importance of Capital Budgeting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1.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Long-term implications: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</a:rPr>
              <a:t>capital budgeting decision</a:t>
            </a:r>
            <a:r>
              <a:rPr lang="en-US" dirty="0">
                <a:latin typeface="Cambria" panose="02040503050406030204" pitchFamily="18" charset="0"/>
              </a:rPr>
              <a:t> has its effect over a long time span and inevitably affects the company’s future cost structure and growth.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Wrong decision and long-term survival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Lack of investment and competitive position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. Involvement of large amount of funds: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Need substantial amount of capital outlay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underlines the need for thoughtful,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</a:rPr>
              <a:t>wise and correct decisions </a:t>
            </a:r>
          </a:p>
        </p:txBody>
      </p:sp>
    </p:spTree>
    <p:extLst>
      <p:ext uri="{BB962C8B-B14F-4D97-AF65-F5344CB8AC3E}">
        <p14:creationId xmlns:p14="http://schemas.microsoft.com/office/powerpoint/2010/main" val="3060979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88BE4-C274-83EF-BE06-CFC3767E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114012"/>
            <a:ext cx="10860832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75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28494-0B6F-5A09-E374-E6D6DE829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731" y="531845"/>
            <a:ext cx="9825134" cy="5645118"/>
          </a:xfrm>
        </p:spPr>
      </p:pic>
    </p:spTree>
    <p:extLst>
      <p:ext uri="{BB962C8B-B14F-4D97-AF65-F5344CB8AC3E}">
        <p14:creationId xmlns:p14="http://schemas.microsoft.com/office/powerpoint/2010/main" val="226244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3B2E-2FD9-B3A0-5CCA-63846D58A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49" y="270588"/>
            <a:ext cx="10478278" cy="6447453"/>
          </a:xfrm>
        </p:spPr>
      </p:pic>
    </p:spTree>
    <p:extLst>
      <p:ext uri="{BB962C8B-B14F-4D97-AF65-F5344CB8AC3E}">
        <p14:creationId xmlns:p14="http://schemas.microsoft.com/office/powerpoint/2010/main" val="3404224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726-96F9-F32A-7FFB-A7CD2FEA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E073-7D9A-4765-7030-CA24A2A2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1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company has sales of $ 1,000,000, variable cost of $800,000. 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Contribution margin= Sales-VC  = $1,000,000 - $800,000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					   = $200,000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Contribution margin ratio = (Sales-VC)/ Sales = 20 %</a:t>
            </a:r>
          </a:p>
        </p:txBody>
      </p:sp>
    </p:spTree>
    <p:extLst>
      <p:ext uri="{BB962C8B-B14F-4D97-AF65-F5344CB8AC3E}">
        <p14:creationId xmlns:p14="http://schemas.microsoft.com/office/powerpoint/2010/main" val="1151886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528-1AA9-BD24-6AD6-10541BD7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15FDF-8546-8AC3-070B-F0C29267A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Example 2: </a:t>
                </a:r>
              </a:p>
              <a:p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Suppose that selling price is $35,variable cost is $15, and fixed costs are $90,000. </a:t>
                </a:r>
              </a:p>
              <a:p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BEP=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𝐹𝑖𝑥𝑒𝑑</m:t>
                            </m:r>
                            <m:r>
                              <a:rPr lang="en-I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𝐶𝑜𝑠𝑡𝑠</m:t>
                            </m:r>
                          </m:num>
                          <m:den>
                            <m:r>
                              <a:rPr lang="en-I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𝑆𝑎𝑙𝑒𝑠</m:t>
                            </m:r>
                            <m:r>
                              <a:rPr lang="en-I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𝑉𝑐</m:t>
                            </m:r>
                          </m:den>
                        </m:f>
                      </m:e>
                    </m:box>
                  </m:oMath>
                </a14:m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$90,000</m:t>
                            </m:r>
                          </m:num>
                          <m:den>
                            <m:r>
                              <a:rPr lang="en-I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$35−$15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= 4500 Unit.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15FDF-8546-8AC3-070B-F0C29267A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03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and Importance of Capital Budgeting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3.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Irreversible decision: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Once the decision is taken for purchasing a permanent asset, it is very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difficult to dispose off those assets without involving huge losses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 Irreversible because it is difficult to find a market for such assets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4.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Risk and uncertainty: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Investment is present and return is future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The future is uncertain and full of risk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Longer the period of project, greater may be the risk and uncertainty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1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and Importance of Capital Budgeting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5.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Difficult to make decision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Is a difficult and complicated exercise as it require an over all assessment of future events which are uncertain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Estimation of future benefits and cost correctly in quantitative terms subject to the uncertainties caused by economic-political social and technological factors</a:t>
            </a:r>
          </a:p>
          <a:p>
            <a:r>
              <a:rPr lang="en-US" dirty="0">
                <a:latin typeface="Cambria" panose="02040503050406030204" pitchFamily="18" charset="0"/>
              </a:rPr>
              <a:t>6.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Permanent commitment of funds</a:t>
            </a:r>
          </a:p>
          <a:p>
            <a:r>
              <a:rPr lang="en-US" dirty="0">
                <a:latin typeface="Cambria" panose="02040503050406030204" pitchFamily="18" charset="0"/>
              </a:rPr>
              <a:t>7.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Maximize the worth of Equity Shareholders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budgeting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115746"/>
              </p:ext>
            </p:extLst>
          </p:nvPr>
        </p:nvGraphicFramePr>
        <p:xfrm>
          <a:off x="1520588" y="1825625"/>
          <a:ext cx="93839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14899" y="4857010"/>
            <a:ext cx="257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Independent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Contingent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Mutually exclusive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925636" y="35166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563726" y="3942718"/>
            <a:ext cx="261409" cy="794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2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capital budgeting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Traditional methods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</a:rPr>
              <a:t>pay-back period methods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</a:rPr>
              <a:t>post-pay-back methods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</a:rPr>
              <a:t>accounting rate of return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Modern methods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</a:rPr>
              <a:t> NPV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</a:rPr>
              <a:t> IRR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Cambria" panose="02040503050406030204" pitchFamily="18" charset="0"/>
              </a:rPr>
              <a:t> PI Methods 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3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5344"/>
          </a:xfrm>
        </p:spPr>
        <p:txBody>
          <a:bodyPr>
            <a:normAutofit/>
          </a:bodyPr>
          <a:lstStyle/>
          <a:p>
            <a:r>
              <a:rPr lang="en-US" dirty="0"/>
              <a:t>Pay-back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299"/>
                <a:ext cx="10515600" cy="522162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Pay-back period is the time required to recover the initial investment in a project. 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Pay-back period=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𝑖𝑛𝑣𝑒𝑠𝑡𝑚𝑒𝑛𝑡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𝐴𝑛𝑛𝑢𝑎𝑙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𝐶𝑎𝑠h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𝑖𝑛𝑓𝑙𝑜𝑤𝑠</m:t>
                        </m:r>
                      </m:den>
                    </m:f>
                  </m:oMath>
                </a14:m>
                <a:br>
                  <a:rPr lang="en-US" dirty="0">
                    <a:latin typeface="Cambria" panose="02040503050406030204" pitchFamily="18" charset="0"/>
                  </a:rPr>
                </a:br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sz="2600" dirty="0">
                    <a:latin typeface="Cambria" panose="02040503050406030204" pitchFamily="18" charset="0"/>
                  </a:rPr>
                  <a:t>Project cost is Rs. 30,000 and the cash inflows are Rs. 10,000, the life of the project is 5 years. Calculate the pay-back period. </a:t>
                </a:r>
              </a:p>
              <a:p>
                <a:endParaRPr lang="en-US" sz="2600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PBP=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30,000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10,000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=3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𝑌𝑒𝑎𝑟𝑠</m:t>
                    </m:r>
                  </m:oMath>
                </a14:m>
                <a:endParaRPr lang="en-IN" b="0" dirty="0">
                  <a:latin typeface="Cambria" panose="02040503050406030204" pitchFamily="18" charset="0"/>
                </a:endParaRPr>
              </a:p>
              <a:p>
                <a:r>
                  <a:rPr lang="en-US" b="1" i="1" dirty="0">
                    <a:solidFill>
                      <a:srgbClr val="00B0F0"/>
                    </a:solidFill>
                    <a:latin typeface="Cambria" panose="02040503050406030204" pitchFamily="18" charset="0"/>
                  </a:rPr>
                  <a:t>Accept /Reject criteria</a:t>
                </a:r>
                <a:endParaRPr lang="en-US" b="1" dirty="0">
                  <a:latin typeface="Cambria" panose="02040503050406030204" pitchFamily="18" charset="0"/>
                </a:endParaRPr>
              </a:p>
              <a:p>
                <a:r>
                  <a:rPr lang="en-US" sz="2800" dirty="0">
                    <a:latin typeface="Cambria" panose="02040503050406030204" pitchFamily="18" charset="0"/>
                  </a:rPr>
                  <a:t>If the actual pay-back period is less than the predetermined pay-back period, the project would be accepted. If not, it would be rejected. </a:t>
                </a: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299"/>
                <a:ext cx="10515600" cy="5221620"/>
              </a:xfrm>
              <a:blipFill>
                <a:blip r:embed="rId2"/>
                <a:stretch>
                  <a:fillRect l="-928" t="-1867" r="-986" b="-1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30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2196</Words>
  <Application>Microsoft Office PowerPoint</Application>
  <PresentationFormat>Widescreen</PresentationFormat>
  <Paragraphs>342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</vt:lpstr>
      <vt:lpstr>Cambria Math</vt:lpstr>
      <vt:lpstr>TimesNewRomanPS-BoldMT</vt:lpstr>
      <vt:lpstr>TimesNewRomanPSMT</vt:lpstr>
      <vt:lpstr>Wingdings</vt:lpstr>
      <vt:lpstr>Office Theme</vt:lpstr>
      <vt:lpstr>PowerPoint Presentation</vt:lpstr>
      <vt:lpstr>Capital budgeting</vt:lpstr>
      <vt:lpstr>PowerPoint Presentation</vt:lpstr>
      <vt:lpstr>Need and Importance of Capital Budgeting  </vt:lpstr>
      <vt:lpstr>Need and Importance of Capital Budgeting</vt:lpstr>
      <vt:lpstr>Need and Importance of Capital Budgeting</vt:lpstr>
      <vt:lpstr>Capital budgeting process</vt:lpstr>
      <vt:lpstr>Kinds of capital budgeting decision</vt:lpstr>
      <vt:lpstr>Pay-back period</vt:lpstr>
      <vt:lpstr>PowerPoint Presentation</vt:lpstr>
      <vt:lpstr>PowerPoint Presentation</vt:lpstr>
      <vt:lpstr>PowerPoint Presentation</vt:lpstr>
      <vt:lpstr>Accounting rate of return(ARR)</vt:lpstr>
      <vt:lpstr>PowerPoint Presentation</vt:lpstr>
      <vt:lpstr>PowerPoint Presentation</vt:lpstr>
      <vt:lpstr>PowerPoint Presentation</vt:lpstr>
      <vt:lpstr>PowerPoint Presentation</vt:lpstr>
      <vt:lpstr>Modern methods</vt:lpstr>
      <vt:lpstr>Net Present value method</vt:lpstr>
      <vt:lpstr>PowerPoint Presentation</vt:lpstr>
      <vt:lpstr>Example</vt:lpstr>
      <vt:lpstr>PowerPoint Presentation</vt:lpstr>
      <vt:lpstr>Evaluation of NPV method</vt:lpstr>
      <vt:lpstr>Internal rate of Return (IRR)</vt:lpstr>
      <vt:lpstr>Calculating IRR by trial and error method</vt:lpstr>
      <vt:lpstr>Example 1</vt:lpstr>
      <vt:lpstr>Example 2</vt:lpstr>
      <vt:lpstr>PowerPoint Presentation</vt:lpstr>
      <vt:lpstr>PowerPoint Presentation</vt:lpstr>
      <vt:lpstr>NPV and IRR conflict</vt:lpstr>
      <vt:lpstr>PowerPoint Presentation</vt:lpstr>
      <vt:lpstr>PowerPoint Presentation</vt:lpstr>
      <vt:lpstr>Conflict: Example (size)</vt:lpstr>
      <vt:lpstr>Conflict: Example ( CF)</vt:lpstr>
      <vt:lpstr>6. Profitability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 Ambrammal</dc:creator>
  <cp:lastModifiedBy>Sunil Kumar</cp:lastModifiedBy>
  <cp:revision>35</cp:revision>
  <dcterms:created xsi:type="dcterms:W3CDTF">2020-10-13T16:04:11Z</dcterms:created>
  <dcterms:modified xsi:type="dcterms:W3CDTF">2023-10-30T04:46:27Z</dcterms:modified>
</cp:coreProperties>
</file>