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95" r:id="rId3"/>
  </p:sldMasterIdLst>
  <p:sldIdLst>
    <p:sldId id="259" r:id="rId4"/>
    <p:sldId id="262" r:id="rId5"/>
    <p:sldId id="265" r:id="rId6"/>
    <p:sldId id="268" r:id="rId7"/>
    <p:sldId id="271" r:id="rId8"/>
    <p:sldId id="274" r:id="rId9"/>
    <p:sldId id="277" r:id="rId10"/>
    <p:sldId id="280" r:id="rId11"/>
    <p:sldId id="283" r:id="rId12"/>
    <p:sldId id="290" r:id="rId13"/>
    <p:sldId id="286" r:id="rId14"/>
    <p:sldId id="287" r:id="rId15"/>
    <p:sldId id="291" r:id="rId16"/>
    <p:sldId id="288" r:id="rId17"/>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2" d="100"/>
          <a:sy n="82" d="100"/>
        </p:scale>
        <p:origin x="672"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BHARDWAJ" userId="321220dc1b733e5c" providerId="LiveId" clId="{428E200D-50C8-472B-9DBF-B6B91D69CA33}"/>
    <pc:docChg chg="undo custSel addSld delSld modSld">
      <pc:chgData name="KARTIK BHARDWAJ" userId="321220dc1b733e5c" providerId="LiveId" clId="{428E200D-50C8-472B-9DBF-B6B91D69CA33}" dt="2024-03-15T23:10:17.176" v="611" actId="1076"/>
      <pc:docMkLst>
        <pc:docMk/>
      </pc:docMkLst>
      <pc:sldChg chg="modSp mod">
        <pc:chgData name="KARTIK BHARDWAJ" userId="321220dc1b733e5c" providerId="LiveId" clId="{428E200D-50C8-472B-9DBF-B6B91D69CA33}" dt="2024-03-15T06:04:27.673" v="293" actId="20577"/>
        <pc:sldMkLst>
          <pc:docMk/>
          <pc:sldMk cId="2456126090" sldId="265"/>
        </pc:sldMkLst>
        <pc:spChg chg="mod">
          <ac:chgData name="KARTIK BHARDWAJ" userId="321220dc1b733e5c" providerId="LiveId" clId="{428E200D-50C8-472B-9DBF-B6B91D69CA33}" dt="2024-03-15T06:04:27.673" v="293" actId="20577"/>
          <ac:spMkLst>
            <pc:docMk/>
            <pc:sldMk cId="2456126090" sldId="265"/>
            <ac:spMk id="3" creationId="{AC126F52-BD4E-4F45-B03D-D4F5A8F60227}"/>
          </ac:spMkLst>
        </pc:spChg>
      </pc:sldChg>
      <pc:sldChg chg="modSp mod">
        <pc:chgData name="KARTIK BHARDWAJ" userId="321220dc1b733e5c" providerId="LiveId" clId="{428E200D-50C8-472B-9DBF-B6B91D69CA33}" dt="2024-03-15T04:35:42.480" v="132" actId="20577"/>
        <pc:sldMkLst>
          <pc:docMk/>
          <pc:sldMk cId="2197139459" sldId="268"/>
        </pc:sldMkLst>
        <pc:spChg chg="mod">
          <ac:chgData name="KARTIK BHARDWAJ" userId="321220dc1b733e5c" providerId="LiveId" clId="{428E200D-50C8-472B-9DBF-B6B91D69CA33}" dt="2024-03-15T04:35:42.480" v="132" actId="20577"/>
          <ac:spMkLst>
            <pc:docMk/>
            <pc:sldMk cId="2197139459" sldId="268"/>
            <ac:spMk id="3" creationId="{E872FE9B-6CFA-47C7-BB50-C1BD9E87AF08}"/>
          </ac:spMkLst>
        </pc:spChg>
      </pc:sldChg>
      <pc:sldChg chg="modSp mod">
        <pc:chgData name="KARTIK BHARDWAJ" userId="321220dc1b733e5c" providerId="LiveId" clId="{428E200D-50C8-472B-9DBF-B6B91D69CA33}" dt="2024-03-15T04:33:10.019" v="55" actId="20577"/>
        <pc:sldMkLst>
          <pc:docMk/>
          <pc:sldMk cId="3240204442" sldId="271"/>
        </pc:sldMkLst>
        <pc:spChg chg="mod">
          <ac:chgData name="KARTIK BHARDWAJ" userId="321220dc1b733e5c" providerId="LiveId" clId="{428E200D-50C8-472B-9DBF-B6B91D69CA33}" dt="2024-03-15T04:33:10.019" v="55" actId="20577"/>
          <ac:spMkLst>
            <pc:docMk/>
            <pc:sldMk cId="3240204442" sldId="271"/>
            <ac:spMk id="2" creationId="{9A3C2056-8EEB-4661-9D4F-656C65702B72}"/>
          </ac:spMkLst>
        </pc:spChg>
      </pc:sldChg>
      <pc:sldChg chg="modSp mod">
        <pc:chgData name="KARTIK BHARDWAJ" userId="321220dc1b733e5c" providerId="LiveId" clId="{428E200D-50C8-472B-9DBF-B6B91D69CA33}" dt="2024-03-15T06:30:03.701" v="325" actId="20577"/>
        <pc:sldMkLst>
          <pc:docMk/>
          <pc:sldMk cId="3562409096" sldId="274"/>
        </pc:sldMkLst>
        <pc:spChg chg="mod">
          <ac:chgData name="KARTIK BHARDWAJ" userId="321220dc1b733e5c" providerId="LiveId" clId="{428E200D-50C8-472B-9DBF-B6B91D69CA33}" dt="2024-03-15T06:30:03.701" v="325" actId="20577"/>
          <ac:spMkLst>
            <pc:docMk/>
            <pc:sldMk cId="3562409096" sldId="274"/>
            <ac:spMk id="3" creationId="{8FA9F6EC-153C-4B3D-9932-ED80FAB187EA}"/>
          </ac:spMkLst>
        </pc:spChg>
        <pc:picChg chg="mod">
          <ac:chgData name="KARTIK BHARDWAJ" userId="321220dc1b733e5c" providerId="LiveId" clId="{428E200D-50C8-472B-9DBF-B6B91D69CA33}" dt="2024-03-15T04:33:32.602" v="58" actId="1076"/>
          <ac:picMkLst>
            <pc:docMk/>
            <pc:sldMk cId="3562409096" sldId="274"/>
            <ac:picMk id="5" creationId="{51224D1F-27BF-48E9-89EF-2F1020AE030D}"/>
          </ac:picMkLst>
        </pc:picChg>
      </pc:sldChg>
      <pc:sldChg chg="modSp mod">
        <pc:chgData name="KARTIK BHARDWAJ" userId="321220dc1b733e5c" providerId="LiveId" clId="{428E200D-50C8-472B-9DBF-B6B91D69CA33}" dt="2024-03-15T06:08:28.349" v="294" actId="14100"/>
        <pc:sldMkLst>
          <pc:docMk/>
          <pc:sldMk cId="2506034806" sldId="277"/>
        </pc:sldMkLst>
        <pc:spChg chg="mod">
          <ac:chgData name="KARTIK BHARDWAJ" userId="321220dc1b733e5c" providerId="LiveId" clId="{428E200D-50C8-472B-9DBF-B6B91D69CA33}" dt="2024-03-15T06:08:28.349" v="294" actId="14100"/>
          <ac:spMkLst>
            <pc:docMk/>
            <pc:sldMk cId="2506034806" sldId="277"/>
            <ac:spMk id="3" creationId="{011FD7C9-E9F0-4518-9B1D-55F91C81F3E9}"/>
          </ac:spMkLst>
        </pc:spChg>
      </pc:sldChg>
      <pc:sldChg chg="modSp mod">
        <pc:chgData name="KARTIK BHARDWAJ" userId="321220dc1b733e5c" providerId="LiveId" clId="{428E200D-50C8-472B-9DBF-B6B91D69CA33}" dt="2024-03-15T04:41:49.161" v="209" actId="20577"/>
        <pc:sldMkLst>
          <pc:docMk/>
          <pc:sldMk cId="3870197611" sldId="280"/>
        </pc:sldMkLst>
        <pc:spChg chg="mod">
          <ac:chgData name="KARTIK BHARDWAJ" userId="321220dc1b733e5c" providerId="LiveId" clId="{428E200D-50C8-472B-9DBF-B6B91D69CA33}" dt="2024-03-15T04:41:49.161" v="209" actId="20577"/>
          <ac:spMkLst>
            <pc:docMk/>
            <pc:sldMk cId="3870197611" sldId="280"/>
            <ac:spMk id="5" creationId="{3D612390-B2BF-4C58-ADC3-096273A3CF48}"/>
          </ac:spMkLst>
        </pc:spChg>
      </pc:sldChg>
      <pc:sldChg chg="modSp mod">
        <pc:chgData name="KARTIK BHARDWAJ" userId="321220dc1b733e5c" providerId="LiveId" clId="{428E200D-50C8-472B-9DBF-B6B91D69CA33}" dt="2024-03-15T04:32:33.636" v="52" actId="20577"/>
        <pc:sldMkLst>
          <pc:docMk/>
          <pc:sldMk cId="439503220" sldId="286"/>
        </pc:sldMkLst>
        <pc:spChg chg="mod">
          <ac:chgData name="KARTIK BHARDWAJ" userId="321220dc1b733e5c" providerId="LiveId" clId="{428E200D-50C8-472B-9DBF-B6B91D69CA33}" dt="2024-03-15T04:32:33.636" v="52" actId="20577"/>
          <ac:spMkLst>
            <pc:docMk/>
            <pc:sldMk cId="439503220" sldId="286"/>
            <ac:spMk id="3" creationId="{9B0AD89C-2D5F-468A-8B1E-1AF2E55A8B7A}"/>
          </ac:spMkLst>
        </pc:spChg>
      </pc:sldChg>
      <pc:sldChg chg="modSp new mod">
        <pc:chgData name="KARTIK BHARDWAJ" userId="321220dc1b733e5c" providerId="LiveId" clId="{428E200D-50C8-472B-9DBF-B6B91D69CA33}" dt="2024-03-15T04:52:18.764" v="268" actId="1076"/>
        <pc:sldMkLst>
          <pc:docMk/>
          <pc:sldMk cId="3524660902" sldId="287"/>
        </pc:sldMkLst>
        <pc:spChg chg="mod">
          <ac:chgData name="KARTIK BHARDWAJ" userId="321220dc1b733e5c" providerId="LiveId" clId="{428E200D-50C8-472B-9DBF-B6B91D69CA33}" dt="2024-03-15T04:52:18.764" v="268" actId="1076"/>
          <ac:spMkLst>
            <pc:docMk/>
            <pc:sldMk cId="3524660902" sldId="287"/>
            <ac:spMk id="2" creationId="{6331A5A5-F8FA-4951-91DD-018CA52A99D8}"/>
          </ac:spMkLst>
        </pc:spChg>
        <pc:spChg chg="mod">
          <ac:chgData name="KARTIK BHARDWAJ" userId="321220dc1b733e5c" providerId="LiveId" clId="{428E200D-50C8-472B-9DBF-B6B91D69CA33}" dt="2024-03-15T04:52:06.841" v="267" actId="1076"/>
          <ac:spMkLst>
            <pc:docMk/>
            <pc:sldMk cId="3524660902" sldId="287"/>
            <ac:spMk id="3" creationId="{4FD44A2A-1404-4EE4-8592-C930674AC511}"/>
          </ac:spMkLst>
        </pc:spChg>
      </pc:sldChg>
      <pc:sldChg chg="modSp new mod">
        <pc:chgData name="KARTIK BHARDWAJ" userId="321220dc1b733e5c" providerId="LiveId" clId="{428E200D-50C8-472B-9DBF-B6B91D69CA33}" dt="2024-03-15T06:55:58.141" v="351" actId="1076"/>
        <pc:sldMkLst>
          <pc:docMk/>
          <pc:sldMk cId="3085032375" sldId="288"/>
        </pc:sldMkLst>
        <pc:spChg chg="mod">
          <ac:chgData name="KARTIK BHARDWAJ" userId="321220dc1b733e5c" providerId="LiveId" clId="{428E200D-50C8-472B-9DBF-B6B91D69CA33}" dt="2024-03-15T06:55:58.141" v="351" actId="1076"/>
          <ac:spMkLst>
            <pc:docMk/>
            <pc:sldMk cId="3085032375" sldId="288"/>
            <ac:spMk id="2" creationId="{1D29697B-F78E-4527-88FF-678E4AFE3DF3}"/>
          </ac:spMkLst>
        </pc:spChg>
      </pc:sldChg>
      <pc:sldChg chg="new del">
        <pc:chgData name="KARTIK BHARDWAJ" userId="321220dc1b733e5c" providerId="LiveId" clId="{428E200D-50C8-472B-9DBF-B6B91D69CA33}" dt="2024-03-15T22:51:07.539" v="355" actId="680"/>
        <pc:sldMkLst>
          <pc:docMk/>
          <pc:sldMk cId="2503605779" sldId="289"/>
        </pc:sldMkLst>
      </pc:sldChg>
      <pc:sldChg chg="modSp new del mod">
        <pc:chgData name="KARTIK BHARDWAJ" userId="321220dc1b733e5c" providerId="LiveId" clId="{428E200D-50C8-472B-9DBF-B6B91D69CA33}" dt="2024-03-15T23:04:56.890" v="434" actId="47"/>
        <pc:sldMkLst>
          <pc:docMk/>
          <pc:sldMk cId="2756744661" sldId="289"/>
        </pc:sldMkLst>
        <pc:spChg chg="mod">
          <ac:chgData name="KARTIK BHARDWAJ" userId="321220dc1b733e5c" providerId="LiveId" clId="{428E200D-50C8-472B-9DBF-B6B91D69CA33}" dt="2024-03-15T22:52:38.054" v="421" actId="20577"/>
          <ac:spMkLst>
            <pc:docMk/>
            <pc:sldMk cId="2756744661" sldId="289"/>
            <ac:spMk id="2" creationId="{A8521C79-13EB-4C7E-8652-92FE9F1C683C}"/>
          </ac:spMkLst>
        </pc:spChg>
        <pc:spChg chg="mod">
          <ac:chgData name="KARTIK BHARDWAJ" userId="321220dc1b733e5c" providerId="LiveId" clId="{428E200D-50C8-472B-9DBF-B6B91D69CA33}" dt="2024-03-15T22:59:48.955" v="428" actId="27636"/>
          <ac:spMkLst>
            <pc:docMk/>
            <pc:sldMk cId="2756744661" sldId="289"/>
            <ac:spMk id="3" creationId="{F0B7DA9B-9688-4A5E-9632-5F85603127DD}"/>
          </ac:spMkLst>
        </pc:spChg>
      </pc:sldChg>
      <pc:sldChg chg="new del">
        <pc:chgData name="KARTIK BHARDWAJ" userId="321220dc1b733e5c" providerId="LiveId" clId="{428E200D-50C8-472B-9DBF-B6B91D69CA33}" dt="2024-03-15T22:50:45.115" v="353" actId="47"/>
        <pc:sldMkLst>
          <pc:docMk/>
          <pc:sldMk cId="3121533948" sldId="289"/>
        </pc:sldMkLst>
      </pc:sldChg>
      <pc:sldChg chg="modSp new mod">
        <pc:chgData name="KARTIK BHARDWAJ" userId="321220dc1b733e5c" providerId="LiveId" clId="{428E200D-50C8-472B-9DBF-B6B91D69CA33}" dt="2024-03-15T23:10:17.176" v="611" actId="1076"/>
        <pc:sldMkLst>
          <pc:docMk/>
          <pc:sldMk cId="1237754573" sldId="290"/>
        </pc:sldMkLst>
        <pc:spChg chg="mod">
          <ac:chgData name="KARTIK BHARDWAJ" userId="321220dc1b733e5c" providerId="LiveId" clId="{428E200D-50C8-472B-9DBF-B6B91D69CA33}" dt="2024-03-15T23:05:42" v="465" actId="1076"/>
          <ac:spMkLst>
            <pc:docMk/>
            <pc:sldMk cId="1237754573" sldId="290"/>
            <ac:spMk id="2" creationId="{19DF2847-CE2C-4070-B7F5-A2324675B83A}"/>
          </ac:spMkLst>
        </pc:spChg>
        <pc:spChg chg="mod">
          <ac:chgData name="KARTIK BHARDWAJ" userId="321220dc1b733e5c" providerId="LiveId" clId="{428E200D-50C8-472B-9DBF-B6B91D69CA33}" dt="2024-03-15T23:10:17.176" v="611" actId="1076"/>
          <ac:spMkLst>
            <pc:docMk/>
            <pc:sldMk cId="1237754573" sldId="290"/>
            <ac:spMk id="3" creationId="{2A494136-BBAA-488F-A0B9-78B9F2DA86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246737F0-DCF9-4B9C-BC8C-9456CF4FAC72}" type="datetimeFigureOut">
              <a:rPr lang="en-US" smtClean="0"/>
              <a:t>3/16/2024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D9D729C-E917-43D8-8018-A1CC9C2B4CE7}" type="datetimeFigureOut">
              <a:rPr lang="en-US" smtClean="0"/>
              <a:t>3/16/2024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4041BF0-C00B-4428-89B1-B08CAF329DD7}" type="datetimeFigureOut">
              <a:rPr lang="en-US" smtClean="0"/>
              <a:t>3/16/2024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0" y="-1"/>
            <a:ext cx="12192003" cy="6858001"/>
          </a:xfrm>
          <a:prstGeom prst="rect">
            <a:avLst/>
          </a:prstGeom>
          <a:noFill/>
          <a:extLst>
            <a:ext uri="{909E8E84-426E-40dd-AFC4-6F175D3DCCD1}">
              <a14:hiddenFill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Freeform 11"/>
            <p:cNvSpPr/>
            <p:nvPr/>
          </p:nvSpPr>
          <p:spPr bwMode="auto">
            <a:xfrm>
              <a:off x="1290638" y="14288"/>
              <a:ext cx="376238" cy="1801813"/>
            </a:xfrm>
            <a:custGeom>
              <a:avLst/>
              <a:gdLst/>
              <a:ahLst/>
              <a:cxnLst/>
              <a:rect l="0" t="0" r="r" b="b"/>
              <a:pathLst>
                <a:path w="236"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562D281-9AF9-4C6D-B859-D755FD8CC59F}" type="datetimeFigureOut">
              <a:rPr lang="en-US" smtClean="0"/>
              <a:t>3/16/2024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0" y="-1"/>
            <a:ext cx="12192003" cy="6858001"/>
          </a:xfrm>
          <a:prstGeom prst="rect">
            <a:avLst/>
          </a:prstGeom>
          <a:noFill/>
          <a:extLst>
            <a:ext uri="{909E8E84-426E-40dd-AFC4-6F175D3DCCD1}">
              <a14:hiddenFill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Freeform 11"/>
            <p:cNvSpPr/>
            <p:nvPr/>
          </p:nvSpPr>
          <p:spPr bwMode="auto">
            <a:xfrm>
              <a:off x="1290638" y="14288"/>
              <a:ext cx="376238" cy="1801813"/>
            </a:xfrm>
            <a:custGeom>
              <a:avLst/>
              <a:gdLst/>
              <a:ahLst/>
              <a:cxnLst/>
              <a:rect l="0" t="0" r="r" b="b"/>
              <a:pathLst>
                <a:path w="236"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9AB3BB2-5BC8-4103-93C4-705BB414D5EB}" type="datetimeFigureOut">
              <a:rPr lang="en-US" smtClean="0"/>
              <a:t>3/16/2024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5E66383-B699-4576-9596-0D566CC20D48}" type="datetimeFigureOut">
              <a:rPr lang="en-US" smtClean="0"/>
              <a:t>3/16/2024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74D90A0-900A-499E-BAD8-9D0198EC5B6E}" type="datetimeFigureOut">
              <a:rPr lang="en-US" smtClean="0"/>
              <a:t>3/16/2024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080FC7FA-C79E-4B61-8122-3E188DBBE3CD}" type="datetimeFigureOut">
              <a:rPr lang="en-US" smtClean="0"/>
              <a:t>3/16/2024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CA53A27-C163-4CD7-B312-F5F5A2B95008}" type="datetimeFigureOut">
              <a:rPr lang="en-US" smtClean="0"/>
              <a:t>3/16/2024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474FE70-6440-4A29-8DD6-34CFA2931322}" type="datetimeFigureOut">
              <a:rPr lang="en-US" smtClean="0"/>
              <a:t>3/16/2024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51077EF-1057-4258-B006-6FE325A2A50E}" type="datetimeFigureOut">
              <a:rPr lang="en-US" smtClean="0"/>
              <a:t>3/16/2024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0" y="-1"/>
            <a:ext cx="12192003" cy="6858001"/>
          </a:xfrm>
          <a:prstGeom prst="rect">
            <a:avLst/>
          </a:prstGeom>
          <a:noFill/>
          <a:extLst>
            <a:ext uri="{909E8E84-426E-40dd-AFC4-6F175D3DCCD1}">
              <a14:hiddenFill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2" name="Line 16"/>
              <p:cNvSpPr>
                <a:spLocks noChangeShapeType="1"/>
              </p:cNvSpPr>
              <p:nvPr/>
            </p:nvSpPr>
            <p:spPr bwMode="auto">
              <a:xfrm flipH="1">
                <a:off x="-4763" y="9525"/>
                <a:ext cx="0" cy="0"/>
              </a:xfrm>
              <a:prstGeom prst="line">
                <a:avLst/>
              </a:prstGeom>
              <a:grpFill/>
              <a:ln w="15" cap="flat">
                <a:solidFill>
                  <a:srgbClr val="FFFFFF"/>
                </a:solidFill>
                <a:prstDash val="solid"/>
                <a:miter lim="800000"/>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a:t>3/16/2024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0" y="-1"/>
            <a:ext cx="12192003" cy="6858001"/>
          </a:xfrm>
          <a:prstGeom prst="rect">
            <a:avLst/>
          </a:prstGeom>
          <a:noFill/>
          <a:extLst>
            <a:ext uri="{909E8E84-426E-40dd-AFC4-6F175D3DCCD1}">
              <a14:hiddenFill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2" name="Line 16"/>
              <p:cNvSpPr>
                <a:spLocks noChangeShapeType="1"/>
              </p:cNvSpPr>
              <p:nvPr/>
            </p:nvSpPr>
            <p:spPr bwMode="auto">
              <a:xfrm flipH="1">
                <a:off x="-4763" y="9525"/>
                <a:ext cx="0" cy="0"/>
              </a:xfrm>
              <a:prstGeom prst="line">
                <a:avLst/>
              </a:prstGeom>
              <a:grpFill/>
              <a:ln w="15" cap="flat">
                <a:solidFill>
                  <a:srgbClr val="FFFFFF"/>
                </a:solidFill>
                <a:prstDash val="solid"/>
                <a:miter lim="800000"/>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a:t>3/16/2024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defPPr>
              <a:defRPr lang="en-US"/>
            </a:defPPr>
            <a:lvl1pPr marL="0" algn="l" defTabSz="457200" rtl="0" eaLnBrk="1" latinLnBrk="0" hangingPunct="1">
              <a:defRPr sz="1050" kern="1200" cap="all" baseline="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6224C810-6207-6DB2-B28D-4341D710590B}"/>
              </a:ext>
            </a:extLst>
          </p:cNvPr>
          <p:cNvSpPr/>
          <p:nvPr/>
        </p:nvSpPr>
        <p:spPr>
          <a:xfrm>
            <a:off x="1444686" y="2295330"/>
            <a:ext cx="1978090" cy="165151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rgbClr val="000000"/>
                </a:solidFill>
                <a:latin typeface="Tw Cen MT" panose="020B0602020104020603"/>
                <a:ea typeface="+mn-ea"/>
                <a:cs typeface="+mn-cs"/>
              </a:defRPr>
            </a:lvl1pPr>
            <a:lvl2pPr marL="457200" algn="l" defTabSz="457200" rtl="0" eaLnBrk="1" latinLnBrk="0" hangingPunct="1">
              <a:defRPr sz="1800" kern="1200">
                <a:solidFill>
                  <a:srgbClr val="000000"/>
                </a:solidFill>
                <a:latin typeface="Tw Cen MT" panose="020B0602020104020603"/>
                <a:ea typeface="+mn-ea"/>
                <a:cs typeface="+mn-cs"/>
              </a:defRPr>
            </a:lvl2pPr>
            <a:lvl3pPr marL="914400" algn="l" defTabSz="457200" rtl="0" eaLnBrk="1" latinLnBrk="0" hangingPunct="1">
              <a:defRPr sz="1800" kern="1200">
                <a:solidFill>
                  <a:srgbClr val="000000"/>
                </a:solidFill>
                <a:latin typeface="Tw Cen MT" panose="020B0602020104020603"/>
                <a:ea typeface="+mn-ea"/>
                <a:cs typeface="+mn-cs"/>
              </a:defRPr>
            </a:lvl3pPr>
            <a:lvl4pPr marL="1371600" algn="l" defTabSz="457200" rtl="0" eaLnBrk="1" latinLnBrk="0" hangingPunct="1">
              <a:defRPr sz="1800" kern="1200">
                <a:solidFill>
                  <a:srgbClr val="000000"/>
                </a:solidFill>
                <a:latin typeface="Tw Cen MT" panose="020B0602020104020603"/>
                <a:ea typeface="+mn-ea"/>
                <a:cs typeface="+mn-cs"/>
              </a:defRPr>
            </a:lvl4pPr>
            <a:lvl5pPr marL="1828800" algn="l" defTabSz="457200" rtl="0" eaLnBrk="1" latinLnBrk="0" hangingPunct="1">
              <a:defRPr sz="1800" kern="1200">
                <a:solidFill>
                  <a:srgbClr val="000000"/>
                </a:solidFill>
                <a:latin typeface="Tw Cen MT" panose="020B0602020104020603"/>
                <a:ea typeface="+mn-ea"/>
                <a:cs typeface="+mn-cs"/>
              </a:defRPr>
            </a:lvl5pPr>
            <a:lvl6pPr marL="2286000" algn="l" defTabSz="457200" rtl="0" eaLnBrk="1" latinLnBrk="0" hangingPunct="1">
              <a:defRPr sz="1800" kern="1200">
                <a:solidFill>
                  <a:srgbClr val="000000"/>
                </a:solidFill>
                <a:latin typeface="Tw Cen MT" panose="020B0602020104020603"/>
                <a:ea typeface="+mn-ea"/>
                <a:cs typeface="+mn-cs"/>
              </a:defRPr>
            </a:lvl6pPr>
            <a:lvl7pPr marL="2743200" algn="l" defTabSz="457200" rtl="0" eaLnBrk="1" latinLnBrk="0" hangingPunct="1">
              <a:defRPr sz="1800" kern="1200">
                <a:solidFill>
                  <a:srgbClr val="000000"/>
                </a:solidFill>
                <a:latin typeface="Tw Cen MT" panose="020B0602020104020603"/>
                <a:ea typeface="+mn-ea"/>
                <a:cs typeface="+mn-cs"/>
              </a:defRPr>
            </a:lvl7pPr>
            <a:lvl8pPr marL="3200400" algn="l" defTabSz="457200" rtl="0" eaLnBrk="1" latinLnBrk="0" hangingPunct="1">
              <a:defRPr sz="1800" kern="1200">
                <a:solidFill>
                  <a:srgbClr val="000000"/>
                </a:solidFill>
                <a:latin typeface="Tw Cen MT" panose="020B0602020104020603"/>
                <a:ea typeface="+mn-ea"/>
                <a:cs typeface="+mn-cs"/>
              </a:defRPr>
            </a:lvl8pPr>
            <a:lvl9pPr marL="3657600" algn="l" defTabSz="457200" rtl="0" eaLnBrk="1" latinLnBrk="0" hangingPunct="1">
              <a:defRPr sz="1800" kern="1200">
                <a:solidFill>
                  <a:srgbClr val="000000"/>
                </a:solidFill>
                <a:latin typeface="Tw Cen MT" panose="020B0602020104020603"/>
                <a:ea typeface="+mn-ea"/>
                <a:cs typeface="+mn-cs"/>
              </a:defRPr>
            </a:lvl9pPr>
          </a:lstStyle>
          <a:p>
            <a:pPr algn="ctr"/>
            <a:endParaRPr lang="en-IN"/>
          </a:p>
        </p:txBody>
      </p:sp>
      <p:pic>
        <p:nvPicPr>
          <p:cNvPr id="11" name="Picture 10">
            <a:extLst>
              <a:ext uri="{FF2B5EF4-FFF2-40B4-BE49-F238E27FC236}">
                <a16:creationId xmlns:a16="http://schemas.microsoft.com/office/drawing/2014/main" id="{4882269E-79E9-5C6B-B043-5C812DF81579}"/>
              </a:ext>
            </a:extLst>
          </p:cNvPr>
          <p:cNvPicPr>
            <a:picLocks noChangeAspect="1"/>
          </p:cNvPicPr>
          <p:nvPr/>
        </p:nvPicPr>
        <p:blipFill>
          <a:blip r:embed="rId2"/>
          <a:stretch>
            <a:fillRect/>
          </a:stretch>
        </p:blipFill>
        <p:spPr>
          <a:xfrm>
            <a:off x="1185307" y="1341203"/>
            <a:ext cx="2418945" cy="2866898"/>
          </a:xfrm>
          <a:prstGeom prst="rect">
            <a:avLst/>
          </a:prstGeom>
        </p:spPr>
      </p:pic>
      <p:sp>
        <p:nvSpPr>
          <p:cNvPr id="7" name="Flowchart: Connector 6">
            <a:extLst>
              <a:ext uri="{FF2B5EF4-FFF2-40B4-BE49-F238E27FC236}">
                <a16:creationId xmlns:a16="http://schemas.microsoft.com/office/drawing/2014/main" id="{9BB3376E-E67D-8ABA-5E4D-FBB6E965898A}"/>
              </a:ext>
            </a:extLst>
          </p:cNvPr>
          <p:cNvSpPr/>
          <p:nvPr/>
        </p:nvSpPr>
        <p:spPr>
          <a:xfrm>
            <a:off x="3604723" y="2295330"/>
            <a:ext cx="1978090" cy="165151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rgbClr val="000000"/>
                </a:solidFill>
                <a:latin typeface="Tw Cen MT" panose="020B0602020104020603"/>
                <a:ea typeface="+mn-ea"/>
                <a:cs typeface="+mn-cs"/>
              </a:defRPr>
            </a:lvl1pPr>
            <a:lvl2pPr marL="457200" algn="l" defTabSz="457200" rtl="0" eaLnBrk="1" latinLnBrk="0" hangingPunct="1">
              <a:defRPr sz="1800" kern="1200">
                <a:solidFill>
                  <a:srgbClr val="000000"/>
                </a:solidFill>
                <a:latin typeface="Tw Cen MT" panose="020B0602020104020603"/>
                <a:ea typeface="+mn-ea"/>
                <a:cs typeface="+mn-cs"/>
              </a:defRPr>
            </a:lvl2pPr>
            <a:lvl3pPr marL="914400" algn="l" defTabSz="457200" rtl="0" eaLnBrk="1" latinLnBrk="0" hangingPunct="1">
              <a:defRPr sz="1800" kern="1200">
                <a:solidFill>
                  <a:srgbClr val="000000"/>
                </a:solidFill>
                <a:latin typeface="Tw Cen MT" panose="020B0602020104020603"/>
                <a:ea typeface="+mn-ea"/>
                <a:cs typeface="+mn-cs"/>
              </a:defRPr>
            </a:lvl3pPr>
            <a:lvl4pPr marL="1371600" algn="l" defTabSz="457200" rtl="0" eaLnBrk="1" latinLnBrk="0" hangingPunct="1">
              <a:defRPr sz="1800" kern="1200">
                <a:solidFill>
                  <a:srgbClr val="000000"/>
                </a:solidFill>
                <a:latin typeface="Tw Cen MT" panose="020B0602020104020603"/>
                <a:ea typeface="+mn-ea"/>
                <a:cs typeface="+mn-cs"/>
              </a:defRPr>
            </a:lvl4pPr>
            <a:lvl5pPr marL="1828800" algn="l" defTabSz="457200" rtl="0" eaLnBrk="1" latinLnBrk="0" hangingPunct="1">
              <a:defRPr sz="1800" kern="1200">
                <a:solidFill>
                  <a:srgbClr val="000000"/>
                </a:solidFill>
                <a:latin typeface="Tw Cen MT" panose="020B0602020104020603"/>
                <a:ea typeface="+mn-ea"/>
                <a:cs typeface="+mn-cs"/>
              </a:defRPr>
            </a:lvl5pPr>
            <a:lvl6pPr marL="2286000" algn="l" defTabSz="457200" rtl="0" eaLnBrk="1" latinLnBrk="0" hangingPunct="1">
              <a:defRPr sz="1800" kern="1200">
                <a:solidFill>
                  <a:srgbClr val="000000"/>
                </a:solidFill>
                <a:latin typeface="Tw Cen MT" panose="020B0602020104020603"/>
                <a:ea typeface="+mn-ea"/>
                <a:cs typeface="+mn-cs"/>
              </a:defRPr>
            </a:lvl6pPr>
            <a:lvl7pPr marL="2743200" algn="l" defTabSz="457200" rtl="0" eaLnBrk="1" latinLnBrk="0" hangingPunct="1">
              <a:defRPr sz="1800" kern="1200">
                <a:solidFill>
                  <a:srgbClr val="000000"/>
                </a:solidFill>
                <a:latin typeface="Tw Cen MT" panose="020B0602020104020603"/>
                <a:ea typeface="+mn-ea"/>
                <a:cs typeface="+mn-cs"/>
              </a:defRPr>
            </a:lvl7pPr>
            <a:lvl8pPr marL="3200400" algn="l" defTabSz="457200" rtl="0" eaLnBrk="1" latinLnBrk="0" hangingPunct="1">
              <a:defRPr sz="1800" kern="1200">
                <a:solidFill>
                  <a:srgbClr val="000000"/>
                </a:solidFill>
                <a:latin typeface="Tw Cen MT" panose="020B0602020104020603"/>
                <a:ea typeface="+mn-ea"/>
                <a:cs typeface="+mn-cs"/>
              </a:defRPr>
            </a:lvl8pPr>
            <a:lvl9pPr marL="3657600" algn="l" defTabSz="457200" rtl="0" eaLnBrk="1" latinLnBrk="0" hangingPunct="1">
              <a:defRPr sz="1800" kern="1200">
                <a:solidFill>
                  <a:srgbClr val="000000"/>
                </a:solidFill>
                <a:latin typeface="Tw Cen MT" panose="020B0602020104020603"/>
                <a:ea typeface="+mn-ea"/>
                <a:cs typeface="+mn-cs"/>
              </a:defRPr>
            </a:lvl9pPr>
          </a:lstStyle>
          <a:p>
            <a:pPr algn="ctr"/>
            <a:endParaRPr lang="en-IN"/>
          </a:p>
        </p:txBody>
      </p:sp>
      <p:sp>
        <p:nvSpPr>
          <p:cNvPr id="8" name="Flowchart: Connector 7">
            <a:extLst>
              <a:ext uri="{FF2B5EF4-FFF2-40B4-BE49-F238E27FC236}">
                <a16:creationId xmlns:a16="http://schemas.microsoft.com/office/drawing/2014/main" id="{93B01452-5655-6252-1C66-68915D56A376}"/>
              </a:ext>
            </a:extLst>
          </p:cNvPr>
          <p:cNvSpPr/>
          <p:nvPr/>
        </p:nvSpPr>
        <p:spPr>
          <a:xfrm>
            <a:off x="5859624" y="2295330"/>
            <a:ext cx="1978090" cy="165151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rgbClr val="000000"/>
                </a:solidFill>
                <a:latin typeface="Tw Cen MT" panose="020B0602020104020603"/>
                <a:ea typeface="+mn-ea"/>
                <a:cs typeface="+mn-cs"/>
              </a:defRPr>
            </a:lvl1pPr>
            <a:lvl2pPr marL="457200" algn="l" defTabSz="457200" rtl="0" eaLnBrk="1" latinLnBrk="0" hangingPunct="1">
              <a:defRPr sz="1800" kern="1200">
                <a:solidFill>
                  <a:srgbClr val="000000"/>
                </a:solidFill>
                <a:latin typeface="Tw Cen MT" panose="020B0602020104020603"/>
                <a:ea typeface="+mn-ea"/>
                <a:cs typeface="+mn-cs"/>
              </a:defRPr>
            </a:lvl2pPr>
            <a:lvl3pPr marL="914400" algn="l" defTabSz="457200" rtl="0" eaLnBrk="1" latinLnBrk="0" hangingPunct="1">
              <a:defRPr sz="1800" kern="1200">
                <a:solidFill>
                  <a:srgbClr val="000000"/>
                </a:solidFill>
                <a:latin typeface="Tw Cen MT" panose="020B0602020104020603"/>
                <a:ea typeface="+mn-ea"/>
                <a:cs typeface="+mn-cs"/>
              </a:defRPr>
            </a:lvl3pPr>
            <a:lvl4pPr marL="1371600" algn="l" defTabSz="457200" rtl="0" eaLnBrk="1" latinLnBrk="0" hangingPunct="1">
              <a:defRPr sz="1800" kern="1200">
                <a:solidFill>
                  <a:srgbClr val="000000"/>
                </a:solidFill>
                <a:latin typeface="Tw Cen MT" panose="020B0602020104020603"/>
                <a:ea typeface="+mn-ea"/>
                <a:cs typeface="+mn-cs"/>
              </a:defRPr>
            </a:lvl4pPr>
            <a:lvl5pPr marL="1828800" algn="l" defTabSz="457200" rtl="0" eaLnBrk="1" latinLnBrk="0" hangingPunct="1">
              <a:defRPr sz="1800" kern="1200">
                <a:solidFill>
                  <a:srgbClr val="000000"/>
                </a:solidFill>
                <a:latin typeface="Tw Cen MT" panose="020B0602020104020603"/>
                <a:ea typeface="+mn-ea"/>
                <a:cs typeface="+mn-cs"/>
              </a:defRPr>
            </a:lvl5pPr>
            <a:lvl6pPr marL="2286000" algn="l" defTabSz="457200" rtl="0" eaLnBrk="1" latinLnBrk="0" hangingPunct="1">
              <a:defRPr sz="1800" kern="1200">
                <a:solidFill>
                  <a:srgbClr val="000000"/>
                </a:solidFill>
                <a:latin typeface="Tw Cen MT" panose="020B0602020104020603"/>
                <a:ea typeface="+mn-ea"/>
                <a:cs typeface="+mn-cs"/>
              </a:defRPr>
            </a:lvl6pPr>
            <a:lvl7pPr marL="2743200" algn="l" defTabSz="457200" rtl="0" eaLnBrk="1" latinLnBrk="0" hangingPunct="1">
              <a:defRPr sz="1800" kern="1200">
                <a:solidFill>
                  <a:srgbClr val="000000"/>
                </a:solidFill>
                <a:latin typeface="Tw Cen MT" panose="020B0602020104020603"/>
                <a:ea typeface="+mn-ea"/>
                <a:cs typeface="+mn-cs"/>
              </a:defRPr>
            </a:lvl7pPr>
            <a:lvl8pPr marL="3200400" algn="l" defTabSz="457200" rtl="0" eaLnBrk="1" latinLnBrk="0" hangingPunct="1">
              <a:defRPr sz="1800" kern="1200">
                <a:solidFill>
                  <a:srgbClr val="000000"/>
                </a:solidFill>
                <a:latin typeface="Tw Cen MT" panose="020B0602020104020603"/>
                <a:ea typeface="+mn-ea"/>
                <a:cs typeface="+mn-cs"/>
              </a:defRPr>
            </a:lvl8pPr>
            <a:lvl9pPr marL="3657600" algn="l" defTabSz="457200" rtl="0" eaLnBrk="1" latinLnBrk="0" hangingPunct="1">
              <a:defRPr sz="1800" kern="1200">
                <a:solidFill>
                  <a:srgbClr val="000000"/>
                </a:solidFill>
                <a:latin typeface="Tw Cen MT" panose="020B0602020104020603"/>
                <a:ea typeface="+mn-ea"/>
                <a:cs typeface="+mn-cs"/>
              </a:defRPr>
            </a:lvl9pPr>
          </a:lstStyle>
          <a:p>
            <a:pPr algn="ctr"/>
            <a:endParaRPr lang="en-IN"/>
          </a:p>
        </p:txBody>
      </p:sp>
      <p:sp>
        <p:nvSpPr>
          <p:cNvPr id="9" name="Flowchart: Connector 8">
            <a:extLst>
              <a:ext uri="{FF2B5EF4-FFF2-40B4-BE49-F238E27FC236}">
                <a16:creationId xmlns:a16="http://schemas.microsoft.com/office/drawing/2014/main" id="{FCE84CDC-9800-9D6B-886A-5453C0125161}"/>
              </a:ext>
            </a:extLst>
          </p:cNvPr>
          <p:cNvSpPr/>
          <p:nvPr/>
        </p:nvSpPr>
        <p:spPr>
          <a:xfrm>
            <a:off x="8319798" y="2327986"/>
            <a:ext cx="1978090" cy="165151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rgbClr val="000000"/>
                </a:solidFill>
                <a:latin typeface="Tw Cen MT" panose="020B0602020104020603"/>
                <a:ea typeface="+mn-ea"/>
                <a:cs typeface="+mn-cs"/>
              </a:defRPr>
            </a:lvl1pPr>
            <a:lvl2pPr marL="457200" algn="l" defTabSz="457200" rtl="0" eaLnBrk="1" latinLnBrk="0" hangingPunct="1">
              <a:defRPr sz="1800" kern="1200">
                <a:solidFill>
                  <a:srgbClr val="000000"/>
                </a:solidFill>
                <a:latin typeface="Tw Cen MT" panose="020B0602020104020603"/>
                <a:ea typeface="+mn-ea"/>
                <a:cs typeface="+mn-cs"/>
              </a:defRPr>
            </a:lvl2pPr>
            <a:lvl3pPr marL="914400" algn="l" defTabSz="457200" rtl="0" eaLnBrk="1" latinLnBrk="0" hangingPunct="1">
              <a:defRPr sz="1800" kern="1200">
                <a:solidFill>
                  <a:srgbClr val="000000"/>
                </a:solidFill>
                <a:latin typeface="Tw Cen MT" panose="020B0602020104020603"/>
                <a:ea typeface="+mn-ea"/>
                <a:cs typeface="+mn-cs"/>
              </a:defRPr>
            </a:lvl3pPr>
            <a:lvl4pPr marL="1371600" algn="l" defTabSz="457200" rtl="0" eaLnBrk="1" latinLnBrk="0" hangingPunct="1">
              <a:defRPr sz="1800" kern="1200">
                <a:solidFill>
                  <a:srgbClr val="000000"/>
                </a:solidFill>
                <a:latin typeface="Tw Cen MT" panose="020B0602020104020603"/>
                <a:ea typeface="+mn-ea"/>
                <a:cs typeface="+mn-cs"/>
              </a:defRPr>
            </a:lvl4pPr>
            <a:lvl5pPr marL="1828800" algn="l" defTabSz="457200" rtl="0" eaLnBrk="1" latinLnBrk="0" hangingPunct="1">
              <a:defRPr sz="1800" kern="1200">
                <a:solidFill>
                  <a:srgbClr val="000000"/>
                </a:solidFill>
                <a:latin typeface="Tw Cen MT" panose="020B0602020104020603"/>
                <a:ea typeface="+mn-ea"/>
                <a:cs typeface="+mn-cs"/>
              </a:defRPr>
            </a:lvl5pPr>
            <a:lvl6pPr marL="2286000" algn="l" defTabSz="457200" rtl="0" eaLnBrk="1" latinLnBrk="0" hangingPunct="1">
              <a:defRPr sz="1800" kern="1200">
                <a:solidFill>
                  <a:srgbClr val="000000"/>
                </a:solidFill>
                <a:latin typeface="Tw Cen MT" panose="020B0602020104020603"/>
                <a:ea typeface="+mn-ea"/>
                <a:cs typeface="+mn-cs"/>
              </a:defRPr>
            </a:lvl6pPr>
            <a:lvl7pPr marL="2743200" algn="l" defTabSz="457200" rtl="0" eaLnBrk="1" latinLnBrk="0" hangingPunct="1">
              <a:defRPr sz="1800" kern="1200">
                <a:solidFill>
                  <a:srgbClr val="000000"/>
                </a:solidFill>
                <a:latin typeface="Tw Cen MT" panose="020B0602020104020603"/>
                <a:ea typeface="+mn-ea"/>
                <a:cs typeface="+mn-cs"/>
              </a:defRPr>
            </a:lvl7pPr>
            <a:lvl8pPr marL="3200400" algn="l" defTabSz="457200" rtl="0" eaLnBrk="1" latinLnBrk="0" hangingPunct="1">
              <a:defRPr sz="1800" kern="1200">
                <a:solidFill>
                  <a:srgbClr val="000000"/>
                </a:solidFill>
                <a:latin typeface="Tw Cen MT" panose="020B0602020104020603"/>
                <a:ea typeface="+mn-ea"/>
                <a:cs typeface="+mn-cs"/>
              </a:defRPr>
            </a:lvl8pPr>
            <a:lvl9pPr marL="3657600" algn="l" defTabSz="457200" rtl="0" eaLnBrk="1" latinLnBrk="0" hangingPunct="1">
              <a:defRPr sz="1800" kern="1200">
                <a:solidFill>
                  <a:srgbClr val="000000"/>
                </a:solidFill>
                <a:latin typeface="Tw Cen MT" panose="020B0602020104020603"/>
                <a:ea typeface="+mn-ea"/>
                <a:cs typeface="+mn-cs"/>
              </a:defRPr>
            </a:lvl9pPr>
          </a:lstStyle>
          <a:p>
            <a:pPr algn="ctr"/>
            <a:endParaRPr lang="en-IN"/>
          </a:p>
        </p:txBody>
      </p:sp>
      <p:pic>
        <p:nvPicPr>
          <p:cNvPr id="13" name="Picture 12">
            <a:extLst>
              <a:ext uri="{FF2B5EF4-FFF2-40B4-BE49-F238E27FC236}">
                <a16:creationId xmlns:a16="http://schemas.microsoft.com/office/drawing/2014/main" id="{0B2F2138-41EA-1609-2E97-0C4D3DD57175}"/>
              </a:ext>
            </a:extLst>
          </p:cNvPr>
          <p:cNvPicPr>
            <a:picLocks noChangeAspect="1"/>
          </p:cNvPicPr>
          <p:nvPr/>
        </p:nvPicPr>
        <p:blipFill>
          <a:blip r:embed="rId3"/>
          <a:stretch>
            <a:fillRect/>
          </a:stretch>
        </p:blipFill>
        <p:spPr>
          <a:xfrm>
            <a:off x="3262761" y="1398011"/>
            <a:ext cx="2662014" cy="2699583"/>
          </a:xfrm>
          <a:prstGeom prst="rect">
            <a:avLst/>
          </a:prstGeom>
        </p:spPr>
      </p:pic>
      <p:pic>
        <p:nvPicPr>
          <p:cNvPr id="15" name="Picture 14">
            <a:extLst>
              <a:ext uri="{FF2B5EF4-FFF2-40B4-BE49-F238E27FC236}">
                <a16:creationId xmlns:a16="http://schemas.microsoft.com/office/drawing/2014/main" id="{108A0CDD-DF0A-23E1-486E-B333BEC27116}"/>
              </a:ext>
            </a:extLst>
          </p:cNvPr>
          <p:cNvPicPr>
            <a:picLocks noChangeAspect="1"/>
          </p:cNvPicPr>
          <p:nvPr/>
        </p:nvPicPr>
        <p:blipFill>
          <a:blip r:embed="rId4"/>
          <a:stretch>
            <a:fillRect/>
          </a:stretch>
        </p:blipFill>
        <p:spPr>
          <a:xfrm>
            <a:off x="5371601" y="818028"/>
            <a:ext cx="3180181" cy="3445196"/>
          </a:xfrm>
          <a:prstGeom prst="rect">
            <a:avLst/>
          </a:prstGeom>
        </p:spPr>
      </p:pic>
      <p:pic>
        <p:nvPicPr>
          <p:cNvPr id="17" name="Picture 16">
            <a:extLst>
              <a:ext uri="{FF2B5EF4-FFF2-40B4-BE49-F238E27FC236}">
                <a16:creationId xmlns:a16="http://schemas.microsoft.com/office/drawing/2014/main" id="{672B003B-89D9-4C0D-23A4-443C5D478082}"/>
              </a:ext>
            </a:extLst>
          </p:cNvPr>
          <p:cNvPicPr>
            <a:picLocks noChangeAspect="1"/>
          </p:cNvPicPr>
          <p:nvPr/>
        </p:nvPicPr>
        <p:blipFill>
          <a:blip r:embed="rId5"/>
          <a:stretch>
            <a:fillRect/>
          </a:stretch>
        </p:blipFill>
        <p:spPr>
          <a:xfrm>
            <a:off x="8110937" y="1558212"/>
            <a:ext cx="2459402" cy="2539382"/>
          </a:xfrm>
          <a:prstGeom prst="rect">
            <a:avLst/>
          </a:prstGeom>
        </p:spPr>
      </p:pic>
      <p:graphicFrame>
        <p:nvGraphicFramePr>
          <p:cNvPr id="19" name="Table 18">
            <a:extLst>
              <a:ext uri="{FF2B5EF4-FFF2-40B4-BE49-F238E27FC236}">
                <a16:creationId xmlns:a16="http://schemas.microsoft.com/office/drawing/2014/main" id="{9EA63EBE-B43F-3C0D-8107-C625FC8FB028}"/>
              </a:ext>
            </a:extLst>
          </p:cNvPr>
          <p:cNvGraphicFramePr>
            <a:graphicFrameLocks noGrp="1"/>
          </p:cNvGraphicFramePr>
          <p:nvPr>
            <p:extLst>
              <p:ext uri="{D42A27DB-BD31-4B8C-83A1-F6EECF244321}">
                <p14:modId xmlns:p14="http://schemas.microsoft.com/office/powerpoint/2010/main" val="3348233135"/>
              </p:ext>
            </p:extLst>
          </p:nvPr>
        </p:nvGraphicFramePr>
        <p:xfrm>
          <a:off x="1140472" y="4097595"/>
          <a:ext cx="2190557" cy="2456328"/>
        </p:xfrm>
        <a:graphic>
          <a:graphicData uri="http://schemas.openxmlformats.org/drawingml/2006/table">
            <a:tbl>
              <a:tblPr>
                <a:tableStyleId>{073A0DAA-6AF3-43AB-8588-CEC1D06C72B9}</a:tableStyleId>
              </a:tblPr>
              <a:tblGrid>
                <a:gridCol w="2190557">
                  <a:extLst>
                    <a:ext uri="{9D8B030D-6E8A-4147-A177-3AD203B41FA5}">
                      <a16:colId xmlns:a16="http://schemas.microsoft.com/office/drawing/2014/main" val="1043210880"/>
                    </a:ext>
                  </a:extLst>
                </a:gridCol>
              </a:tblGrid>
              <a:tr h="605334">
                <a:tc>
                  <a:txBody>
                    <a:bodyPr/>
                    <a:lstStyle/>
                    <a:p>
                      <a:pPr algn="l" fontAlgn="b"/>
                      <a:r>
                        <a:rPr lang="en-IN" sz="1400" b="0" u="none" strike="noStrike">
                          <a:solidFill>
                            <a:schemeClr val="bg1"/>
                          </a:solidFill>
                          <a:effectLst/>
                        </a:rPr>
                        <a:t>Team Member 1 Name : </a:t>
                      </a:r>
                    </a:p>
                    <a:p>
                      <a:pPr algn="l" fontAlgn="b"/>
                      <a:r>
                        <a:rPr lang="en-IN" sz="1400" b="0" i="0" u="none" strike="noStrike">
                          <a:solidFill>
                            <a:schemeClr val="bg1"/>
                          </a:solidFill>
                          <a:effectLst/>
                          <a:latin typeface="+mj-lt"/>
                        </a:rPr>
                        <a:t>Sahil Lalwani</a:t>
                      </a:r>
                    </a:p>
                  </a:txBody>
                  <a:tcPr marL="108000" marR="108000" marT="7620" marB="0" anchor="ctr"/>
                </a:tc>
                <a:extLst>
                  <a:ext uri="{0D108BD9-81ED-4DB2-BD59-A6C34878D82A}">
                    <a16:rowId xmlns:a16="http://schemas.microsoft.com/office/drawing/2014/main" val="53088373"/>
                  </a:ext>
                </a:extLst>
              </a:tr>
              <a:tr h="463460">
                <a:tc>
                  <a:txBody>
                    <a:bodyPr/>
                    <a:lstStyle/>
                    <a:p>
                      <a:pPr algn="l" fontAlgn="b"/>
                      <a:r>
                        <a:rPr lang="en-IN" sz="1400" b="0" u="none" strike="noStrike">
                          <a:solidFill>
                            <a:schemeClr val="bg1"/>
                          </a:solidFill>
                          <a:effectLst/>
                        </a:rPr>
                        <a:t>College name : LNCT</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2350376803"/>
                  </a:ext>
                </a:extLst>
              </a:tr>
              <a:tr h="605334">
                <a:tc>
                  <a:txBody>
                    <a:bodyPr/>
                    <a:lstStyle/>
                    <a:p>
                      <a:pPr algn="l" fontAlgn="b"/>
                      <a:r>
                        <a:rPr lang="en-IN" sz="1400" b="0" u="none" strike="noStrike">
                          <a:solidFill>
                            <a:schemeClr val="bg1"/>
                          </a:solidFill>
                          <a:effectLst/>
                        </a:rPr>
                        <a:t>Contact Detail : 8770942895</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1485576118"/>
                  </a:ext>
                </a:extLst>
              </a:tr>
              <a:tr h="782200">
                <a:tc>
                  <a:txBody>
                    <a:bodyPr/>
                    <a:lstStyle/>
                    <a:p>
                      <a:pPr algn="l" fontAlgn="b"/>
                      <a:r>
                        <a:rPr lang="en-IN" sz="1400" b="0" u="none" strike="noStrike">
                          <a:solidFill>
                            <a:schemeClr val="bg1"/>
                          </a:solidFill>
                          <a:effectLst/>
                        </a:rPr>
                        <a:t>Role in Solution Development : Web Development</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808323308"/>
                  </a:ext>
                </a:extLst>
              </a:tr>
            </a:tbl>
          </a:graphicData>
        </a:graphic>
      </p:graphicFrame>
      <p:graphicFrame>
        <p:nvGraphicFramePr>
          <p:cNvPr id="18" name="Table 17">
            <a:extLst>
              <a:ext uri="{FF2B5EF4-FFF2-40B4-BE49-F238E27FC236}">
                <a16:creationId xmlns:a16="http://schemas.microsoft.com/office/drawing/2014/main" id="{A4CB3475-1E69-47D3-1166-61ED08035607}"/>
              </a:ext>
            </a:extLst>
          </p:cNvPr>
          <p:cNvGraphicFramePr>
            <a:graphicFrameLocks noGrp="1"/>
          </p:cNvGraphicFramePr>
          <p:nvPr>
            <p:extLst>
              <p:ext uri="{D42A27DB-BD31-4B8C-83A1-F6EECF244321}">
                <p14:modId xmlns:p14="http://schemas.microsoft.com/office/powerpoint/2010/main" val="4155183974"/>
              </p:ext>
            </p:extLst>
          </p:nvPr>
        </p:nvGraphicFramePr>
        <p:xfrm>
          <a:off x="3604723" y="4154404"/>
          <a:ext cx="2005596" cy="2387178"/>
        </p:xfrm>
        <a:graphic>
          <a:graphicData uri="http://schemas.openxmlformats.org/drawingml/2006/table">
            <a:tbl>
              <a:tblPr>
                <a:tableStyleId>{073A0DAA-6AF3-43AB-8588-CEC1D06C72B9}</a:tableStyleId>
              </a:tblPr>
              <a:tblGrid>
                <a:gridCol w="2005596">
                  <a:extLst>
                    <a:ext uri="{9D8B030D-6E8A-4147-A177-3AD203B41FA5}">
                      <a16:colId xmlns:a16="http://schemas.microsoft.com/office/drawing/2014/main" val="1043210880"/>
                    </a:ext>
                  </a:extLst>
                </a:gridCol>
              </a:tblGrid>
              <a:tr h="464282">
                <a:tc>
                  <a:txBody>
                    <a:bodyPr/>
                    <a:lstStyle/>
                    <a:p>
                      <a:pPr algn="l" fontAlgn="b"/>
                      <a:r>
                        <a:rPr lang="en-IN" sz="1400" b="0" u="none" strike="noStrike">
                          <a:solidFill>
                            <a:schemeClr val="bg1"/>
                          </a:solidFill>
                          <a:effectLst/>
                        </a:rPr>
                        <a:t>Team Member 2 Name : Kartik Bhardwaj</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53088373"/>
                  </a:ext>
                </a:extLst>
              </a:tr>
              <a:tr h="481463">
                <a:tc>
                  <a:txBody>
                    <a:bodyPr/>
                    <a:lstStyle/>
                    <a:p>
                      <a:pPr algn="l" fontAlgn="b"/>
                      <a:r>
                        <a:rPr lang="en-IN" sz="1400" b="0" u="none" strike="noStrike">
                          <a:solidFill>
                            <a:schemeClr val="bg1"/>
                          </a:solidFill>
                          <a:effectLst/>
                        </a:rPr>
                        <a:t>College name : LNCT</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2350376803"/>
                  </a:ext>
                </a:extLst>
              </a:tr>
              <a:tr h="628848">
                <a:tc>
                  <a:txBody>
                    <a:bodyPr/>
                    <a:lstStyle/>
                    <a:p>
                      <a:pPr algn="l" fontAlgn="b"/>
                      <a:r>
                        <a:rPr lang="en-IN" sz="1400" b="0" u="none" strike="noStrike">
                          <a:solidFill>
                            <a:schemeClr val="bg1"/>
                          </a:solidFill>
                          <a:effectLst/>
                        </a:rPr>
                        <a:t>Contact Detail : 8000240334</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1485576118"/>
                  </a:ext>
                </a:extLst>
              </a:tr>
              <a:tr h="812585">
                <a:tc>
                  <a:txBody>
                    <a:bodyPr/>
                    <a:lstStyle/>
                    <a:p>
                      <a:pPr algn="l" fontAlgn="b"/>
                      <a:r>
                        <a:rPr lang="en-IN" sz="1400" b="0" u="none" strike="noStrike">
                          <a:solidFill>
                            <a:schemeClr val="bg1"/>
                          </a:solidFill>
                          <a:effectLst/>
                        </a:rPr>
                        <a:t>Role in Solution Development : AIML,Figma</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808323308"/>
                  </a:ext>
                </a:extLst>
              </a:tr>
            </a:tbl>
          </a:graphicData>
        </a:graphic>
      </p:graphicFrame>
      <p:graphicFrame>
        <p:nvGraphicFramePr>
          <p:cNvPr id="20" name="Table 19">
            <a:extLst>
              <a:ext uri="{FF2B5EF4-FFF2-40B4-BE49-F238E27FC236}">
                <a16:creationId xmlns:a16="http://schemas.microsoft.com/office/drawing/2014/main" id="{1D61A9AC-9524-39BD-E029-3155E6052883}"/>
              </a:ext>
            </a:extLst>
          </p:cNvPr>
          <p:cNvGraphicFramePr>
            <a:graphicFrameLocks noGrp="1"/>
          </p:cNvGraphicFramePr>
          <p:nvPr>
            <p:extLst>
              <p:ext uri="{D42A27DB-BD31-4B8C-83A1-F6EECF244321}">
                <p14:modId xmlns:p14="http://schemas.microsoft.com/office/powerpoint/2010/main" val="4000299041"/>
              </p:ext>
            </p:extLst>
          </p:nvPr>
        </p:nvGraphicFramePr>
        <p:xfrm>
          <a:off x="5990903" y="4166744"/>
          <a:ext cx="2089891" cy="2387181"/>
        </p:xfrm>
        <a:graphic>
          <a:graphicData uri="http://schemas.openxmlformats.org/drawingml/2006/table">
            <a:tbl>
              <a:tblPr>
                <a:tableStyleId>{073A0DAA-6AF3-43AB-8588-CEC1D06C72B9}</a:tableStyleId>
              </a:tblPr>
              <a:tblGrid>
                <a:gridCol w="2089891">
                  <a:extLst>
                    <a:ext uri="{9D8B030D-6E8A-4147-A177-3AD203B41FA5}">
                      <a16:colId xmlns:a16="http://schemas.microsoft.com/office/drawing/2014/main" val="1043210880"/>
                    </a:ext>
                  </a:extLst>
                </a:gridCol>
              </a:tblGrid>
              <a:tr h="474849">
                <a:tc>
                  <a:txBody>
                    <a:bodyPr/>
                    <a:lstStyle/>
                    <a:p>
                      <a:pPr algn="l" fontAlgn="b"/>
                      <a:r>
                        <a:rPr lang="en-IN" sz="1400" b="0" u="none" strike="noStrike">
                          <a:solidFill>
                            <a:schemeClr val="bg1"/>
                          </a:solidFill>
                          <a:effectLst/>
                        </a:rPr>
                        <a:t>Team Member 3 Name : </a:t>
                      </a:r>
                    </a:p>
                    <a:p>
                      <a:pPr algn="l" fontAlgn="b"/>
                      <a:r>
                        <a:rPr lang="en-IN" sz="1400" b="0" i="0" u="none" strike="noStrike" err="1">
                          <a:solidFill>
                            <a:schemeClr val="bg1"/>
                          </a:solidFill>
                          <a:effectLst/>
                          <a:latin typeface="+mj-lt"/>
                        </a:rPr>
                        <a:t>Subrat Kumar</a:t>
                      </a:r>
                    </a:p>
                  </a:txBody>
                  <a:tcPr marL="108000" marR="108000" marT="7620" marB="0" anchor="ctr"/>
                </a:tc>
                <a:extLst>
                  <a:ext uri="{0D108BD9-81ED-4DB2-BD59-A6C34878D82A}">
                    <a16:rowId xmlns:a16="http://schemas.microsoft.com/office/drawing/2014/main" val="53088373"/>
                  </a:ext>
                </a:extLst>
              </a:tr>
              <a:tr h="478818">
                <a:tc>
                  <a:txBody>
                    <a:bodyPr/>
                    <a:lstStyle/>
                    <a:p>
                      <a:pPr algn="l" fontAlgn="b"/>
                      <a:r>
                        <a:rPr lang="en-IN" sz="1400" b="0" u="none" strike="noStrike">
                          <a:solidFill>
                            <a:schemeClr val="bg1"/>
                          </a:solidFill>
                          <a:effectLst/>
                        </a:rPr>
                        <a:t>College name : LNCT</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2350376803"/>
                  </a:ext>
                </a:extLst>
              </a:tr>
              <a:tr h="625393">
                <a:tc>
                  <a:txBody>
                    <a:bodyPr/>
                    <a:lstStyle/>
                    <a:p>
                      <a:pPr algn="l" fontAlgn="b"/>
                      <a:r>
                        <a:rPr lang="en-IN" sz="1400" b="0" u="none" strike="noStrike">
                          <a:solidFill>
                            <a:schemeClr val="bg1"/>
                          </a:solidFill>
                          <a:effectLst/>
                        </a:rPr>
                        <a:t>Contact Detail : 8004207196</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1485576118"/>
                  </a:ext>
                </a:extLst>
              </a:tr>
              <a:tr h="808121">
                <a:tc>
                  <a:txBody>
                    <a:bodyPr/>
                    <a:lstStyle/>
                    <a:p>
                      <a:pPr algn="l" fontAlgn="b"/>
                      <a:r>
                        <a:rPr lang="en-IN" sz="1400" b="0" u="none" strike="noStrike">
                          <a:solidFill>
                            <a:schemeClr val="bg1"/>
                          </a:solidFill>
                          <a:effectLst/>
                        </a:rPr>
                        <a:t>Role in Solution Development : Web Development</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808323308"/>
                  </a:ext>
                </a:extLst>
              </a:tr>
            </a:tbl>
          </a:graphicData>
        </a:graphic>
      </p:graphicFrame>
      <p:graphicFrame>
        <p:nvGraphicFramePr>
          <p:cNvPr id="21" name="Table 20">
            <a:extLst>
              <a:ext uri="{FF2B5EF4-FFF2-40B4-BE49-F238E27FC236}">
                <a16:creationId xmlns:a16="http://schemas.microsoft.com/office/drawing/2014/main" id="{9BFCF287-83D7-6710-3035-E25686A533E5}"/>
              </a:ext>
            </a:extLst>
          </p:cNvPr>
          <p:cNvGraphicFramePr>
            <a:graphicFrameLocks noGrp="1"/>
          </p:cNvGraphicFramePr>
          <p:nvPr>
            <p:extLst>
              <p:ext uri="{D42A27DB-BD31-4B8C-83A1-F6EECF244321}">
                <p14:modId xmlns:p14="http://schemas.microsoft.com/office/powerpoint/2010/main" val="715636339"/>
              </p:ext>
            </p:extLst>
          </p:nvPr>
        </p:nvGraphicFramePr>
        <p:xfrm>
          <a:off x="8461378" y="4097594"/>
          <a:ext cx="2273066" cy="2527137"/>
        </p:xfrm>
        <a:graphic>
          <a:graphicData uri="http://schemas.openxmlformats.org/drawingml/2006/table">
            <a:tbl>
              <a:tblPr>
                <a:tableStyleId>{073A0DAA-6AF3-43AB-8588-CEC1D06C72B9}</a:tableStyleId>
              </a:tblPr>
              <a:tblGrid>
                <a:gridCol w="2273066">
                  <a:extLst>
                    <a:ext uri="{9D8B030D-6E8A-4147-A177-3AD203B41FA5}">
                      <a16:colId xmlns:a16="http://schemas.microsoft.com/office/drawing/2014/main" val="1043210880"/>
                    </a:ext>
                  </a:extLst>
                </a:gridCol>
              </a:tblGrid>
              <a:tr h="622784">
                <a:tc>
                  <a:txBody>
                    <a:bodyPr/>
                    <a:lstStyle/>
                    <a:p>
                      <a:pPr algn="l" fontAlgn="b"/>
                      <a:r>
                        <a:rPr lang="en-IN" sz="1400" b="0" u="none" strike="noStrike">
                          <a:solidFill>
                            <a:schemeClr val="bg1"/>
                          </a:solidFill>
                          <a:effectLst/>
                        </a:rPr>
                        <a:t>Team Member 4 Name : </a:t>
                      </a:r>
                    </a:p>
                    <a:p>
                      <a:pPr algn="l" fontAlgn="b"/>
                      <a:r>
                        <a:rPr lang="en-IN" sz="1400" b="0" i="0" u="none" strike="noStrike">
                          <a:solidFill>
                            <a:schemeClr val="bg1"/>
                          </a:solidFill>
                          <a:effectLst/>
                          <a:latin typeface="+mj-lt"/>
                        </a:rPr>
                        <a:t>Mitesh Patidar</a:t>
                      </a:r>
                    </a:p>
                  </a:txBody>
                  <a:tcPr marL="108000" marR="108000" marT="7620" marB="0" anchor="ctr"/>
                </a:tc>
                <a:extLst>
                  <a:ext uri="{0D108BD9-81ED-4DB2-BD59-A6C34878D82A}">
                    <a16:rowId xmlns:a16="http://schemas.microsoft.com/office/drawing/2014/main" val="53088373"/>
                  </a:ext>
                </a:extLst>
              </a:tr>
              <a:tr h="476820">
                <a:tc>
                  <a:txBody>
                    <a:bodyPr/>
                    <a:lstStyle/>
                    <a:p>
                      <a:pPr algn="l" fontAlgn="b"/>
                      <a:r>
                        <a:rPr lang="en-IN" sz="1400" b="0" u="none" strike="noStrike">
                          <a:solidFill>
                            <a:schemeClr val="bg1"/>
                          </a:solidFill>
                          <a:effectLst/>
                        </a:rPr>
                        <a:t>College name : LNCT</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2350376803"/>
                  </a:ext>
                </a:extLst>
              </a:tr>
              <a:tr h="622784">
                <a:tc>
                  <a:txBody>
                    <a:bodyPr/>
                    <a:lstStyle/>
                    <a:p>
                      <a:pPr algn="l" fontAlgn="b"/>
                      <a:r>
                        <a:rPr lang="en-IN" sz="1400" b="0" u="none" strike="noStrike">
                          <a:solidFill>
                            <a:schemeClr val="bg1"/>
                          </a:solidFill>
                          <a:effectLst/>
                        </a:rPr>
                        <a:t>Contact Detail : 9399609619</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1485576118"/>
                  </a:ext>
                </a:extLst>
              </a:tr>
              <a:tr h="804749">
                <a:tc>
                  <a:txBody>
                    <a:bodyPr/>
                    <a:lstStyle/>
                    <a:p>
                      <a:pPr algn="l" fontAlgn="b"/>
                      <a:r>
                        <a:rPr lang="en-IN" sz="1400" b="0" u="none" strike="noStrike">
                          <a:solidFill>
                            <a:schemeClr val="bg1"/>
                          </a:solidFill>
                          <a:effectLst/>
                        </a:rPr>
                        <a:t>Role in Solution Development : Figma, Research Team</a:t>
                      </a:r>
                      <a:endParaRPr lang="en-IN" sz="1400" b="0" i="0" u="none" strike="noStrike">
                        <a:solidFill>
                          <a:schemeClr val="bg1"/>
                        </a:solidFill>
                        <a:effectLst/>
                        <a:latin typeface="+mj-lt"/>
                      </a:endParaRPr>
                    </a:p>
                  </a:txBody>
                  <a:tcPr marL="108000" marR="108000" marT="7620" marB="0" anchor="ctr"/>
                </a:tc>
                <a:extLst>
                  <a:ext uri="{0D108BD9-81ED-4DB2-BD59-A6C34878D82A}">
                    <a16:rowId xmlns:a16="http://schemas.microsoft.com/office/drawing/2014/main" val="808323308"/>
                  </a:ext>
                </a:extLst>
              </a:tr>
            </a:tbl>
          </a:graphicData>
        </a:graphic>
      </p:graphicFrame>
      <p:sp>
        <p:nvSpPr>
          <p:cNvPr id="22" name="TextBox 21">
            <a:extLst>
              <a:ext uri="{FF2B5EF4-FFF2-40B4-BE49-F238E27FC236}">
                <a16:creationId xmlns:a16="http://schemas.microsoft.com/office/drawing/2014/main" id="{07380329-805B-50BF-66C0-8A8F474402E0}"/>
              </a:ext>
            </a:extLst>
          </p:cNvPr>
          <p:cNvSpPr txBox="1"/>
          <p:nvPr/>
        </p:nvSpPr>
        <p:spPr>
          <a:xfrm>
            <a:off x="3331029" y="197696"/>
            <a:ext cx="6966858"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spcBef>
                <a:spcPct val="0"/>
              </a:spcBef>
              <a:spcAft>
                <a:spcPct val="0"/>
              </a:spcAft>
              <a:buNone/>
            </a:pPr>
            <a:r>
              <a:rPr lang="en-GB" sz="2400" b="0" u="none" strike="noStrike" cap="none">
                <a:solidFill>
                  <a:srgbClr val="FFE600"/>
                </a:solidFill>
              </a:rPr>
              <a:t>Team Name: </a:t>
            </a:r>
            <a:r>
              <a:rPr lang="en-GB" sz="2800">
                <a:solidFill>
                  <a:srgbClr val="FFE600"/>
                </a:solidFill>
              </a:rPr>
              <a:t>ZVEZDA</a:t>
            </a:r>
            <a:endParaRPr lang="en-GB" sz="2400" b="0" u="none" strike="noStrike" cap="none">
              <a:solidFill>
                <a:srgbClr val="FFE600"/>
              </a:solidFill>
              <a:latin typeface="Inter Light"/>
              <a:ea typeface="Inter Light"/>
              <a:cs typeface="Inter Light"/>
              <a:sym typeface="Inter Light"/>
            </a:endParaRPr>
          </a:p>
        </p:txBody>
      </p:sp>
      <p:sp>
        <p:nvSpPr>
          <p:cNvPr id="23" name="TextBox 22">
            <a:extLst>
              <a:ext uri="{FF2B5EF4-FFF2-40B4-BE49-F238E27FC236}">
                <a16:creationId xmlns:a16="http://schemas.microsoft.com/office/drawing/2014/main" id="{F5847797-736A-74D3-4E1C-82BBEC565DE8}"/>
              </a:ext>
            </a:extLst>
          </p:cNvPr>
          <p:cNvSpPr txBox="1"/>
          <p:nvPr/>
        </p:nvSpPr>
        <p:spPr>
          <a:xfrm>
            <a:off x="3331029" y="742122"/>
            <a:ext cx="6100232"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spcBef>
                <a:spcPct val="0"/>
              </a:spcBef>
              <a:spcAft>
                <a:spcPct val="0"/>
              </a:spcAft>
              <a:buNone/>
            </a:pPr>
            <a:r>
              <a:rPr lang="en-GB" sz="2400" b="0" u="none" strike="noStrike" cap="none">
                <a:solidFill>
                  <a:srgbClr val="FFE600"/>
                </a:solidFill>
              </a:rPr>
              <a:t>Theme:</a:t>
            </a:r>
            <a:r>
              <a:rPr lang="en-GB" sz="2400">
                <a:solidFill>
                  <a:srgbClr val="FFE600"/>
                </a:solidFill>
              </a:rPr>
              <a:t> </a:t>
            </a:r>
            <a:r>
              <a:rPr lang="en-GB" sz="2400" b="0" u="none" strike="noStrike" cap="none">
                <a:solidFill>
                  <a:srgbClr val="FFE600"/>
                </a:solidFill>
              </a:rPr>
              <a:t>Smart City</a:t>
            </a:r>
            <a:endParaRPr lang="en-GB" sz="2400" b="0" u="none" strike="noStrike" cap="none">
              <a:solidFill>
                <a:srgbClr val="FFE600"/>
              </a:solidFill>
              <a:latin typeface="Inter Light"/>
              <a:ea typeface="Inter Light"/>
              <a:cs typeface="Inter Light"/>
              <a:sym typeface="Inter Light"/>
            </a:endParaRPr>
          </a:p>
        </p:txBody>
      </p:sp>
    </p:spTree>
    <p:extLst>
      <p:ext uri="{BB962C8B-B14F-4D97-AF65-F5344CB8AC3E}">
        <p14:creationId xmlns:p14="http://schemas.microsoft.com/office/powerpoint/2010/main" val="280866730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2847-CE2C-4070-B7F5-A2324675B83A}"/>
              </a:ext>
            </a:extLst>
          </p:cNvPr>
          <p:cNvSpPr>
            <a:spLocks noGrp="1"/>
          </p:cNvSpPr>
          <p:nvPr>
            <p:ph type="title"/>
          </p:nvPr>
        </p:nvSpPr>
        <p:spPr>
          <a:xfrm>
            <a:off x="1343472" y="116632"/>
            <a:ext cx="9905998" cy="720080"/>
          </a:xfrm>
        </p:spPr>
        <p:txBody>
          <a:bodyPr/>
          <a:lstStyle/>
          <a:p>
            <a:r>
              <a:rPr lang="en-IN" dirty="0"/>
              <a:t>Data security in hoodbuddy</a:t>
            </a:r>
          </a:p>
        </p:txBody>
      </p:sp>
      <p:sp>
        <p:nvSpPr>
          <p:cNvPr id="3" name="Content Placeholder 2">
            <a:extLst>
              <a:ext uri="{FF2B5EF4-FFF2-40B4-BE49-F238E27FC236}">
                <a16:creationId xmlns:a16="http://schemas.microsoft.com/office/drawing/2014/main" id="{2A494136-BBAA-488F-A0B9-78B9F2DA864D}"/>
              </a:ext>
            </a:extLst>
          </p:cNvPr>
          <p:cNvSpPr>
            <a:spLocks noGrp="1"/>
          </p:cNvSpPr>
          <p:nvPr>
            <p:ph idx="1"/>
          </p:nvPr>
        </p:nvSpPr>
        <p:spPr>
          <a:xfrm>
            <a:off x="1143000" y="980728"/>
            <a:ext cx="9905999" cy="5113022"/>
          </a:xfrm>
        </p:spPr>
        <p:txBody>
          <a:bodyPr>
            <a:noAutofit/>
          </a:bodyPr>
          <a:lstStyle/>
          <a:p>
            <a:r>
              <a:rPr lang="en-US" sz="2000" b="1" i="0" dirty="0">
                <a:solidFill>
                  <a:srgbClr val="ECECEC"/>
                </a:solidFill>
                <a:effectLst/>
                <a:latin typeface="Söhne"/>
              </a:rPr>
              <a:t>Incident Response Plan</a:t>
            </a:r>
            <a:r>
              <a:rPr lang="en-US" sz="2000" b="0" i="0" dirty="0">
                <a:solidFill>
                  <a:srgbClr val="ECECEC"/>
                </a:solidFill>
                <a:effectLst/>
                <a:latin typeface="Söhne"/>
              </a:rPr>
              <a:t>: We will develop and maintain an incident response plan to effectively respond to data breaches or security incidents. Define roles and responsibilities, establish communication protocols.</a:t>
            </a:r>
          </a:p>
          <a:p>
            <a:r>
              <a:rPr lang="en-US" sz="2000" b="1" i="0" dirty="0">
                <a:solidFill>
                  <a:srgbClr val="ECECEC"/>
                </a:solidFill>
                <a:effectLst/>
                <a:latin typeface="Söhne"/>
              </a:rPr>
              <a:t>End-to-End Encryption</a:t>
            </a:r>
            <a:r>
              <a:rPr lang="en-US" sz="2000" b="0" i="0" dirty="0">
                <a:solidFill>
                  <a:srgbClr val="ECECEC"/>
                </a:solidFill>
                <a:effectLst/>
                <a:latin typeface="Söhne"/>
              </a:rPr>
              <a:t>: We will </a:t>
            </a:r>
            <a:r>
              <a:rPr lang="en-US" sz="2000" dirty="0">
                <a:solidFill>
                  <a:srgbClr val="ECECEC"/>
                </a:solidFill>
                <a:latin typeface="Söhne"/>
              </a:rPr>
              <a:t>i</a:t>
            </a:r>
            <a:r>
              <a:rPr lang="en-US" sz="2000" b="0" i="0" dirty="0">
                <a:solidFill>
                  <a:srgbClr val="ECECEC"/>
                </a:solidFill>
                <a:effectLst/>
                <a:latin typeface="Söhne"/>
              </a:rPr>
              <a:t>mplement end-to-end encryption for all user data, including personal information, location data, and communication within the app. This ensures that data remains secure and private.</a:t>
            </a:r>
          </a:p>
          <a:p>
            <a:r>
              <a:rPr lang="en-US" sz="2000" b="1" i="0" dirty="0">
                <a:solidFill>
                  <a:srgbClr val="ECECEC"/>
                </a:solidFill>
                <a:effectLst/>
                <a:latin typeface="Söhne"/>
              </a:rPr>
              <a:t>Data Minimization</a:t>
            </a:r>
            <a:r>
              <a:rPr lang="en-US" sz="2000" b="0" i="0" dirty="0">
                <a:solidFill>
                  <a:srgbClr val="ECECEC"/>
                </a:solidFill>
                <a:effectLst/>
                <a:latin typeface="Söhne"/>
              </a:rPr>
              <a:t>: Collect and store only the minimum amount of data necessary for HoodBuddy's functionality. Avoid collecting unnecessary personal information and regularly review data retention policies to delete data that is no longer required.</a:t>
            </a:r>
          </a:p>
          <a:p>
            <a:r>
              <a:rPr lang="en-US" sz="2000" b="1" i="0" dirty="0">
                <a:solidFill>
                  <a:srgbClr val="ECECEC"/>
                </a:solidFill>
                <a:effectLst/>
                <a:latin typeface="Söhne"/>
              </a:rPr>
              <a:t>Regular Security Audits</a:t>
            </a:r>
            <a:r>
              <a:rPr lang="en-US" sz="2000" b="0" i="0" dirty="0">
                <a:solidFill>
                  <a:srgbClr val="ECECEC"/>
                </a:solidFill>
                <a:effectLst/>
                <a:latin typeface="Söhne"/>
              </a:rPr>
              <a:t>: Conduct regular security audits and penetration testing to identify and address vulnerabilities in HoodBuddy's infrastructure, codebase, and third-party integrations. </a:t>
            </a:r>
            <a:endParaRPr lang="en-IN" sz="2000" dirty="0"/>
          </a:p>
          <a:p>
            <a:endParaRPr lang="en-IN" sz="2000" dirty="0"/>
          </a:p>
        </p:txBody>
      </p:sp>
    </p:spTree>
    <p:extLst>
      <p:ext uri="{BB962C8B-B14F-4D97-AF65-F5344CB8AC3E}">
        <p14:creationId xmlns:p14="http://schemas.microsoft.com/office/powerpoint/2010/main" val="123775457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7F30-BD8C-4406-9A61-69461586E961}"/>
              </a:ext>
            </a:extLst>
          </p:cNvPr>
          <p:cNvSpPr>
            <a:spLocks noGrp="1"/>
          </p:cNvSpPr>
          <p:nvPr>
            <p:ph type="title"/>
          </p:nvPr>
        </p:nvSpPr>
        <p:spPr>
          <a:xfrm>
            <a:off x="1291884" y="0"/>
            <a:ext cx="7493301" cy="1066800"/>
          </a:xfrm>
        </p:spPr>
        <p:txBody>
          <a:bodyPr/>
          <a:lstStyle/>
          <a:p>
            <a:r>
              <a:rPr lang="en-IN" dirty="0"/>
              <a:t>Business model of hoodbuddy</a:t>
            </a:r>
          </a:p>
        </p:txBody>
      </p:sp>
      <p:sp>
        <p:nvSpPr>
          <p:cNvPr id="3" name="Content Placeholder 2">
            <a:extLst>
              <a:ext uri="{FF2B5EF4-FFF2-40B4-BE49-F238E27FC236}">
                <a16:creationId xmlns:a16="http://schemas.microsoft.com/office/drawing/2014/main" id="{9B0AD89C-2D5F-468A-8B1E-1AF2E55A8B7A}"/>
              </a:ext>
            </a:extLst>
          </p:cNvPr>
          <p:cNvSpPr>
            <a:spLocks noGrp="1"/>
          </p:cNvSpPr>
          <p:nvPr>
            <p:ph idx="1"/>
          </p:nvPr>
        </p:nvSpPr>
        <p:spPr>
          <a:xfrm>
            <a:off x="1143000" y="908720"/>
            <a:ext cx="9905999" cy="4807353"/>
          </a:xfrm>
        </p:spPr>
        <p:txBody>
          <a:bodyPr>
            <a:normAutofit fontScale="85000" lnSpcReduction="10000"/>
          </a:bodyPr>
          <a:lstStyle/>
          <a:p>
            <a:r>
              <a:rPr lang="en-US" b="0" i="0" dirty="0" err="1">
                <a:solidFill>
                  <a:srgbClr val="ECECEC"/>
                </a:solidFill>
                <a:effectLst/>
                <a:latin typeface="Söhne"/>
              </a:rPr>
              <a:t>HoodBuddy</a:t>
            </a:r>
            <a:r>
              <a:rPr lang="en-US" b="0" i="0" dirty="0">
                <a:solidFill>
                  <a:srgbClr val="ECECEC"/>
                </a:solidFill>
                <a:effectLst/>
                <a:latin typeface="Söhne"/>
              </a:rPr>
              <a:t> will generate revenue through a combination of subscription services, advertising partnerships, in-app purchases. By leveraging these revenue streams, </a:t>
            </a:r>
            <a:r>
              <a:rPr lang="en-US" b="0" i="0" dirty="0" err="1">
                <a:solidFill>
                  <a:srgbClr val="ECECEC"/>
                </a:solidFill>
                <a:effectLst/>
                <a:latin typeface="Söhne"/>
              </a:rPr>
              <a:t>HoodBuddy</a:t>
            </a:r>
            <a:r>
              <a:rPr lang="en-US" b="0" i="0" dirty="0">
                <a:solidFill>
                  <a:srgbClr val="ECECEC"/>
                </a:solidFill>
                <a:effectLst/>
                <a:latin typeface="Söhne"/>
              </a:rPr>
              <a:t> can sustainably operate and continue to provide value to users and stakeholders.</a:t>
            </a:r>
          </a:p>
          <a:p>
            <a:r>
              <a:rPr lang="en-US" dirty="0"/>
              <a:t>Freemium Model: </a:t>
            </a:r>
            <a:r>
              <a:rPr lang="en-US" dirty="0" err="1"/>
              <a:t>HoodBuddy</a:t>
            </a:r>
            <a:r>
              <a:rPr lang="en-US" dirty="0"/>
              <a:t> could adopt a freemium model where the basic version of the app is available for free, offering essential features such as neighborhood exploration and basic navigation. Users can then opt for a premium subscription to unlock advanced features such as personalized recommendations, offline access, and enhanced safety insights.</a:t>
            </a:r>
          </a:p>
          <a:p>
            <a:r>
              <a:rPr lang="en-US" dirty="0"/>
              <a:t>Advertising and Partnerships: </a:t>
            </a:r>
            <a:r>
              <a:rPr lang="en-US" dirty="0" err="1"/>
              <a:t>HoodBuddy</a:t>
            </a:r>
            <a:r>
              <a:rPr lang="en-US" dirty="0"/>
              <a:t> can generate revenue through targeted advertising and partnerships with local businesses, attractions, and events. By showcasing relevant advertisements and sponsored content within the app, </a:t>
            </a:r>
            <a:r>
              <a:rPr lang="en-US" dirty="0" err="1"/>
              <a:t>HoodBuddy</a:t>
            </a:r>
            <a:r>
              <a:rPr lang="en-US" dirty="0"/>
              <a:t> can create additional revenue streams while providing valuable exposure to its partners.</a:t>
            </a:r>
            <a:endParaRPr lang="en-IN" dirty="0"/>
          </a:p>
        </p:txBody>
      </p:sp>
    </p:spTree>
    <p:extLst>
      <p:ext uri="{BB962C8B-B14F-4D97-AF65-F5344CB8AC3E}">
        <p14:creationId xmlns:p14="http://schemas.microsoft.com/office/powerpoint/2010/main" val="4395032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A5A5-F8FA-4951-91DD-018CA52A99D8}"/>
              </a:ext>
            </a:extLst>
          </p:cNvPr>
          <p:cNvSpPr>
            <a:spLocks noGrp="1"/>
          </p:cNvSpPr>
          <p:nvPr>
            <p:ph type="title"/>
          </p:nvPr>
        </p:nvSpPr>
        <p:spPr>
          <a:xfrm>
            <a:off x="1559496" y="116632"/>
            <a:ext cx="9905998" cy="1001898"/>
          </a:xfrm>
        </p:spPr>
        <p:txBody>
          <a:bodyPr/>
          <a:lstStyle/>
          <a:p>
            <a:r>
              <a:rPr lang="en-IN" dirty="0"/>
              <a:t>Future goals for hoodbuddy</a:t>
            </a:r>
          </a:p>
        </p:txBody>
      </p:sp>
      <p:sp>
        <p:nvSpPr>
          <p:cNvPr id="3" name="Content Placeholder 2">
            <a:extLst>
              <a:ext uri="{FF2B5EF4-FFF2-40B4-BE49-F238E27FC236}">
                <a16:creationId xmlns:a16="http://schemas.microsoft.com/office/drawing/2014/main" id="{4FD44A2A-1404-4EE4-8592-C930674AC511}"/>
              </a:ext>
            </a:extLst>
          </p:cNvPr>
          <p:cNvSpPr>
            <a:spLocks noGrp="1"/>
          </p:cNvSpPr>
          <p:nvPr>
            <p:ph idx="1"/>
          </p:nvPr>
        </p:nvSpPr>
        <p:spPr>
          <a:xfrm>
            <a:off x="1271464" y="1268760"/>
            <a:ext cx="9905999" cy="4837858"/>
          </a:xfrm>
        </p:spPr>
        <p:txBody>
          <a:bodyPr>
            <a:normAutofit/>
          </a:bodyPr>
          <a:lstStyle/>
          <a:p>
            <a:r>
              <a:rPr lang="en-US" sz="2000" b="1" i="0" dirty="0">
                <a:solidFill>
                  <a:srgbClr val="ECECEC"/>
                </a:solidFill>
                <a:effectLst/>
                <a:latin typeface="Söhne"/>
              </a:rPr>
              <a:t>Smart City Integration</a:t>
            </a:r>
            <a:r>
              <a:rPr lang="en-US" sz="2000" b="0" i="0" dirty="0">
                <a:solidFill>
                  <a:srgbClr val="ECECEC"/>
                </a:solidFill>
                <a:effectLst/>
                <a:latin typeface="Söhne"/>
              </a:rPr>
              <a:t>: Partner with municipal authorities and smart city initiatives to integrate </a:t>
            </a:r>
            <a:r>
              <a:rPr lang="en-US" sz="2000" b="0" i="0" dirty="0" err="1">
                <a:solidFill>
                  <a:srgbClr val="ECECEC"/>
                </a:solidFill>
                <a:effectLst/>
                <a:latin typeface="Söhne"/>
              </a:rPr>
              <a:t>HoodBuddy</a:t>
            </a:r>
            <a:r>
              <a:rPr lang="en-US" sz="2000" b="0" i="0" dirty="0">
                <a:solidFill>
                  <a:srgbClr val="ECECEC"/>
                </a:solidFill>
                <a:effectLst/>
                <a:latin typeface="Söhne"/>
              </a:rPr>
              <a:t> into the broader urban infrastructure, leveraging data analytics, and urban planning initiatives to enhance city living.</a:t>
            </a:r>
          </a:p>
          <a:p>
            <a:r>
              <a:rPr lang="en-US" sz="2000" b="1" i="0" dirty="0">
                <a:solidFill>
                  <a:srgbClr val="ECECEC"/>
                </a:solidFill>
                <a:effectLst/>
                <a:latin typeface="Söhne"/>
              </a:rPr>
              <a:t>Advanced Machine Learning</a:t>
            </a:r>
            <a:r>
              <a:rPr lang="en-US" sz="2000" b="0" i="0" dirty="0">
                <a:solidFill>
                  <a:srgbClr val="ECECEC"/>
                </a:solidFill>
                <a:effectLst/>
                <a:latin typeface="Söhne"/>
              </a:rPr>
              <a:t>: Continuously improve the chatbot feature of </a:t>
            </a:r>
            <a:r>
              <a:rPr lang="en-US" sz="2000" b="0" i="0" dirty="0" err="1">
                <a:solidFill>
                  <a:srgbClr val="ECECEC"/>
                </a:solidFill>
                <a:effectLst/>
                <a:latin typeface="Söhne"/>
              </a:rPr>
              <a:t>HoodBuddy</a:t>
            </a:r>
            <a:r>
              <a:rPr lang="en-US" sz="2000" b="0" i="0" dirty="0">
                <a:solidFill>
                  <a:srgbClr val="ECECEC"/>
                </a:solidFill>
                <a:effectLst/>
                <a:latin typeface="Söhne"/>
              </a:rPr>
              <a:t> by leveraging advanced machine learning algorithms and natural language processing (NLP) techniques to provide more personalized and context-aware assistance to users.</a:t>
            </a:r>
          </a:p>
          <a:p>
            <a:r>
              <a:rPr lang="en-US" sz="2000" b="1" i="0" dirty="0">
                <a:solidFill>
                  <a:srgbClr val="ECECEC"/>
                </a:solidFill>
                <a:effectLst/>
                <a:latin typeface="Söhne"/>
              </a:rPr>
              <a:t>Multilingual Support</a:t>
            </a:r>
            <a:r>
              <a:rPr lang="en-US" sz="2000" b="0" i="0" dirty="0">
                <a:solidFill>
                  <a:srgbClr val="ECECEC"/>
                </a:solidFill>
                <a:effectLst/>
                <a:latin typeface="Söhne"/>
              </a:rPr>
              <a:t>: Implement multilingual support within </a:t>
            </a:r>
            <a:r>
              <a:rPr lang="en-US" sz="2000" b="0" i="0" dirty="0" err="1">
                <a:solidFill>
                  <a:srgbClr val="ECECEC"/>
                </a:solidFill>
                <a:effectLst/>
                <a:latin typeface="Söhne"/>
              </a:rPr>
              <a:t>HoodBuddy</a:t>
            </a:r>
            <a:r>
              <a:rPr lang="en-US" sz="2000" b="0" i="0" dirty="0">
                <a:solidFill>
                  <a:srgbClr val="ECECEC"/>
                </a:solidFill>
                <a:effectLst/>
                <a:latin typeface="Söhne"/>
              </a:rPr>
              <a:t> to cater to a diverse user base and enhance accessibility for non-native speakers and international travelers.</a:t>
            </a:r>
            <a:endParaRPr lang="en-IN" sz="2000" dirty="0"/>
          </a:p>
        </p:txBody>
      </p:sp>
    </p:spTree>
    <p:extLst>
      <p:ext uri="{BB962C8B-B14F-4D97-AF65-F5344CB8AC3E}">
        <p14:creationId xmlns:p14="http://schemas.microsoft.com/office/powerpoint/2010/main" val="35246609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03E29-38C6-1D72-B065-111319CC8C4E}"/>
              </a:ext>
            </a:extLst>
          </p:cNvPr>
          <p:cNvSpPr>
            <a:spLocks noGrp="1"/>
          </p:cNvSpPr>
          <p:nvPr>
            <p:ph idx="1"/>
          </p:nvPr>
        </p:nvSpPr>
        <p:spPr>
          <a:xfrm>
            <a:off x="1141413" y="980729"/>
            <a:ext cx="8410972" cy="2448272"/>
          </a:xfrm>
        </p:spPr>
        <p:txBody>
          <a:bodyPr/>
          <a:lstStyle/>
          <a:p>
            <a:pPr>
              <a:buFont typeface="Wingdings" panose="05000000000000000000" pitchFamily="2" charset="2"/>
              <a:buChar char="q"/>
            </a:pPr>
            <a:r>
              <a:rPr lang="en-IN" dirty="0"/>
              <a:t>Web-Development:</a:t>
            </a:r>
          </a:p>
          <a:p>
            <a:pPr lvl="1">
              <a:buFont typeface="Wingdings" panose="05000000000000000000" pitchFamily="2" charset="2"/>
              <a:buChar char="§"/>
            </a:pPr>
            <a:r>
              <a:rPr lang="en-IN" dirty="0"/>
              <a:t>HTML</a:t>
            </a:r>
          </a:p>
          <a:p>
            <a:pPr lvl="1">
              <a:buFont typeface="Wingdings" panose="05000000000000000000" pitchFamily="2" charset="2"/>
              <a:buChar char="§"/>
            </a:pPr>
            <a:r>
              <a:rPr lang="en-IN" dirty="0"/>
              <a:t>CSS</a:t>
            </a:r>
          </a:p>
          <a:p>
            <a:pPr lvl="1">
              <a:buFont typeface="Wingdings" panose="05000000000000000000" pitchFamily="2" charset="2"/>
              <a:buChar char="§"/>
            </a:pPr>
            <a:r>
              <a:rPr lang="en-IN" dirty="0"/>
              <a:t>JavaScript</a:t>
            </a:r>
          </a:p>
          <a:p>
            <a:pPr lvl="1">
              <a:buFont typeface="Wingdings" panose="05000000000000000000" pitchFamily="2" charset="2"/>
              <a:buChar char="§"/>
            </a:pPr>
            <a:r>
              <a:rPr lang="en-IN" dirty="0"/>
              <a:t>BootStrap ( FrameWork)</a:t>
            </a:r>
          </a:p>
          <a:p>
            <a:pPr marL="457200" lvl="1" indent="0">
              <a:buNone/>
            </a:pPr>
            <a:endParaRPr lang="en-IN" dirty="0"/>
          </a:p>
        </p:txBody>
      </p:sp>
      <p:sp>
        <p:nvSpPr>
          <p:cNvPr id="5" name="Title 4">
            <a:extLst>
              <a:ext uri="{FF2B5EF4-FFF2-40B4-BE49-F238E27FC236}">
                <a16:creationId xmlns:a16="http://schemas.microsoft.com/office/drawing/2014/main" id="{9B308ECA-3CF9-D933-CB14-0F96C47E2B8C}"/>
              </a:ext>
            </a:extLst>
          </p:cNvPr>
          <p:cNvSpPr>
            <a:spLocks noGrp="1"/>
          </p:cNvSpPr>
          <p:nvPr>
            <p:ph type="title"/>
          </p:nvPr>
        </p:nvSpPr>
        <p:spPr>
          <a:xfrm>
            <a:off x="1415480" y="139958"/>
            <a:ext cx="9905998" cy="950167"/>
          </a:xfrm>
        </p:spPr>
        <p:txBody>
          <a:bodyPr/>
          <a:lstStyle/>
          <a:p>
            <a:r>
              <a:rPr lang="en-IN" dirty="0"/>
              <a:t>Tech-stack</a:t>
            </a:r>
          </a:p>
        </p:txBody>
      </p:sp>
      <p:sp>
        <p:nvSpPr>
          <p:cNvPr id="7" name="Content Placeholder 2">
            <a:extLst>
              <a:ext uri="{FF2B5EF4-FFF2-40B4-BE49-F238E27FC236}">
                <a16:creationId xmlns:a16="http://schemas.microsoft.com/office/drawing/2014/main" id="{68DC0087-2FC1-B1C5-0CCA-70C60A5F89AE}"/>
              </a:ext>
            </a:extLst>
          </p:cNvPr>
          <p:cNvSpPr txBox="1">
            <a:spLocks/>
          </p:cNvSpPr>
          <p:nvPr/>
        </p:nvSpPr>
        <p:spPr>
          <a:xfrm>
            <a:off x="1141413" y="3356992"/>
            <a:ext cx="9347074" cy="10801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IN" dirty="0"/>
              <a:t>UI/UX:</a:t>
            </a:r>
          </a:p>
          <a:p>
            <a:pPr lvl="1">
              <a:buFont typeface="Wingdings" panose="05000000000000000000" pitchFamily="2" charset="2"/>
              <a:buChar char="§"/>
            </a:pPr>
            <a:r>
              <a:rPr lang="en-IN" dirty="0"/>
              <a:t>Figma</a:t>
            </a:r>
          </a:p>
          <a:p>
            <a:pPr marL="457200" lvl="1" indent="0">
              <a:buFont typeface="Arial" pitchFamily="34" charset="0"/>
              <a:buNone/>
            </a:pPr>
            <a:endParaRPr lang="en-IN" dirty="0"/>
          </a:p>
        </p:txBody>
      </p:sp>
      <p:sp>
        <p:nvSpPr>
          <p:cNvPr id="10" name="Content Placeholder 2">
            <a:extLst>
              <a:ext uri="{FF2B5EF4-FFF2-40B4-BE49-F238E27FC236}">
                <a16:creationId xmlns:a16="http://schemas.microsoft.com/office/drawing/2014/main" id="{2BC28E0C-7ACE-347A-5957-4F72A5C619C4}"/>
              </a:ext>
            </a:extLst>
          </p:cNvPr>
          <p:cNvSpPr txBox="1">
            <a:spLocks/>
          </p:cNvSpPr>
          <p:nvPr/>
        </p:nvSpPr>
        <p:spPr>
          <a:xfrm>
            <a:off x="1141412" y="4365102"/>
            <a:ext cx="9905998" cy="18002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IN" dirty="0"/>
              <a:t>API’s:</a:t>
            </a:r>
          </a:p>
          <a:p>
            <a:pPr lvl="1">
              <a:buFont typeface="Wingdings" panose="05000000000000000000" pitchFamily="2" charset="2"/>
              <a:buChar char="§"/>
            </a:pPr>
            <a:r>
              <a:rPr lang="en-IN" dirty="0"/>
              <a:t>ChatGPT API</a:t>
            </a:r>
          </a:p>
          <a:p>
            <a:pPr lvl="1">
              <a:buFont typeface="Wingdings" panose="05000000000000000000" pitchFamily="2" charset="2"/>
              <a:buChar char="§"/>
            </a:pPr>
            <a:r>
              <a:rPr lang="en-IN" dirty="0"/>
              <a:t>REST API</a:t>
            </a:r>
          </a:p>
          <a:p>
            <a:pPr lvl="1">
              <a:buFont typeface="Wingdings" panose="05000000000000000000" pitchFamily="2" charset="2"/>
              <a:buChar char="§"/>
            </a:pPr>
            <a:endParaRPr lang="en-IN" dirty="0"/>
          </a:p>
          <a:p>
            <a:pPr marL="457200" lvl="1" indent="0">
              <a:buFont typeface="Arial" pitchFamily="34" charset="0"/>
              <a:buNone/>
            </a:pPr>
            <a:endParaRPr lang="en-IN" dirty="0"/>
          </a:p>
        </p:txBody>
      </p:sp>
      <p:sp>
        <p:nvSpPr>
          <p:cNvPr id="12" name="Content Placeholder 2">
            <a:extLst>
              <a:ext uri="{FF2B5EF4-FFF2-40B4-BE49-F238E27FC236}">
                <a16:creationId xmlns:a16="http://schemas.microsoft.com/office/drawing/2014/main" id="{F70BDBDC-3AE8-AD55-50DB-CEEE510DF96B}"/>
              </a:ext>
            </a:extLst>
          </p:cNvPr>
          <p:cNvSpPr txBox="1">
            <a:spLocks/>
          </p:cNvSpPr>
          <p:nvPr/>
        </p:nvSpPr>
        <p:spPr>
          <a:xfrm>
            <a:off x="6332645" y="1055134"/>
            <a:ext cx="6048671" cy="22274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itchFamily="34"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IN" dirty="0"/>
              <a:t>Tools Used:</a:t>
            </a:r>
          </a:p>
          <a:p>
            <a:pPr lvl="1">
              <a:buFont typeface="Wingdings" panose="05000000000000000000" pitchFamily="2" charset="2"/>
              <a:buChar char="§"/>
            </a:pPr>
            <a:r>
              <a:rPr lang="en-IN" dirty="0"/>
              <a:t>BotPress</a:t>
            </a:r>
          </a:p>
          <a:p>
            <a:pPr lvl="1">
              <a:buFont typeface="Wingdings" panose="05000000000000000000" pitchFamily="2" charset="2"/>
              <a:buChar char="§"/>
            </a:pPr>
            <a:r>
              <a:rPr lang="en-IN" dirty="0"/>
              <a:t>WebFlow</a:t>
            </a:r>
          </a:p>
          <a:p>
            <a:pPr lvl="1">
              <a:buFont typeface="Wingdings" panose="05000000000000000000" pitchFamily="2" charset="2"/>
              <a:buChar char="§"/>
            </a:pPr>
            <a:r>
              <a:rPr lang="en-IN" dirty="0"/>
              <a:t>VS Code</a:t>
            </a:r>
          </a:p>
          <a:p>
            <a:pPr lvl="1">
              <a:buFont typeface="Wingdings" panose="05000000000000000000" pitchFamily="2" charset="2"/>
              <a:buChar char="§"/>
            </a:pPr>
            <a:r>
              <a:rPr lang="en-IN" dirty="0"/>
              <a:t>GitHub &amp; Git</a:t>
            </a:r>
          </a:p>
          <a:p>
            <a:pPr marL="457200" lvl="1" indent="0">
              <a:buFont typeface="Arial" pitchFamily="34" charset="0"/>
              <a:buNone/>
            </a:pPr>
            <a:endParaRPr lang="en-IN" dirty="0"/>
          </a:p>
        </p:txBody>
      </p:sp>
    </p:spTree>
    <p:extLst>
      <p:ext uri="{BB962C8B-B14F-4D97-AF65-F5344CB8AC3E}">
        <p14:creationId xmlns:p14="http://schemas.microsoft.com/office/powerpoint/2010/main" val="382360938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697B-F78E-4527-88FF-678E4AFE3DF3}"/>
              </a:ext>
            </a:extLst>
          </p:cNvPr>
          <p:cNvSpPr>
            <a:spLocks noGrp="1"/>
          </p:cNvSpPr>
          <p:nvPr>
            <p:ph type="title"/>
          </p:nvPr>
        </p:nvSpPr>
        <p:spPr>
          <a:xfrm>
            <a:off x="1143001" y="2420888"/>
            <a:ext cx="9905998" cy="1478570"/>
          </a:xfrm>
        </p:spPr>
        <p:txBody>
          <a:bodyPr>
            <a:noAutofit/>
          </a:bodyPr>
          <a:lstStyle/>
          <a:p>
            <a:pPr algn="ctr"/>
            <a:r>
              <a:rPr lang="en-IN" sz="9600" dirty="0"/>
              <a:t>THANKYOU</a:t>
            </a:r>
            <a:br>
              <a:rPr lang="en-IN" sz="9600" dirty="0"/>
            </a:br>
            <a:r>
              <a:rPr lang="en-IN" sz="9600" dirty="0"/>
              <a:t>-TEAM ZVEZDA</a:t>
            </a:r>
          </a:p>
        </p:txBody>
      </p:sp>
    </p:spTree>
    <p:extLst>
      <p:ext uri="{BB962C8B-B14F-4D97-AF65-F5344CB8AC3E}">
        <p14:creationId xmlns:p14="http://schemas.microsoft.com/office/powerpoint/2010/main" val="30850323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C3FB-1AAA-43EB-ABFD-0FB2424708BF}"/>
              </a:ext>
            </a:extLst>
          </p:cNvPr>
          <p:cNvSpPr>
            <a:spLocks noGrp="1"/>
          </p:cNvSpPr>
          <p:nvPr>
            <p:ph type="title"/>
          </p:nvPr>
        </p:nvSpPr>
        <p:spPr>
          <a:xfrm>
            <a:off x="967792" y="254640"/>
            <a:ext cx="7258913" cy="1794077"/>
          </a:xfrm>
        </p:spPr>
        <p:txBody>
          <a:bodyPr/>
          <a:lstStyle/>
          <a:p>
            <a:pPr algn="r"/>
            <a:r>
              <a:rPr lang="en-IN" dirty="0"/>
              <a:t>Introducing:          hoodbuddy</a:t>
            </a:r>
            <a:br>
              <a:rPr lang="en-IN" dirty="0"/>
            </a:br>
            <a:r>
              <a:rPr lang="en-IN" sz="2000" dirty="0"/>
              <a:t>explore your ‘</a:t>
            </a:r>
            <a:r>
              <a:rPr lang="en-IN" sz="2000" dirty="0" err="1"/>
              <a:t>hood’,buddy</a:t>
            </a:r>
            <a:r>
              <a:rPr lang="en-IN" sz="2000" dirty="0"/>
              <a:t>!</a:t>
            </a:r>
          </a:p>
        </p:txBody>
      </p:sp>
      <p:sp>
        <p:nvSpPr>
          <p:cNvPr id="7" name="Content Placeholder 6">
            <a:extLst>
              <a:ext uri="{FF2B5EF4-FFF2-40B4-BE49-F238E27FC236}">
                <a16:creationId xmlns:a16="http://schemas.microsoft.com/office/drawing/2014/main" id="{06796818-1E16-4AE6-9492-651C6E8884A2}"/>
              </a:ext>
            </a:extLst>
          </p:cNvPr>
          <p:cNvSpPr>
            <a:spLocks noGrp="1"/>
          </p:cNvSpPr>
          <p:nvPr>
            <p:ph idx="1"/>
          </p:nvPr>
        </p:nvSpPr>
        <p:spPr>
          <a:xfrm>
            <a:off x="1143000" y="2523281"/>
            <a:ext cx="9905999" cy="3777207"/>
          </a:xfrm>
        </p:spPr>
        <p:txBody>
          <a:bodyPr>
            <a:normAutofit/>
          </a:bodyPr>
          <a:lstStyle/>
          <a:p>
            <a:r>
              <a:rPr lang="en-US" sz="2000"/>
              <a:t>Introducing HoodBuddy, the smart assistant app designed to revolutionize your city experience. Whether you're a local looking to discover hidden treasures in your neighborhood or a traveler seeking to navigate unfamiliar streets with ease, HoodBuddy is here to simplify and enhance every aspect of urban living.</a:t>
            </a:r>
          </a:p>
          <a:p>
            <a:r>
              <a:rPr lang="en-US" sz="2000" err="1"/>
              <a:t>HoodBuddy emerges as your trusted guide, empowering you to navigate with ease, discover hidden gems, and connect with the heartbeat of your city.</a:t>
            </a:r>
            <a:endParaRPr lang="en-IN" sz="2000"/>
          </a:p>
        </p:txBody>
      </p:sp>
      <p:pic>
        <p:nvPicPr>
          <p:cNvPr id="6" name="Picture 5">
            <a:extLst>
              <a:ext uri="{FF2B5EF4-FFF2-40B4-BE49-F238E27FC236}">
                <a16:creationId xmlns:a16="http://schemas.microsoft.com/office/drawing/2014/main" id="{7F277FCC-0A88-44EF-B262-30BEC83F037F}"/>
              </a:ext>
            </a:extLst>
          </p:cNvPr>
          <p:cNvPicPr>
            <a:picLocks noChangeAspect="1"/>
          </p:cNvPicPr>
          <p:nvPr/>
        </p:nvPicPr>
        <p:blipFill>
          <a:blip r:embed="rId2"/>
          <a:stretch>
            <a:fillRect/>
          </a:stretch>
        </p:blipFill>
        <p:spPr>
          <a:xfrm>
            <a:off x="8365603" y="347720"/>
            <a:ext cx="1607915" cy="1607915"/>
          </a:xfrm>
          <a:prstGeom prst="rect">
            <a:avLst/>
          </a:prstGeom>
        </p:spPr>
      </p:pic>
    </p:spTree>
    <p:extLst>
      <p:ext uri="{BB962C8B-B14F-4D97-AF65-F5344CB8AC3E}">
        <p14:creationId xmlns:p14="http://schemas.microsoft.com/office/powerpoint/2010/main" val="28344558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C561-EE9C-464A-810C-E4B004F931B4}"/>
              </a:ext>
            </a:extLst>
          </p:cNvPr>
          <p:cNvSpPr>
            <a:spLocks noGrp="1"/>
          </p:cNvSpPr>
          <p:nvPr>
            <p:ph type="title"/>
          </p:nvPr>
        </p:nvSpPr>
        <p:spPr>
          <a:xfrm>
            <a:off x="1143001" y="699245"/>
            <a:ext cx="9905998" cy="636497"/>
          </a:xfrm>
        </p:spPr>
        <p:txBody>
          <a:bodyPr>
            <a:normAutofit/>
          </a:bodyPr>
          <a:lstStyle/>
          <a:p>
            <a:r>
              <a:rPr lang="en-IN" sz="2800" dirty="0"/>
              <a:t>What problems are we solving with hoodbuddy ?</a:t>
            </a:r>
          </a:p>
        </p:txBody>
      </p:sp>
      <p:sp>
        <p:nvSpPr>
          <p:cNvPr id="3" name="Content Placeholder 2">
            <a:extLst>
              <a:ext uri="{FF2B5EF4-FFF2-40B4-BE49-F238E27FC236}">
                <a16:creationId xmlns:a16="http://schemas.microsoft.com/office/drawing/2014/main" id="{AC126F52-BD4E-4F45-B03D-D4F5A8F60227}"/>
              </a:ext>
            </a:extLst>
          </p:cNvPr>
          <p:cNvSpPr>
            <a:spLocks noGrp="1"/>
          </p:cNvSpPr>
          <p:nvPr>
            <p:ph idx="1"/>
          </p:nvPr>
        </p:nvSpPr>
        <p:spPr>
          <a:xfrm>
            <a:off x="980047" y="1604684"/>
            <a:ext cx="9905999" cy="4697507"/>
          </a:xfrm>
        </p:spPr>
        <p:txBody>
          <a:bodyPr>
            <a:normAutofit/>
          </a:bodyPr>
          <a:lstStyle/>
          <a:p>
            <a:r>
              <a:rPr lang="en-US" sz="1800" dirty="0"/>
              <a:t>Limited Local Knowledge: Many people, especially newcomers to a city or tourists, struggle to find their way around local neighborhoods and may miss out on hidden gems or essential services.</a:t>
            </a:r>
          </a:p>
          <a:p>
            <a:r>
              <a:rPr lang="en-US" sz="1800" dirty="0"/>
              <a:t>Lack of Real-Time Information: Without access to real-time information, individuals may face delays or inconveniences when trying to locate nearby services or navigate through the city efficiently.</a:t>
            </a:r>
          </a:p>
          <a:p>
            <a:r>
              <a:rPr lang="en-US" sz="1800" dirty="0"/>
              <a:t>Safety Concerns: In unfamiliar areas, safety can be a significant concern. </a:t>
            </a:r>
            <a:r>
              <a:rPr lang="en-US" sz="1800" dirty="0" err="1"/>
              <a:t>HoodBuddy</a:t>
            </a:r>
            <a:r>
              <a:rPr lang="en-US" sz="1800" dirty="0"/>
              <a:t> helps users explore neighborhoods confidently by providing insights into safety ratings, crime statistics, and emergency services.</a:t>
            </a:r>
          </a:p>
          <a:p>
            <a:r>
              <a:rPr lang="en-US" sz="1800" dirty="0"/>
              <a:t>Wasted Time and Resources: Without access to tools that optimize city living, individuals may waste time and resources traveling inefficiently.</a:t>
            </a:r>
          </a:p>
          <a:p>
            <a:r>
              <a:rPr lang="en-US" sz="1800" dirty="0"/>
              <a:t>Decision Fatigue: Big Cities offer a lot of options for dining, entertainment, and leisure activities, leading to decision fatigue. </a:t>
            </a:r>
            <a:r>
              <a:rPr lang="en-US" sz="1800" dirty="0" err="1"/>
              <a:t>HoodBuddy</a:t>
            </a:r>
            <a:r>
              <a:rPr lang="en-US" sz="1800" dirty="0"/>
              <a:t> simplifies decision-making by curating personalized recommendations based on user preferences and interests.</a:t>
            </a:r>
            <a:endParaRPr lang="en-IN" sz="1800" dirty="0"/>
          </a:p>
        </p:txBody>
      </p:sp>
    </p:spTree>
    <p:extLst>
      <p:ext uri="{BB962C8B-B14F-4D97-AF65-F5344CB8AC3E}">
        <p14:creationId xmlns:p14="http://schemas.microsoft.com/office/powerpoint/2010/main" val="24561260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83AB-DE33-453E-BB04-F39C72A82D8A}"/>
              </a:ext>
            </a:extLst>
          </p:cNvPr>
          <p:cNvSpPr>
            <a:spLocks noGrp="1"/>
          </p:cNvSpPr>
          <p:nvPr>
            <p:ph type="title"/>
          </p:nvPr>
        </p:nvSpPr>
        <p:spPr>
          <a:xfrm>
            <a:off x="1320707" y="125459"/>
            <a:ext cx="9905998" cy="708258"/>
          </a:xfrm>
        </p:spPr>
        <p:txBody>
          <a:bodyPr/>
          <a:lstStyle/>
          <a:p>
            <a:r>
              <a:rPr lang="en-IN" dirty="0"/>
              <a:t>Key features of hoodbuddy</a:t>
            </a:r>
          </a:p>
        </p:txBody>
      </p:sp>
      <p:sp>
        <p:nvSpPr>
          <p:cNvPr id="3" name="Content Placeholder 2">
            <a:extLst>
              <a:ext uri="{FF2B5EF4-FFF2-40B4-BE49-F238E27FC236}">
                <a16:creationId xmlns:a16="http://schemas.microsoft.com/office/drawing/2014/main" id="{E872FE9B-6CFA-47C7-BB50-C1BD9E87AF08}"/>
              </a:ext>
            </a:extLst>
          </p:cNvPr>
          <p:cNvSpPr>
            <a:spLocks noGrp="1"/>
          </p:cNvSpPr>
          <p:nvPr>
            <p:ph idx="1"/>
          </p:nvPr>
        </p:nvSpPr>
        <p:spPr>
          <a:xfrm>
            <a:off x="1248989" y="949604"/>
            <a:ext cx="9905999" cy="4985031"/>
          </a:xfrm>
        </p:spPr>
        <p:txBody>
          <a:bodyPr>
            <a:normAutofit fontScale="92500" lnSpcReduction="10000"/>
          </a:bodyPr>
          <a:lstStyle/>
          <a:p>
            <a:r>
              <a:rPr lang="en-US" sz="2000" dirty="0"/>
              <a:t>Neighborhood Exploration</a:t>
            </a:r>
          </a:p>
          <a:p>
            <a:r>
              <a:rPr lang="en-US" sz="2000" dirty="0"/>
              <a:t>Personalized Recommendations</a:t>
            </a:r>
          </a:p>
          <a:p>
            <a:r>
              <a:rPr lang="en-US" sz="2000" dirty="0"/>
              <a:t>Chatbot Assistance (PAL)</a:t>
            </a:r>
          </a:p>
          <a:p>
            <a:r>
              <a:rPr lang="en-US" sz="2000" dirty="0"/>
              <a:t>Safety Insights</a:t>
            </a:r>
          </a:p>
          <a:p>
            <a:r>
              <a:rPr lang="en-US" sz="2000" dirty="0"/>
              <a:t>Healthcare Facility Recommendations</a:t>
            </a:r>
          </a:p>
          <a:p>
            <a:r>
              <a:rPr lang="en-US" sz="2000" dirty="0"/>
              <a:t>Rental Services Information</a:t>
            </a:r>
          </a:p>
          <a:p>
            <a:r>
              <a:rPr lang="en-US" sz="2000" dirty="0"/>
              <a:t>Food Recommendations</a:t>
            </a:r>
          </a:p>
          <a:p>
            <a:r>
              <a:rPr lang="en-US" sz="2000" dirty="0"/>
              <a:t>Banking Services Information</a:t>
            </a:r>
          </a:p>
          <a:p>
            <a:r>
              <a:rPr lang="en-US" sz="2000" dirty="0"/>
              <a:t>Market Recommendations</a:t>
            </a:r>
          </a:p>
          <a:p>
            <a:r>
              <a:rPr lang="en-US" sz="2000" dirty="0"/>
              <a:t>Hotel Recommendations</a:t>
            </a:r>
          </a:p>
          <a:p>
            <a:r>
              <a:rPr lang="en-US" sz="2000" dirty="0"/>
              <a:t>Leisure Activities</a:t>
            </a:r>
            <a:endParaRPr lang="en-IN" sz="2000" dirty="0"/>
          </a:p>
        </p:txBody>
      </p:sp>
    </p:spTree>
    <p:extLst>
      <p:ext uri="{BB962C8B-B14F-4D97-AF65-F5344CB8AC3E}">
        <p14:creationId xmlns:p14="http://schemas.microsoft.com/office/powerpoint/2010/main" val="21971394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2056-8EEB-4661-9D4F-656C65702B72}"/>
              </a:ext>
            </a:extLst>
          </p:cNvPr>
          <p:cNvSpPr>
            <a:spLocks noGrp="1"/>
          </p:cNvSpPr>
          <p:nvPr>
            <p:ph type="title"/>
          </p:nvPr>
        </p:nvSpPr>
        <p:spPr>
          <a:xfrm>
            <a:off x="1280309" y="463880"/>
            <a:ext cx="9905998" cy="1205837"/>
          </a:xfrm>
        </p:spPr>
        <p:txBody>
          <a:bodyPr/>
          <a:lstStyle/>
          <a:p>
            <a:r>
              <a:rPr lang="en-IN" dirty="0"/>
              <a:t>How will we create the dataset ?</a:t>
            </a:r>
          </a:p>
        </p:txBody>
      </p:sp>
      <p:sp>
        <p:nvSpPr>
          <p:cNvPr id="3" name="Content Placeholder 2">
            <a:extLst>
              <a:ext uri="{FF2B5EF4-FFF2-40B4-BE49-F238E27FC236}">
                <a16:creationId xmlns:a16="http://schemas.microsoft.com/office/drawing/2014/main" id="{BB4DEFC0-624A-43BF-9D54-D9DFFB81C30B}"/>
              </a:ext>
            </a:extLst>
          </p:cNvPr>
          <p:cNvSpPr>
            <a:spLocks noGrp="1"/>
          </p:cNvSpPr>
          <p:nvPr>
            <p:ph idx="1"/>
          </p:nvPr>
        </p:nvSpPr>
        <p:spPr>
          <a:xfrm>
            <a:off x="1141412" y="1817225"/>
            <a:ext cx="9905999" cy="3973976"/>
          </a:xfrm>
        </p:spPr>
        <p:txBody>
          <a:bodyPr>
            <a:noAutofit/>
          </a:bodyPr>
          <a:lstStyle/>
          <a:p>
            <a:r>
              <a:rPr lang="en-US" sz="2000"/>
              <a:t>Open Data Platforms: We will use Open Data that is authenticated by the ministry of Housing and Urban Affairs, like the websites Opencity.in and Smartcities.data.gov.in.</a:t>
            </a:r>
          </a:p>
          <a:p>
            <a:r>
              <a:rPr lang="en-US" sz="2000"/>
              <a:t>Previously Surveyed Data: We will use previously surveyed authentic data using websites like data.world, link.springer.</a:t>
            </a:r>
          </a:p>
          <a:p>
            <a:r>
              <a:rPr lang="en-US" sz="2000"/>
              <a:t>Pop up: By Conducting online surveys through Pop up links, Embedded links on social media platforms and Websites, we can collect raw data.</a:t>
            </a:r>
          </a:p>
          <a:p>
            <a:r>
              <a:rPr lang="en-US" sz="2000"/>
              <a:t>Community Partnership: We can collect data from local public by placing QR codes which are distributed by shopkeepers.</a:t>
            </a:r>
            <a:endParaRPr lang="en-IN" sz="2000"/>
          </a:p>
        </p:txBody>
      </p:sp>
    </p:spTree>
    <p:extLst>
      <p:ext uri="{BB962C8B-B14F-4D97-AF65-F5344CB8AC3E}">
        <p14:creationId xmlns:p14="http://schemas.microsoft.com/office/powerpoint/2010/main" val="32402044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908E-8BFC-4D86-9744-5434292A6C6C}"/>
              </a:ext>
            </a:extLst>
          </p:cNvPr>
          <p:cNvSpPr>
            <a:spLocks noGrp="1"/>
          </p:cNvSpPr>
          <p:nvPr>
            <p:ph type="title"/>
          </p:nvPr>
        </p:nvSpPr>
        <p:spPr>
          <a:xfrm>
            <a:off x="1315032" y="-182205"/>
            <a:ext cx="9905998" cy="1478570"/>
          </a:xfrm>
        </p:spPr>
        <p:txBody>
          <a:bodyPr/>
          <a:lstStyle/>
          <a:p>
            <a:r>
              <a:rPr lang="en-IN"/>
              <a:t>Free wifi !!!</a:t>
            </a:r>
          </a:p>
        </p:txBody>
      </p:sp>
      <p:sp>
        <p:nvSpPr>
          <p:cNvPr id="3" name="Content Placeholder 2">
            <a:extLst>
              <a:ext uri="{FF2B5EF4-FFF2-40B4-BE49-F238E27FC236}">
                <a16:creationId xmlns:a16="http://schemas.microsoft.com/office/drawing/2014/main" id="{8FA9F6EC-153C-4B3D-9932-ED80FAB187EA}"/>
              </a:ext>
            </a:extLst>
          </p:cNvPr>
          <p:cNvSpPr>
            <a:spLocks noGrp="1"/>
          </p:cNvSpPr>
          <p:nvPr>
            <p:ph idx="1"/>
          </p:nvPr>
        </p:nvSpPr>
        <p:spPr>
          <a:xfrm>
            <a:off x="1143000" y="902826"/>
            <a:ext cx="9905999" cy="3171463"/>
          </a:xfrm>
        </p:spPr>
        <p:txBody>
          <a:bodyPr/>
          <a:lstStyle/>
          <a:p>
            <a:r>
              <a:rPr lang="en-US" sz="2000" dirty="0"/>
              <a:t>Free Wi-Fi: Whenever a person will try to access our free </a:t>
            </a:r>
            <a:r>
              <a:rPr lang="en-US" sz="2000" dirty="0" err="1"/>
              <a:t>Wifi</a:t>
            </a:r>
            <a:r>
              <a:rPr lang="en-US" sz="2000" dirty="0"/>
              <a:t>, </a:t>
            </a:r>
            <a:r>
              <a:rPr lang="en-US" sz="2000" dirty="0" err="1"/>
              <a:t>He/She</a:t>
            </a:r>
            <a:r>
              <a:rPr lang="en-US" sz="2000" dirty="0"/>
              <a:t> will be directed to a Survey based authentication page where the user will have to give a short survey and verification test and then the user can access the free </a:t>
            </a:r>
            <a:r>
              <a:rPr lang="en-US" sz="2000" dirty="0" err="1"/>
              <a:t>Wifi</a:t>
            </a:r>
            <a:r>
              <a:rPr lang="en-US" sz="2000" dirty="0"/>
              <a:t>. The survey will contain 4-5 simple questions related to the locality and nearby places. As an example, To get more data we can redirect the user to the survey page after he/she has used </a:t>
            </a:r>
            <a:r>
              <a:rPr lang="en-US" sz="2000" dirty="0" err="1"/>
              <a:t>Wifi</a:t>
            </a:r>
            <a:r>
              <a:rPr lang="en-US" sz="2000" dirty="0"/>
              <a:t> for 30 minutes, he/she will have to repeat the same process to get 30 minutes of free </a:t>
            </a:r>
            <a:r>
              <a:rPr lang="en-US" sz="2000" dirty="0" err="1"/>
              <a:t>wifi</a:t>
            </a:r>
            <a:r>
              <a:rPr lang="en-US" sz="2000" dirty="0"/>
              <a:t> again.</a:t>
            </a:r>
          </a:p>
          <a:p>
            <a:endParaRPr lang="en-IN" dirty="0"/>
          </a:p>
        </p:txBody>
      </p:sp>
      <p:pic>
        <p:nvPicPr>
          <p:cNvPr id="5" name="Picture 4">
            <a:extLst>
              <a:ext uri="{FF2B5EF4-FFF2-40B4-BE49-F238E27FC236}">
                <a16:creationId xmlns:a16="http://schemas.microsoft.com/office/drawing/2014/main" id="{51224D1F-27BF-48E9-89EF-2F1020AE030D}"/>
              </a:ext>
            </a:extLst>
          </p:cNvPr>
          <p:cNvPicPr>
            <a:picLocks noChangeAspect="1"/>
          </p:cNvPicPr>
          <p:nvPr/>
        </p:nvPicPr>
        <p:blipFill>
          <a:blip r:embed="rId2"/>
          <a:stretch>
            <a:fillRect/>
          </a:stretch>
        </p:blipFill>
        <p:spPr>
          <a:xfrm>
            <a:off x="1559496" y="3284984"/>
            <a:ext cx="8674084" cy="3171462"/>
          </a:xfrm>
          <a:prstGeom prst="rect">
            <a:avLst/>
          </a:prstGeom>
        </p:spPr>
      </p:pic>
    </p:spTree>
    <p:extLst>
      <p:ext uri="{BB962C8B-B14F-4D97-AF65-F5344CB8AC3E}">
        <p14:creationId xmlns:p14="http://schemas.microsoft.com/office/powerpoint/2010/main" val="35624090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4336-51D3-4BF5-86D0-1F6D783441B1}"/>
              </a:ext>
            </a:extLst>
          </p:cNvPr>
          <p:cNvSpPr>
            <a:spLocks noGrp="1"/>
          </p:cNvSpPr>
          <p:nvPr>
            <p:ph type="title"/>
          </p:nvPr>
        </p:nvSpPr>
        <p:spPr>
          <a:xfrm>
            <a:off x="1127565" y="104172"/>
            <a:ext cx="5863544" cy="821803"/>
          </a:xfrm>
        </p:spPr>
        <p:txBody>
          <a:bodyPr>
            <a:normAutofit/>
          </a:bodyPr>
          <a:lstStyle/>
          <a:p>
            <a:r>
              <a:rPr lang="en-IN" dirty="0"/>
              <a:t>Working of hoodbuddy</a:t>
            </a:r>
          </a:p>
        </p:txBody>
      </p:sp>
      <p:sp>
        <p:nvSpPr>
          <p:cNvPr id="3" name="Content Placeholder 2">
            <a:extLst>
              <a:ext uri="{FF2B5EF4-FFF2-40B4-BE49-F238E27FC236}">
                <a16:creationId xmlns:a16="http://schemas.microsoft.com/office/drawing/2014/main" id="{011FD7C9-E9F0-4518-9B1D-55F91C81F3E9}"/>
              </a:ext>
            </a:extLst>
          </p:cNvPr>
          <p:cNvSpPr>
            <a:spLocks noGrp="1"/>
          </p:cNvSpPr>
          <p:nvPr>
            <p:ph idx="1"/>
          </p:nvPr>
        </p:nvSpPr>
        <p:spPr>
          <a:xfrm>
            <a:off x="1143000" y="925975"/>
            <a:ext cx="9905999" cy="5455353"/>
          </a:xfrm>
        </p:spPr>
        <p:txBody>
          <a:bodyPr>
            <a:normAutofit/>
          </a:bodyPr>
          <a:lstStyle/>
          <a:p>
            <a:pPr marL="457200" indent="-457200" algn="l">
              <a:buFont typeface="+mj-lt"/>
              <a:buAutoNum type="arabicPeriod"/>
            </a:pPr>
            <a:r>
              <a:rPr lang="en-US" sz="2000" b="1" i="0" dirty="0">
                <a:solidFill>
                  <a:srgbClr val="ECECEC"/>
                </a:solidFill>
                <a:effectLst/>
                <a:latin typeface="Söhne"/>
              </a:rPr>
              <a:t>User Registration</a:t>
            </a:r>
            <a:r>
              <a:rPr lang="en-US" sz="2000" b="0" i="0" dirty="0">
                <a:solidFill>
                  <a:srgbClr val="ECECEC"/>
                </a:solidFill>
                <a:effectLst/>
                <a:latin typeface="Söhne"/>
              </a:rPr>
              <a:t>: Users download the </a:t>
            </a:r>
            <a:r>
              <a:rPr lang="en-US" sz="2000" b="0" i="0" dirty="0" err="1">
                <a:solidFill>
                  <a:srgbClr val="ECECEC"/>
                </a:solidFill>
                <a:effectLst/>
                <a:latin typeface="Söhne"/>
              </a:rPr>
              <a:t>HoodBuddy</a:t>
            </a:r>
            <a:r>
              <a:rPr lang="en-US" sz="2000" b="0" i="0" dirty="0">
                <a:solidFill>
                  <a:srgbClr val="ECECEC"/>
                </a:solidFill>
                <a:effectLst/>
                <a:latin typeface="Söhne"/>
              </a:rPr>
              <a:t> app from the app store and create an account. They provide basic information such as their location, preferences, and interests to personalize their experience.</a:t>
            </a:r>
          </a:p>
          <a:p>
            <a:pPr marL="457200" indent="-457200" algn="l">
              <a:buFont typeface="+mj-lt"/>
              <a:buAutoNum type="arabicPeriod"/>
            </a:pPr>
            <a:r>
              <a:rPr lang="en-US" sz="2000" b="1" i="0" dirty="0">
                <a:solidFill>
                  <a:srgbClr val="ECECEC"/>
                </a:solidFill>
                <a:effectLst/>
                <a:latin typeface="Söhne"/>
              </a:rPr>
              <a:t>Neighborhood Exploration</a:t>
            </a:r>
            <a:r>
              <a:rPr lang="en-US" sz="2000" b="0" i="0" dirty="0">
                <a:solidFill>
                  <a:srgbClr val="ECECEC"/>
                </a:solidFill>
                <a:effectLst/>
                <a:latin typeface="Söhne"/>
              </a:rPr>
              <a:t>: Upon opening the app, users are greeted with a map interface showcasing their current location. They can explore nearby neighborhoods, landmarks, and points of interest using intuitive navigation controls.</a:t>
            </a:r>
          </a:p>
          <a:p>
            <a:pPr marL="457200" indent="-457200" algn="l">
              <a:buFont typeface="+mj-lt"/>
              <a:buAutoNum type="arabicPeriod"/>
            </a:pPr>
            <a:r>
              <a:rPr lang="en-US" sz="2000" b="1" i="0" dirty="0">
                <a:solidFill>
                  <a:srgbClr val="ECECEC"/>
                </a:solidFill>
                <a:effectLst/>
                <a:latin typeface="Söhne"/>
              </a:rPr>
              <a:t>Personalized Recommendations</a:t>
            </a:r>
            <a:r>
              <a:rPr lang="en-US" sz="2000" b="0" i="0" dirty="0">
                <a:solidFill>
                  <a:srgbClr val="ECECEC"/>
                </a:solidFill>
                <a:effectLst/>
                <a:latin typeface="Söhne"/>
              </a:rPr>
              <a:t>: Based on the user's preferences and past interactions, </a:t>
            </a:r>
            <a:r>
              <a:rPr lang="en-US" sz="2000" b="0" i="0" dirty="0" err="1">
                <a:solidFill>
                  <a:srgbClr val="ECECEC"/>
                </a:solidFill>
                <a:effectLst/>
                <a:latin typeface="Söhne"/>
              </a:rPr>
              <a:t>HoodBuddy</a:t>
            </a:r>
            <a:r>
              <a:rPr lang="en-US" sz="2000" b="0" i="0" dirty="0">
                <a:solidFill>
                  <a:srgbClr val="ECECEC"/>
                </a:solidFill>
                <a:effectLst/>
                <a:latin typeface="Söhne"/>
              </a:rPr>
              <a:t> provides personalized recommendations for local attractions, restaurants, events, and businesses. Users can discover hidden gems and popular hotspots tailored to their interests.</a:t>
            </a:r>
          </a:p>
          <a:p>
            <a:pPr marL="457200" indent="-457200" algn="l">
              <a:buFont typeface="+mj-lt"/>
              <a:buAutoNum type="arabicPeriod"/>
            </a:pPr>
            <a:r>
              <a:rPr lang="en-US" sz="2000" b="1" i="0" dirty="0">
                <a:solidFill>
                  <a:srgbClr val="ECECEC"/>
                </a:solidFill>
                <a:effectLst/>
                <a:latin typeface="Söhne"/>
              </a:rPr>
              <a:t>Safety Insights</a:t>
            </a:r>
            <a:r>
              <a:rPr lang="en-US" sz="2000" b="0" i="0" dirty="0">
                <a:solidFill>
                  <a:srgbClr val="ECECEC"/>
                </a:solidFill>
                <a:effectLst/>
                <a:latin typeface="Söhne"/>
              </a:rPr>
              <a:t>: </a:t>
            </a:r>
            <a:r>
              <a:rPr lang="en-US" sz="2000" b="0" i="0" dirty="0" err="1">
                <a:solidFill>
                  <a:srgbClr val="ECECEC"/>
                </a:solidFill>
                <a:effectLst/>
                <a:latin typeface="Söhne"/>
              </a:rPr>
              <a:t>HoodBuddy</a:t>
            </a:r>
            <a:r>
              <a:rPr lang="en-US" sz="2000" b="0" i="0" dirty="0">
                <a:solidFill>
                  <a:srgbClr val="ECECEC"/>
                </a:solidFill>
                <a:effectLst/>
                <a:latin typeface="Söhne"/>
              </a:rPr>
              <a:t> enhances user safety by providing insights into neighborhood safety ratings, crime statistics, and the locations of nearby emergency services. Users can make informed decisions about their surroundings and navigate with confidence.</a:t>
            </a:r>
          </a:p>
          <a:p>
            <a:pPr marL="0" indent="0" algn="l">
              <a:buNone/>
            </a:pPr>
            <a:endParaRPr lang="en-US" sz="2000" dirty="0">
              <a:solidFill>
                <a:srgbClr val="ECECEC"/>
              </a:solidFill>
              <a:latin typeface="Söhne"/>
            </a:endParaRPr>
          </a:p>
        </p:txBody>
      </p:sp>
    </p:spTree>
    <p:extLst>
      <p:ext uri="{BB962C8B-B14F-4D97-AF65-F5344CB8AC3E}">
        <p14:creationId xmlns:p14="http://schemas.microsoft.com/office/powerpoint/2010/main" val="25060348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612390-B2BF-4C58-ADC3-096273A3CF48}"/>
              </a:ext>
            </a:extLst>
          </p:cNvPr>
          <p:cNvSpPr txBox="1"/>
          <p:nvPr/>
        </p:nvSpPr>
        <p:spPr>
          <a:xfrm>
            <a:off x="1302151" y="268894"/>
            <a:ext cx="9890567" cy="467820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mj-lt"/>
              <a:buAutoNum type="arabicPeriod" startAt="5"/>
            </a:pPr>
            <a:r>
              <a:rPr lang="en-US" sz="2000" b="1" i="0" dirty="0">
                <a:solidFill>
                  <a:srgbClr val="ECECEC"/>
                </a:solidFill>
                <a:effectLst/>
                <a:latin typeface="Söhne"/>
              </a:rPr>
              <a:t>Chatbot Assistance(PAL)</a:t>
            </a:r>
            <a:r>
              <a:rPr lang="en-US" sz="2000" b="0" i="0" dirty="0">
                <a:solidFill>
                  <a:srgbClr val="ECECEC"/>
                </a:solidFill>
                <a:effectLst/>
                <a:latin typeface="Söhne"/>
              </a:rPr>
              <a:t>: PAL stands for “</a:t>
            </a:r>
            <a:r>
              <a:rPr lang="en-US" sz="2000" b="0" i="1" u="sng" dirty="0" err="1">
                <a:solidFill>
                  <a:srgbClr val="ECECEC"/>
                </a:solidFill>
                <a:effectLst/>
                <a:latin typeface="Söhne"/>
              </a:rPr>
              <a:t>Personalised</a:t>
            </a:r>
            <a:r>
              <a:rPr lang="en-US" sz="2000" b="0" i="1" u="sng" dirty="0">
                <a:solidFill>
                  <a:srgbClr val="ECECEC"/>
                </a:solidFill>
                <a:effectLst/>
                <a:latin typeface="Söhne"/>
              </a:rPr>
              <a:t> Accurate Loyal</a:t>
            </a:r>
            <a:r>
              <a:rPr lang="en-US" sz="2000" b="0" i="0" dirty="0">
                <a:solidFill>
                  <a:srgbClr val="ECECEC"/>
                </a:solidFill>
                <a:effectLst/>
                <a:latin typeface="Söhne"/>
              </a:rPr>
              <a:t>” chatbot.        Within the </a:t>
            </a:r>
            <a:r>
              <a:rPr lang="en-US" sz="2000" b="0" i="0" dirty="0" err="1">
                <a:solidFill>
                  <a:srgbClr val="ECECEC"/>
                </a:solidFill>
                <a:effectLst/>
                <a:latin typeface="Söhne"/>
              </a:rPr>
              <a:t>HoodBuddy</a:t>
            </a:r>
            <a:r>
              <a:rPr lang="en-US" sz="2000" b="0" i="0" dirty="0">
                <a:solidFill>
                  <a:srgbClr val="ECECEC"/>
                </a:solidFill>
                <a:effectLst/>
                <a:latin typeface="Söhne"/>
              </a:rPr>
              <a:t> app, users have access to a chatbot feature accessible through a dedicated chat interface. Users can interact with the chatbot using natural language to ask questions, seek recommendations, or request assistance related to city exploration, neighborhood discovery, and local services.</a:t>
            </a:r>
          </a:p>
          <a:p>
            <a:pPr marL="457200" indent="-457200">
              <a:buFont typeface="+mj-lt"/>
              <a:buAutoNum type="arabicPeriod" startAt="5"/>
            </a:pPr>
            <a:endParaRPr lang="en-US" sz="2000" b="0" i="0" dirty="0">
              <a:solidFill>
                <a:srgbClr val="ECECEC"/>
              </a:solidFill>
              <a:effectLst/>
              <a:latin typeface="Söhne"/>
            </a:endParaRPr>
          </a:p>
          <a:p>
            <a:pPr marL="457200" indent="-457200">
              <a:buFont typeface="+mj-lt"/>
              <a:buAutoNum type="arabicPeriod" startAt="5"/>
            </a:pPr>
            <a:r>
              <a:rPr lang="en-US" sz="2000" b="1" i="0" dirty="0">
                <a:solidFill>
                  <a:srgbClr val="ECECEC"/>
                </a:solidFill>
                <a:effectLst/>
                <a:latin typeface="Söhne"/>
              </a:rPr>
              <a:t>Information Retrieval</a:t>
            </a:r>
            <a:r>
              <a:rPr lang="en-US" sz="2000" b="0" i="0" dirty="0">
                <a:solidFill>
                  <a:srgbClr val="ECECEC"/>
                </a:solidFill>
                <a:effectLst/>
                <a:latin typeface="Söhne"/>
              </a:rPr>
              <a:t>: The chatbot provides users with access to a wealth of information about their surroundings. Users can ask questions about local landmarks, historical sites, cultural attractions, and practical amenities like ATMs, restrooms, and parking facilities.</a:t>
            </a:r>
          </a:p>
          <a:p>
            <a:pPr marL="457200" indent="-457200">
              <a:buFont typeface="+mj-lt"/>
              <a:buAutoNum type="arabicPeriod" startAt="5"/>
            </a:pPr>
            <a:endParaRPr lang="en-US" sz="2000" dirty="0">
              <a:solidFill>
                <a:srgbClr val="ECECEC"/>
              </a:solidFill>
              <a:latin typeface="Söhne"/>
            </a:endParaRPr>
          </a:p>
          <a:p>
            <a:pPr marL="457200" indent="-457200">
              <a:buFont typeface="+mj-lt"/>
              <a:buAutoNum type="arabicPeriod" startAt="5"/>
            </a:pPr>
            <a:r>
              <a:rPr lang="en-US" sz="2000" b="1" i="0" dirty="0">
                <a:solidFill>
                  <a:srgbClr val="ECECEC"/>
                </a:solidFill>
                <a:effectLst/>
                <a:latin typeface="Söhne"/>
              </a:rPr>
              <a:t>Feedback and Support</a:t>
            </a:r>
            <a:r>
              <a:rPr lang="en-US" sz="2000" b="0" i="0" dirty="0">
                <a:solidFill>
                  <a:srgbClr val="ECECEC"/>
                </a:solidFill>
                <a:effectLst/>
                <a:latin typeface="Söhne"/>
              </a:rPr>
              <a:t>: Users can provide feedback, report issues, or seek assistance from customer support through the chatbot feature. The chatbot handles common inquiries and escalates complex issues to human operators for resolution, ensuring prompt and efficient customer service.</a:t>
            </a:r>
            <a:endParaRPr lang="en-IN" sz="2000" dirty="0"/>
          </a:p>
          <a:p>
            <a:pPr marL="457200" indent="-457200" algn="l">
              <a:buFont typeface="+mj-lt"/>
              <a:buAutoNum type="arabicPeriod" startAt="5"/>
            </a:pPr>
            <a:endParaRPr lang="en-US" sz="1800" b="0" i="0" dirty="0">
              <a:solidFill>
                <a:srgbClr val="ECECEC"/>
              </a:solidFill>
              <a:effectLst/>
              <a:latin typeface="Söhne"/>
            </a:endParaRPr>
          </a:p>
        </p:txBody>
      </p:sp>
    </p:spTree>
    <p:extLst>
      <p:ext uri="{BB962C8B-B14F-4D97-AF65-F5344CB8AC3E}">
        <p14:creationId xmlns:p14="http://schemas.microsoft.com/office/powerpoint/2010/main" val="38701976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F4C5-9615-48BE-80A1-A9BF6265460D}"/>
              </a:ext>
            </a:extLst>
          </p:cNvPr>
          <p:cNvSpPr>
            <a:spLocks noGrp="1"/>
          </p:cNvSpPr>
          <p:nvPr>
            <p:ph type="title"/>
          </p:nvPr>
        </p:nvSpPr>
        <p:spPr>
          <a:xfrm>
            <a:off x="1245585" y="0"/>
            <a:ext cx="9905998" cy="1286860"/>
          </a:xfrm>
        </p:spPr>
        <p:txBody>
          <a:bodyPr/>
          <a:lstStyle/>
          <a:p>
            <a:r>
              <a:rPr lang="en-IN" dirty="0"/>
              <a:t>Workflow of hoodbuddy</a:t>
            </a:r>
          </a:p>
        </p:txBody>
      </p:sp>
      <p:pic>
        <p:nvPicPr>
          <p:cNvPr id="4" name="Picture 3">
            <a:extLst>
              <a:ext uri="{FF2B5EF4-FFF2-40B4-BE49-F238E27FC236}">
                <a16:creationId xmlns:a16="http://schemas.microsoft.com/office/drawing/2014/main" id="{28E6C223-4FEB-4313-925A-69156981A49C}"/>
              </a:ext>
            </a:extLst>
          </p:cNvPr>
          <p:cNvPicPr>
            <a:picLocks noChangeAspect="1"/>
          </p:cNvPicPr>
          <p:nvPr/>
        </p:nvPicPr>
        <p:blipFill>
          <a:blip r:embed="rId2"/>
          <a:stretch>
            <a:fillRect/>
          </a:stretch>
        </p:blipFill>
        <p:spPr>
          <a:xfrm>
            <a:off x="1245585" y="1034849"/>
            <a:ext cx="9329195" cy="5373289"/>
          </a:xfrm>
          <a:prstGeom prst="rect">
            <a:avLst/>
          </a:prstGeom>
        </p:spPr>
      </p:pic>
    </p:spTree>
    <p:extLst>
      <p:ext uri="{BB962C8B-B14F-4D97-AF65-F5344CB8AC3E}">
        <p14:creationId xmlns:p14="http://schemas.microsoft.com/office/powerpoint/2010/main" val="302561113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7"/>
  <p:tag name="AS_OS" val="Unix 5.15.0.1044"/>
  <p:tag name="AS_RELEASE_DATE" val="2023.01.14"/>
  <p:tag name="AS_TITLE" val="Aspose.Slides for .NET5"/>
  <p:tag name="AS_VERSION" val="23.1"/>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Tw Cen MT" panose="020B0602020104020603"/>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Tw Cen MT" panose="020B0602020104020603"/>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Tw Cen MT" panose="020B0602020104020603"/>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Tw Cen MT" panose="020B0602020104020603"/>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161</TotalTime>
  <Words>1336</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Inter Light</vt:lpstr>
      <vt:lpstr>Söhne</vt:lpstr>
      <vt:lpstr>Tw Cen MT</vt:lpstr>
      <vt:lpstr>Wingdings</vt:lpstr>
      <vt:lpstr>Office Theme</vt:lpstr>
      <vt:lpstr>Circuit</vt:lpstr>
      <vt:lpstr>Circuit</vt:lpstr>
      <vt:lpstr>PowerPoint Presentation</vt:lpstr>
      <vt:lpstr>Introducing:          hoodbuddy explore your ‘hood’,buddy!</vt:lpstr>
      <vt:lpstr>What problems are we solving with hoodbuddy ?</vt:lpstr>
      <vt:lpstr>Key features of hoodbuddy</vt:lpstr>
      <vt:lpstr>How will we create the dataset ?</vt:lpstr>
      <vt:lpstr>Free wifi !!!</vt:lpstr>
      <vt:lpstr>Working of hoodbuddy</vt:lpstr>
      <vt:lpstr>PowerPoint Presentation</vt:lpstr>
      <vt:lpstr>Workflow of hoodbuddy</vt:lpstr>
      <vt:lpstr>Data security in hoodbuddy</vt:lpstr>
      <vt:lpstr>Business model of hoodbuddy</vt:lpstr>
      <vt:lpstr>Future goals for hoodbuddy</vt:lpstr>
      <vt:lpstr>Tech-stack</vt:lpstr>
      <vt:lpstr>THANKYOU -TEAM ZVEZDA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Sahil Lalwani</cp:lastModifiedBy>
  <cp:revision>10</cp:revision>
  <cp:lastPrinted>2024-03-15T04:16:36Z</cp:lastPrinted>
  <dcterms:created xsi:type="dcterms:W3CDTF">2024-03-15T04:16:36Z</dcterms:created>
  <dcterms:modified xsi:type="dcterms:W3CDTF">2024-03-15T23:31:23Z</dcterms:modified>
</cp:coreProperties>
</file>