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Rule-Based Fault Diagnosis of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Using Forward and Backward Chaining</a:t>
            </a:r>
            <a:endParaRPr lang="en-US" sz="2000"/>
          </a:p>
          <a:p>
            <a:endParaRPr lang="en-US" sz="2800"/>
          </a:p>
          <a:p>
            <a:endParaRPr lang="en-US" sz="2800"/>
          </a:p>
          <a:p>
            <a:pPr algn="r"/>
            <a:endParaRPr lang="en-US" sz="2800">
              <a:solidFill>
                <a:schemeClr val="tx1"/>
              </a:solidFill>
            </a:endParaRPr>
          </a:p>
          <a:p>
            <a:pPr algn="r"/>
            <a:endParaRPr lang="en-US" sz="2800">
              <a:solidFill>
                <a:schemeClr val="tx1"/>
              </a:solidFill>
            </a:endParaRPr>
          </a:p>
          <a:p>
            <a:pPr algn="r"/>
            <a:endParaRPr lang="en-US" sz="2800">
              <a:solidFill>
                <a:schemeClr val="tx1"/>
              </a:solidFill>
            </a:endParaRPr>
          </a:p>
          <a:p>
            <a:pPr algn="r"/>
            <a:r>
              <a:rPr lang="en-US" sz="2000">
                <a:solidFill>
                  <a:schemeClr val="tx1"/>
                </a:solidFill>
              </a:rPr>
              <a:t>Under the guidence of </a:t>
            </a:r>
            <a:endParaRPr lang="en-US" sz="2000">
              <a:solidFill>
                <a:schemeClr val="tx1"/>
              </a:solidFill>
            </a:endParaRPr>
          </a:p>
          <a:p>
            <a:pPr algn="r"/>
            <a:r>
              <a:rPr lang="en-US" sz="2000">
                <a:solidFill>
                  <a:schemeClr val="tx1"/>
                </a:solidFill>
              </a:rPr>
              <a:t> Dr. Mehrdad Hajiarbabi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 of the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4000"/>
              <a:t>The Motor Fault Diagnosis Expert System is designed with specific objectives to address critical aspects of motor maintenance and fault identification.</a:t>
            </a:r>
            <a:endParaRPr lang="en-US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 algn="just"/>
            <a:r>
              <a:rPr lang="en-US"/>
              <a:t>Accurate Diagnosis:</a:t>
            </a:r>
            <a:endParaRPr lang="en-US"/>
          </a:p>
          <a:p>
            <a:pPr lvl="1" algn="just"/>
            <a:r>
              <a:rPr lang="en-US"/>
              <a:t>The primary goal is to achieve accurate motor fault diagnosis based on the symptoms provided by users. Precision in identification is crucial to avoid unnecessary maintenance costs and reduce downtime.</a:t>
            </a:r>
            <a:endParaRPr lang="en-US"/>
          </a:p>
          <a:p>
            <a:pPr lvl="1" algn="just"/>
            <a:r>
              <a:rPr lang="en-US"/>
              <a:t>Efficient Decision-Making:</a:t>
            </a:r>
            <a:endParaRPr lang="en-US"/>
          </a:p>
          <a:p>
            <a:pPr lvl="1" algn="just"/>
            <a:r>
              <a:rPr lang="en-US"/>
              <a:t>The system focuses on streamlining the decision-making process, ensuring a quick and efficient approach to motor fault diagnosis. This contributes to minimizing diagnostic time and enhancing overall operational efficiency.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sym typeface="+mn-ea"/>
              </a:rPr>
              <a:t>Adaptability to Diverse Conditions:</a:t>
            </a:r>
            <a:endParaRPr lang="en-US"/>
          </a:p>
          <a:p>
            <a:pPr lvl="1" algn="just"/>
            <a:r>
              <a:rPr lang="en-US">
                <a:sym typeface="+mn-ea"/>
              </a:rPr>
              <a:t>One of the key features is the system's dynamic rule handling, allowing it to adapt to a wide range of motor fault scenarios. This versatility extends to different motor types, configurations, and environmental conditions.</a:t>
            </a:r>
            <a:endParaRPr lang="en-US"/>
          </a:p>
          <a:p>
            <a:pPr algn="just"/>
            <a:r>
              <a:rPr lang="en-US">
                <a:sym typeface="+mn-ea"/>
              </a:rPr>
              <a:t>User-Friendly Interface:</a:t>
            </a:r>
            <a:endParaRPr lang="en-US">
              <a:sym typeface="+mn-ea"/>
            </a:endParaRPr>
          </a:p>
          <a:p>
            <a:pPr lvl="1" algn="just"/>
            <a:r>
              <a:rPr lang="en-US">
                <a:sym typeface="+mn-ea"/>
              </a:rPr>
              <a:t>To enhance user experience, the system incorporates an intuitive and user-friendly interface. This design ensures that users, regardless of their technical expertise, can easily interact with and benefit from the system.</a:t>
            </a:r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Demo of the system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Lets watch the demo of the system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and Considerations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17415"/>
          </a:xfrm>
        </p:spPr>
        <p:txBody>
          <a:bodyPr/>
          <a:p>
            <a:pPr algn="just"/>
            <a:r>
              <a:rPr lang="en-US" sz="2400"/>
              <a:t>Challenges:</a:t>
            </a:r>
            <a:endParaRPr lang="en-US" sz="2400"/>
          </a:p>
          <a:p>
            <a:pPr lvl="1" algn="just"/>
            <a:r>
              <a:rPr lang="en-US" sz="2400"/>
              <a:t>Diverse Motor Configurations:</a:t>
            </a:r>
            <a:endParaRPr lang="en-US" sz="2400"/>
          </a:p>
          <a:p>
            <a:pPr lvl="2" algn="just"/>
            <a:r>
              <a:rPr lang="en-US" sz="1800"/>
              <a:t>Motors come in various types and configurations, each with its unique set of characteristics. Designing a system that accommodates this diversity poses a challenge in terms of rule creation and adaptability.</a:t>
            </a:r>
            <a:endParaRPr lang="en-US" sz="1800"/>
          </a:p>
          <a:p>
            <a:pPr lvl="1" algn="just"/>
            <a:r>
              <a:rPr lang="en-US" sz="2400"/>
              <a:t>Dynamic Operating Conditions:</a:t>
            </a:r>
            <a:endParaRPr lang="en-US" sz="2400"/>
          </a:p>
          <a:p>
            <a:pPr lvl="2" algn="just"/>
            <a:r>
              <a:rPr lang="en-US" sz="1800"/>
              <a:t>Motors operate in dynamic environments with factors like temperature, humidity, and load fluctuations. Adapting the system to these changing conditions requires robust modeling and rule management.</a:t>
            </a:r>
            <a:endParaRPr lang="en-US" sz="1800"/>
          </a:p>
          <a:p>
            <a:pPr lvl="1" algn="just"/>
            <a:r>
              <a:rPr lang="en-US" sz="2400"/>
              <a:t>Data Quality and Availability</a:t>
            </a:r>
            <a:endParaRPr lang="en-US" sz="2400"/>
          </a:p>
          <a:p>
            <a:pPr lvl="2" algn="just"/>
            <a:r>
              <a:rPr lang="en-US" sz="2000"/>
              <a:t>The system's effectiveness relies on the availability of reliable data for rule creation. Ensuring data quality and addressing potential gaps in information can be challenging, especially in real-world scenarios.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Considerations:</a:t>
            </a:r>
            <a:endParaRPr lang="en-US" sz="2800"/>
          </a:p>
          <a:p>
            <a:pPr lvl="1" algn="just"/>
            <a:r>
              <a:rPr lang="en-US"/>
              <a:t>Scalability:</a:t>
            </a:r>
            <a:endParaRPr lang="en-US"/>
          </a:p>
          <a:p>
            <a:pPr lvl="2" algn="just"/>
            <a:r>
              <a:rPr lang="en-US"/>
              <a:t>Considering the potential expansion of motor types and diagnostic requirements, the system must be designed with scalability in mind. This involves creating a framework that easily accommodates updates and additions.</a:t>
            </a:r>
            <a:endParaRPr lang="en-US"/>
          </a:p>
          <a:p>
            <a:pPr lvl="1" algn="just"/>
            <a:r>
              <a:rPr lang="en-US"/>
              <a:t>User Training and Feedback:</a:t>
            </a:r>
            <a:endParaRPr lang="en-US"/>
          </a:p>
          <a:p>
            <a:pPr lvl="2" algn="just"/>
            <a:r>
              <a:rPr lang="en-US"/>
              <a:t>Users play a crucial role in system feedback and improvement. Providing adequate training and mechanisms for users to contribute to the system's enhancement ensures its continuous improvement over time.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Integrating Machine Learning:</a:t>
            </a:r>
            <a:endParaRPr lang="en-US"/>
          </a:p>
          <a:p>
            <a:pPr lvl="1"/>
            <a:r>
              <a:rPr lang="en-US"/>
              <a:t>While the current system focuses on rule-based diagnosis, there is room for exploration into integrating machine learning models. This addition could enhance the system's ability to learn from data trends and further improve diagnostic accuracy.</a:t>
            </a:r>
            <a:endParaRPr lang="en-US"/>
          </a:p>
          <a:p>
            <a:r>
              <a:rPr lang="en-US"/>
              <a:t>User Interface:</a:t>
            </a:r>
            <a:endParaRPr lang="en-US"/>
          </a:p>
          <a:p>
            <a:pPr lvl="1"/>
            <a:r>
              <a:rPr lang="en-US"/>
              <a:t>The user interfac can be made more dynamic and make it more user friendly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 algn="just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scene3d>
              <a:camera prst="perspectiveFront"/>
              <a:lightRig rig="threePt" dir="t"/>
            </a:scene3d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 &amp; A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Thank You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/>
              <a:t>Sahil Ravuri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Motor fault diagnosis poses a significant challenge in industrial settings.</a:t>
            </a:r>
            <a:endParaRPr lang="en-US"/>
          </a:p>
          <a:p>
            <a:pPr algn="just"/>
            <a:r>
              <a:rPr lang="en-US"/>
              <a:t>Diverse fault types and intricate motor systems complicate diagnosis.</a:t>
            </a:r>
            <a:endParaRPr lang="en-US"/>
          </a:p>
          <a:p>
            <a:pPr algn="just"/>
            <a:r>
              <a:rPr lang="en-US"/>
              <a:t>Accurate diagnosis is crucial for preventive maintenance and energy efficiency.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Overview of the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/>
              <a:t>Introduction to the Expert System: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The Motor Fault Diagnosis Expert System is a specialized software designed for identifying and analyzing faults in motor systems.</a:t>
            </a:r>
            <a:endParaRPr lang="en-US" sz="2400"/>
          </a:p>
          <a:p>
            <a:pPr algn="just"/>
            <a:r>
              <a:rPr lang="en-US" sz="2400"/>
              <a:t>It combines rule-based reasoning and machine learning to provide accurate and efficient diagnoses.</a:t>
            </a:r>
            <a:endParaRPr lang="en-US" sz="2400"/>
          </a:p>
          <a:p>
            <a:pPr algn="just"/>
            <a:r>
              <a:rPr lang="en-US" sz="2400"/>
              <a:t>Core Logic: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At the heart of the system is a sophisticated decision-making process that relies on two fundamental techniques: forward chaining and backward chaining.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Overview of the System</a:t>
            </a:r>
            <a:br>
              <a:rPr lang="en-US"/>
            </a:br>
            <a:r>
              <a:rPr lang="en-US" sz="2000"/>
              <a:t>Cntd..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/>
              <a:t>Forward Chaining: </a:t>
            </a:r>
            <a:endParaRPr lang="en-US" sz="2400"/>
          </a:p>
          <a:p>
            <a:pPr lvl="1" algn="just"/>
            <a:r>
              <a:rPr lang="en-US" sz="2100"/>
              <a:t>Forward chaining is a reasoning strategy where the system starts with known facts and iteratively applies rules to infer new facts until a conclusion is reached.</a:t>
            </a:r>
            <a:endParaRPr lang="en-US" sz="2100"/>
          </a:p>
          <a:p>
            <a:pPr lvl="1" algn="just"/>
            <a:r>
              <a:rPr lang="en-US" sz="2100"/>
              <a:t>Illustration: Consider a scenario where symptoms are the known facts, and rules dictate the conditions. The system iteratively infers new symptoms until a specific fault is identified.</a:t>
            </a:r>
            <a:endParaRPr lang="en-US" sz="2100"/>
          </a:p>
          <a:p>
            <a:pPr algn="just"/>
            <a:r>
              <a:rPr lang="en-US" sz="2400"/>
              <a:t>Backward Chaining:</a:t>
            </a:r>
            <a:endParaRPr lang="en-US" sz="2400"/>
          </a:p>
          <a:p>
            <a:pPr lvl="1" algn="just"/>
            <a:r>
              <a:rPr lang="en-US" sz="2100"/>
              <a:t>Backward chaining starts with a hypothesis or conclusion and works backward to find supporting facts or conditions.</a:t>
            </a:r>
            <a:endParaRPr lang="en-US" sz="2100"/>
          </a:p>
          <a:p>
            <a:pPr lvl="1" algn="just"/>
            <a:r>
              <a:rPr lang="en-US" sz="2100"/>
              <a:t>Illustration: If a fault is identified, backward chaining explores rules to find the symptoms and conditions that support that conclusion.</a:t>
            </a:r>
            <a:endParaRPr lang="en-US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Forward-Backward-Chaining_auto_x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19275"/>
            <a:ext cx="1097280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Overview of the System</a:t>
            </a:r>
            <a:br>
              <a:rPr lang="en-US">
                <a:sym typeface="+mn-ea"/>
              </a:rPr>
            </a:br>
            <a:r>
              <a:rPr lang="en-US" sz="2000">
                <a:sym typeface="+mn-ea"/>
              </a:rPr>
              <a:t>Cntd..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73295"/>
          </a:xfrm>
        </p:spPr>
        <p:txBody>
          <a:bodyPr/>
          <a:p>
            <a:pPr algn="just"/>
            <a:r>
              <a:rPr lang="en-US" sz="2400"/>
              <a:t>Role of Rules and Conditions:</a:t>
            </a:r>
            <a:endParaRPr lang="en-US" sz="2400"/>
          </a:p>
          <a:p>
            <a:pPr lvl="1" algn="just"/>
            <a:r>
              <a:rPr lang="en-US" sz="2100"/>
              <a:t>Rules: These are the fundamental building blocks that encode knowledge about motor faults. Each rule consists of conditions and conclusions.</a:t>
            </a:r>
            <a:endParaRPr lang="en-US" sz="2100"/>
          </a:p>
          <a:p>
            <a:pPr lvl="1" algn="just"/>
            <a:r>
              <a:rPr lang="en-US" sz="2100"/>
              <a:t>Conditions: Represent the symptoms or factors that, when satisfied, lead to a particular conclusion.</a:t>
            </a:r>
            <a:endParaRPr lang="en-US" sz="2100"/>
          </a:p>
          <a:p>
            <a:pPr algn="just"/>
            <a:r>
              <a:rPr lang="en-US" sz="2400"/>
              <a:t>Decision-Making: The system intelligently applies rules based on the presence of conditions, leading to accurate fault identification.</a:t>
            </a:r>
            <a:endParaRPr lang="en-US" sz="2400"/>
          </a:p>
          <a:p>
            <a:pPr algn="just"/>
            <a:r>
              <a:rPr lang="en-US" sz="2400"/>
              <a:t>Decision-Making Process:</a:t>
            </a:r>
            <a:endParaRPr lang="en-US" sz="2400"/>
          </a:p>
          <a:p>
            <a:pPr lvl="1" algn="just"/>
            <a:r>
              <a:rPr lang="en-US" sz="2100"/>
              <a:t>Integration: Both forward and backward chaining contribute to a dynamic decision-making process that adapts based on the input and inferred information.</a:t>
            </a:r>
            <a:endParaRPr lang="en-US" sz="2100"/>
          </a:p>
          <a:p>
            <a:pPr lvl="1" algn="just"/>
            <a:r>
              <a:rPr lang="en-US" sz="2100"/>
              <a:t>Flexibility: The system is flexible, allowing for the addition of new rules and conditions to enhance its diagnostic capabilities.</a:t>
            </a:r>
            <a:endParaRPr lang="en-US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Overview of the System</a:t>
            </a:r>
            <a:br>
              <a:rPr lang="en-US">
                <a:sym typeface="+mn-ea"/>
              </a:rPr>
            </a:br>
            <a:r>
              <a:rPr lang="en-US" sz="2000">
                <a:sym typeface="+mn-ea"/>
              </a:rPr>
              <a:t>Cntd..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/>
              <a:t>User Interaction:</a:t>
            </a:r>
            <a:endParaRPr lang="en-US" sz="2100"/>
          </a:p>
          <a:p>
            <a:pPr lvl="1" algn="just"/>
            <a:r>
              <a:rPr lang="en-US" sz="2100"/>
              <a:t>User-Friendly: The interface is designed to facilitate user interaction by inputting symptoms and receiving detailed diagnoses.</a:t>
            </a:r>
            <a:endParaRPr lang="en-US" sz="2100"/>
          </a:p>
          <a:p>
            <a:pPr lvl="1" algn="just"/>
            <a:r>
              <a:rPr lang="en-US" sz="2100"/>
              <a:t>Transparency: Users have insight into the decision-making process, understanding how conclusions are reached.</a:t>
            </a:r>
            <a:endParaRPr lang="en-US" sz="2100"/>
          </a:p>
          <a:p>
            <a:pPr lvl="1" algn="just"/>
            <a:r>
              <a:rPr lang="en-US" sz="2100"/>
              <a:t>Benefits of Combined Approaches:</a:t>
            </a:r>
            <a:endParaRPr lang="en-US" sz="2100"/>
          </a:p>
          <a:p>
            <a:pPr algn="just"/>
            <a:endParaRPr lang="en-US" sz="2400"/>
          </a:p>
          <a:p>
            <a:pPr algn="just"/>
            <a:r>
              <a:rPr lang="en-US" sz="2400"/>
              <a:t>Synergy: The combination of rule-based and machine learning approaches creates a powerful synergy.</a:t>
            </a:r>
            <a:endParaRPr lang="en-US" sz="2400"/>
          </a:p>
          <a:p>
            <a:pPr algn="just"/>
            <a:r>
              <a:rPr lang="en-US" sz="2400"/>
              <a:t>Accuracy: Rule-based reasoning provides transparency and interpretability, while machine learning enhances accuracy and adapts to diverse scenarios.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of Inspiration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A Rule-Based Expert System for Automobile Fault Diagnosis</a:t>
            </a:r>
            <a:endParaRPr lang="en-US" sz="2400"/>
          </a:p>
          <a:p>
            <a:pPr lvl="1"/>
            <a:r>
              <a:rPr lang="en-US" sz="2000"/>
              <a:t> A paper by ‘Saleem Abubakar, Ibrahim Said Ahmad, Farouk Lawan Gambo, and Murja Sani Gadanya’</a:t>
            </a:r>
            <a:endParaRPr lang="en-US" sz="2000"/>
          </a:p>
          <a:p>
            <a:pPr lvl="1"/>
            <a:endParaRPr lang="en-US" sz="2000"/>
          </a:p>
          <a:p>
            <a:pPr marL="457200" lvl="1" indent="0">
              <a:buNone/>
            </a:pPr>
            <a:r>
              <a:rPr lang="en-US" sz="2000"/>
              <a:t>They have used the primitive type rule based expert system.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 algn="just">
              <a:buNone/>
            </a:pPr>
            <a:r>
              <a:rPr lang="en-US" sz="1800" i="1">
                <a:latin typeface="Times New Roman" panose="02020603050405020304" charset="0"/>
                <a:cs typeface="Times New Roman" panose="02020603050405020304" charset="0"/>
              </a:rPr>
              <a:t>For example, to diagnose an automobile’s start-up-state problem, the following rules are applicable:</a:t>
            </a:r>
            <a:endParaRPr lang="en-US" sz="18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None/>
            </a:pPr>
            <a:r>
              <a:rPr lang="en-US" sz="1800" i="1">
                <a:latin typeface="Times New Roman" panose="02020603050405020304" charset="0"/>
                <a:cs typeface="Times New Roman" panose="02020603050405020304" charset="0"/>
              </a:rPr>
              <a:t>“If ? motion starter gives sound is Yes and</a:t>
            </a:r>
            <a:endParaRPr lang="en-US" sz="18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None/>
            </a:pPr>
            <a:r>
              <a:rPr lang="en-US" sz="1800" i="1">
                <a:latin typeface="Times New Roman" panose="02020603050405020304" charset="0"/>
                <a:cs typeface="Times New Roman" panose="02020603050405020304" charset="0"/>
              </a:rPr>
              <a:t>? motion starter sound is normal Yes and</a:t>
            </a:r>
            <a:endParaRPr lang="en-US" sz="18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None/>
            </a:pPr>
            <a:r>
              <a:rPr lang="en-US" sz="1800" i="1">
                <a:latin typeface="Times New Roman" panose="02020603050405020304" charset="0"/>
                <a:cs typeface="Times New Roman" panose="02020603050405020304" charset="0"/>
              </a:rPr>
              <a:t>? fuel thank empty is NO</a:t>
            </a:r>
            <a:endParaRPr lang="en-US" sz="18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None/>
            </a:pPr>
            <a:r>
              <a:rPr lang="en-US" sz="1800" i="1">
                <a:latin typeface="Times New Roman" panose="02020603050405020304" charset="0"/>
                <a:cs typeface="Times New Roman" panose="02020603050405020304" charset="0"/>
              </a:rPr>
              <a:t>then ? fuel pump damaged is Yes.”</a:t>
            </a:r>
            <a:endParaRPr lang="en-US" sz="1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035"/>
            <a:ext cx="10972800" cy="6519545"/>
          </a:xfrm>
        </p:spPr>
        <p:txBody>
          <a:bodyPr/>
          <a:p>
            <a:r>
              <a:rPr lang="en-US" sz="2400"/>
              <a:t>In this paper they have developed a system to find over fault of an automobile</a:t>
            </a:r>
            <a:endParaRPr lang="en-US" sz="2400"/>
          </a:p>
          <a:p>
            <a:endParaRPr lang="en-US" sz="2400"/>
          </a:p>
          <a:p>
            <a:r>
              <a:rPr lang="en-US" sz="2400"/>
              <a:t>Key Points:</a:t>
            </a:r>
            <a:endParaRPr lang="en-US" sz="2400"/>
          </a:p>
          <a:p>
            <a:pPr lvl="1"/>
            <a:r>
              <a:rPr lang="en-US" sz="2100"/>
              <a:t>Expert systems have proven effective in various domains, including medical diagnosis and trading.</a:t>
            </a:r>
            <a:endParaRPr lang="en-US" sz="2100"/>
          </a:p>
          <a:p>
            <a:pPr lvl="1"/>
            <a:r>
              <a:rPr lang="en-US" sz="2100"/>
              <a:t>The proposed expert system utilizes a knowledge base acquired through interviews and observations.</a:t>
            </a:r>
            <a:endParaRPr lang="en-US" sz="2100"/>
          </a:p>
          <a:p>
            <a:pPr lvl="1"/>
            <a:r>
              <a:rPr lang="en-US" sz="2100"/>
              <a:t>Evaluation results demonstrate the feasibility of expert systems for automobile fault diagnosis by non-experts.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r>
              <a:rPr lang="en-US" sz="2400"/>
              <a:t>Impact:</a:t>
            </a:r>
            <a:endParaRPr lang="en-US" sz="2400"/>
          </a:p>
          <a:p>
            <a:pPr lvl="1"/>
            <a:r>
              <a:rPr lang="en-US" sz="2100"/>
              <a:t>Automobile users can identify and address minor faults independently, reducing reliance on mechanics.</a:t>
            </a:r>
            <a:endParaRPr lang="en-US" sz="2100"/>
          </a:p>
          <a:p>
            <a:pPr lvl="1"/>
            <a:r>
              <a:rPr lang="en-US" sz="2100"/>
              <a:t>Timely fault detection and resolution promote vehicle performance and longevity.</a:t>
            </a:r>
            <a:endParaRPr lang="en-US" sz="2100"/>
          </a:p>
          <a:p>
            <a:pPr lvl="1"/>
            <a:r>
              <a:rPr lang="en-US" sz="2100"/>
              <a:t>Users gain a deeper understanding of their vehicles, fostering a sense of ownership and control.</a:t>
            </a:r>
            <a:endParaRPr 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6719</Words>
  <Application>WPS Presentation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Orange Waves</vt:lpstr>
      <vt:lpstr>Rule-Based Fault Diagnosis of Motors</vt:lpstr>
      <vt:lpstr>Introduction</vt:lpstr>
      <vt:lpstr> Overview of the System</vt:lpstr>
      <vt:lpstr> Overview of the System Cntd..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Fault Diagnosis of Motors</dc:title>
  <dc:creator/>
  <cp:lastModifiedBy>sahil</cp:lastModifiedBy>
  <cp:revision>6</cp:revision>
  <dcterms:created xsi:type="dcterms:W3CDTF">2023-11-27T23:14:18Z</dcterms:created>
  <dcterms:modified xsi:type="dcterms:W3CDTF">2023-11-28T00:23:56Z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4A6694BD9D734A6DBAAB922FEC3F8469</vt:lpwstr>
  </property>
  <property fmtid="{D5CDD505-2E9C-101B-9397-08002B2CF9AE}" pid="3" name="KSOProductBuildVer">
    <vt:lpwstr>1033-11.2.0.11225</vt:lpwstr>
  </property>
</Properties>
</file>