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95033" autoAdjust="0"/>
  </p:normalViewPr>
  <p:slideViewPr>
    <p:cSldViewPr snapToGrid="0">
      <p:cViewPr varScale="1">
        <p:scale>
          <a:sx n="78" d="100"/>
          <a:sy n="78" d="100"/>
        </p:scale>
        <p:origin x="11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C0574-B681-4AF1-998B-47F017EA3837}" type="datetimeFigureOut">
              <a:rPr lang="en-IN" smtClean="0"/>
              <a:t>07-12-2023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9CEF3-3A27-4380-BD2E-31F597B23441}" type="slidenum">
              <a:rPr lang="en-IN" smtClean="0"/>
              <a:t>‹#›</a:t>
            </a:fld>
            <a:endParaRPr lang="en-IN"/>
          </a:p>
        </p:txBody>
      </p:sp>
    </p:spTree>
    <p:extLst>
      <p:ext uri="{BB962C8B-B14F-4D97-AF65-F5344CB8AC3E}">
        <p14:creationId xmlns:p14="http://schemas.microsoft.com/office/powerpoint/2010/main" val="64973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A9CEF3-3A27-4380-BD2E-31F597B23441}" type="slidenum">
              <a:rPr lang="en-IN" smtClean="0"/>
              <a:t>5</a:t>
            </a:fld>
            <a:endParaRPr lang="en-IN"/>
          </a:p>
        </p:txBody>
      </p:sp>
    </p:spTree>
    <p:extLst>
      <p:ext uri="{BB962C8B-B14F-4D97-AF65-F5344CB8AC3E}">
        <p14:creationId xmlns:p14="http://schemas.microsoft.com/office/powerpoint/2010/main" val="665146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12/7/2023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 name="Picture 4" descr="A train going through a city&#10;&#10;Description automatically generated"/>
          <p:cNvPicPr>
            <a:picLocks noChangeAspect="1"/>
          </p:cNvPicPr>
          <p:nvPr/>
        </p:nvPicPr>
        <p:blipFill>
          <a:blip r:embed="rId2"/>
          <a:stretch>
            <a:fillRect/>
          </a:stretch>
        </p:blipFill>
        <p:spPr>
          <a:xfrm>
            <a:off x="0" y="19664"/>
            <a:ext cx="12192000" cy="6858000"/>
          </a:xfrm>
          <a:prstGeom prst="rect">
            <a:avLst/>
          </a:prstGeom>
        </p:spPr>
      </p:pic>
      <p:sp>
        <p:nvSpPr>
          <p:cNvPr id="6" name="TextBox 5"/>
          <p:cNvSpPr txBox="1"/>
          <p:nvPr/>
        </p:nvSpPr>
        <p:spPr>
          <a:xfrm>
            <a:off x="6755872" y="3462401"/>
            <a:ext cx="5073825" cy="923330"/>
          </a:xfrm>
          <a:prstGeom prst="rect">
            <a:avLst/>
          </a:prstGeom>
          <a:noFill/>
        </p:spPr>
        <p:txBody>
          <a:bodyPr wrap="none" rtlCol="0">
            <a:spAutoFit/>
          </a:bodyPr>
          <a:lstStyle/>
          <a:p>
            <a:r>
              <a:rPr lang="en-US" sz="5400" dirty="0">
                <a:solidFill>
                  <a:schemeClr val="accent3">
                    <a:lumMod val="60000"/>
                    <a:lumOff val="40000"/>
                  </a:schemeClr>
                </a:solidFill>
                <a:latin typeface="Algerian" panose="04020705040A02060702" pitchFamily="82" charset="0"/>
              </a:rPr>
              <a:t>RAILCAR CARE</a:t>
            </a:r>
            <a:endParaRPr lang="en-IN" sz="5400" dirty="0">
              <a:solidFill>
                <a:schemeClr val="accent3">
                  <a:lumMod val="60000"/>
                  <a:lumOff val="40000"/>
                </a:schemeClr>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gnifying glass and question mark">
            <a:extLst>
              <a:ext uri="{FF2B5EF4-FFF2-40B4-BE49-F238E27FC236}">
                <a16:creationId xmlns:a16="http://schemas.microsoft.com/office/drawing/2014/main" id="{CC754470-B22E-2AC0-0308-791C40022981}"/>
              </a:ext>
            </a:extLst>
          </p:cNvPr>
          <p:cNvPicPr>
            <a:picLocks noChangeAspect="1"/>
          </p:cNvPicPr>
          <p:nvPr/>
        </p:nvPicPr>
        <p:blipFill rotWithShape="1">
          <a:blip r:embed="rId2">
            <a:alphaModFix amt="50000"/>
          </a:blip>
          <a:srcRect l="25"/>
          <a:stretch/>
        </p:blipFill>
        <p:spPr>
          <a:xfrm>
            <a:off x="20" y="10"/>
            <a:ext cx="12188930" cy="6857990"/>
          </a:xfrm>
          <a:prstGeom prst="rect">
            <a:avLst/>
          </a:prstGeom>
        </p:spPr>
      </p:pic>
      <p:sp>
        <p:nvSpPr>
          <p:cNvPr id="2" name="TextBox 1"/>
          <p:cNvSpPr txBox="1"/>
          <p:nvPr/>
        </p:nvSpPr>
        <p:spPr>
          <a:xfrm>
            <a:off x="1524000" y="1122363"/>
            <a:ext cx="9144000" cy="306324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6600">
                <a:solidFill>
                  <a:schemeClr val="bg1"/>
                </a:solidFill>
                <a:latin typeface="+mj-lt"/>
                <a:ea typeface="+mj-ea"/>
                <a:cs typeface="+mj-cs"/>
              </a:rPr>
              <a:t>Q&amp;A</a:t>
            </a:r>
          </a:p>
        </p:txBody>
      </p:sp>
      <p:sp>
        <p:nvSpPr>
          <p:cNvPr id="19"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ribbon rosette">
            <a:extLst>
              <a:ext uri="{FF2B5EF4-FFF2-40B4-BE49-F238E27FC236}">
                <a16:creationId xmlns:a16="http://schemas.microsoft.com/office/drawing/2014/main" id="{DA484D7A-6957-A0F3-F97E-596AC6507B13}"/>
              </a:ext>
            </a:extLst>
          </p:cNvPr>
          <p:cNvPicPr>
            <a:picLocks noChangeAspect="1"/>
          </p:cNvPicPr>
          <p:nvPr/>
        </p:nvPicPr>
        <p:blipFill rotWithShape="1">
          <a:blip r:embed="rId2">
            <a:alphaModFix amt="50000"/>
          </a:blip>
          <a:srcRect t="5800" r="-1" b="10223"/>
          <a:stretch/>
        </p:blipFill>
        <p:spPr>
          <a:xfrm>
            <a:off x="20" y="10"/>
            <a:ext cx="12188930" cy="6857990"/>
          </a:xfrm>
          <a:prstGeom prst="rect">
            <a:avLst/>
          </a:prstGeom>
        </p:spPr>
      </p:pic>
      <p:sp>
        <p:nvSpPr>
          <p:cNvPr id="2" name="TextBox 1"/>
          <p:cNvSpPr txBox="1"/>
          <p:nvPr/>
        </p:nvSpPr>
        <p:spPr>
          <a:xfrm>
            <a:off x="1524000" y="1122363"/>
            <a:ext cx="9144000" cy="306324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6600">
                <a:solidFill>
                  <a:schemeClr val="bg1"/>
                </a:solidFill>
                <a:latin typeface="+mj-lt"/>
                <a:ea typeface="+mj-ea"/>
                <a:cs typeface="+mj-cs"/>
              </a:rPr>
              <a:t>THANK YOU</a:t>
            </a:r>
          </a:p>
        </p:txBody>
      </p:sp>
      <p:sp>
        <p:nvSpPr>
          <p:cNvPr id="3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a:latin typeface="Amasis MT Pro Black" panose="02040A04050005020304" pitchFamily="18" charset="0"/>
              </a:rPr>
              <a:t>GROUP MEMBERS</a:t>
            </a:r>
            <a:endParaRPr lang="en-IN" sz="5400">
              <a:latin typeface="Amasis MT Pro Black" panose="02040A04050005020304" pitchFamily="18" charset="0"/>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a:normAutofit/>
          </a:bodyPr>
          <a:lstStyle/>
          <a:p>
            <a:r>
              <a:rPr lang="en-US" sz="2200">
                <a:latin typeface="Aptos Black" panose="020B0004020202020204" pitchFamily="34" charset="0"/>
              </a:rPr>
              <a:t>GANESH KARNATI</a:t>
            </a:r>
          </a:p>
          <a:p>
            <a:r>
              <a:rPr lang="en-US" sz="2200">
                <a:latin typeface="Aptos Black" panose="020B0004020202020204" pitchFamily="34" charset="0"/>
              </a:rPr>
              <a:t>HARSHITHA ENUMULA</a:t>
            </a:r>
          </a:p>
          <a:p>
            <a:r>
              <a:rPr lang="en-US" sz="2200">
                <a:latin typeface="Aptos Black" panose="020B0004020202020204" pitchFamily="34" charset="0"/>
              </a:rPr>
              <a:t>SAHIL RAVURI</a:t>
            </a:r>
          </a:p>
          <a:p>
            <a:r>
              <a:rPr lang="en-US" sz="2200">
                <a:latin typeface="Aptos Black" panose="020B0004020202020204" pitchFamily="34" charset="0"/>
              </a:rPr>
              <a:t>VAMSI KRISHNA ROLLA</a:t>
            </a:r>
          </a:p>
        </p:txBody>
      </p:sp>
      <p:pic>
        <p:nvPicPr>
          <p:cNvPr id="5" name="Picture 4" descr="Sea of white umbrellas with one blue one in the crowd">
            <a:extLst>
              <a:ext uri="{FF2B5EF4-FFF2-40B4-BE49-F238E27FC236}">
                <a16:creationId xmlns:a16="http://schemas.microsoft.com/office/drawing/2014/main" id="{83D818B3-6D25-DA1B-38EA-1F8323B1BFAC}"/>
              </a:ext>
            </a:extLst>
          </p:cNvPr>
          <p:cNvPicPr>
            <a:picLocks noChangeAspect="1"/>
          </p:cNvPicPr>
          <p:nvPr/>
        </p:nvPicPr>
        <p:blipFill rotWithShape="1">
          <a:blip r:embed="rId2"/>
          <a:srcRect l="33374" r="920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a:latin typeface="Amasis MT Pro Black" panose="02040A04050005020304" pitchFamily="18" charset="0"/>
              </a:rPr>
              <a:t>OUTLINE</a:t>
            </a:r>
            <a:endParaRPr lang="en-IN" sz="5400">
              <a:latin typeface="Amasis MT Pro Black" panose="02040A04050005020304" pitchFamily="18" charset="0"/>
            </a:endParaRPr>
          </a:p>
        </p:txBody>
      </p:sp>
      <p:pic>
        <p:nvPicPr>
          <p:cNvPr id="5" name="Picture 4" descr="Exclamation mark on a yellow background">
            <a:extLst>
              <a:ext uri="{FF2B5EF4-FFF2-40B4-BE49-F238E27FC236}">
                <a16:creationId xmlns:a16="http://schemas.microsoft.com/office/drawing/2014/main" id="{A51CC669-A0A2-94ED-C610-4AB2578E3180}"/>
              </a:ext>
            </a:extLst>
          </p:cNvPr>
          <p:cNvPicPr>
            <a:picLocks noChangeAspect="1"/>
          </p:cNvPicPr>
          <p:nvPr/>
        </p:nvPicPr>
        <p:blipFill rotWithShape="1">
          <a:blip r:embed="rId2"/>
          <a:srcRect l="30992" r="1807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706624"/>
            <a:ext cx="6251110" cy="3483864"/>
          </a:xfrm>
        </p:spPr>
        <p:txBody>
          <a:bodyPr>
            <a:normAutofit/>
          </a:bodyPr>
          <a:lstStyle/>
          <a:p>
            <a:r>
              <a:rPr lang="en-US" sz="2200">
                <a:latin typeface="Aptos Black" panose="020B0004020202020204" pitchFamily="34" charset="0"/>
              </a:rPr>
              <a:t>INTRODUCTION</a:t>
            </a:r>
          </a:p>
          <a:p>
            <a:r>
              <a:rPr lang="en-US" sz="2200">
                <a:latin typeface="Aptos Black" panose="020B0004020202020204" pitchFamily="34" charset="0"/>
              </a:rPr>
              <a:t>HISTORY OF TRAINS</a:t>
            </a:r>
          </a:p>
          <a:p>
            <a:r>
              <a:rPr lang="en-US" sz="2200">
                <a:latin typeface="Aptos Black" panose="020B0004020202020204" pitchFamily="34" charset="0"/>
              </a:rPr>
              <a:t>OUR PROPOSAL</a:t>
            </a:r>
          </a:p>
          <a:p>
            <a:r>
              <a:rPr lang="en-US" sz="2200">
                <a:latin typeface="Aptos Black" panose="020B0004020202020204" pitchFamily="34" charset="0"/>
              </a:rPr>
              <a:t>IMPACT AND BENEFITS</a:t>
            </a:r>
          </a:p>
          <a:p>
            <a:r>
              <a:rPr lang="en-US" sz="2200">
                <a:latin typeface="Aptos Black" panose="020B0004020202020204" pitchFamily="34" charset="0"/>
              </a:rPr>
              <a:t>DEMO</a:t>
            </a:r>
          </a:p>
          <a:p>
            <a:r>
              <a:rPr lang="en-US" sz="2200">
                <a:latin typeface="Aptos Black" panose="020B0004020202020204" pitchFamily="34" charset="0"/>
              </a:rPr>
              <a:t>FUTURE ENHANCEMENTS</a:t>
            </a:r>
          </a:p>
          <a:p>
            <a:r>
              <a:rPr lang="en-US" sz="2200">
                <a:latin typeface="Aptos Black" panose="020B0004020202020204" pitchFamily="34" charset="0"/>
              </a:rPr>
              <a:t>Q&amp;A</a:t>
            </a:r>
            <a:endParaRPr lang="en-IN" sz="2200">
              <a:latin typeface="Aptos Black"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3800">
                <a:latin typeface="Amasis MT Pro Black" panose="02040A04050005020304" pitchFamily="18" charset="0"/>
              </a:rPr>
              <a:t>INTRODUCTION</a:t>
            </a:r>
            <a:endParaRPr lang="en-IN" sz="3800">
              <a:latin typeface="Amasis MT Pro Black" panose="02040A04050005020304" pitchFamily="18" charset="0"/>
            </a:endParaRPr>
          </a:p>
        </p:txBody>
      </p:sp>
      <p:sp>
        <p:nvSpPr>
          <p:cNvPr id="3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a:normAutofit/>
          </a:bodyPr>
          <a:lstStyle/>
          <a:p>
            <a:pPr>
              <a:lnSpc>
                <a:spcPct val="90000"/>
              </a:lnSpc>
            </a:pPr>
            <a:r>
              <a:rPr lang="en-US" sz="1700" b="0" i="0">
                <a:effectLst/>
                <a:latin typeface="Aptos Black" panose="020B0004020202020204" pitchFamily="34" charset="0"/>
              </a:rPr>
              <a:t>Nowadays, the railroad industry serves as a crucial link in contemporary transport </a:t>
            </a:r>
            <a:r>
              <a:rPr lang="en-US" sz="1700">
                <a:latin typeface="Aptos Black" panose="020B0004020202020204" pitchFamily="34" charset="0"/>
              </a:rPr>
              <a:t>, </a:t>
            </a:r>
            <a:r>
              <a:rPr lang="en-US" sz="1700" b="0" i="0">
                <a:effectLst/>
                <a:latin typeface="Aptos Black" panose="020B0004020202020204" pitchFamily="34" charset="0"/>
              </a:rPr>
              <a:t>communicating with people and objects across great distances.</a:t>
            </a:r>
          </a:p>
          <a:p>
            <a:pPr>
              <a:lnSpc>
                <a:spcPct val="90000"/>
              </a:lnSpc>
            </a:pPr>
            <a:r>
              <a:rPr lang="en-US" sz="1700" b="0" i="0">
                <a:effectLst/>
                <a:latin typeface="Aptos Black" panose="020B0004020202020204" pitchFamily="34" charset="0"/>
              </a:rPr>
              <a:t> However, below the seamless tour in between these exciting moments and the clean whiff of the commodities, there is a tough net of railroads, locomotives, rails, and related facilities which requires constant attention and dedication</a:t>
            </a:r>
            <a:endParaRPr lang="en-IN" sz="1700">
              <a:latin typeface="Aptos Black" panose="020B0004020202020204" pitchFamily="34" charset="0"/>
            </a:endParaRPr>
          </a:p>
        </p:txBody>
      </p:sp>
      <p:pic>
        <p:nvPicPr>
          <p:cNvPr id="5" name="Picture 4" descr="A railway junction and power lines">
            <a:extLst>
              <a:ext uri="{FF2B5EF4-FFF2-40B4-BE49-F238E27FC236}">
                <a16:creationId xmlns:a16="http://schemas.microsoft.com/office/drawing/2014/main" id="{BC431537-6380-607E-C9DA-73AC79DBCD49}"/>
              </a:ext>
            </a:extLst>
          </p:cNvPr>
          <p:cNvPicPr>
            <a:picLocks noChangeAspect="1"/>
          </p:cNvPicPr>
          <p:nvPr/>
        </p:nvPicPr>
        <p:blipFill rotWithShape="1">
          <a:blip r:embed="rId2"/>
          <a:srcRect l="15835" r="1746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a:extLst>
              <a:ext uri="{FF2B5EF4-FFF2-40B4-BE49-F238E27FC236}">
                <a16:creationId xmlns:a16="http://schemas.microsoft.com/office/drawing/2014/main" id="{05F15086-5695-4522-B72F-AD8FEC22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lose-up of train wheels">
            <a:extLst>
              <a:ext uri="{FF2B5EF4-FFF2-40B4-BE49-F238E27FC236}">
                <a16:creationId xmlns:a16="http://schemas.microsoft.com/office/drawing/2014/main" id="{A18EDB35-0C64-E572-8477-48FB4292DCF9}"/>
              </a:ext>
            </a:extLst>
          </p:cNvPr>
          <p:cNvPicPr>
            <a:picLocks noChangeAspect="1"/>
          </p:cNvPicPr>
          <p:nvPr/>
        </p:nvPicPr>
        <p:blipFill rotWithShape="1">
          <a:blip r:embed="rId3">
            <a:alphaModFix amt="55000"/>
          </a:blip>
          <a:srcRect t="7865" b="7865"/>
          <a:stretch/>
        </p:blipFill>
        <p:spPr>
          <a:xfrm>
            <a:off x="20" y="-9107"/>
            <a:ext cx="12191980" cy="6858000"/>
          </a:xfrm>
          <a:prstGeom prst="rect">
            <a:avLst/>
          </a:prstGeom>
        </p:spPr>
      </p:pic>
      <p:sp>
        <p:nvSpPr>
          <p:cNvPr id="33" name="Oval 3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71074" y="1396686"/>
            <a:ext cx="3240506" cy="4064628"/>
          </a:xfrm>
        </p:spPr>
        <p:txBody>
          <a:bodyPr>
            <a:normAutofit/>
          </a:bodyPr>
          <a:lstStyle/>
          <a:p>
            <a:r>
              <a:rPr lang="en-US">
                <a:latin typeface="Amasis MT Pro Black" panose="02040A04050005020304" pitchFamily="18" charset="0"/>
              </a:rPr>
              <a:t>HISTORY OF TRAINS</a:t>
            </a:r>
            <a:endParaRPr lang="en-IN">
              <a:latin typeface="Amasis MT Pro Black" panose="02040A04050005020304" pitchFamily="18" charset="0"/>
            </a:endParaRPr>
          </a:p>
        </p:txBody>
      </p:sp>
      <p:sp>
        <p:nvSpPr>
          <p:cNvPr id="3" name="Content Placeholder 2"/>
          <p:cNvSpPr>
            <a:spLocks noGrp="1"/>
          </p:cNvSpPr>
          <p:nvPr>
            <p:ph idx="1"/>
          </p:nvPr>
        </p:nvSpPr>
        <p:spPr>
          <a:xfrm>
            <a:off x="5370153" y="1526033"/>
            <a:ext cx="5536397" cy="3935281"/>
          </a:xfrm>
        </p:spPr>
        <p:txBody>
          <a:bodyPr>
            <a:noAutofit/>
          </a:bodyPr>
          <a:lstStyle/>
          <a:p>
            <a:pPr>
              <a:lnSpc>
                <a:spcPct val="90000"/>
              </a:lnSpc>
              <a:buFont typeface="Arial" panose="020B0604020202020204" pitchFamily="34" charset="0"/>
              <a:buChar char="•"/>
            </a:pPr>
            <a:r>
              <a:rPr lang="en-US" sz="1600" b="0" i="1" dirty="0">
                <a:solidFill>
                  <a:srgbClr val="FFFFFF"/>
                </a:solidFill>
                <a:effectLst/>
                <a:latin typeface="Söhne"/>
              </a:rPr>
              <a:t>Ancient Origins:</a:t>
            </a:r>
            <a:r>
              <a:rPr lang="en-US" sz="1600" b="0" i="0" dirty="0">
                <a:solidFill>
                  <a:srgbClr val="FFFFFF"/>
                </a:solidFill>
                <a:effectLst/>
                <a:latin typeface="Söhne"/>
              </a:rPr>
              <a:t> Early experimentation with rudimentary tracks in ancient civilizations.</a:t>
            </a:r>
          </a:p>
          <a:p>
            <a:pPr>
              <a:lnSpc>
                <a:spcPct val="90000"/>
              </a:lnSpc>
              <a:buFont typeface="Arial" panose="020B0604020202020204" pitchFamily="34" charset="0"/>
              <a:buChar char="•"/>
            </a:pPr>
            <a:r>
              <a:rPr lang="en-US" sz="1600" b="0" i="1" dirty="0">
                <a:solidFill>
                  <a:srgbClr val="FFFFFF"/>
                </a:solidFill>
                <a:effectLst/>
                <a:latin typeface="Söhne"/>
              </a:rPr>
              <a:t>Wagonways (17th Century):</a:t>
            </a:r>
            <a:r>
              <a:rPr lang="en-US" sz="1600" b="0" i="0" dirty="0">
                <a:solidFill>
                  <a:srgbClr val="FFFFFF"/>
                </a:solidFill>
                <a:effectLst/>
                <a:latin typeface="Söhne"/>
              </a:rPr>
              <a:t> Introduction of wooden wagonways for more efficient transport in mines.</a:t>
            </a:r>
          </a:p>
          <a:p>
            <a:pPr>
              <a:lnSpc>
                <a:spcPct val="90000"/>
              </a:lnSpc>
              <a:buFont typeface="Arial" panose="020B0604020202020204" pitchFamily="34" charset="0"/>
              <a:buChar char="•"/>
            </a:pPr>
            <a:r>
              <a:rPr lang="en-US" sz="1600" b="0" i="1" dirty="0">
                <a:solidFill>
                  <a:srgbClr val="FFFFFF"/>
                </a:solidFill>
                <a:effectLst/>
                <a:latin typeface="Söhne"/>
              </a:rPr>
              <a:t>Steam Revolution (Early 19th Century):</a:t>
            </a:r>
            <a:r>
              <a:rPr lang="en-US" sz="1600" b="0" i="0" dirty="0">
                <a:solidFill>
                  <a:srgbClr val="FFFFFF"/>
                </a:solidFill>
                <a:effectLst/>
                <a:latin typeface="Söhne"/>
              </a:rPr>
              <a:t> Game-changing era with the advent of steam locomotives.</a:t>
            </a:r>
          </a:p>
          <a:p>
            <a:pPr>
              <a:lnSpc>
                <a:spcPct val="90000"/>
              </a:lnSpc>
              <a:buFont typeface="Arial" panose="020B0604020202020204" pitchFamily="34" charset="0"/>
              <a:buChar char="•"/>
            </a:pPr>
            <a:r>
              <a:rPr lang="en-US" sz="1600" b="0" i="1" dirty="0">
                <a:solidFill>
                  <a:srgbClr val="FFFFFF"/>
                </a:solidFill>
                <a:effectLst/>
                <a:latin typeface="Söhne"/>
              </a:rPr>
              <a:t>19th Century Railway Boom:</a:t>
            </a:r>
            <a:r>
              <a:rPr lang="en-US" sz="1600" b="0" i="0" dirty="0">
                <a:solidFill>
                  <a:srgbClr val="FFFFFF"/>
                </a:solidFill>
                <a:effectLst/>
                <a:latin typeface="Söhne"/>
              </a:rPr>
              <a:t> Global expansion of railways contributing to the Industrial Revolution.</a:t>
            </a:r>
          </a:p>
          <a:p>
            <a:pPr>
              <a:lnSpc>
                <a:spcPct val="90000"/>
              </a:lnSpc>
              <a:buFont typeface="Arial" panose="020B0604020202020204" pitchFamily="34" charset="0"/>
              <a:buChar char="•"/>
            </a:pPr>
            <a:r>
              <a:rPr lang="en-US" sz="1600" b="0" i="1" dirty="0">
                <a:solidFill>
                  <a:srgbClr val="FFFFFF"/>
                </a:solidFill>
                <a:effectLst/>
                <a:latin typeface="Söhne"/>
              </a:rPr>
              <a:t>Transcontinental Connectivity (19th Century):</a:t>
            </a:r>
            <a:r>
              <a:rPr lang="en-US" sz="1600" b="0" i="0" dirty="0">
                <a:solidFill>
                  <a:srgbClr val="FFFFFF"/>
                </a:solidFill>
                <a:effectLst/>
                <a:latin typeface="Söhne"/>
              </a:rPr>
              <a:t> Completion of transcontinental railways connecting vast territories.</a:t>
            </a:r>
          </a:p>
          <a:p>
            <a:pPr>
              <a:lnSpc>
                <a:spcPct val="90000"/>
              </a:lnSpc>
              <a:buFont typeface="Arial" panose="020B0604020202020204" pitchFamily="34" charset="0"/>
              <a:buChar char="•"/>
            </a:pPr>
            <a:r>
              <a:rPr lang="en-US" sz="1600" b="0" i="1" dirty="0">
                <a:solidFill>
                  <a:srgbClr val="FFFFFF"/>
                </a:solidFill>
                <a:effectLst/>
                <a:latin typeface="Söhne"/>
              </a:rPr>
              <a:t>Colonial Expansion (Late 19th - Early 20th Centuries):</a:t>
            </a:r>
            <a:r>
              <a:rPr lang="en-US" sz="1600" b="0" i="0" dirty="0">
                <a:solidFill>
                  <a:srgbClr val="FFFFFF"/>
                </a:solidFill>
                <a:effectLst/>
                <a:latin typeface="Söhne"/>
              </a:rPr>
              <a:t> Railway investments for economic and strategic reasons.</a:t>
            </a:r>
          </a:p>
          <a:p>
            <a:pPr>
              <a:lnSpc>
                <a:spcPct val="90000"/>
              </a:lnSpc>
              <a:buFont typeface="Arial" panose="020B0604020202020204" pitchFamily="34" charset="0"/>
              <a:buChar char="•"/>
            </a:pPr>
            <a:r>
              <a:rPr lang="en-US" sz="1600" b="0" i="1" dirty="0">
                <a:solidFill>
                  <a:srgbClr val="FFFFFF"/>
                </a:solidFill>
                <a:effectLst/>
                <a:latin typeface="Söhne"/>
              </a:rPr>
              <a:t>Electrification and Modernization (Late 19th - Early 20th Centuries):</a:t>
            </a:r>
            <a:r>
              <a:rPr lang="en-US" sz="1600" b="0" i="0" dirty="0">
                <a:solidFill>
                  <a:srgbClr val="FFFFFF"/>
                </a:solidFill>
                <a:effectLst/>
                <a:latin typeface="Söhne"/>
              </a:rPr>
              <a:t> Adoption of electrification and technological advancements.</a:t>
            </a:r>
          </a:p>
          <a:p>
            <a:pPr>
              <a:lnSpc>
                <a:spcPct val="90000"/>
              </a:lnSpc>
              <a:buFont typeface="Arial" panose="020B0604020202020204" pitchFamily="34" charset="0"/>
              <a:buChar char="•"/>
            </a:pPr>
            <a:r>
              <a:rPr lang="en-US" sz="1600" b="0" i="1" dirty="0">
                <a:solidFill>
                  <a:srgbClr val="FFFFFF"/>
                </a:solidFill>
                <a:effectLst/>
                <a:latin typeface="Söhne"/>
              </a:rPr>
              <a:t>High-Speed Rail (20th Century Onward):</a:t>
            </a:r>
            <a:r>
              <a:rPr lang="en-US" sz="1600" b="0" i="0" dirty="0">
                <a:solidFill>
                  <a:srgbClr val="FFFFFF"/>
                </a:solidFill>
                <a:effectLst/>
                <a:latin typeface="Söhne"/>
              </a:rPr>
              <a:t> Introduction of high-speed rail systems revolutionizing long-distance travel.</a:t>
            </a:r>
          </a:p>
          <a:p>
            <a:pPr>
              <a:lnSpc>
                <a:spcPct val="90000"/>
              </a:lnSpc>
              <a:buFont typeface="Arial" panose="020B0604020202020204" pitchFamily="34" charset="0"/>
              <a:buChar char="•"/>
            </a:pPr>
            <a:r>
              <a:rPr lang="en-US" sz="1600" b="0" i="1" dirty="0">
                <a:solidFill>
                  <a:srgbClr val="FFFFFF"/>
                </a:solidFill>
                <a:effectLst/>
                <a:latin typeface="Söhne"/>
              </a:rPr>
              <a:t>21st Century Globalization:</a:t>
            </a:r>
            <a:r>
              <a:rPr lang="en-US" sz="1600" b="0" i="0" dirty="0">
                <a:solidFill>
                  <a:srgbClr val="FFFFFF"/>
                </a:solidFill>
                <a:effectLst/>
                <a:latin typeface="Söhne"/>
              </a:rPr>
              <a:t> Continued significance of railways in global transportation and trade.</a:t>
            </a:r>
          </a:p>
        </p:txBody>
      </p:sp>
      <p:sp>
        <p:nvSpPr>
          <p:cNvPr id="34" name="Arc 3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79978" y="741391"/>
            <a:ext cx="3369234" cy="1616203"/>
          </a:xfrm>
        </p:spPr>
        <p:txBody>
          <a:bodyPr anchor="b">
            <a:normAutofit/>
          </a:bodyPr>
          <a:lstStyle/>
          <a:p>
            <a:r>
              <a:rPr lang="en-US" sz="3200">
                <a:latin typeface="Amasis MT Pro Black" panose="02040A04050005020304" pitchFamily="18" charset="0"/>
              </a:rPr>
              <a:t>OUR PROPOSAL</a:t>
            </a:r>
            <a:endParaRPr lang="en-IN" sz="3200">
              <a:latin typeface="Amasis MT Pro Black" panose="02040A04050005020304" pitchFamily="18" charset="0"/>
            </a:endParaRPr>
          </a:p>
        </p:txBody>
      </p:sp>
      <p:pic>
        <p:nvPicPr>
          <p:cNvPr id="5" name="Picture 4" descr="White puzzle with one red piece">
            <a:extLst>
              <a:ext uri="{FF2B5EF4-FFF2-40B4-BE49-F238E27FC236}">
                <a16:creationId xmlns:a16="http://schemas.microsoft.com/office/drawing/2014/main" id="{0B05EFB8-7D4D-81D3-A841-8635ED226E6F}"/>
              </a:ext>
            </a:extLst>
          </p:cNvPr>
          <p:cNvPicPr>
            <a:picLocks noChangeAspect="1"/>
          </p:cNvPicPr>
          <p:nvPr/>
        </p:nvPicPr>
        <p:blipFill rotWithShape="1">
          <a:blip r:embed="rId2"/>
          <a:srcRect l="20474" r="18910"/>
          <a:stretch/>
        </p:blipFill>
        <p:spPr>
          <a:xfrm>
            <a:off x="20" y="10"/>
            <a:ext cx="7390243" cy="6857990"/>
          </a:xfrm>
          <a:prstGeom prst="rect">
            <a:avLst/>
          </a:prstGeom>
        </p:spPr>
      </p:pic>
      <p:sp>
        <p:nvSpPr>
          <p:cNvPr id="33" name="Rectangle 32">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p:cNvSpPr>
            <a:spLocks noGrp="1"/>
          </p:cNvSpPr>
          <p:nvPr>
            <p:ph idx="1"/>
          </p:nvPr>
        </p:nvSpPr>
        <p:spPr>
          <a:xfrm>
            <a:off x="8079978" y="2533476"/>
            <a:ext cx="3369234" cy="3447832"/>
          </a:xfrm>
        </p:spPr>
        <p:txBody>
          <a:bodyPr anchor="t">
            <a:normAutofit/>
          </a:bodyPr>
          <a:lstStyle/>
          <a:p>
            <a:pPr>
              <a:lnSpc>
                <a:spcPct val="90000"/>
              </a:lnSpc>
            </a:pPr>
            <a:r>
              <a:rPr lang="en-US" sz="1100" b="0" i="0">
                <a:effectLst/>
                <a:latin typeface="Aptos Black" panose="020B0004020202020204" pitchFamily="34" charset="0"/>
              </a:rPr>
              <a:t>Our proposal gives a succinct outline on why servicing and rebuilding are crucial to the rail industry, which underscores their inherent nature as a necessity. Observing the various difficulties faced by rail operators and their aftermath.</a:t>
            </a:r>
          </a:p>
          <a:p>
            <a:pPr>
              <a:lnSpc>
                <a:spcPct val="90000"/>
              </a:lnSpc>
            </a:pPr>
            <a:r>
              <a:rPr lang="en-US" sz="1100" b="0" i="0">
                <a:effectLst/>
                <a:latin typeface="Aptos Black" panose="020B0004020202020204" pitchFamily="34" charset="0"/>
              </a:rPr>
              <a:t>This serves to highlight the importance of preventive approach as opposed to neglecting the maintenance.</a:t>
            </a:r>
          </a:p>
          <a:p>
            <a:pPr>
              <a:lnSpc>
                <a:spcPct val="90000"/>
              </a:lnSpc>
            </a:pPr>
            <a:r>
              <a:rPr lang="en-US" sz="1100" b="0" i="0">
                <a:effectLst/>
                <a:latin typeface="Aptos Black" panose="020B0004020202020204" pitchFamily="34" charset="0"/>
              </a:rPr>
              <a:t>The protection practices and techniques used to ensure long lasting and reliable railway systems. By this, such means as carrier and renewal strategies would give light how well they could enhance performance.</a:t>
            </a:r>
          </a:p>
          <a:p>
            <a:pPr>
              <a:lnSpc>
                <a:spcPct val="90000"/>
              </a:lnSpc>
            </a:pPr>
            <a:r>
              <a:rPr lang="en-US" sz="1100">
                <a:latin typeface="Aptos Black" panose="020B0004020202020204" pitchFamily="34" charset="0"/>
              </a:rPr>
              <a:t>E</a:t>
            </a:r>
            <a:r>
              <a:rPr lang="en-US" sz="1100" b="0" i="0">
                <a:effectLst/>
                <a:latin typeface="Aptos Black" panose="020B0004020202020204" pitchFamily="34" charset="0"/>
              </a:rPr>
              <a:t>very passenger and freight rail service, especially to a more sustainable and dependable alternative transportation.</a:t>
            </a:r>
            <a:endParaRPr lang="en-IN" sz="1100">
              <a:latin typeface="Aptos Black"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0" name="Rectangle 1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55484" y="739835"/>
            <a:ext cx="3702580" cy="1616203"/>
          </a:xfrm>
        </p:spPr>
        <p:txBody>
          <a:bodyPr anchor="b">
            <a:normAutofit/>
          </a:bodyPr>
          <a:lstStyle/>
          <a:p>
            <a:r>
              <a:rPr lang="en-US" sz="3200">
                <a:solidFill>
                  <a:srgbClr val="FFFFFF"/>
                </a:solidFill>
                <a:latin typeface="Amasis MT Pro Black" panose="02040A04050005020304" pitchFamily="18" charset="0"/>
              </a:rPr>
              <a:t>IMPACT AND BENEFITS</a:t>
            </a:r>
            <a:endParaRPr lang="en-IN" sz="3200">
              <a:solidFill>
                <a:srgbClr val="FFFFFF"/>
              </a:solidFill>
              <a:latin typeface="Amasis MT Pro Black" panose="02040A04050005020304" pitchFamily="18" charset="0"/>
            </a:endParaRPr>
          </a:p>
        </p:txBody>
      </p:sp>
      <p:sp>
        <p:nvSpPr>
          <p:cNvPr id="3" name="Content Placeholder 2"/>
          <p:cNvSpPr>
            <a:spLocks noGrp="1"/>
          </p:cNvSpPr>
          <p:nvPr>
            <p:ph idx="1"/>
          </p:nvPr>
        </p:nvSpPr>
        <p:spPr>
          <a:xfrm>
            <a:off x="755484" y="2459116"/>
            <a:ext cx="3702579" cy="3524823"/>
          </a:xfrm>
        </p:spPr>
        <p:txBody>
          <a:bodyPr>
            <a:normAutofit/>
          </a:bodyPr>
          <a:lstStyle/>
          <a:p>
            <a:pPr>
              <a:lnSpc>
                <a:spcPct val="90000"/>
              </a:lnSpc>
              <a:buFont typeface="Arial" panose="020B0604020202020204" pitchFamily="34" charset="0"/>
              <a:buChar char="•"/>
            </a:pPr>
            <a:r>
              <a:rPr lang="en-US" sz="1400" b="0" i="1" dirty="0">
                <a:solidFill>
                  <a:srgbClr val="FFFFFF"/>
                </a:solidFill>
                <a:effectLst/>
                <a:latin typeface="Arial" panose="020B0604020202020204" pitchFamily="34" charset="0"/>
                <a:cs typeface="Arial" panose="020B0604020202020204" pitchFamily="34" charset="0"/>
              </a:rPr>
              <a:t>Enhanced Safety: Safe, reliable.</a:t>
            </a:r>
          </a:p>
          <a:p>
            <a:pPr>
              <a:lnSpc>
                <a:spcPct val="90000"/>
              </a:lnSpc>
              <a:buFont typeface="Arial" panose="020B0604020202020204" pitchFamily="34" charset="0"/>
              <a:buChar char="•"/>
            </a:pPr>
            <a:r>
              <a:rPr lang="en-US" sz="1400" b="0" i="1" dirty="0">
                <a:solidFill>
                  <a:srgbClr val="FFFFFF"/>
                </a:solidFill>
                <a:effectLst/>
                <a:latin typeface="Arial" panose="020B0604020202020204" pitchFamily="34" charset="0"/>
                <a:cs typeface="Arial" panose="020B0604020202020204" pitchFamily="34" charset="0"/>
              </a:rPr>
              <a:t>Reliability Boost: Minimally interrupted.</a:t>
            </a:r>
          </a:p>
          <a:p>
            <a:pPr>
              <a:lnSpc>
                <a:spcPct val="90000"/>
              </a:lnSpc>
              <a:buFont typeface="Arial" panose="020B0604020202020204" pitchFamily="34" charset="0"/>
              <a:buChar char="•"/>
            </a:pPr>
            <a:r>
              <a:rPr lang="en-US" sz="1400" b="0" i="1" dirty="0">
                <a:solidFill>
                  <a:srgbClr val="FFFFFF"/>
                </a:solidFill>
                <a:effectLst/>
                <a:latin typeface="Arial" panose="020B0604020202020204" pitchFamily="34" charset="0"/>
                <a:cs typeface="Arial" panose="020B0604020202020204" pitchFamily="34" charset="0"/>
              </a:rPr>
              <a:t>Operational Efficiency: Reduced downtime.</a:t>
            </a:r>
          </a:p>
          <a:p>
            <a:pPr>
              <a:lnSpc>
                <a:spcPct val="90000"/>
              </a:lnSpc>
              <a:buFont typeface="Arial" panose="020B0604020202020204" pitchFamily="34" charset="0"/>
              <a:buChar char="•"/>
            </a:pPr>
            <a:r>
              <a:rPr lang="en-US" sz="1400" b="0" i="1" dirty="0">
                <a:solidFill>
                  <a:srgbClr val="FFFFFF"/>
                </a:solidFill>
                <a:effectLst/>
                <a:latin typeface="Arial" panose="020B0604020202020204" pitchFamily="34" charset="0"/>
                <a:cs typeface="Arial" panose="020B0604020202020204" pitchFamily="34" charset="0"/>
              </a:rPr>
              <a:t>Longevity and Resilience: Infrastructure preserved.</a:t>
            </a:r>
          </a:p>
          <a:p>
            <a:pPr>
              <a:lnSpc>
                <a:spcPct val="90000"/>
              </a:lnSpc>
              <a:buFont typeface="Arial" panose="020B0604020202020204" pitchFamily="34" charset="0"/>
              <a:buChar char="•"/>
            </a:pPr>
            <a:r>
              <a:rPr lang="en-US" sz="1400" b="0" i="1" dirty="0">
                <a:solidFill>
                  <a:srgbClr val="FFFFFF"/>
                </a:solidFill>
                <a:effectLst/>
                <a:latin typeface="Arial" panose="020B0604020202020204" pitchFamily="34" charset="0"/>
                <a:cs typeface="Arial" panose="020B0604020202020204" pitchFamily="34" charset="0"/>
              </a:rPr>
              <a:t>Improved Passenger Experience: Smoother journeys.</a:t>
            </a:r>
          </a:p>
          <a:p>
            <a:pPr>
              <a:lnSpc>
                <a:spcPct val="90000"/>
              </a:lnSpc>
              <a:buFont typeface="Arial" panose="020B0604020202020204" pitchFamily="34" charset="0"/>
              <a:buChar char="•"/>
            </a:pPr>
            <a:r>
              <a:rPr lang="en-US" sz="1400" b="0" i="1" dirty="0">
                <a:solidFill>
                  <a:srgbClr val="FFFFFF"/>
                </a:solidFill>
                <a:effectLst/>
                <a:latin typeface="Arial" panose="020B0604020202020204" pitchFamily="34" charset="0"/>
                <a:cs typeface="Arial" panose="020B0604020202020204" pitchFamily="34" charset="0"/>
              </a:rPr>
              <a:t>Optimized Freight Services: Efficient cargo.</a:t>
            </a:r>
          </a:p>
          <a:p>
            <a:pPr>
              <a:lnSpc>
                <a:spcPct val="90000"/>
              </a:lnSpc>
              <a:buFont typeface="Arial" panose="020B0604020202020204" pitchFamily="34" charset="0"/>
              <a:buChar char="•"/>
            </a:pPr>
            <a:r>
              <a:rPr lang="en-US" sz="1400" b="0" i="1" dirty="0">
                <a:solidFill>
                  <a:srgbClr val="FFFFFF"/>
                </a:solidFill>
                <a:effectLst/>
                <a:latin typeface="Arial" panose="020B0604020202020204" pitchFamily="34" charset="0"/>
                <a:cs typeface="Arial" panose="020B0604020202020204" pitchFamily="34" charset="0"/>
              </a:rPr>
              <a:t>Sustainability: Eco-friendly maintenance.</a:t>
            </a:r>
          </a:p>
          <a:p>
            <a:pPr>
              <a:lnSpc>
                <a:spcPct val="90000"/>
              </a:lnSpc>
              <a:buFont typeface="Arial" panose="020B0604020202020204" pitchFamily="34" charset="0"/>
              <a:buChar char="•"/>
            </a:pPr>
            <a:r>
              <a:rPr lang="en-US" sz="1400" b="0" i="1" dirty="0">
                <a:solidFill>
                  <a:srgbClr val="FFFFFF"/>
                </a:solidFill>
                <a:effectLst/>
                <a:latin typeface="Arial" panose="020B0604020202020204" pitchFamily="34" charset="0"/>
                <a:cs typeface="Arial" panose="020B0604020202020204" pitchFamily="34" charset="0"/>
              </a:rPr>
              <a:t>Cost Savings: Long-term economy.</a:t>
            </a:r>
            <a:endParaRPr lang="en-IN" sz="1400" dirty="0">
              <a:solidFill>
                <a:srgbClr val="FFFFFF"/>
              </a:solidFill>
              <a:latin typeface="Arial" panose="020B0604020202020204" pitchFamily="34" charset="0"/>
              <a:cs typeface="Arial" panose="020B0604020202020204" pitchFamily="34" charset="0"/>
            </a:endParaRPr>
          </a:p>
        </p:txBody>
      </p:sp>
      <p:pic>
        <p:nvPicPr>
          <p:cNvPr id="14" name="Picture 13" descr="View of motion blurred underground railway">
            <a:extLst>
              <a:ext uri="{FF2B5EF4-FFF2-40B4-BE49-F238E27FC236}">
                <a16:creationId xmlns:a16="http://schemas.microsoft.com/office/drawing/2014/main" id="{F3BE70FA-BBFE-E683-5B7C-9EA41F15F5DF}"/>
              </a:ext>
            </a:extLst>
          </p:cNvPr>
          <p:cNvPicPr>
            <a:picLocks noChangeAspect="1"/>
          </p:cNvPicPr>
          <p:nvPr/>
        </p:nvPicPr>
        <p:blipFill rotWithShape="1">
          <a:blip r:embed="rId2"/>
          <a:srcRect l="36531" r="4203" b="-1"/>
          <a:stretch/>
        </p:blipFill>
        <p:spPr>
          <a:xfrm>
            <a:off x="6363151" y="787114"/>
            <a:ext cx="4691308" cy="5283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D14312A4-E7B0-2B9F-40F6-05FF3D9403B3}"/>
              </a:ext>
            </a:extLst>
          </p:cNvPr>
          <p:cNvPicPr>
            <a:picLocks noChangeAspect="1"/>
          </p:cNvPicPr>
          <p:nvPr/>
        </p:nvPicPr>
        <p:blipFill rotWithShape="1">
          <a:blip r:embed="rId2"/>
          <a:srcRect t="6849" r="23298" b="2242"/>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477981" y="1122363"/>
            <a:ext cx="4023360"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a:latin typeface="+mj-lt"/>
                <a:ea typeface="+mj-ea"/>
                <a:cs typeface="+mj-cs"/>
              </a:rPr>
              <a:t>DEMO</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3D pattern of ring shapes connected by lines">
            <a:extLst>
              <a:ext uri="{FF2B5EF4-FFF2-40B4-BE49-F238E27FC236}">
                <a16:creationId xmlns:a16="http://schemas.microsoft.com/office/drawing/2014/main" id="{7720365A-70C3-260F-7D98-B654816F8811}"/>
              </a:ext>
            </a:extLst>
          </p:cNvPr>
          <p:cNvPicPr>
            <a:picLocks noChangeAspect="1"/>
          </p:cNvPicPr>
          <p:nvPr/>
        </p:nvPicPr>
        <p:blipFill rotWithShape="1">
          <a:blip r:embed="rId2">
            <a:alphaModFix amt="60000"/>
          </a:blip>
          <a:srcRect/>
          <a:stretch/>
        </p:blipFill>
        <p:spPr>
          <a:xfrm>
            <a:off x="20" y="10"/>
            <a:ext cx="12191979" cy="6857990"/>
          </a:xfrm>
          <a:prstGeom prst="rect">
            <a:avLst/>
          </a:prstGeom>
        </p:spPr>
      </p:pic>
      <p:sp>
        <p:nvSpPr>
          <p:cNvPr id="2" name="Title 1"/>
          <p:cNvSpPr>
            <a:spLocks noGrp="1"/>
          </p:cNvSpPr>
          <p:nvPr>
            <p:ph type="title"/>
          </p:nvPr>
        </p:nvSpPr>
        <p:spPr>
          <a:xfrm>
            <a:off x="838199" y="1671569"/>
            <a:ext cx="4155825" cy="4072044"/>
          </a:xfrm>
        </p:spPr>
        <p:txBody>
          <a:bodyPr anchor="t">
            <a:normAutofit/>
          </a:bodyPr>
          <a:lstStyle/>
          <a:p>
            <a:r>
              <a:rPr lang="en-US" sz="3300">
                <a:solidFill>
                  <a:srgbClr val="FFFFFF"/>
                </a:solidFill>
                <a:latin typeface="Amasis MT Pro Black" panose="02040A04050005020304" pitchFamily="18" charset="0"/>
              </a:rPr>
              <a:t>FUTURE ENHANCEMENTS</a:t>
            </a:r>
            <a:endParaRPr lang="en-IN" sz="3300">
              <a:solidFill>
                <a:srgbClr val="FFFFFF"/>
              </a:solidFill>
              <a:latin typeface="Amasis MT Pro Black" panose="02040A04050005020304" pitchFamily="18" charset="0"/>
            </a:endParaRPr>
          </a:p>
        </p:txBody>
      </p:sp>
      <p:sp>
        <p:nvSpPr>
          <p:cNvPr id="3" name="Content Placeholder 2"/>
          <p:cNvSpPr>
            <a:spLocks noGrp="1"/>
          </p:cNvSpPr>
          <p:nvPr>
            <p:ph idx="1"/>
          </p:nvPr>
        </p:nvSpPr>
        <p:spPr>
          <a:xfrm>
            <a:off x="5186551" y="1671569"/>
            <a:ext cx="6167248" cy="4072044"/>
          </a:xfrm>
        </p:spPr>
        <p:txBody>
          <a:bodyPr>
            <a:normAutofit/>
          </a:bodyPr>
          <a:lstStyle/>
          <a:p>
            <a:r>
              <a:rPr lang="en-US" sz="2000">
                <a:solidFill>
                  <a:srgbClr val="FFFFFF"/>
                </a:solidFill>
                <a:latin typeface="Aptos Black" panose="020B0004020202020204" pitchFamily="34" charset="0"/>
              </a:rPr>
              <a:t>ANYTHING IS POSSIBLE</a:t>
            </a:r>
          </a:p>
          <a:p>
            <a:endParaRPr lang="en-US" sz="2000">
              <a:solidFill>
                <a:srgbClr val="FFFFFF"/>
              </a:solidFill>
              <a:latin typeface="Aptos Black" panose="020B0004020202020204" pitchFamily="34" charset="0"/>
            </a:endParaRPr>
          </a:p>
          <a:p>
            <a:pPr>
              <a:buFont typeface="Arial" panose="020B0604020202020204" pitchFamily="34" charset="0"/>
              <a:buChar char="•"/>
            </a:pPr>
            <a:r>
              <a:rPr lang="en-US" sz="2000" b="0" i="1">
                <a:solidFill>
                  <a:srgbClr val="FFFFFF"/>
                </a:solidFill>
                <a:effectLst/>
                <a:latin typeface="Aptos Black" panose="020B0004020202020204" pitchFamily="34" charset="0"/>
              </a:rPr>
              <a:t>Predictive Maintenance</a:t>
            </a:r>
            <a:endParaRPr lang="en-US" sz="2000" b="0" i="0">
              <a:solidFill>
                <a:srgbClr val="FFFFFF"/>
              </a:solidFill>
              <a:effectLst/>
              <a:latin typeface="Aptos Black" panose="020B0004020202020204" pitchFamily="34" charset="0"/>
            </a:endParaRPr>
          </a:p>
          <a:p>
            <a:pPr>
              <a:buFont typeface="Arial" panose="020B0604020202020204" pitchFamily="34" charset="0"/>
              <a:buChar char="•"/>
            </a:pPr>
            <a:r>
              <a:rPr lang="en-US" sz="2000" b="0" i="1">
                <a:solidFill>
                  <a:srgbClr val="FFFFFF"/>
                </a:solidFill>
                <a:effectLst/>
                <a:latin typeface="Aptos Black" panose="020B0004020202020204" pitchFamily="34" charset="0"/>
              </a:rPr>
              <a:t>IoT Connectivity</a:t>
            </a:r>
          </a:p>
          <a:p>
            <a:pPr>
              <a:buFont typeface="Arial" panose="020B0604020202020204" pitchFamily="34" charset="0"/>
              <a:buChar char="•"/>
            </a:pPr>
            <a:r>
              <a:rPr lang="en-US" sz="2000" b="0" i="1">
                <a:solidFill>
                  <a:srgbClr val="FFFFFF"/>
                </a:solidFill>
                <a:effectLst/>
                <a:latin typeface="Aptos Black" panose="020B0004020202020204" pitchFamily="34" charset="0"/>
              </a:rPr>
              <a:t>Automated Inspection Technologies:</a:t>
            </a:r>
            <a:endParaRPr lang="en-US" sz="2000" b="0" i="0">
              <a:solidFill>
                <a:srgbClr val="FFFFFF"/>
              </a:solidFill>
              <a:effectLst/>
              <a:latin typeface="Aptos Black" panose="020B0004020202020204" pitchFamily="34" charset="0"/>
            </a:endParaRPr>
          </a:p>
          <a:p>
            <a:pPr>
              <a:buFont typeface="Arial" panose="020B0604020202020204" pitchFamily="34" charset="0"/>
              <a:buChar char="•"/>
            </a:pPr>
            <a:r>
              <a:rPr lang="en-US" sz="2000" b="0" i="1">
                <a:solidFill>
                  <a:srgbClr val="FFFFFF"/>
                </a:solidFill>
                <a:effectLst/>
                <a:latin typeface="Aptos Black" panose="020B0004020202020204" pitchFamily="34" charset="0"/>
              </a:rPr>
              <a:t>Energy-Efficient Solutions</a:t>
            </a:r>
          </a:p>
          <a:p>
            <a:pPr>
              <a:buFont typeface="Arial" panose="020B0604020202020204" pitchFamily="34" charset="0"/>
              <a:buChar char="•"/>
            </a:pPr>
            <a:r>
              <a:rPr lang="en-US" sz="2000" b="0" i="1">
                <a:solidFill>
                  <a:srgbClr val="FFFFFF"/>
                </a:solidFill>
                <a:effectLst/>
                <a:latin typeface="Aptos Black" panose="020B0004020202020204" pitchFamily="34" charset="0"/>
              </a:rPr>
              <a:t>Enhanced Passenger Experience</a:t>
            </a:r>
          </a:p>
          <a:p>
            <a:pPr>
              <a:buFont typeface="Arial" panose="020B0604020202020204" pitchFamily="34" charset="0"/>
              <a:buChar char="•"/>
            </a:pPr>
            <a:r>
              <a:rPr lang="en-US" sz="2000" b="0" i="1">
                <a:solidFill>
                  <a:srgbClr val="FFFFFF"/>
                </a:solidFill>
                <a:effectLst/>
                <a:latin typeface="Aptos Black" panose="020B0004020202020204" pitchFamily="34" charset="0"/>
              </a:rPr>
              <a:t>Environmental Sustainability</a:t>
            </a:r>
          </a:p>
          <a:p>
            <a:pPr>
              <a:buFont typeface="Arial" panose="020B0604020202020204" pitchFamily="34" charset="0"/>
              <a:buChar char="•"/>
            </a:pPr>
            <a:r>
              <a:rPr lang="en-US" sz="2000" b="0" i="1">
                <a:solidFill>
                  <a:srgbClr val="FFFFFF"/>
                </a:solidFill>
                <a:effectLst/>
                <a:latin typeface="Aptos Black" panose="020B0004020202020204" pitchFamily="34" charset="0"/>
              </a:rPr>
              <a:t>Digital Twins and Simulation</a:t>
            </a:r>
            <a:endParaRPr lang="en-IN" sz="2000">
              <a:solidFill>
                <a:srgbClr val="FFFFFF"/>
              </a:solidFill>
              <a:latin typeface="Aptos Black"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16</TotalTime>
  <Words>430</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Amasis MT Pro Black</vt:lpstr>
      <vt:lpstr>Aptos Black</vt:lpstr>
      <vt:lpstr>Arial</vt:lpstr>
      <vt:lpstr>Calibri</vt:lpstr>
      <vt:lpstr>Calibri Light</vt:lpstr>
      <vt:lpstr>Söhne</vt:lpstr>
      <vt:lpstr>Celestial</vt:lpstr>
      <vt:lpstr>PowerPoint Presentation</vt:lpstr>
      <vt:lpstr>GROUP MEMBERS</vt:lpstr>
      <vt:lpstr>OUTLINE</vt:lpstr>
      <vt:lpstr>INTRODUCTION</vt:lpstr>
      <vt:lpstr>HISTORY OF TRAINS</vt:lpstr>
      <vt:lpstr>OUR PROPOSAL</vt:lpstr>
      <vt:lpstr>IMPACT AND BENEFITS</vt:lpstr>
      <vt:lpstr>PowerPoint Presentation</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Enumula Harshitha</dc:creator>
  <cp:lastModifiedBy>Ganesh Karnati</cp:lastModifiedBy>
  <cp:revision>4</cp:revision>
  <dcterms:created xsi:type="dcterms:W3CDTF">2023-12-06T17:30:00Z</dcterms:created>
  <dcterms:modified xsi:type="dcterms:W3CDTF">2023-12-07T10:49:57Z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E9E4EA4AA03C483D8ED4CD155EF57D05_12</vt:lpwstr>
  </property>
  <property fmtid="{D5CDD505-2E9C-101B-9397-08002B2CF9AE}" pid="3" name="KSOProductBuildVer">
    <vt:lpwstr>1033-12.2.0.13306</vt:lpwstr>
  </property>
</Properties>
</file>