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AE8CwbMuuBJKuivHeui/6JbJc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6EADFA-B45F-4E14-966D-2E6BF664FE48}">
  <a:tblStyle styleId="{326EADFA-B45F-4E14-966D-2E6BF664FE48}" styleName="Table_0">
    <a:wholeTbl>
      <a:tcTxStyle b="off" i="off">
        <a:font>
          <a:latin typeface="Arial"/>
          <a:ea typeface="Arial"/>
          <a:cs typeface="Arial"/>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2"/>
          </a:solidFill>
        </a:fill>
      </a:tcStyle>
    </a:firstRow>
    <a:neCell>
      <a:tcTxStyle/>
      <a:tcStyle>
        <a:tcBdr/>
      </a:tcStyle>
    </a:neCell>
    <a:nwCell>
      <a:tcTxStyle/>
      <a:tcStyle>
        <a:tcBdr/>
      </a:tcStyle>
    </a:nwCell>
  </a:tblStyle>
  <a:tblStyle styleId="{48C24B01-713B-40E3-8412-A27DD07F322D}"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6F9"/>
          </a:solidFill>
        </a:fill>
      </a:tcStyle>
    </a:wholeTbl>
    <a:band1H>
      <a:tcTxStyle/>
      <a:tcStyle>
        <a:tcBdr/>
        <a:fill>
          <a:solidFill>
            <a:srgbClr val="D5EDF3"/>
          </a:solidFill>
        </a:fill>
      </a:tcStyle>
    </a:band1H>
    <a:band2H>
      <a:tcTxStyle/>
      <a:tcStyle>
        <a:tcBdr/>
      </a:tcStyle>
    </a:band2H>
    <a:band1V>
      <a:tcTxStyle/>
      <a:tcStyle>
        <a:tcBdr/>
        <a:fill>
          <a:solidFill>
            <a:srgbClr val="D5ED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AFC89F6-4DF9-49B3-9897-776A7EFF03C5}" styleName="Table_2">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44"/>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6725"/>
          </a:xfrm>
          <a:prstGeom prst="rect">
            <a:avLst/>
          </a:prstGeom>
          <a:noFill/>
          <a:ln>
            <a:noFill/>
          </a:ln>
        </p:spPr>
        <p:txBody>
          <a:bodyPr spcFirstLastPara="1" wrap="square" lIns="93750" tIns="46875" rIns="93750" bIns="468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600"/>
              </a:spcBef>
              <a:spcAft>
                <a:spcPts val="0"/>
              </a:spcAft>
              <a:buSzPts val="1400"/>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SzPts val="1400"/>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SzPts val="1400"/>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SzPts val="1400"/>
              <a:buNone/>
              <a:defRPr sz="1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200" b="0" i="0" u="none" strike="noStrike" cap="none">
                <a:solidFill>
                  <a:schemeClr val="lt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2560" y="1"/>
            <a:ext cx="3037840" cy="466725"/>
          </a:xfrm>
          <a:prstGeom prst="rect">
            <a:avLst/>
          </a:prstGeom>
          <a:noFill/>
          <a:ln>
            <a:noFill/>
          </a:ln>
        </p:spPr>
        <p:txBody>
          <a:bodyPr spcFirstLastPara="1" wrap="square" lIns="93750" tIns="46875" rIns="93750" bIns="468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600"/>
              </a:spcBef>
              <a:spcAft>
                <a:spcPts val="0"/>
              </a:spcAft>
              <a:buSzPts val="1400"/>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SzPts val="1400"/>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SzPts val="1400"/>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SzPts val="1400"/>
              <a:buNone/>
              <a:defRPr sz="1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200" b="0" i="0" u="none" strike="noStrike" cap="none">
                <a:solidFill>
                  <a:schemeClr val="lt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4720" y="4414838"/>
            <a:ext cx="5140960" cy="4183062"/>
          </a:xfrm>
          <a:prstGeom prst="rect">
            <a:avLst/>
          </a:prstGeom>
          <a:noFill/>
          <a:ln>
            <a:noFill/>
          </a:ln>
        </p:spPr>
        <p:txBody>
          <a:bodyPr spcFirstLastPara="1" wrap="square" lIns="93750" tIns="46875" rIns="93750" bIns="46875" anchor="t" anchorCtr="0">
            <a:noAutofit/>
          </a:bodyPr>
          <a:lstStyle>
            <a:lvl1pPr marL="457200" marR="0" lvl="0"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1pPr>
            <a:lvl2pPr marL="914400" marR="0" lvl="1"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2pPr>
            <a:lvl3pPr marL="1371600" marR="0" lvl="2"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3pPr>
            <a:lvl4pPr marL="1828800" marR="0" lvl="3"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4pPr>
            <a:lvl5pPr marL="2286000" marR="0" lvl="4" indent="-228600" algn="l" rtl="0">
              <a:spcBef>
                <a:spcPts val="300"/>
              </a:spcBef>
              <a:spcAft>
                <a:spcPts val="0"/>
              </a:spcAft>
              <a:buSzPts val="1400"/>
              <a:buNone/>
              <a:defRPr sz="10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6"/>
            <a:ext cx="3037840" cy="466725"/>
          </a:xfrm>
          <a:prstGeom prst="rect">
            <a:avLst/>
          </a:prstGeom>
          <a:noFill/>
          <a:ln>
            <a:noFill/>
          </a:ln>
        </p:spPr>
        <p:txBody>
          <a:bodyPr spcFirstLastPara="1" wrap="square" lIns="93750" tIns="46875" rIns="93750" bIns="468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600"/>
              </a:spcBef>
              <a:spcAft>
                <a:spcPts val="0"/>
              </a:spcAft>
              <a:buSzPts val="1400"/>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SzPts val="1400"/>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SzPts val="1400"/>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SzPts val="1400"/>
              <a:buNone/>
              <a:defRPr sz="1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200" b="0" i="0" u="none" strike="noStrike" cap="none">
                <a:solidFill>
                  <a:schemeClr val="lt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2560" y="8829676"/>
            <a:ext cx="3037840" cy="466725"/>
          </a:xfrm>
          <a:prstGeom prst="rect">
            <a:avLst/>
          </a:prstGeom>
          <a:noFill/>
          <a:ln>
            <a:noFill/>
          </a:ln>
        </p:spPr>
        <p:txBody>
          <a:bodyPr spcFirstLastPara="1" wrap="square" lIns="93750" tIns="46875" rIns="93750" bIns="46875"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78" name="Google Shape;78;p1: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7" name="Google Shape;187;p10:notes"/>
          <p:cNvSpPr txBox="1">
            <a:spLocks noGrp="1"/>
          </p:cNvSpPr>
          <p:nvPr>
            <p:ph type="body" idx="1"/>
          </p:nvPr>
        </p:nvSpPr>
        <p:spPr>
          <a:xfrm>
            <a:off x="934720" y="4414838"/>
            <a:ext cx="5140960" cy="4183062"/>
          </a:xfrm>
          <a:prstGeom prst="rect">
            <a:avLst/>
          </a:prstGeom>
          <a:noFill/>
          <a:ln>
            <a:noFill/>
          </a:ln>
        </p:spPr>
        <p:txBody>
          <a:bodyPr spcFirstLastPara="1" wrap="square" lIns="93750" tIns="46875" rIns="93750" bIns="46875" anchor="t" anchorCtr="0">
            <a:noAutofit/>
          </a:bodyPr>
          <a:lstStyle/>
          <a:p>
            <a:pPr marL="0" lvl="0" indent="0" algn="l" rtl="0">
              <a:spcBef>
                <a:spcPts val="0"/>
              </a:spcBef>
              <a:spcAft>
                <a:spcPts val="0"/>
              </a:spcAft>
              <a:buNone/>
            </a:pPr>
            <a:r>
              <a:rPr lang="en-CA"/>
              <a:t>This slide shows an overview of our findings, we took a count of 36 agents, crunched the numbers, and came back with some note worthy stats:</a:t>
            </a:r>
            <a:endParaRPr/>
          </a:p>
          <a:p>
            <a:pPr marL="0" lvl="0" indent="0" algn="l" rtl="0">
              <a:spcBef>
                <a:spcPts val="300"/>
              </a:spcBef>
              <a:spcAft>
                <a:spcPts val="0"/>
              </a:spcAft>
              <a:buNone/>
            </a:pPr>
            <a:r>
              <a:rPr lang="en-CA"/>
              <a:t>- Similar spread of line of products sold</a:t>
            </a:r>
            <a:endParaRPr/>
          </a:p>
          <a:p>
            <a:pPr marL="0" lvl="0" indent="0" algn="l" rtl="0">
              <a:spcBef>
                <a:spcPts val="300"/>
              </a:spcBef>
              <a:spcAft>
                <a:spcPts val="0"/>
              </a:spcAft>
              <a:buNone/>
            </a:pPr>
            <a:r>
              <a:rPr lang="en-CA"/>
              <a:t>- Important thing to note is the average contribution which is 27.5% within the assigned territory which means most units are sold outside a designated territory</a:t>
            </a:r>
            <a:endParaRPr/>
          </a:p>
          <a:p>
            <a:pPr marL="0" lvl="0" indent="0" algn="l" rtl="0">
              <a:spcBef>
                <a:spcPts val="300"/>
              </a:spcBef>
              <a:spcAft>
                <a:spcPts val="0"/>
              </a:spcAft>
              <a:buNone/>
            </a:pPr>
            <a:r>
              <a:rPr lang="en-CA"/>
              <a:t>- Only one rep sells less than ten percent outside designated territory which is the benchmark </a:t>
            </a:r>
            <a:endParaRPr/>
          </a:p>
          <a:p>
            <a:pPr marL="0" lvl="0" indent="0" algn="l" rtl="0">
              <a:spcBef>
                <a:spcPts val="300"/>
              </a:spcBef>
              <a:spcAft>
                <a:spcPts val="0"/>
              </a:spcAft>
              <a:buNone/>
            </a:pPr>
            <a:r>
              <a:rPr lang="en-CA"/>
              <a:t>- What’s this says to me is the TSR model isn’t being followed and when we dig deeper we find that as field agents sell more within their territory they actually sell less </a:t>
            </a:r>
            <a:endParaRPr/>
          </a:p>
        </p:txBody>
      </p:sp>
      <p:sp>
        <p:nvSpPr>
          <p:cNvPr id="188" name="Google Shape;188;p10:notes"/>
          <p:cNvSpPr txBox="1">
            <a:spLocks noGrp="1"/>
          </p:cNvSpPr>
          <p:nvPr>
            <p:ph type="sldNum" idx="12"/>
          </p:nvPr>
        </p:nvSpPr>
        <p:spPr>
          <a:xfrm>
            <a:off x="3972560" y="8829676"/>
            <a:ext cx="3037840" cy="466725"/>
          </a:xfrm>
          <a:prstGeom prst="rect">
            <a:avLst/>
          </a:prstGeom>
          <a:noFill/>
          <a:ln>
            <a:noFill/>
          </a:ln>
        </p:spPr>
        <p:txBody>
          <a:bodyPr spcFirstLastPara="1" wrap="square" lIns="93750" tIns="46875" rIns="93750" bIns="46875" anchor="b" anchorCtr="0">
            <a:noAutofit/>
          </a:bodyPr>
          <a:lstStyle/>
          <a:p>
            <a:pPr marL="0" lvl="0" indent="0" algn="r" rtl="0">
              <a:spcBef>
                <a:spcPts val="0"/>
              </a:spcBef>
              <a:spcAft>
                <a:spcPts val="0"/>
              </a:spcAft>
              <a:buNone/>
            </a:pPr>
            <a:fld id="{00000000-1234-1234-1234-123412341234}" type="slidenum">
              <a:rPr lang="en-CA"/>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204" name="Google Shape;204;p11: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214" name="Google Shape;214;p12: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225" name="Google Shape;225;p13: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90" name="Google Shape;90;p2: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98" name="Google Shape;98;p3: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4:notes"/>
          <p:cNvSpPr txBox="1">
            <a:spLocks noGrp="1"/>
          </p:cNvSpPr>
          <p:nvPr>
            <p:ph type="body" idx="1"/>
          </p:nvPr>
        </p:nvSpPr>
        <p:spPr>
          <a:xfrm>
            <a:off x="934720" y="4414838"/>
            <a:ext cx="5140960" cy="4183062"/>
          </a:xfrm>
          <a:prstGeom prst="rect">
            <a:avLst/>
          </a:prstGeom>
          <a:noFill/>
          <a:ln>
            <a:noFill/>
          </a:ln>
        </p:spPr>
        <p:txBody>
          <a:bodyPr spcFirstLastPara="1" wrap="square" lIns="93750" tIns="46875" rIns="93750" bIns="46875" anchor="t" anchorCtr="0">
            <a:noAutofit/>
          </a:bodyPr>
          <a:lstStyle/>
          <a:p>
            <a:pPr marL="0" lvl="0" indent="0" algn="l" rtl="0">
              <a:spcBef>
                <a:spcPts val="0"/>
              </a:spcBef>
              <a:spcAft>
                <a:spcPts val="0"/>
              </a:spcAft>
              <a:buNone/>
            </a:pPr>
            <a:r>
              <a:rPr lang="en-CA"/>
              <a:t>Toronto reps who have hit target in all three bucket avg 14 </a:t>
            </a:r>
            <a:endParaRPr/>
          </a:p>
          <a:p>
            <a:pPr marL="0" lvl="0" indent="0" algn="l" rtl="0">
              <a:spcBef>
                <a:spcPts val="300"/>
              </a:spcBef>
              <a:spcAft>
                <a:spcPts val="0"/>
              </a:spcAft>
              <a:buNone/>
            </a:pPr>
            <a:r>
              <a:rPr lang="en-CA"/>
              <a:t>Brampton reps who have hit target in all three bucket avg 17 </a:t>
            </a:r>
            <a:endParaRPr/>
          </a:p>
          <a:p>
            <a:pPr marL="0" marR="0" lvl="0" indent="0" algn="l" rtl="0">
              <a:lnSpc>
                <a:spcPct val="100000"/>
              </a:lnSpc>
              <a:spcBef>
                <a:spcPts val="300"/>
              </a:spcBef>
              <a:spcAft>
                <a:spcPts val="0"/>
              </a:spcAft>
              <a:buClr>
                <a:schemeClr val="dk1"/>
              </a:buClr>
              <a:buSzPts val="1000"/>
              <a:buFont typeface="Arial"/>
              <a:buNone/>
            </a:pPr>
            <a:r>
              <a:rPr lang="en-CA"/>
              <a:t>If we take a look at Outbound NIS in its entirety only 31 reps have hit their target, 31% of the salesforce </a:t>
            </a:r>
            <a:endParaRPr/>
          </a:p>
          <a:p>
            <a:pPr marL="0" marR="0" lvl="0" indent="0" algn="l" rtl="0">
              <a:lnSpc>
                <a:spcPct val="100000"/>
              </a:lnSpc>
              <a:spcBef>
                <a:spcPts val="300"/>
              </a:spcBef>
              <a:spcAft>
                <a:spcPts val="0"/>
              </a:spcAft>
              <a:buClr>
                <a:schemeClr val="dk1"/>
              </a:buClr>
              <a:buSzPts val="1000"/>
              <a:buFont typeface="Arial"/>
              <a:buNone/>
            </a:pPr>
            <a:endParaRPr/>
          </a:p>
          <a:p>
            <a:pPr marL="0" marR="0" lvl="0" indent="0" algn="l" rtl="0">
              <a:lnSpc>
                <a:spcPct val="100000"/>
              </a:lnSpc>
              <a:spcBef>
                <a:spcPts val="300"/>
              </a:spcBef>
              <a:spcAft>
                <a:spcPts val="0"/>
              </a:spcAft>
              <a:buClr>
                <a:schemeClr val="dk1"/>
              </a:buClr>
              <a:buSzPts val="1000"/>
              <a:buFont typeface="Arial"/>
              <a:buNone/>
            </a:pPr>
            <a:r>
              <a:rPr lang="en-CA"/>
              <a:t>Ryan and Elliot excluded</a:t>
            </a:r>
            <a:endParaRPr/>
          </a:p>
        </p:txBody>
      </p:sp>
      <p:sp>
        <p:nvSpPr>
          <p:cNvPr id="108" name="Google Shape;108;p4:notes"/>
          <p:cNvSpPr txBox="1">
            <a:spLocks noGrp="1"/>
          </p:cNvSpPr>
          <p:nvPr>
            <p:ph type="sldNum" idx="12"/>
          </p:nvPr>
        </p:nvSpPr>
        <p:spPr>
          <a:xfrm>
            <a:off x="3972560" y="8829676"/>
            <a:ext cx="3037840" cy="466725"/>
          </a:xfrm>
          <a:prstGeom prst="rect">
            <a:avLst/>
          </a:prstGeom>
          <a:noFill/>
          <a:ln>
            <a:noFill/>
          </a:ln>
        </p:spPr>
        <p:txBody>
          <a:bodyPr spcFirstLastPara="1" wrap="square" lIns="93750" tIns="46875" rIns="93750" bIns="46875"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124" name="Google Shape;124;p5: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6:notes"/>
          <p:cNvSpPr txBox="1">
            <a:spLocks noGrp="1"/>
          </p:cNvSpPr>
          <p:nvPr>
            <p:ph type="body" idx="1"/>
          </p:nvPr>
        </p:nvSpPr>
        <p:spPr>
          <a:xfrm>
            <a:off x="934720" y="4414838"/>
            <a:ext cx="5140960" cy="4183062"/>
          </a:xfrm>
          <a:prstGeom prst="rect">
            <a:avLst/>
          </a:prstGeom>
          <a:noFill/>
          <a:ln>
            <a:noFill/>
          </a:ln>
        </p:spPr>
        <p:txBody>
          <a:bodyPr spcFirstLastPara="1" wrap="square" lIns="93750" tIns="46875" rIns="93750" bIns="46875" anchor="t" anchorCtr="0">
            <a:noAutofit/>
          </a:bodyPr>
          <a:lstStyle/>
          <a:p>
            <a:pPr marL="0" lvl="0" indent="0" algn="l" rtl="0">
              <a:spcBef>
                <a:spcPts val="0"/>
              </a:spcBef>
              <a:spcAft>
                <a:spcPts val="0"/>
              </a:spcAft>
              <a:buNone/>
            </a:pPr>
            <a:endParaRPr/>
          </a:p>
        </p:txBody>
      </p:sp>
      <p:sp>
        <p:nvSpPr>
          <p:cNvPr id="143" name="Google Shape;143;p6:notes"/>
          <p:cNvSpPr txBox="1">
            <a:spLocks noGrp="1"/>
          </p:cNvSpPr>
          <p:nvPr>
            <p:ph type="sldNum" idx="12"/>
          </p:nvPr>
        </p:nvSpPr>
        <p:spPr>
          <a:xfrm>
            <a:off x="3972560" y="8829676"/>
            <a:ext cx="3037840" cy="466725"/>
          </a:xfrm>
          <a:prstGeom prst="rect">
            <a:avLst/>
          </a:prstGeom>
          <a:noFill/>
          <a:ln>
            <a:noFill/>
          </a:ln>
        </p:spPr>
        <p:txBody>
          <a:bodyPr spcFirstLastPara="1" wrap="square" lIns="93750" tIns="46875" rIns="93750" bIns="46875"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154" name="Google Shape;154;p7: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934720" y="4414838"/>
            <a:ext cx="5140960" cy="4183062"/>
          </a:xfrm>
          <a:prstGeom prst="rect">
            <a:avLst/>
          </a:prstGeom>
        </p:spPr>
        <p:txBody>
          <a:bodyPr spcFirstLastPara="1" wrap="square" lIns="93750" tIns="46875" rIns="93750" bIns="46875" anchor="t" anchorCtr="0">
            <a:noAutofit/>
          </a:bodyPr>
          <a:lstStyle/>
          <a:p>
            <a:pPr marL="0" lvl="0" indent="0" algn="l" rtl="0">
              <a:spcBef>
                <a:spcPts val="300"/>
              </a:spcBef>
              <a:spcAft>
                <a:spcPts val="0"/>
              </a:spcAft>
              <a:buNone/>
            </a:pPr>
            <a:endParaRPr/>
          </a:p>
        </p:txBody>
      </p:sp>
      <p:sp>
        <p:nvSpPr>
          <p:cNvPr id="164" name="Google Shape;164;p8: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409575" y="698500"/>
            <a:ext cx="6192838" cy="34845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9:notes"/>
          <p:cNvSpPr txBox="1">
            <a:spLocks noGrp="1"/>
          </p:cNvSpPr>
          <p:nvPr>
            <p:ph type="body" idx="1"/>
          </p:nvPr>
        </p:nvSpPr>
        <p:spPr>
          <a:xfrm>
            <a:off x="934720" y="4414838"/>
            <a:ext cx="5140960" cy="4183062"/>
          </a:xfrm>
          <a:prstGeom prst="rect">
            <a:avLst/>
          </a:prstGeom>
          <a:noFill/>
          <a:ln>
            <a:noFill/>
          </a:ln>
        </p:spPr>
        <p:txBody>
          <a:bodyPr spcFirstLastPara="1" wrap="square" lIns="93750" tIns="46875" rIns="93750" bIns="46875" anchor="t" anchorCtr="0">
            <a:noAutofit/>
          </a:bodyPr>
          <a:lstStyle/>
          <a:p>
            <a:pPr marL="0" lvl="0" indent="0" algn="l" rtl="0">
              <a:spcBef>
                <a:spcPts val="0"/>
              </a:spcBef>
              <a:spcAft>
                <a:spcPts val="0"/>
              </a:spcAft>
              <a:buNone/>
            </a:pPr>
            <a:r>
              <a:rPr lang="en-CA"/>
              <a:t>2.1% increase in market penetration= 245913/(111,396+3351+2648)</a:t>
            </a:r>
            <a:endParaRPr/>
          </a:p>
          <a:p>
            <a:pPr marL="0" lvl="0" indent="0" algn="l" rtl="0">
              <a:spcBef>
                <a:spcPts val="300"/>
              </a:spcBef>
              <a:spcAft>
                <a:spcPts val="0"/>
              </a:spcAft>
              <a:buNone/>
            </a:pPr>
            <a:endParaRPr/>
          </a:p>
          <a:p>
            <a:pPr marL="0" marR="0" lvl="0" indent="0" algn="l" rtl="0">
              <a:lnSpc>
                <a:spcPct val="100000"/>
              </a:lnSpc>
              <a:spcBef>
                <a:spcPts val="300"/>
              </a:spcBef>
              <a:spcAft>
                <a:spcPts val="0"/>
              </a:spcAft>
              <a:buClr>
                <a:schemeClr val="dk1"/>
              </a:buClr>
              <a:buSzPts val="1000"/>
              <a:buFont typeface="Arial"/>
              <a:buNone/>
            </a:pPr>
            <a:r>
              <a:rPr lang="en-CA" sz="1000">
                <a:latin typeface="Arial"/>
                <a:ea typeface="Arial"/>
                <a:cs typeface="Arial"/>
                <a:sym typeface="Arial"/>
              </a:rPr>
              <a:t>Grand total of serviceable units for in FSA at </a:t>
            </a:r>
            <a:r>
              <a:rPr lang="en-CA" sz="1000" b="1">
                <a:latin typeface="Arial"/>
                <a:ea typeface="Arial"/>
                <a:cs typeface="Arial"/>
                <a:sym typeface="Arial"/>
              </a:rPr>
              <a:t>245,913</a:t>
            </a:r>
            <a:r>
              <a:rPr lang="en-CA" sz="1000">
                <a:latin typeface="Arial"/>
                <a:ea typeface="Arial"/>
                <a:cs typeface="Arial"/>
                <a:sym typeface="Arial"/>
              </a:rPr>
              <a:t> while </a:t>
            </a:r>
            <a:r>
              <a:rPr lang="en-CA" sz="1000" b="1">
                <a:latin typeface="Arial"/>
                <a:ea typeface="Arial"/>
                <a:cs typeface="Arial"/>
                <a:sym typeface="Arial"/>
              </a:rPr>
              <a:t>201,267 </a:t>
            </a:r>
            <a:r>
              <a:rPr lang="en-CA" sz="1000" b="1">
                <a:solidFill>
                  <a:srgbClr val="FF0000"/>
                </a:solidFill>
                <a:latin typeface="Arial"/>
                <a:ea typeface="Arial"/>
                <a:cs typeface="Arial"/>
                <a:sym typeface="Arial"/>
              </a:rPr>
              <a:t>81.84% </a:t>
            </a:r>
            <a:r>
              <a:rPr lang="en-CA" sz="1000">
                <a:latin typeface="Arial"/>
                <a:ea typeface="Arial"/>
                <a:cs typeface="Arial"/>
                <a:sym typeface="Arial"/>
              </a:rPr>
              <a:t>of those are assigned to a Field agent within TSR model </a:t>
            </a:r>
            <a:endParaRPr/>
          </a:p>
          <a:p>
            <a:pPr marL="0" marR="0" lvl="0" indent="0" algn="l" rtl="0">
              <a:lnSpc>
                <a:spcPct val="100000"/>
              </a:lnSpc>
              <a:spcBef>
                <a:spcPts val="300"/>
              </a:spcBef>
              <a:spcAft>
                <a:spcPts val="0"/>
              </a:spcAft>
              <a:buClr>
                <a:schemeClr val="dk1"/>
              </a:buClr>
              <a:buSzPts val="1000"/>
              <a:buFont typeface="Arial"/>
              <a:buNone/>
            </a:pPr>
            <a:endParaRPr sz="1000">
              <a:latin typeface="Arial"/>
              <a:ea typeface="Arial"/>
              <a:cs typeface="Arial"/>
              <a:sym typeface="Arial"/>
            </a:endParaRPr>
          </a:p>
          <a:p>
            <a:pPr marL="0" lvl="0" indent="0" algn="l" rtl="0">
              <a:spcBef>
                <a:spcPts val="300"/>
              </a:spcBef>
              <a:spcAft>
                <a:spcPts val="0"/>
              </a:spcAft>
              <a:buClr>
                <a:srgbClr val="414042"/>
              </a:buClr>
              <a:buSzPts val="1000"/>
              <a:buFont typeface="Arial"/>
              <a:buNone/>
            </a:pPr>
            <a:r>
              <a:rPr lang="en-CA" sz="1000">
                <a:solidFill>
                  <a:srgbClr val="414042"/>
                </a:solidFill>
                <a:latin typeface="Arial"/>
                <a:ea typeface="Arial"/>
                <a:cs typeface="Arial"/>
                <a:sym typeface="Arial"/>
              </a:rPr>
              <a:t>High penetration rates within FSA may be contributing to reps prospecting outside cable campaign / lead lists</a:t>
            </a:r>
            <a:endParaRPr/>
          </a:p>
          <a:p>
            <a:pPr marL="0" lvl="0" indent="0" algn="l" rtl="0">
              <a:spcBef>
                <a:spcPts val="300"/>
              </a:spcBef>
              <a:spcAft>
                <a:spcPts val="0"/>
              </a:spcAft>
              <a:buClr>
                <a:srgbClr val="414042"/>
              </a:buClr>
              <a:buSzPts val="1000"/>
              <a:buFont typeface="Arial"/>
              <a:buNone/>
            </a:pPr>
            <a:r>
              <a:rPr lang="en-CA" sz="1000">
                <a:latin typeface="Arial"/>
                <a:ea typeface="Arial"/>
                <a:cs typeface="Arial"/>
                <a:sym typeface="Arial"/>
              </a:rPr>
              <a:t>Annual quota for cable units for Toronto NIS and Brampton are 3,351 and 2,648 respectively; given current combined total units achievement in quota would require a 3.0% increase to market penetration within non-assigned FSA.</a:t>
            </a:r>
            <a:endParaRPr/>
          </a:p>
          <a:p>
            <a:pPr marL="0" marR="0" lvl="0" indent="0" algn="l" rtl="0">
              <a:lnSpc>
                <a:spcPct val="100000"/>
              </a:lnSpc>
              <a:spcBef>
                <a:spcPts val="300"/>
              </a:spcBef>
              <a:spcAft>
                <a:spcPts val="0"/>
              </a:spcAft>
              <a:buClr>
                <a:schemeClr val="dk1"/>
              </a:buClr>
              <a:buSzPts val="1000"/>
              <a:buFont typeface="Arial"/>
              <a:buNone/>
            </a:pPr>
            <a:endParaRPr sz="1000">
              <a:latin typeface="Arial"/>
              <a:ea typeface="Arial"/>
              <a:cs typeface="Arial"/>
              <a:sym typeface="Arial"/>
            </a:endParaRPr>
          </a:p>
          <a:p>
            <a:pPr marL="0" lvl="0" indent="0" algn="l" rtl="0">
              <a:spcBef>
                <a:spcPts val="300"/>
              </a:spcBef>
              <a:spcAft>
                <a:spcPts val="0"/>
              </a:spcAft>
              <a:buNone/>
            </a:pPr>
            <a:endParaRPr/>
          </a:p>
        </p:txBody>
      </p:sp>
      <p:sp>
        <p:nvSpPr>
          <p:cNvPr id="174" name="Google Shape;174;p9:notes"/>
          <p:cNvSpPr txBox="1">
            <a:spLocks noGrp="1"/>
          </p:cNvSpPr>
          <p:nvPr>
            <p:ph type="sldNum" idx="12"/>
          </p:nvPr>
        </p:nvSpPr>
        <p:spPr>
          <a:xfrm>
            <a:off x="3972560" y="8829676"/>
            <a:ext cx="3037840" cy="466725"/>
          </a:xfrm>
          <a:prstGeom prst="rect">
            <a:avLst/>
          </a:prstGeom>
          <a:noFill/>
          <a:ln>
            <a:noFill/>
          </a:ln>
        </p:spPr>
        <p:txBody>
          <a:bodyPr spcFirstLastPara="1" wrap="square" lIns="93750" tIns="46875" rIns="93750" bIns="46875" anchor="b" anchorCtr="0">
            <a:noAutofit/>
          </a:bodyPr>
          <a:lstStyle/>
          <a:p>
            <a:pPr marL="0" lvl="0" indent="0" algn="r" rtl="0">
              <a:spcBef>
                <a:spcPts val="0"/>
              </a:spcBef>
              <a:spcAft>
                <a:spcPts val="0"/>
              </a:spcAft>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ver Page - Side Image" type="tx">
  <p:cSld name="TITLE_AND_BODY">
    <p:spTree>
      <p:nvGrpSpPr>
        <p:cNvPr id="1" name="Shape 16"/>
        <p:cNvGrpSpPr/>
        <p:nvPr/>
      </p:nvGrpSpPr>
      <p:grpSpPr>
        <a:xfrm>
          <a:off x="0" y="0"/>
          <a:ext cx="0" cy="0"/>
          <a:chOff x="0" y="0"/>
          <a:chExt cx="0" cy="0"/>
        </a:xfrm>
      </p:grpSpPr>
      <p:sp>
        <p:nvSpPr>
          <p:cNvPr id="17" name="Google Shape;17;p2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200" b="0" i="0" u="none" strike="noStrike" cap="none">
                <a:solidFill>
                  <a:schemeClr val="lt1"/>
                </a:solidFill>
                <a:latin typeface="Arial"/>
                <a:ea typeface="Arial"/>
                <a:cs typeface="Arial"/>
                <a:sym typeface="Arial"/>
              </a:defRPr>
            </a:lvl1pPr>
            <a:lvl2pPr marL="0" marR="0" lvl="1" indent="0" algn="ctr" rtl="0">
              <a:spcBef>
                <a:spcPts val="0"/>
              </a:spcBef>
              <a:spcAft>
                <a:spcPts val="0"/>
              </a:spcAft>
              <a:buNone/>
              <a:defRPr sz="1200" b="0" i="0" u="none" strike="noStrike" cap="none">
                <a:solidFill>
                  <a:schemeClr val="lt1"/>
                </a:solidFill>
                <a:latin typeface="Arial"/>
                <a:ea typeface="Arial"/>
                <a:cs typeface="Arial"/>
                <a:sym typeface="Arial"/>
              </a:defRPr>
            </a:lvl2pPr>
            <a:lvl3pPr marL="0" marR="0" lvl="2" indent="0" algn="ctr" rtl="0">
              <a:spcBef>
                <a:spcPts val="0"/>
              </a:spcBef>
              <a:spcAft>
                <a:spcPts val="0"/>
              </a:spcAft>
              <a:buNone/>
              <a:defRPr sz="1200" b="0" i="0" u="none" strike="noStrike" cap="none">
                <a:solidFill>
                  <a:schemeClr val="lt1"/>
                </a:solidFill>
                <a:latin typeface="Arial"/>
                <a:ea typeface="Arial"/>
                <a:cs typeface="Arial"/>
                <a:sym typeface="Arial"/>
              </a:defRPr>
            </a:lvl3pPr>
            <a:lvl4pPr marL="0" marR="0" lvl="3" indent="0" algn="ctr" rtl="0">
              <a:spcBef>
                <a:spcPts val="0"/>
              </a:spcBef>
              <a:spcAft>
                <a:spcPts val="0"/>
              </a:spcAft>
              <a:buNone/>
              <a:defRPr sz="1200" b="0" i="0" u="none" strike="noStrike" cap="none">
                <a:solidFill>
                  <a:schemeClr val="lt1"/>
                </a:solidFill>
                <a:latin typeface="Arial"/>
                <a:ea typeface="Arial"/>
                <a:cs typeface="Arial"/>
                <a:sym typeface="Arial"/>
              </a:defRPr>
            </a:lvl4pPr>
            <a:lvl5pPr marL="0" marR="0" lvl="4" indent="0" algn="ctr" rtl="0">
              <a:spcBef>
                <a:spcPts val="0"/>
              </a:spcBef>
              <a:spcAft>
                <a:spcPts val="0"/>
              </a:spcAft>
              <a:buNone/>
              <a:defRPr sz="1200" b="0" i="0" u="none" strike="noStrike" cap="none">
                <a:solidFill>
                  <a:schemeClr val="lt1"/>
                </a:solidFill>
                <a:latin typeface="Arial"/>
                <a:ea typeface="Arial"/>
                <a:cs typeface="Arial"/>
                <a:sym typeface="Arial"/>
              </a:defRPr>
            </a:lvl5pPr>
            <a:lvl6pPr marL="0" marR="0" lvl="5" indent="0" algn="ctr" rtl="0">
              <a:spcBef>
                <a:spcPts val="0"/>
              </a:spcBef>
              <a:spcAft>
                <a:spcPts val="0"/>
              </a:spcAft>
              <a:buNone/>
              <a:defRPr sz="1200" b="0" i="0" u="none" strike="noStrike" cap="none">
                <a:solidFill>
                  <a:schemeClr val="lt1"/>
                </a:solidFill>
                <a:latin typeface="Arial"/>
                <a:ea typeface="Arial"/>
                <a:cs typeface="Arial"/>
                <a:sym typeface="Arial"/>
              </a:defRPr>
            </a:lvl6pPr>
            <a:lvl7pPr marL="0" marR="0" lvl="6" indent="0" algn="ctr" rtl="0">
              <a:spcBef>
                <a:spcPts val="0"/>
              </a:spcBef>
              <a:spcAft>
                <a:spcPts val="0"/>
              </a:spcAft>
              <a:buNone/>
              <a:defRPr sz="1200" b="0" i="0" u="none" strike="noStrike" cap="none">
                <a:solidFill>
                  <a:schemeClr val="lt1"/>
                </a:solidFill>
                <a:latin typeface="Arial"/>
                <a:ea typeface="Arial"/>
                <a:cs typeface="Arial"/>
                <a:sym typeface="Arial"/>
              </a:defRPr>
            </a:lvl7pPr>
            <a:lvl8pPr marL="0" marR="0" lvl="7" indent="0" algn="ctr" rtl="0">
              <a:spcBef>
                <a:spcPts val="0"/>
              </a:spcBef>
              <a:spcAft>
                <a:spcPts val="0"/>
              </a:spcAft>
              <a:buNone/>
              <a:defRPr sz="1200" b="0" i="0" u="none" strike="noStrike" cap="none">
                <a:solidFill>
                  <a:schemeClr val="lt1"/>
                </a:solidFill>
                <a:latin typeface="Arial"/>
                <a:ea typeface="Arial"/>
                <a:cs typeface="Arial"/>
                <a:sym typeface="Arial"/>
              </a:defRPr>
            </a:lvl8pPr>
            <a:lvl9pPr marL="0" marR="0" lvl="8" indent="0" algn="ctr" rtl="0">
              <a:spcBef>
                <a:spcPts val="0"/>
              </a:spcBef>
              <a:spcAft>
                <a:spcPts val="0"/>
              </a:spcAft>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CA"/>
              <a:t>‹#›</a:t>
            </a:fld>
            <a:endParaRPr/>
          </a:p>
        </p:txBody>
      </p:sp>
      <p:pic>
        <p:nvPicPr>
          <p:cNvPr id="18" name="Google Shape;18;p23" descr="Picture 8"/>
          <p:cNvPicPr preferRelativeResize="0"/>
          <p:nvPr/>
        </p:nvPicPr>
        <p:blipFill rotWithShape="1">
          <a:blip r:embed="rId2">
            <a:alphaModFix/>
          </a:blip>
          <a:srcRect l="52529" t="47229" r="15258" b="21956"/>
          <a:stretch/>
        </p:blipFill>
        <p:spPr>
          <a:xfrm>
            <a:off x="7956376" y="4010185"/>
            <a:ext cx="1187625" cy="1133316"/>
          </a:xfrm>
          <a:prstGeom prst="rect">
            <a:avLst/>
          </a:prstGeom>
          <a:noFill/>
          <a:ln>
            <a:noFill/>
          </a:ln>
        </p:spPr>
      </p:pic>
      <p:pic>
        <p:nvPicPr>
          <p:cNvPr id="19" name="Google Shape;19;p23" descr="Picture 11"/>
          <p:cNvPicPr preferRelativeResize="0"/>
          <p:nvPr/>
        </p:nvPicPr>
        <p:blipFill rotWithShape="1">
          <a:blip r:embed="rId2">
            <a:alphaModFix/>
          </a:blip>
          <a:srcRect l="52529" t="47229" r="15258" b="21956"/>
          <a:stretch/>
        </p:blipFill>
        <p:spPr>
          <a:xfrm rot="10800000">
            <a:off x="0" y="-6054"/>
            <a:ext cx="693342" cy="661635"/>
          </a:xfrm>
          <a:prstGeom prst="rect">
            <a:avLst/>
          </a:prstGeom>
          <a:noFill/>
          <a:ln>
            <a:noFill/>
          </a:ln>
        </p:spPr>
      </p:pic>
      <p:pic>
        <p:nvPicPr>
          <p:cNvPr id="20" name="Google Shape;20;p23" descr="Picture 12"/>
          <p:cNvPicPr preferRelativeResize="0"/>
          <p:nvPr/>
        </p:nvPicPr>
        <p:blipFill rotWithShape="1">
          <a:blip r:embed="rId3">
            <a:alphaModFix/>
          </a:blip>
          <a:srcRect l="5306" t="41365" r="75005" b="38925"/>
          <a:stretch/>
        </p:blipFill>
        <p:spPr>
          <a:xfrm>
            <a:off x="8740493" y="4776749"/>
            <a:ext cx="300155" cy="300155"/>
          </a:xfrm>
          <a:prstGeom prst="rect">
            <a:avLst/>
          </a:prstGeom>
          <a:noFill/>
          <a:ln>
            <a:noFill/>
          </a:ln>
        </p:spPr>
      </p:pic>
      <p:sp>
        <p:nvSpPr>
          <p:cNvPr id="21" name="Google Shape;21;p23"/>
          <p:cNvSpPr>
            <a:spLocks noGrp="1"/>
          </p:cNvSpPr>
          <p:nvPr>
            <p:ph type="pic" idx="2"/>
          </p:nvPr>
        </p:nvSpPr>
        <p:spPr>
          <a:xfrm>
            <a:off x="2627783" y="0"/>
            <a:ext cx="6516218" cy="5143500"/>
          </a:xfrm>
          <a:prstGeom prst="rect">
            <a:avLst/>
          </a:prstGeom>
          <a:noFill/>
          <a:ln>
            <a:noFill/>
          </a:ln>
        </p:spPr>
      </p:sp>
      <p:sp>
        <p:nvSpPr>
          <p:cNvPr id="22" name="Google Shape;22;p23"/>
          <p:cNvSpPr/>
          <p:nvPr/>
        </p:nvSpPr>
        <p:spPr>
          <a:xfrm>
            <a:off x="0" y="4521029"/>
            <a:ext cx="4343083" cy="590423"/>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3" name="Google Shape;23;p23"/>
          <p:cNvSpPr txBox="1">
            <a:spLocks noGrp="1"/>
          </p:cNvSpPr>
          <p:nvPr>
            <p:ph type="body" idx="1"/>
          </p:nvPr>
        </p:nvSpPr>
        <p:spPr>
          <a:xfrm>
            <a:off x="215516" y="501749"/>
            <a:ext cx="2268253" cy="4641751"/>
          </a:xfrm>
          <a:prstGeom prst="rect">
            <a:avLst/>
          </a:prstGeom>
          <a:noFill/>
          <a:ln>
            <a:noFill/>
          </a:ln>
        </p:spPr>
        <p:txBody>
          <a:bodyPr spcFirstLastPara="1" wrap="square" lIns="40800" tIns="40800" rIns="40800" bIns="40800" anchor="ctr" anchorCtr="0">
            <a:noAutofit/>
          </a:bodyPr>
          <a:lstStyle>
            <a:lvl1pPr marL="457200" marR="0" lvl="0" indent="-228600" algn="l" rtl="0">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95275" algn="l" rtl="0">
              <a:spcBef>
                <a:spcPts val="500"/>
              </a:spcBef>
              <a:spcAft>
                <a:spcPts val="0"/>
              </a:spcAft>
              <a:buClr>
                <a:schemeClr val="dk1"/>
              </a:buClr>
              <a:buSzPts val="1050"/>
              <a:buFont typeface="Courier New"/>
              <a:buChar char="o"/>
              <a:defRPr sz="1400" b="0" i="0" u="none" strike="noStrike" cap="none">
                <a:solidFill>
                  <a:schemeClr val="dk1"/>
                </a:solidFill>
                <a:latin typeface="Arial"/>
                <a:ea typeface="Arial"/>
                <a:cs typeface="Arial"/>
                <a:sym typeface="Arial"/>
              </a:defRPr>
            </a:lvl2pPr>
            <a:lvl3pPr marL="1371600" marR="0" lvl="2" indent="-295275" algn="l" rtl="0">
              <a:spcBef>
                <a:spcPts val="500"/>
              </a:spcBef>
              <a:spcAft>
                <a:spcPts val="0"/>
              </a:spcAft>
              <a:buClr>
                <a:schemeClr val="dk1"/>
              </a:buClr>
              <a:buSzPts val="1050"/>
              <a:buFont typeface="Courier New"/>
              <a:buChar char="o"/>
              <a:defRPr sz="1400" b="0" i="0" u="none" strike="noStrike" cap="none">
                <a:solidFill>
                  <a:schemeClr val="dk1"/>
                </a:solidFill>
                <a:latin typeface="Arial"/>
                <a:ea typeface="Arial"/>
                <a:cs typeface="Arial"/>
                <a:sym typeface="Arial"/>
              </a:defRPr>
            </a:lvl3pPr>
            <a:lvl4pPr marL="1828800" marR="0" lvl="3" indent="-317500" algn="l" rtl="0">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24" name="Google Shape;24;p23"/>
          <p:cNvGrpSpPr/>
          <p:nvPr/>
        </p:nvGrpSpPr>
        <p:grpSpPr>
          <a:xfrm>
            <a:off x="6732240" y="2818005"/>
            <a:ext cx="2422584" cy="2327880"/>
            <a:chOff x="-1" y="0"/>
            <a:chExt cx="2422583" cy="2327879"/>
          </a:xfrm>
        </p:grpSpPr>
        <p:pic>
          <p:nvPicPr>
            <p:cNvPr id="25" name="Google Shape;25;p23" descr="Picture 17"/>
            <p:cNvPicPr preferRelativeResize="0"/>
            <p:nvPr/>
          </p:nvPicPr>
          <p:blipFill rotWithShape="1">
            <a:blip r:embed="rId2">
              <a:alphaModFix/>
            </a:blip>
            <a:srcRect l="52529" t="47229" r="15258" b="21956"/>
            <a:stretch/>
          </p:blipFill>
          <p:spPr>
            <a:xfrm>
              <a:off x="-1" y="0"/>
              <a:ext cx="2422583" cy="2327879"/>
            </a:xfrm>
            <a:prstGeom prst="rect">
              <a:avLst/>
            </a:prstGeom>
            <a:noFill/>
            <a:ln>
              <a:noFill/>
            </a:ln>
          </p:spPr>
        </p:pic>
        <p:pic>
          <p:nvPicPr>
            <p:cNvPr id="26" name="Google Shape;26;p23" descr="Picture 19"/>
            <p:cNvPicPr preferRelativeResize="0"/>
            <p:nvPr/>
          </p:nvPicPr>
          <p:blipFill rotWithShape="1">
            <a:blip r:embed="rId3">
              <a:alphaModFix/>
            </a:blip>
            <a:srcRect t="40404" b="39885"/>
            <a:stretch/>
          </p:blipFill>
          <p:spPr>
            <a:xfrm>
              <a:off x="864095" y="1913984"/>
              <a:ext cx="1524602" cy="30015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age">
  <p:cSld name="Blank Page">
    <p:spTree>
      <p:nvGrpSpPr>
        <p:cNvPr id="1" name="Shape 74"/>
        <p:cNvGrpSpPr/>
        <p:nvPr/>
      </p:nvGrpSpPr>
      <p:grpSpPr>
        <a:xfrm>
          <a:off x="0" y="0"/>
          <a:ext cx="0" cy="0"/>
          <a:chOff x="0" y="0"/>
          <a:chExt cx="0" cy="0"/>
        </a:xfrm>
      </p:grpSpPr>
      <p:sp>
        <p:nvSpPr>
          <p:cNvPr id="75" name="Google Shape;75;p32"/>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lvl="0" algn="l">
              <a:spcBef>
                <a:spcPts val="900"/>
              </a:spcBef>
              <a:spcAft>
                <a:spcPts val="0"/>
              </a:spcAft>
              <a:buSzPts val="1400"/>
              <a:buNone/>
              <a:defRPr/>
            </a:lvl1pPr>
            <a:lvl2pPr lvl="1" algn="ctr">
              <a:spcBef>
                <a:spcPts val="900"/>
              </a:spcBef>
              <a:spcAft>
                <a:spcPts val="0"/>
              </a:spcAft>
              <a:buSzPts val="1400"/>
              <a:buNone/>
              <a:defRPr/>
            </a:lvl2pPr>
            <a:lvl3pPr lvl="2" algn="ctr">
              <a:spcBef>
                <a:spcPts val="900"/>
              </a:spcBef>
              <a:spcAft>
                <a:spcPts val="0"/>
              </a:spcAft>
              <a:buSzPts val="1400"/>
              <a:buNone/>
              <a:defRPr/>
            </a:lvl3pPr>
            <a:lvl4pPr lvl="3" algn="ctr">
              <a:spcBef>
                <a:spcPts val="900"/>
              </a:spcBef>
              <a:spcAft>
                <a:spcPts val="0"/>
              </a:spcAft>
              <a:buSzPts val="1400"/>
              <a:buNone/>
              <a:defRPr/>
            </a:lvl4pPr>
            <a:lvl5pPr lvl="4" algn="ctr">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Only">
  <p:cSld name="1_Title Only">
    <p:spTree>
      <p:nvGrpSpPr>
        <p:cNvPr id="1" name="Shape 27"/>
        <p:cNvGrpSpPr/>
        <p:nvPr/>
      </p:nvGrpSpPr>
      <p:grpSpPr>
        <a:xfrm>
          <a:off x="0" y="0"/>
          <a:ext cx="0" cy="0"/>
          <a:chOff x="0" y="0"/>
          <a:chExt cx="0" cy="0"/>
        </a:xfrm>
      </p:grpSpPr>
      <p:sp>
        <p:nvSpPr>
          <p:cNvPr id="28" name="Google Shape;28;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200">
                <a:solidFill>
                  <a:schemeClr val="lt1"/>
                </a:solidFill>
                <a:latin typeface="Arial"/>
                <a:ea typeface="Arial"/>
                <a:cs typeface="Arial"/>
                <a:sym typeface="Arial"/>
              </a:defRPr>
            </a:lvl1pPr>
            <a:lvl2pPr marL="0" marR="0" lvl="1" indent="0" algn="ctr" rtl="0">
              <a:spcBef>
                <a:spcPts val="0"/>
              </a:spcBef>
              <a:spcAft>
                <a:spcPts val="0"/>
              </a:spcAft>
              <a:buNone/>
              <a:defRPr sz="1200">
                <a:solidFill>
                  <a:schemeClr val="lt1"/>
                </a:solidFill>
                <a:latin typeface="Arial"/>
                <a:ea typeface="Arial"/>
                <a:cs typeface="Arial"/>
                <a:sym typeface="Arial"/>
              </a:defRPr>
            </a:lvl2pPr>
            <a:lvl3pPr marL="0" marR="0" lvl="2" indent="0" algn="ctr" rtl="0">
              <a:spcBef>
                <a:spcPts val="0"/>
              </a:spcBef>
              <a:spcAft>
                <a:spcPts val="0"/>
              </a:spcAft>
              <a:buNone/>
              <a:defRPr sz="1200">
                <a:solidFill>
                  <a:schemeClr val="lt1"/>
                </a:solidFill>
                <a:latin typeface="Arial"/>
                <a:ea typeface="Arial"/>
                <a:cs typeface="Arial"/>
                <a:sym typeface="Arial"/>
              </a:defRPr>
            </a:lvl3pPr>
            <a:lvl4pPr marL="0" marR="0" lvl="3" indent="0" algn="ctr" rtl="0">
              <a:spcBef>
                <a:spcPts val="0"/>
              </a:spcBef>
              <a:spcAft>
                <a:spcPts val="0"/>
              </a:spcAft>
              <a:buNone/>
              <a:defRPr sz="1200">
                <a:solidFill>
                  <a:schemeClr val="lt1"/>
                </a:solidFill>
                <a:latin typeface="Arial"/>
                <a:ea typeface="Arial"/>
                <a:cs typeface="Arial"/>
                <a:sym typeface="Arial"/>
              </a:defRPr>
            </a:lvl4pPr>
            <a:lvl5pPr marL="0" marR="0" lvl="4" indent="0" algn="ctr" rtl="0">
              <a:spcBef>
                <a:spcPts val="0"/>
              </a:spcBef>
              <a:spcAft>
                <a:spcPts val="0"/>
              </a:spcAft>
              <a:buNone/>
              <a:defRPr sz="1200">
                <a:solidFill>
                  <a:schemeClr val="lt1"/>
                </a:solidFill>
                <a:latin typeface="Arial"/>
                <a:ea typeface="Arial"/>
                <a:cs typeface="Arial"/>
                <a:sym typeface="Arial"/>
              </a:defRPr>
            </a:lvl5pPr>
            <a:lvl6pPr marL="0" marR="0" lvl="5" indent="0" algn="ctr" rtl="0">
              <a:spcBef>
                <a:spcPts val="0"/>
              </a:spcBef>
              <a:spcAft>
                <a:spcPts val="0"/>
              </a:spcAft>
              <a:buNone/>
              <a:defRPr sz="1200">
                <a:solidFill>
                  <a:schemeClr val="lt1"/>
                </a:solidFill>
                <a:latin typeface="Arial"/>
                <a:ea typeface="Arial"/>
                <a:cs typeface="Arial"/>
                <a:sym typeface="Arial"/>
              </a:defRPr>
            </a:lvl6pPr>
            <a:lvl7pPr marL="0" marR="0" lvl="6" indent="0" algn="ctr" rtl="0">
              <a:spcBef>
                <a:spcPts val="0"/>
              </a:spcBef>
              <a:spcAft>
                <a:spcPts val="0"/>
              </a:spcAft>
              <a:buNone/>
              <a:defRPr sz="1200">
                <a:solidFill>
                  <a:schemeClr val="lt1"/>
                </a:solidFill>
                <a:latin typeface="Arial"/>
                <a:ea typeface="Arial"/>
                <a:cs typeface="Arial"/>
                <a:sym typeface="Arial"/>
              </a:defRPr>
            </a:lvl7pPr>
            <a:lvl8pPr marL="0" marR="0" lvl="7" indent="0" algn="ctr" rtl="0">
              <a:spcBef>
                <a:spcPts val="0"/>
              </a:spcBef>
              <a:spcAft>
                <a:spcPts val="0"/>
              </a:spcAft>
              <a:buNone/>
              <a:defRPr sz="1200">
                <a:solidFill>
                  <a:schemeClr val="lt1"/>
                </a:solidFill>
                <a:latin typeface="Arial"/>
                <a:ea typeface="Arial"/>
                <a:cs typeface="Arial"/>
                <a:sym typeface="Arial"/>
              </a:defRPr>
            </a:lvl8pPr>
            <a:lvl9pPr marL="0" marR="0" lvl="8" indent="0" algn="ctr" rtl="0">
              <a:spcBef>
                <a:spcPts val="0"/>
              </a:spcBef>
              <a:spcAft>
                <a:spcPts val="0"/>
              </a:spcAft>
              <a:buNone/>
              <a:defRPr sz="12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CA"/>
              <a:t>‹#›</a:t>
            </a:fld>
            <a:endParaRPr/>
          </a:p>
        </p:txBody>
      </p:sp>
      <p:pic>
        <p:nvPicPr>
          <p:cNvPr id="29" name="Google Shape;29;p24" descr="Picture 8"/>
          <p:cNvPicPr preferRelativeResize="0"/>
          <p:nvPr/>
        </p:nvPicPr>
        <p:blipFill rotWithShape="1">
          <a:blip r:embed="rId2">
            <a:alphaModFix/>
          </a:blip>
          <a:srcRect l="52529" t="47229" r="15258" b="21956"/>
          <a:stretch/>
        </p:blipFill>
        <p:spPr>
          <a:xfrm>
            <a:off x="7956376" y="4010185"/>
            <a:ext cx="1187625" cy="1133316"/>
          </a:xfrm>
          <a:prstGeom prst="rect">
            <a:avLst/>
          </a:prstGeom>
          <a:noFill/>
          <a:ln>
            <a:noFill/>
          </a:ln>
        </p:spPr>
      </p:pic>
      <p:pic>
        <p:nvPicPr>
          <p:cNvPr id="30" name="Google Shape;30;p24" descr="Picture 11"/>
          <p:cNvPicPr preferRelativeResize="0"/>
          <p:nvPr/>
        </p:nvPicPr>
        <p:blipFill rotWithShape="1">
          <a:blip r:embed="rId2">
            <a:alphaModFix/>
          </a:blip>
          <a:srcRect l="52529" t="47229" r="15258" b="21956"/>
          <a:stretch/>
        </p:blipFill>
        <p:spPr>
          <a:xfrm rot="10800000">
            <a:off x="0" y="-6054"/>
            <a:ext cx="693342" cy="661635"/>
          </a:xfrm>
          <a:prstGeom prst="rect">
            <a:avLst/>
          </a:prstGeom>
          <a:noFill/>
          <a:ln>
            <a:noFill/>
          </a:ln>
        </p:spPr>
      </p:pic>
      <p:pic>
        <p:nvPicPr>
          <p:cNvPr id="31" name="Google Shape;31;p24" descr="Picture 12"/>
          <p:cNvPicPr preferRelativeResize="0"/>
          <p:nvPr/>
        </p:nvPicPr>
        <p:blipFill rotWithShape="1">
          <a:blip r:embed="rId3">
            <a:alphaModFix/>
          </a:blip>
          <a:srcRect l="5306" t="41365" r="75005" b="38925"/>
          <a:stretch/>
        </p:blipFill>
        <p:spPr>
          <a:xfrm>
            <a:off x="8740493" y="4776749"/>
            <a:ext cx="300155" cy="300155"/>
          </a:xfrm>
          <a:prstGeom prst="rect">
            <a:avLst/>
          </a:prstGeom>
          <a:noFill/>
          <a:ln>
            <a:noFill/>
          </a:ln>
        </p:spPr>
      </p:pic>
      <p:sp>
        <p:nvSpPr>
          <p:cNvPr id="32" name="Google Shape;32;p24"/>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320098" y="4571660"/>
            <a:ext cx="7920002" cy="27846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700"/>
              <a:buFont typeface="Courier New"/>
              <a:buNone/>
              <a:defRPr sz="7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700"/>
              <a:buFont typeface="Courier New"/>
              <a:buNone/>
              <a:defRPr sz="7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SubTitle+Text">
  <p:cSld name="Title+SubTitle+Text">
    <p:spTree>
      <p:nvGrpSpPr>
        <p:cNvPr id="1" name="Shape 34"/>
        <p:cNvGrpSpPr/>
        <p:nvPr/>
      </p:nvGrpSpPr>
      <p:grpSpPr>
        <a:xfrm>
          <a:off x="0" y="0"/>
          <a:ext cx="0" cy="0"/>
          <a:chOff x="0" y="0"/>
          <a:chExt cx="0" cy="0"/>
        </a:xfrm>
      </p:grpSpPr>
      <p:sp>
        <p:nvSpPr>
          <p:cNvPr id="35" name="Google Shape;35;p25"/>
          <p:cNvSpPr txBox="1">
            <a:spLocks noGrp="1"/>
          </p:cNvSpPr>
          <p:nvPr>
            <p:ph type="body" idx="1"/>
          </p:nvPr>
        </p:nvSpPr>
        <p:spPr>
          <a:xfrm>
            <a:off x="456595" y="1052832"/>
            <a:ext cx="8230810" cy="3392252"/>
          </a:xfrm>
          <a:prstGeom prst="rect">
            <a:avLst/>
          </a:prstGeom>
          <a:noFill/>
          <a:ln>
            <a:noFill/>
          </a:ln>
        </p:spPr>
        <p:txBody>
          <a:bodyPr spcFirstLastPara="1" wrap="square" lIns="77200" tIns="38600" rIns="77200" bIns="38600" anchor="t" anchorCtr="0">
            <a:noAutofit/>
          </a:bodyPr>
          <a:lstStyle>
            <a:lvl1pPr marL="457200" marR="0" lvl="0" indent="-304800" algn="l" rtl="0">
              <a:spcBef>
                <a:spcPts val="253"/>
              </a:spcBef>
              <a:spcAft>
                <a:spcPts val="0"/>
              </a:spcAft>
              <a:buClr>
                <a:schemeClr val="dk1"/>
              </a:buClr>
              <a:buSzPts val="1200"/>
              <a:buFont typeface="Arial"/>
              <a:buChar char="•"/>
              <a:defRPr sz="1200" b="1" i="0" u="none" strike="noStrike" cap="none">
                <a:solidFill>
                  <a:schemeClr val="dk1"/>
                </a:solidFill>
                <a:latin typeface="Arial"/>
                <a:ea typeface="Arial"/>
                <a:cs typeface="Arial"/>
                <a:sym typeface="Arial"/>
              </a:defRPr>
            </a:lvl1pPr>
            <a:lvl2pPr marL="914400" marR="0" lvl="1" indent="-276225" algn="l" rtl="0">
              <a:spcBef>
                <a:spcPts val="253"/>
              </a:spcBef>
              <a:spcAft>
                <a:spcPts val="0"/>
              </a:spcAft>
              <a:buClr>
                <a:schemeClr val="dk1"/>
              </a:buClr>
              <a:buSzPts val="750"/>
              <a:buFont typeface="Courier New"/>
              <a:buChar char="o"/>
              <a:defRPr sz="1000" b="0" i="0" u="none" strike="noStrike" cap="none">
                <a:solidFill>
                  <a:schemeClr val="dk1"/>
                </a:solidFill>
                <a:latin typeface="Arial"/>
                <a:ea typeface="Arial"/>
                <a:cs typeface="Arial"/>
                <a:sym typeface="Arial"/>
              </a:defRPr>
            </a:lvl2pPr>
            <a:lvl3pPr marL="1371600" marR="0" lvl="2" indent="-276225" algn="l" rtl="0">
              <a:spcBef>
                <a:spcPts val="253"/>
              </a:spcBef>
              <a:spcAft>
                <a:spcPts val="0"/>
              </a:spcAft>
              <a:buClr>
                <a:schemeClr val="dk1"/>
              </a:buClr>
              <a:buSzPts val="750"/>
              <a:buFont typeface="Courier New"/>
              <a:buChar char="o"/>
              <a:defRPr sz="1000" b="0" i="0" u="none" strike="noStrike" cap="none">
                <a:solidFill>
                  <a:schemeClr val="dk1"/>
                </a:solidFill>
                <a:latin typeface="Arial"/>
                <a:ea typeface="Arial"/>
                <a:cs typeface="Arial"/>
                <a:sym typeface="Arial"/>
              </a:defRPr>
            </a:lvl3pPr>
            <a:lvl4pPr marL="1828800" marR="0" lvl="3" indent="-292100" algn="l" rtl="0">
              <a:spcBef>
                <a:spcPts val="253"/>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253"/>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25"/>
          <p:cNvSpPr txBox="1">
            <a:spLocks noGrp="1"/>
          </p:cNvSpPr>
          <p:nvPr>
            <p:ph type="body" idx="2"/>
          </p:nvPr>
        </p:nvSpPr>
        <p:spPr>
          <a:xfrm>
            <a:off x="416501" y="647787"/>
            <a:ext cx="8640762" cy="288480"/>
          </a:xfrm>
          <a:prstGeom prst="rect">
            <a:avLst/>
          </a:prstGeom>
          <a:noFill/>
          <a:ln>
            <a:noFill/>
          </a:ln>
        </p:spPr>
        <p:txBody>
          <a:bodyPr spcFirstLastPara="1" wrap="square" lIns="81625" tIns="40800" rIns="81625" bIns="40800" anchor="t" anchorCtr="0">
            <a:noAutofit/>
          </a:bodyPr>
          <a:lstStyle>
            <a:lvl1pPr marL="457200" marR="0" lvl="0" indent="-228600" algn="l" rtl="0">
              <a:spcBef>
                <a:spcPts val="253"/>
              </a:spcBef>
              <a:spcAft>
                <a:spcPts val="0"/>
              </a:spcAft>
              <a:buClr>
                <a:schemeClr val="dk1"/>
              </a:buClr>
              <a:buSzPts val="1300"/>
              <a:buFont typeface="Arial"/>
              <a:buNone/>
              <a:defRPr sz="1300" b="0" i="0" u="none" strike="noStrike" cap="none">
                <a:solidFill>
                  <a:srgbClr val="D9291B"/>
                </a:solidFill>
                <a:latin typeface="Arial"/>
                <a:ea typeface="Arial"/>
                <a:cs typeface="Arial"/>
                <a:sym typeface="Arial"/>
              </a:defRPr>
            </a:lvl1pPr>
            <a:lvl2pPr marL="914400" marR="0" lvl="1"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2pPr>
            <a:lvl3pPr marL="1371600" marR="0" lvl="2"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3pPr>
            <a:lvl4pPr marL="1828800" marR="0" lvl="3"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25"/>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lvl="0" algn="l">
              <a:spcBef>
                <a:spcPts val="900"/>
              </a:spcBef>
              <a:spcAft>
                <a:spcPts val="0"/>
              </a:spcAft>
              <a:buSzPts val="1400"/>
              <a:buNone/>
              <a:defRPr/>
            </a:lvl1pPr>
            <a:lvl2pPr lvl="1" algn="ctr">
              <a:spcBef>
                <a:spcPts val="900"/>
              </a:spcBef>
              <a:spcAft>
                <a:spcPts val="0"/>
              </a:spcAft>
              <a:buSzPts val="1400"/>
              <a:buNone/>
              <a:defRPr/>
            </a:lvl2pPr>
            <a:lvl3pPr lvl="2" algn="ctr">
              <a:spcBef>
                <a:spcPts val="900"/>
              </a:spcBef>
              <a:spcAft>
                <a:spcPts val="0"/>
              </a:spcAft>
              <a:buSzPts val="1400"/>
              <a:buNone/>
              <a:defRPr/>
            </a:lvl3pPr>
            <a:lvl4pPr lvl="3" algn="ctr">
              <a:spcBef>
                <a:spcPts val="900"/>
              </a:spcBef>
              <a:spcAft>
                <a:spcPts val="0"/>
              </a:spcAft>
              <a:buSzPts val="1400"/>
              <a:buNone/>
              <a:defRPr/>
            </a:lvl4pPr>
            <a:lvl5pPr lvl="4" algn="ctr">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body" idx="3"/>
          </p:nvPr>
        </p:nvSpPr>
        <p:spPr>
          <a:xfrm>
            <a:off x="320099" y="4571660"/>
            <a:ext cx="7920000" cy="278468"/>
          </a:xfrm>
          <a:prstGeom prst="rect">
            <a:avLst/>
          </a:prstGeom>
          <a:noFill/>
          <a:ln>
            <a:noFill/>
          </a:ln>
        </p:spPr>
        <p:txBody>
          <a:bodyPr spcFirstLastPara="1" wrap="square" lIns="77200" tIns="38600" rIns="77200" bIns="38600" anchor="t" anchorCtr="0">
            <a:noAutofit/>
          </a:bodyPr>
          <a:lstStyle>
            <a:lvl1pPr marL="457200" marR="0" lvl="0" indent="-228600" algn="l" rtl="0">
              <a:lnSpc>
                <a:spcPct val="100000"/>
              </a:lnSpc>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2pPr>
            <a:lvl3pPr marL="1371600" marR="0" lvl="2"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3pPr>
            <a:lvl4pPr marL="1828800" marR="0" lvl="3"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Page - Top Image">
  <p:cSld name="Cover Page - Top Image">
    <p:spTree>
      <p:nvGrpSpPr>
        <p:cNvPr id="1" name="Shape 40"/>
        <p:cNvGrpSpPr/>
        <p:nvPr/>
      </p:nvGrpSpPr>
      <p:grpSpPr>
        <a:xfrm>
          <a:off x="0" y="0"/>
          <a:ext cx="0" cy="0"/>
          <a:chOff x="0" y="0"/>
          <a:chExt cx="0" cy="0"/>
        </a:xfrm>
      </p:grpSpPr>
      <p:sp>
        <p:nvSpPr>
          <p:cNvPr id="41" name="Google Shape;41;p26"/>
          <p:cNvSpPr>
            <a:spLocks noGrp="1"/>
          </p:cNvSpPr>
          <p:nvPr>
            <p:ph type="pic" idx="2"/>
          </p:nvPr>
        </p:nvSpPr>
        <p:spPr>
          <a:xfrm>
            <a:off x="0" y="0"/>
            <a:ext cx="9155113" cy="2818005"/>
          </a:xfrm>
          <a:prstGeom prst="rect">
            <a:avLst/>
          </a:prstGeom>
          <a:noFill/>
          <a:ln>
            <a:noFill/>
          </a:ln>
        </p:spPr>
      </p:sp>
      <p:sp>
        <p:nvSpPr>
          <p:cNvPr id="42" name="Google Shape;42;p26"/>
          <p:cNvSpPr/>
          <p:nvPr/>
        </p:nvSpPr>
        <p:spPr>
          <a:xfrm>
            <a:off x="1" y="4521029"/>
            <a:ext cx="4343081" cy="590422"/>
          </a:xfrm>
          <a:prstGeom prst="rect">
            <a:avLst/>
          </a:prstGeom>
          <a:solidFill>
            <a:schemeClr val="lt1"/>
          </a:soli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3" name="Google Shape;43;p26"/>
          <p:cNvSpPr txBox="1">
            <a:spLocks noGrp="1"/>
          </p:cNvSpPr>
          <p:nvPr>
            <p:ph type="body" idx="1"/>
          </p:nvPr>
        </p:nvSpPr>
        <p:spPr>
          <a:xfrm>
            <a:off x="503548" y="3047049"/>
            <a:ext cx="6228402" cy="1909701"/>
          </a:xfrm>
          <a:prstGeom prst="rect">
            <a:avLst/>
          </a:prstGeom>
          <a:noFill/>
          <a:ln>
            <a:noFill/>
          </a:ln>
        </p:spPr>
        <p:txBody>
          <a:bodyPr spcFirstLastPara="1" wrap="square" lIns="81600" tIns="40800" rIns="81600" bIns="40800" anchor="t" anchorCtr="0">
            <a:noAutofit/>
          </a:bodyPr>
          <a:lstStyle>
            <a:lvl1pPr marL="457200" marR="0" lvl="0" indent="-228600" algn="l" rtl="0">
              <a:spcBef>
                <a:spcPts val="507"/>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2pPr>
            <a:lvl3pPr marL="1371600" marR="0" lvl="2"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3pPr>
            <a:lvl4pPr marL="1828800" marR="0" lvl="3"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44" name="Google Shape;44;p26"/>
          <p:cNvGrpSpPr/>
          <p:nvPr/>
        </p:nvGrpSpPr>
        <p:grpSpPr>
          <a:xfrm>
            <a:off x="6732241" y="2818005"/>
            <a:ext cx="2422581" cy="2327879"/>
            <a:chOff x="6765008" y="2880470"/>
            <a:chExt cx="2389601" cy="2265413"/>
          </a:xfrm>
        </p:grpSpPr>
        <p:pic>
          <p:nvPicPr>
            <p:cNvPr id="45" name="Google Shape;45;p26"/>
            <p:cNvPicPr preferRelativeResize="0"/>
            <p:nvPr/>
          </p:nvPicPr>
          <p:blipFill rotWithShape="1">
            <a:blip r:embed="rId2">
              <a:alphaModFix/>
            </a:blip>
            <a:srcRect l="52529" t="47230" r="15260" b="21957"/>
            <a:stretch/>
          </p:blipFill>
          <p:spPr>
            <a:xfrm>
              <a:off x="6765008" y="2880470"/>
              <a:ext cx="2389601" cy="2265413"/>
            </a:xfrm>
            <a:prstGeom prst="rect">
              <a:avLst/>
            </a:prstGeom>
            <a:noFill/>
            <a:ln>
              <a:noFill/>
            </a:ln>
          </p:spPr>
        </p:pic>
        <p:pic>
          <p:nvPicPr>
            <p:cNvPr id="46" name="Google Shape;46;p26"/>
            <p:cNvPicPr preferRelativeResize="0"/>
            <p:nvPr/>
          </p:nvPicPr>
          <p:blipFill rotWithShape="1">
            <a:blip r:embed="rId3">
              <a:alphaModFix/>
            </a:blip>
            <a:srcRect t="40404" b="39887"/>
            <a:stretch/>
          </p:blipFill>
          <p:spPr>
            <a:xfrm>
              <a:off x="7617340" y="4743095"/>
              <a:ext cx="1503846" cy="2921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Page - Side Image">
  <p:cSld name="Cover Page - Side Image">
    <p:spTree>
      <p:nvGrpSpPr>
        <p:cNvPr id="1" name="Shape 47"/>
        <p:cNvGrpSpPr/>
        <p:nvPr/>
      </p:nvGrpSpPr>
      <p:grpSpPr>
        <a:xfrm>
          <a:off x="0" y="0"/>
          <a:ext cx="0" cy="0"/>
          <a:chOff x="0" y="0"/>
          <a:chExt cx="0" cy="0"/>
        </a:xfrm>
      </p:grpSpPr>
      <p:sp>
        <p:nvSpPr>
          <p:cNvPr id="48" name="Google Shape;48;p27"/>
          <p:cNvSpPr>
            <a:spLocks noGrp="1"/>
          </p:cNvSpPr>
          <p:nvPr>
            <p:ph type="pic" idx="2"/>
          </p:nvPr>
        </p:nvSpPr>
        <p:spPr>
          <a:xfrm>
            <a:off x="2627784" y="0"/>
            <a:ext cx="6516216" cy="5143500"/>
          </a:xfrm>
          <a:prstGeom prst="rect">
            <a:avLst/>
          </a:prstGeom>
          <a:noFill/>
          <a:ln>
            <a:noFill/>
          </a:ln>
        </p:spPr>
      </p:sp>
      <p:sp>
        <p:nvSpPr>
          <p:cNvPr id="49" name="Google Shape;49;p27"/>
          <p:cNvSpPr/>
          <p:nvPr/>
        </p:nvSpPr>
        <p:spPr>
          <a:xfrm>
            <a:off x="1" y="4521029"/>
            <a:ext cx="4343081" cy="590422"/>
          </a:xfrm>
          <a:prstGeom prst="rect">
            <a:avLst/>
          </a:prstGeom>
          <a:solidFill>
            <a:schemeClr val="lt1"/>
          </a:soli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0" name="Google Shape;50;p27"/>
          <p:cNvSpPr txBox="1">
            <a:spLocks noGrp="1"/>
          </p:cNvSpPr>
          <p:nvPr>
            <p:ph type="body" idx="1"/>
          </p:nvPr>
        </p:nvSpPr>
        <p:spPr>
          <a:xfrm>
            <a:off x="215516" y="501750"/>
            <a:ext cx="2268252" cy="4641750"/>
          </a:xfrm>
          <a:prstGeom prst="rect">
            <a:avLst/>
          </a:prstGeom>
          <a:noFill/>
          <a:ln>
            <a:noFill/>
          </a:ln>
        </p:spPr>
        <p:txBody>
          <a:bodyPr spcFirstLastPara="1" wrap="square" lIns="81600" tIns="40800" rIns="81600" bIns="40800" anchor="ctr" anchorCtr="0">
            <a:noAutofit/>
          </a:bodyPr>
          <a:lstStyle>
            <a:lvl1pPr marL="457200" marR="0" lvl="0" indent="-228600" algn="l" rtl="0">
              <a:spcBef>
                <a:spcPts val="507"/>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2pPr>
            <a:lvl3pPr marL="1371600" marR="0" lvl="2"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3pPr>
            <a:lvl4pPr marL="1828800" marR="0" lvl="3"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51" name="Google Shape;51;p27"/>
          <p:cNvGrpSpPr/>
          <p:nvPr/>
        </p:nvGrpSpPr>
        <p:grpSpPr>
          <a:xfrm>
            <a:off x="6732241" y="2818005"/>
            <a:ext cx="2422581" cy="2327879"/>
            <a:chOff x="6765008" y="2880470"/>
            <a:chExt cx="2389601" cy="2265413"/>
          </a:xfrm>
        </p:grpSpPr>
        <p:pic>
          <p:nvPicPr>
            <p:cNvPr id="52" name="Google Shape;52;p27"/>
            <p:cNvPicPr preferRelativeResize="0"/>
            <p:nvPr/>
          </p:nvPicPr>
          <p:blipFill rotWithShape="1">
            <a:blip r:embed="rId2">
              <a:alphaModFix/>
            </a:blip>
            <a:srcRect l="52529" t="47230" r="15260" b="21957"/>
            <a:stretch/>
          </p:blipFill>
          <p:spPr>
            <a:xfrm>
              <a:off x="6765008" y="2880470"/>
              <a:ext cx="2389601" cy="2265413"/>
            </a:xfrm>
            <a:prstGeom prst="rect">
              <a:avLst/>
            </a:prstGeom>
            <a:noFill/>
            <a:ln>
              <a:noFill/>
            </a:ln>
          </p:spPr>
        </p:pic>
        <p:pic>
          <p:nvPicPr>
            <p:cNvPr id="53" name="Google Shape;53;p27"/>
            <p:cNvPicPr preferRelativeResize="0"/>
            <p:nvPr/>
          </p:nvPicPr>
          <p:blipFill rotWithShape="1">
            <a:blip r:embed="rId3">
              <a:alphaModFix/>
            </a:blip>
            <a:srcRect t="40404" b="39887"/>
            <a:stretch/>
          </p:blipFill>
          <p:spPr>
            <a:xfrm>
              <a:off x="7617340" y="4743095"/>
              <a:ext cx="1503846" cy="2921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Page - No Image">
  <p:cSld name="Cover Page - No Image">
    <p:spTree>
      <p:nvGrpSpPr>
        <p:cNvPr id="1" name="Shape 54"/>
        <p:cNvGrpSpPr/>
        <p:nvPr/>
      </p:nvGrpSpPr>
      <p:grpSpPr>
        <a:xfrm>
          <a:off x="0" y="0"/>
          <a:ext cx="0" cy="0"/>
          <a:chOff x="0" y="0"/>
          <a:chExt cx="0" cy="0"/>
        </a:xfrm>
      </p:grpSpPr>
      <p:sp>
        <p:nvSpPr>
          <p:cNvPr id="55" name="Google Shape;55;p28"/>
          <p:cNvSpPr/>
          <p:nvPr/>
        </p:nvSpPr>
        <p:spPr>
          <a:xfrm>
            <a:off x="1" y="4521029"/>
            <a:ext cx="4343081" cy="590422"/>
          </a:xfrm>
          <a:prstGeom prst="rect">
            <a:avLst/>
          </a:prstGeom>
          <a:solidFill>
            <a:schemeClr val="lt1"/>
          </a:solidFill>
          <a:ln>
            <a:noFill/>
          </a:ln>
        </p:spPr>
        <p:txBody>
          <a:bodyPr spcFirstLastPara="1" wrap="square" lIns="81625" tIns="40800" rIns="81625" bIns="408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6" name="Google Shape;56;p28"/>
          <p:cNvSpPr txBox="1">
            <a:spLocks noGrp="1"/>
          </p:cNvSpPr>
          <p:nvPr>
            <p:ph type="body" idx="1"/>
          </p:nvPr>
        </p:nvSpPr>
        <p:spPr>
          <a:xfrm>
            <a:off x="503548" y="1779662"/>
            <a:ext cx="6804756" cy="1815666"/>
          </a:xfrm>
          <a:prstGeom prst="rect">
            <a:avLst/>
          </a:prstGeom>
          <a:noFill/>
          <a:ln>
            <a:noFill/>
          </a:ln>
        </p:spPr>
        <p:txBody>
          <a:bodyPr spcFirstLastPara="1" wrap="square" lIns="81600" tIns="40800" rIns="81600" bIns="40800" anchor="t" anchorCtr="0">
            <a:noAutofit/>
          </a:bodyPr>
          <a:lstStyle>
            <a:lvl1pPr marL="457200" marR="0" lvl="0" indent="-228600" algn="l" rtl="0">
              <a:spcBef>
                <a:spcPts val="507"/>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2pPr>
            <a:lvl3pPr marL="1371600" marR="0" lvl="2"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3pPr>
            <a:lvl4pPr marL="1828800" marR="0" lvl="3"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57" name="Google Shape;57;p28"/>
          <p:cNvGrpSpPr/>
          <p:nvPr/>
        </p:nvGrpSpPr>
        <p:grpSpPr>
          <a:xfrm>
            <a:off x="6732241" y="2818005"/>
            <a:ext cx="2422581" cy="2327879"/>
            <a:chOff x="6765008" y="2880470"/>
            <a:chExt cx="2389601" cy="2265413"/>
          </a:xfrm>
        </p:grpSpPr>
        <p:pic>
          <p:nvPicPr>
            <p:cNvPr id="58" name="Google Shape;58;p28"/>
            <p:cNvPicPr preferRelativeResize="0"/>
            <p:nvPr/>
          </p:nvPicPr>
          <p:blipFill rotWithShape="1">
            <a:blip r:embed="rId2">
              <a:alphaModFix/>
            </a:blip>
            <a:srcRect l="52529" t="47230" r="15260" b="21957"/>
            <a:stretch/>
          </p:blipFill>
          <p:spPr>
            <a:xfrm>
              <a:off x="6765008" y="2880470"/>
              <a:ext cx="2389601" cy="2265413"/>
            </a:xfrm>
            <a:prstGeom prst="rect">
              <a:avLst/>
            </a:prstGeom>
            <a:noFill/>
            <a:ln>
              <a:noFill/>
            </a:ln>
          </p:spPr>
        </p:pic>
        <p:pic>
          <p:nvPicPr>
            <p:cNvPr id="59" name="Google Shape;59;p28"/>
            <p:cNvPicPr preferRelativeResize="0"/>
            <p:nvPr/>
          </p:nvPicPr>
          <p:blipFill rotWithShape="1">
            <a:blip r:embed="rId3">
              <a:alphaModFix/>
            </a:blip>
            <a:srcRect t="40404" b="39887"/>
            <a:stretch/>
          </p:blipFill>
          <p:spPr>
            <a:xfrm>
              <a:off x="7617340" y="4743095"/>
              <a:ext cx="1503846" cy="2921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9"/>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lvl="0" algn="l">
              <a:spcBef>
                <a:spcPts val="900"/>
              </a:spcBef>
              <a:spcAft>
                <a:spcPts val="0"/>
              </a:spcAft>
              <a:buSzPts val="1400"/>
              <a:buNone/>
              <a:defRPr/>
            </a:lvl1pPr>
            <a:lvl2pPr lvl="1" algn="ctr">
              <a:spcBef>
                <a:spcPts val="900"/>
              </a:spcBef>
              <a:spcAft>
                <a:spcPts val="0"/>
              </a:spcAft>
              <a:buSzPts val="1400"/>
              <a:buNone/>
              <a:defRPr/>
            </a:lvl2pPr>
            <a:lvl3pPr lvl="2" algn="ctr">
              <a:spcBef>
                <a:spcPts val="900"/>
              </a:spcBef>
              <a:spcAft>
                <a:spcPts val="0"/>
              </a:spcAft>
              <a:buSzPts val="1400"/>
              <a:buNone/>
              <a:defRPr/>
            </a:lvl3pPr>
            <a:lvl4pPr lvl="3" algn="ctr">
              <a:spcBef>
                <a:spcPts val="900"/>
              </a:spcBef>
              <a:spcAft>
                <a:spcPts val="0"/>
              </a:spcAft>
              <a:buSzPts val="1400"/>
              <a:buNone/>
              <a:defRPr/>
            </a:lvl4pPr>
            <a:lvl5pPr lvl="4" algn="ctr">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body" idx="1"/>
          </p:nvPr>
        </p:nvSpPr>
        <p:spPr>
          <a:xfrm>
            <a:off x="320099" y="4571660"/>
            <a:ext cx="7920000" cy="278468"/>
          </a:xfrm>
          <a:prstGeom prst="rect">
            <a:avLst/>
          </a:prstGeom>
          <a:noFill/>
          <a:ln>
            <a:noFill/>
          </a:ln>
        </p:spPr>
        <p:txBody>
          <a:bodyPr spcFirstLastPara="1" wrap="square" lIns="77200" tIns="38600" rIns="77200" bIns="38600" anchor="t" anchorCtr="0">
            <a:noAutofit/>
          </a:bodyPr>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2pPr>
            <a:lvl3pPr marL="1371600" marR="0" lvl="2"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3pPr>
            <a:lvl4pPr marL="1828800" marR="0" lvl="3"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64"/>
        <p:cNvGrpSpPr/>
        <p:nvPr/>
      </p:nvGrpSpPr>
      <p:grpSpPr>
        <a:xfrm>
          <a:off x="0" y="0"/>
          <a:ext cx="0" cy="0"/>
          <a:chOff x="0" y="0"/>
          <a:chExt cx="0" cy="0"/>
        </a:xfrm>
      </p:grpSpPr>
      <p:sp>
        <p:nvSpPr>
          <p:cNvPr id="65" name="Google Shape;65;p30"/>
          <p:cNvSpPr txBox="1">
            <a:spLocks noGrp="1"/>
          </p:cNvSpPr>
          <p:nvPr>
            <p:ph type="body" idx="1"/>
          </p:nvPr>
        </p:nvSpPr>
        <p:spPr>
          <a:xfrm>
            <a:off x="416501" y="647787"/>
            <a:ext cx="8640762" cy="288480"/>
          </a:xfrm>
          <a:prstGeom prst="rect">
            <a:avLst/>
          </a:prstGeom>
          <a:noFill/>
          <a:ln>
            <a:noFill/>
          </a:ln>
        </p:spPr>
        <p:txBody>
          <a:bodyPr spcFirstLastPara="1" wrap="square" lIns="81625" tIns="40800" rIns="81625" bIns="40800" anchor="t" anchorCtr="0">
            <a:noAutofit/>
          </a:bodyPr>
          <a:lstStyle>
            <a:lvl1pPr marL="457200" marR="0" lvl="0" indent="-228600" algn="l" rtl="0">
              <a:spcBef>
                <a:spcPts val="253"/>
              </a:spcBef>
              <a:spcAft>
                <a:spcPts val="0"/>
              </a:spcAft>
              <a:buClr>
                <a:schemeClr val="dk1"/>
              </a:buClr>
              <a:buSzPts val="1300"/>
              <a:buFont typeface="Arial"/>
              <a:buNone/>
              <a:defRPr sz="1300" b="0" i="0" u="none" strike="noStrike" cap="none">
                <a:solidFill>
                  <a:srgbClr val="D9291B"/>
                </a:solidFill>
                <a:latin typeface="Arial"/>
                <a:ea typeface="Arial"/>
                <a:cs typeface="Arial"/>
                <a:sym typeface="Arial"/>
              </a:defRPr>
            </a:lvl1pPr>
            <a:lvl2pPr marL="914400" marR="0" lvl="1"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2pPr>
            <a:lvl3pPr marL="1371600" marR="0" lvl="2" indent="-285750" algn="l" rtl="0">
              <a:spcBef>
                <a:spcPts val="253"/>
              </a:spcBef>
              <a:spcAft>
                <a:spcPts val="0"/>
              </a:spcAft>
              <a:buClr>
                <a:schemeClr val="dk1"/>
              </a:buClr>
              <a:buSzPts val="900"/>
              <a:buFont typeface="Courier New"/>
              <a:buChar char="o"/>
              <a:defRPr sz="1200" b="0" i="0" u="none" strike="noStrike" cap="none">
                <a:solidFill>
                  <a:schemeClr val="dk1"/>
                </a:solidFill>
                <a:latin typeface="Arial"/>
                <a:ea typeface="Arial"/>
                <a:cs typeface="Arial"/>
                <a:sym typeface="Arial"/>
              </a:defRPr>
            </a:lvl3pPr>
            <a:lvl4pPr marL="1828800" marR="0" lvl="3"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253"/>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30"/>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lvl="0" algn="l">
              <a:spcBef>
                <a:spcPts val="900"/>
              </a:spcBef>
              <a:spcAft>
                <a:spcPts val="0"/>
              </a:spcAft>
              <a:buSzPts val="1400"/>
              <a:buNone/>
              <a:defRPr/>
            </a:lvl1pPr>
            <a:lvl2pPr lvl="1" algn="ctr">
              <a:spcBef>
                <a:spcPts val="900"/>
              </a:spcBef>
              <a:spcAft>
                <a:spcPts val="0"/>
              </a:spcAft>
              <a:buSzPts val="1400"/>
              <a:buNone/>
              <a:defRPr/>
            </a:lvl2pPr>
            <a:lvl3pPr lvl="2" algn="ctr">
              <a:spcBef>
                <a:spcPts val="900"/>
              </a:spcBef>
              <a:spcAft>
                <a:spcPts val="0"/>
              </a:spcAft>
              <a:buSzPts val="1400"/>
              <a:buNone/>
              <a:defRPr/>
            </a:lvl3pPr>
            <a:lvl4pPr lvl="3" algn="ctr">
              <a:spcBef>
                <a:spcPts val="900"/>
              </a:spcBef>
              <a:spcAft>
                <a:spcPts val="0"/>
              </a:spcAft>
              <a:buSzPts val="1400"/>
              <a:buNone/>
              <a:defRPr/>
            </a:lvl4pPr>
            <a:lvl5pPr lvl="4" algn="ctr">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body" idx="2"/>
          </p:nvPr>
        </p:nvSpPr>
        <p:spPr>
          <a:xfrm>
            <a:off x="320099" y="4571660"/>
            <a:ext cx="7920000" cy="278468"/>
          </a:xfrm>
          <a:prstGeom prst="rect">
            <a:avLst/>
          </a:prstGeom>
          <a:noFill/>
          <a:ln>
            <a:noFill/>
          </a:ln>
        </p:spPr>
        <p:txBody>
          <a:bodyPr spcFirstLastPara="1" wrap="square" lIns="77200" tIns="38600" rIns="77200" bIns="38600" anchor="t" anchorCtr="0">
            <a:noAutofit/>
          </a:bodyPr>
          <a:lstStyle>
            <a:lvl1pPr marL="457200" marR="0" lvl="0" indent="-228600" algn="l" rtl="0">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2pPr>
            <a:lvl3pPr marL="1371600" marR="0" lvl="2"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3pPr>
            <a:lvl4pPr marL="1828800" marR="0" lvl="3"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Text">
  <p:cSld name="Title+Text">
    <p:spTree>
      <p:nvGrpSpPr>
        <p:cNvPr id="1" name="Shape 69"/>
        <p:cNvGrpSpPr/>
        <p:nvPr/>
      </p:nvGrpSpPr>
      <p:grpSpPr>
        <a:xfrm>
          <a:off x="0" y="0"/>
          <a:ext cx="0" cy="0"/>
          <a:chOff x="0" y="0"/>
          <a:chExt cx="0" cy="0"/>
        </a:xfrm>
      </p:grpSpPr>
      <p:sp>
        <p:nvSpPr>
          <p:cNvPr id="70" name="Google Shape;70;p31"/>
          <p:cNvSpPr txBox="1">
            <a:spLocks noGrp="1"/>
          </p:cNvSpPr>
          <p:nvPr>
            <p:ph type="body" idx="1"/>
          </p:nvPr>
        </p:nvSpPr>
        <p:spPr>
          <a:xfrm>
            <a:off x="456595" y="1052832"/>
            <a:ext cx="8230810" cy="3392252"/>
          </a:xfrm>
          <a:prstGeom prst="rect">
            <a:avLst/>
          </a:prstGeom>
          <a:noFill/>
          <a:ln>
            <a:noFill/>
          </a:ln>
        </p:spPr>
        <p:txBody>
          <a:bodyPr spcFirstLastPara="1" wrap="square" lIns="77200" tIns="38600" rIns="77200" bIns="38600" anchor="t" anchorCtr="0">
            <a:noAutofit/>
          </a:bodyPr>
          <a:lstStyle>
            <a:lvl1pPr marL="457200" marR="0" lvl="0" indent="-304800" algn="l" rtl="0">
              <a:spcBef>
                <a:spcPts val="253"/>
              </a:spcBef>
              <a:spcAft>
                <a:spcPts val="0"/>
              </a:spcAft>
              <a:buClr>
                <a:schemeClr val="dk1"/>
              </a:buClr>
              <a:buSzPts val="1200"/>
              <a:buFont typeface="Arial"/>
              <a:buChar char="•"/>
              <a:defRPr sz="1200" b="1" i="0" u="none" strike="noStrike" cap="none">
                <a:solidFill>
                  <a:schemeClr val="dk1"/>
                </a:solidFill>
                <a:latin typeface="Arial"/>
                <a:ea typeface="Arial"/>
                <a:cs typeface="Arial"/>
                <a:sym typeface="Arial"/>
              </a:defRPr>
            </a:lvl1pPr>
            <a:lvl2pPr marL="914400" marR="0" lvl="1" indent="-276225" algn="l" rtl="0">
              <a:spcBef>
                <a:spcPts val="253"/>
              </a:spcBef>
              <a:spcAft>
                <a:spcPts val="0"/>
              </a:spcAft>
              <a:buClr>
                <a:schemeClr val="dk1"/>
              </a:buClr>
              <a:buSzPts val="750"/>
              <a:buFont typeface="Courier New"/>
              <a:buChar char="o"/>
              <a:defRPr sz="1000" b="0" i="0" u="none" strike="noStrike" cap="none">
                <a:solidFill>
                  <a:schemeClr val="dk1"/>
                </a:solidFill>
                <a:latin typeface="Arial"/>
                <a:ea typeface="Arial"/>
                <a:cs typeface="Arial"/>
                <a:sym typeface="Arial"/>
              </a:defRPr>
            </a:lvl2pPr>
            <a:lvl3pPr marL="1371600" marR="0" lvl="2" indent="-276225" algn="l" rtl="0">
              <a:spcBef>
                <a:spcPts val="253"/>
              </a:spcBef>
              <a:spcAft>
                <a:spcPts val="0"/>
              </a:spcAft>
              <a:buClr>
                <a:schemeClr val="dk1"/>
              </a:buClr>
              <a:buSzPts val="750"/>
              <a:buFont typeface="Courier New"/>
              <a:buChar char="o"/>
              <a:defRPr sz="1000" b="0" i="0" u="none" strike="noStrike" cap="none">
                <a:solidFill>
                  <a:schemeClr val="dk1"/>
                </a:solidFill>
                <a:latin typeface="Arial"/>
                <a:ea typeface="Arial"/>
                <a:cs typeface="Arial"/>
                <a:sym typeface="Arial"/>
              </a:defRPr>
            </a:lvl3pPr>
            <a:lvl4pPr marL="1828800" marR="0" lvl="3" indent="-292100" algn="l" rtl="0">
              <a:spcBef>
                <a:spcPts val="253"/>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253"/>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31"/>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lvl="0" algn="l">
              <a:spcBef>
                <a:spcPts val="900"/>
              </a:spcBef>
              <a:spcAft>
                <a:spcPts val="0"/>
              </a:spcAft>
              <a:buSzPts val="1400"/>
              <a:buNone/>
              <a:defRPr/>
            </a:lvl1pPr>
            <a:lvl2pPr lvl="1" algn="ctr">
              <a:spcBef>
                <a:spcPts val="900"/>
              </a:spcBef>
              <a:spcAft>
                <a:spcPts val="0"/>
              </a:spcAft>
              <a:buSzPts val="1400"/>
              <a:buNone/>
              <a:defRPr/>
            </a:lvl2pPr>
            <a:lvl3pPr lvl="2" algn="ctr">
              <a:spcBef>
                <a:spcPts val="900"/>
              </a:spcBef>
              <a:spcAft>
                <a:spcPts val="0"/>
              </a:spcAft>
              <a:buSzPts val="1400"/>
              <a:buNone/>
              <a:defRPr/>
            </a:lvl3pPr>
            <a:lvl4pPr lvl="3" algn="ctr">
              <a:spcBef>
                <a:spcPts val="900"/>
              </a:spcBef>
              <a:spcAft>
                <a:spcPts val="0"/>
              </a:spcAft>
              <a:buSzPts val="1400"/>
              <a:buNone/>
              <a:defRPr/>
            </a:lvl4pPr>
            <a:lvl5pPr lvl="4" algn="ctr">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1"/>
          <p:cNvSpPr txBox="1">
            <a:spLocks noGrp="1"/>
          </p:cNvSpPr>
          <p:nvPr>
            <p:ph type="body" idx="2"/>
          </p:nvPr>
        </p:nvSpPr>
        <p:spPr>
          <a:xfrm>
            <a:off x="320099" y="4571660"/>
            <a:ext cx="7920000" cy="278468"/>
          </a:xfrm>
          <a:prstGeom prst="rect">
            <a:avLst/>
          </a:prstGeom>
          <a:noFill/>
          <a:ln>
            <a:noFill/>
          </a:ln>
        </p:spPr>
        <p:txBody>
          <a:bodyPr spcFirstLastPara="1" wrap="square" lIns="77200" tIns="38600" rIns="77200" bIns="38600" anchor="t" anchorCtr="0">
            <a:noAutofit/>
          </a:bodyPr>
          <a:lstStyle>
            <a:lvl1pPr marL="457200" marR="0" lvl="0" indent="-228600" algn="l" rtl="0">
              <a:lnSpc>
                <a:spcPct val="100000"/>
              </a:lnSpc>
              <a:spcBef>
                <a:spcPts val="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1pPr>
            <a:lvl2pPr marL="914400" marR="0" lvl="1"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2pPr>
            <a:lvl3pPr marL="1371600" marR="0" lvl="2" indent="-228600" algn="l" rtl="0">
              <a:spcBef>
                <a:spcPts val="253"/>
              </a:spcBef>
              <a:spcAft>
                <a:spcPts val="0"/>
              </a:spcAft>
              <a:buClr>
                <a:schemeClr val="dk1"/>
              </a:buClr>
              <a:buSzPts val="525"/>
              <a:buFont typeface="Courier New"/>
              <a:buNone/>
              <a:defRPr sz="700" b="0" i="0" u="none" strike="noStrike" cap="none">
                <a:solidFill>
                  <a:schemeClr val="dk1"/>
                </a:solidFill>
                <a:latin typeface="Arial"/>
                <a:ea typeface="Arial"/>
                <a:cs typeface="Arial"/>
                <a:sym typeface="Arial"/>
              </a:defRPr>
            </a:lvl3pPr>
            <a:lvl4pPr marL="1828800" marR="0" lvl="3"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rtl="0">
              <a:spcBef>
                <a:spcPts val="253"/>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16501" y="206499"/>
            <a:ext cx="8640762" cy="354375"/>
          </a:xfrm>
          <a:prstGeom prst="rect">
            <a:avLst/>
          </a:prstGeom>
          <a:noFill/>
          <a:ln>
            <a:noFill/>
          </a:ln>
        </p:spPr>
        <p:txBody>
          <a:bodyPr spcFirstLastPara="1" wrap="square" lIns="77200" tIns="38600" rIns="77200" bIns="38600" anchor="ctr" anchorCtr="0">
            <a:noAutofit/>
          </a:bodyPr>
          <a:lstStyle>
            <a:lvl1pPr marR="0" lvl="0" algn="l" rtl="0">
              <a:spcBef>
                <a:spcPts val="0"/>
              </a:spcBef>
              <a:spcAft>
                <a:spcPts val="0"/>
              </a:spcAft>
              <a:buClr>
                <a:schemeClr val="dk2"/>
              </a:buClr>
              <a:buSzPts val="1900"/>
              <a:buFont typeface="Arial"/>
              <a:buNone/>
              <a:defRPr sz="19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ftr" idx="11"/>
          </p:nvPr>
        </p:nvSpPr>
        <p:spPr>
          <a:xfrm>
            <a:off x="492803" y="4849834"/>
            <a:ext cx="5142857" cy="273844"/>
          </a:xfrm>
          <a:prstGeom prst="rect">
            <a:avLst/>
          </a:prstGeom>
          <a:noFill/>
          <a:ln>
            <a:noFill/>
          </a:ln>
        </p:spPr>
        <p:txBody>
          <a:bodyPr spcFirstLastPara="1" wrap="square" lIns="81625" tIns="40800" rIns="81625" bIns="40800" anchor="ctr" anchorCtr="0">
            <a:noAutofit/>
          </a:bodyPr>
          <a:lstStyle>
            <a:lvl1pPr marR="0" lvl="0" algn="l" rtl="0">
              <a:spcBef>
                <a:spcPts val="350"/>
              </a:spcBef>
              <a:spcAft>
                <a:spcPts val="0"/>
              </a:spcAft>
              <a:buSzPts val="1400"/>
              <a:buNone/>
              <a:defRPr sz="700" b="0" i="0" u="none" strike="noStrike" cap="none">
                <a:solidFill>
                  <a:schemeClr val="dk1"/>
                </a:solidFill>
                <a:latin typeface="Arial"/>
                <a:ea typeface="Arial"/>
                <a:cs typeface="Arial"/>
                <a:sym typeface="Arial"/>
              </a:defRPr>
            </a:lvl1pPr>
            <a:lvl2pPr marR="0" lvl="1" algn="ctr" rtl="0">
              <a:spcBef>
                <a:spcPts val="600"/>
              </a:spcBef>
              <a:spcAft>
                <a:spcPts val="0"/>
              </a:spcAft>
              <a:buSzPts val="1400"/>
              <a:buNone/>
              <a:defRPr sz="1200" b="0" i="0" u="none" strike="noStrike" cap="none">
                <a:solidFill>
                  <a:schemeClr val="lt1"/>
                </a:solidFill>
                <a:latin typeface="Arial"/>
                <a:ea typeface="Arial"/>
                <a:cs typeface="Arial"/>
                <a:sym typeface="Arial"/>
              </a:defRPr>
            </a:lvl2pPr>
            <a:lvl3pPr marR="0" lvl="2" algn="ctr" rtl="0">
              <a:spcBef>
                <a:spcPts val="600"/>
              </a:spcBef>
              <a:spcAft>
                <a:spcPts val="0"/>
              </a:spcAft>
              <a:buSzPts val="1400"/>
              <a:buNone/>
              <a:defRPr sz="1200" b="0" i="0" u="none" strike="noStrike" cap="none">
                <a:solidFill>
                  <a:schemeClr val="lt1"/>
                </a:solidFill>
                <a:latin typeface="Arial"/>
                <a:ea typeface="Arial"/>
                <a:cs typeface="Arial"/>
                <a:sym typeface="Arial"/>
              </a:defRPr>
            </a:lvl3pPr>
            <a:lvl4pPr marR="0" lvl="3" algn="ctr" rtl="0">
              <a:spcBef>
                <a:spcPts val="600"/>
              </a:spcBef>
              <a:spcAft>
                <a:spcPts val="0"/>
              </a:spcAft>
              <a:buSzPts val="1400"/>
              <a:buNone/>
              <a:defRPr sz="1200" b="0" i="0" u="none" strike="noStrike" cap="none">
                <a:solidFill>
                  <a:schemeClr val="lt1"/>
                </a:solidFill>
                <a:latin typeface="Arial"/>
                <a:ea typeface="Arial"/>
                <a:cs typeface="Arial"/>
                <a:sym typeface="Arial"/>
              </a:defRPr>
            </a:lvl4pPr>
            <a:lvl5pPr marR="0" lvl="4" algn="ctr" rtl="0">
              <a:spcBef>
                <a:spcPts val="600"/>
              </a:spcBef>
              <a:spcAft>
                <a:spcPts val="0"/>
              </a:spcAft>
              <a:buSzPts val="1400"/>
              <a:buNone/>
              <a:defRPr sz="12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2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2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2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200" b="0" i="0" u="none" strike="noStrike" cap="none">
                <a:solidFill>
                  <a:schemeClr val="lt1"/>
                </a:solidFill>
                <a:latin typeface="Arial"/>
                <a:ea typeface="Arial"/>
                <a:cs typeface="Arial"/>
                <a:sym typeface="Arial"/>
              </a:defRPr>
            </a:lvl9pPr>
          </a:lstStyle>
          <a:p>
            <a:endParaRPr/>
          </a:p>
        </p:txBody>
      </p:sp>
      <p:sp>
        <p:nvSpPr>
          <p:cNvPr id="12" name="Google Shape;12;p22"/>
          <p:cNvSpPr txBox="1"/>
          <p:nvPr/>
        </p:nvSpPr>
        <p:spPr>
          <a:xfrm>
            <a:off x="163981" y="4850936"/>
            <a:ext cx="529360" cy="271640"/>
          </a:xfrm>
          <a:prstGeom prst="rect">
            <a:avLst/>
          </a:prstGeom>
          <a:noFill/>
          <a:ln>
            <a:noFill/>
          </a:ln>
        </p:spPr>
        <p:txBody>
          <a:bodyPr spcFirstLastPara="1" wrap="square" lIns="81625" tIns="40800" rIns="81625" bIns="40800" anchor="ctr" anchorCtr="0">
            <a:noAutofit/>
          </a:bodyPr>
          <a:lstStyle/>
          <a:p>
            <a:pPr marL="0" marR="0" lvl="0" indent="0" algn="ctr" rtl="0">
              <a:lnSpc>
                <a:spcPct val="100000"/>
              </a:lnSpc>
              <a:spcBef>
                <a:spcPts val="0"/>
              </a:spcBef>
              <a:spcAft>
                <a:spcPts val="0"/>
              </a:spcAft>
              <a:buClr>
                <a:srgbClr val="414042"/>
              </a:buClr>
              <a:buSzPts val="800"/>
              <a:buFont typeface="Arial"/>
              <a:buNone/>
            </a:pPr>
            <a:fld id="{00000000-1234-1234-1234-123412341234}" type="slidenum">
              <a:rPr lang="en-CA" sz="800" b="0" i="0" u="none" strike="noStrike" cap="none">
                <a:solidFill>
                  <a:srgbClr val="414042"/>
                </a:solidFill>
                <a:latin typeface="Arial"/>
                <a:ea typeface="Arial"/>
                <a:cs typeface="Arial"/>
                <a:sym typeface="Arial"/>
              </a:rPr>
              <a:t>‹#›</a:t>
            </a:fld>
            <a:endParaRPr sz="800" b="0" i="0" u="none" strike="noStrike" cap="none">
              <a:solidFill>
                <a:srgbClr val="414042"/>
              </a:solidFill>
              <a:latin typeface="Arial"/>
              <a:ea typeface="Arial"/>
              <a:cs typeface="Arial"/>
              <a:sym typeface="Arial"/>
            </a:endParaRPr>
          </a:p>
        </p:txBody>
      </p:sp>
      <p:pic>
        <p:nvPicPr>
          <p:cNvPr id="13" name="Google Shape;13;p22"/>
          <p:cNvPicPr preferRelativeResize="0"/>
          <p:nvPr/>
        </p:nvPicPr>
        <p:blipFill rotWithShape="1">
          <a:blip r:embed="rId12">
            <a:alphaModFix/>
          </a:blip>
          <a:srcRect l="52529" t="47230" r="15260" b="21957"/>
          <a:stretch/>
        </p:blipFill>
        <p:spPr>
          <a:xfrm>
            <a:off x="7956376" y="4010185"/>
            <a:ext cx="1187624" cy="1133315"/>
          </a:xfrm>
          <a:prstGeom prst="rect">
            <a:avLst/>
          </a:prstGeom>
          <a:noFill/>
          <a:ln>
            <a:noFill/>
          </a:ln>
        </p:spPr>
      </p:pic>
      <p:pic>
        <p:nvPicPr>
          <p:cNvPr id="14" name="Google Shape;14;p22"/>
          <p:cNvPicPr preferRelativeResize="0"/>
          <p:nvPr/>
        </p:nvPicPr>
        <p:blipFill rotWithShape="1">
          <a:blip r:embed="rId12">
            <a:alphaModFix/>
          </a:blip>
          <a:srcRect l="52529" t="47230" r="15260" b="21957"/>
          <a:stretch/>
        </p:blipFill>
        <p:spPr>
          <a:xfrm rot="10800000">
            <a:off x="0" y="-6054"/>
            <a:ext cx="693341" cy="661635"/>
          </a:xfrm>
          <a:prstGeom prst="rect">
            <a:avLst/>
          </a:prstGeom>
          <a:noFill/>
          <a:ln>
            <a:noFill/>
          </a:ln>
        </p:spPr>
      </p:pic>
      <p:pic>
        <p:nvPicPr>
          <p:cNvPr id="15" name="Google Shape;15;p22"/>
          <p:cNvPicPr preferRelativeResize="0"/>
          <p:nvPr/>
        </p:nvPicPr>
        <p:blipFill rotWithShape="1">
          <a:blip r:embed="rId13">
            <a:alphaModFix/>
          </a:blip>
          <a:srcRect l="5306" t="41365" r="75005" b="38926"/>
          <a:stretch/>
        </p:blipFill>
        <p:spPr>
          <a:xfrm>
            <a:off x="8740494" y="4776750"/>
            <a:ext cx="300154" cy="3001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1</a:t>
            </a:fld>
            <a:endParaRPr/>
          </a:p>
        </p:txBody>
      </p:sp>
      <p:sp>
        <p:nvSpPr>
          <p:cNvPr id="81" name="Google Shape;81;p1"/>
          <p:cNvSpPr txBox="1">
            <a:spLocks noGrp="1"/>
          </p:cNvSpPr>
          <p:nvPr>
            <p:ph type="body" idx="1"/>
          </p:nvPr>
        </p:nvSpPr>
        <p:spPr>
          <a:xfrm>
            <a:off x="215515" y="501749"/>
            <a:ext cx="2268254" cy="4641751"/>
          </a:xfrm>
          <a:prstGeom prst="rect">
            <a:avLst/>
          </a:prstGeom>
          <a:noFill/>
          <a:ln>
            <a:noFill/>
          </a:ln>
        </p:spPr>
        <p:txBody>
          <a:bodyPr spcFirstLastPara="1" wrap="square" lIns="40800" tIns="40800" rIns="40800" bIns="40800" anchor="ctr" anchorCtr="0">
            <a:noAutofit/>
          </a:bodyPr>
          <a:lstStyle/>
          <a:p>
            <a:pPr marL="0" lvl="0" indent="0" algn="l" rtl="0">
              <a:spcBef>
                <a:spcPts val="0"/>
              </a:spcBef>
              <a:spcAft>
                <a:spcPts val="0"/>
              </a:spcAft>
              <a:buSzPts val="1400"/>
              <a:buNone/>
            </a:pPr>
            <a:r>
              <a:rPr lang="en-CA"/>
              <a:t>Project Name</a:t>
            </a:r>
            <a:br>
              <a:rPr lang="en-CA"/>
            </a:br>
            <a:r>
              <a:rPr lang="en-CA">
                <a:solidFill>
                  <a:schemeClr val="accent6"/>
                </a:solidFill>
              </a:rPr>
              <a:t>Cable Insights Initiative </a:t>
            </a:r>
            <a:endParaRPr>
              <a:solidFill>
                <a:schemeClr val="accent6"/>
              </a:solidFill>
            </a:endParaRPr>
          </a:p>
          <a:p>
            <a:pPr marL="0" lvl="0" indent="0" algn="l" rtl="0">
              <a:spcBef>
                <a:spcPts val="600"/>
              </a:spcBef>
              <a:spcAft>
                <a:spcPts val="0"/>
              </a:spcAft>
              <a:buSzPts val="1400"/>
              <a:buNone/>
            </a:pPr>
            <a:endParaRPr>
              <a:solidFill>
                <a:schemeClr val="accent6"/>
              </a:solidFill>
            </a:endParaRPr>
          </a:p>
          <a:p>
            <a:pPr marL="0" lvl="0" indent="0" algn="l" rtl="0">
              <a:spcBef>
                <a:spcPts val="600"/>
              </a:spcBef>
              <a:spcAft>
                <a:spcPts val="0"/>
              </a:spcAft>
              <a:buSzPts val="1400"/>
              <a:buNone/>
            </a:pPr>
            <a:r>
              <a:rPr lang="en-CA"/>
              <a:t>Presenter Name</a:t>
            </a:r>
            <a:endParaRPr/>
          </a:p>
          <a:p>
            <a:pPr marL="0" lvl="0" indent="0" algn="l" rtl="0">
              <a:spcBef>
                <a:spcPts val="600"/>
              </a:spcBef>
              <a:spcAft>
                <a:spcPts val="0"/>
              </a:spcAft>
              <a:buSzPts val="1000"/>
              <a:buNone/>
            </a:pPr>
            <a:r>
              <a:rPr lang="en-CA"/>
              <a:t>Business Insights Team</a:t>
            </a:r>
            <a:endParaRPr/>
          </a:p>
        </p:txBody>
      </p:sp>
      <p:grpSp>
        <p:nvGrpSpPr>
          <p:cNvPr id="82" name="Google Shape;82;p1"/>
          <p:cNvGrpSpPr/>
          <p:nvPr/>
        </p:nvGrpSpPr>
        <p:grpSpPr>
          <a:xfrm>
            <a:off x="6732241" y="2818004"/>
            <a:ext cx="2422583" cy="2327881"/>
            <a:chOff x="0" y="0"/>
            <a:chExt cx="2422582" cy="2327879"/>
          </a:xfrm>
        </p:grpSpPr>
        <p:pic>
          <p:nvPicPr>
            <p:cNvPr id="83" name="Google Shape;83;p1" descr="Picture 10"/>
            <p:cNvPicPr preferRelativeResize="0"/>
            <p:nvPr/>
          </p:nvPicPr>
          <p:blipFill rotWithShape="1">
            <a:blip r:embed="rId3">
              <a:alphaModFix/>
            </a:blip>
            <a:srcRect l="52529" t="47229" r="15258" b="21957"/>
            <a:stretch/>
          </p:blipFill>
          <p:spPr>
            <a:xfrm>
              <a:off x="0" y="0"/>
              <a:ext cx="2422582" cy="2327879"/>
            </a:xfrm>
            <a:prstGeom prst="rect">
              <a:avLst/>
            </a:prstGeom>
            <a:noFill/>
            <a:ln>
              <a:noFill/>
            </a:ln>
          </p:spPr>
        </p:pic>
        <p:pic>
          <p:nvPicPr>
            <p:cNvPr id="84" name="Google Shape;84;p1" descr="Picture 11"/>
            <p:cNvPicPr preferRelativeResize="0"/>
            <p:nvPr/>
          </p:nvPicPr>
          <p:blipFill rotWithShape="1">
            <a:blip r:embed="rId4">
              <a:alphaModFix/>
            </a:blip>
            <a:srcRect t="40404" b="39887"/>
            <a:stretch/>
          </p:blipFill>
          <p:spPr>
            <a:xfrm>
              <a:off x="864095" y="1913984"/>
              <a:ext cx="1524602" cy="300155"/>
            </a:xfrm>
            <a:prstGeom prst="rect">
              <a:avLst/>
            </a:prstGeom>
            <a:noFill/>
            <a:ln>
              <a:noFill/>
            </a:ln>
          </p:spPr>
        </p:pic>
      </p:grpSp>
      <p:grpSp>
        <p:nvGrpSpPr>
          <p:cNvPr id="85" name="Google Shape;85;p1"/>
          <p:cNvGrpSpPr/>
          <p:nvPr/>
        </p:nvGrpSpPr>
        <p:grpSpPr>
          <a:xfrm>
            <a:off x="6726829" y="2824284"/>
            <a:ext cx="2422583" cy="2327880"/>
            <a:chOff x="0" y="0"/>
            <a:chExt cx="2422582" cy="2327879"/>
          </a:xfrm>
        </p:grpSpPr>
        <p:pic>
          <p:nvPicPr>
            <p:cNvPr id="86" name="Google Shape;86;p1" descr="Picture 19"/>
            <p:cNvPicPr preferRelativeResize="0"/>
            <p:nvPr/>
          </p:nvPicPr>
          <p:blipFill rotWithShape="1">
            <a:blip r:embed="rId3">
              <a:alphaModFix/>
            </a:blip>
            <a:srcRect l="52529" t="47229" r="15258" b="21957"/>
            <a:stretch/>
          </p:blipFill>
          <p:spPr>
            <a:xfrm>
              <a:off x="0" y="0"/>
              <a:ext cx="2422582" cy="2327879"/>
            </a:xfrm>
            <a:prstGeom prst="rect">
              <a:avLst/>
            </a:prstGeom>
            <a:noFill/>
            <a:ln>
              <a:noFill/>
            </a:ln>
          </p:spPr>
        </p:pic>
        <p:pic>
          <p:nvPicPr>
            <p:cNvPr id="87" name="Google Shape;87;p1" descr="Picture 20"/>
            <p:cNvPicPr preferRelativeResize="0"/>
            <p:nvPr/>
          </p:nvPicPr>
          <p:blipFill rotWithShape="1">
            <a:blip r:embed="rId4">
              <a:alphaModFix/>
            </a:blip>
            <a:srcRect t="40404" b="39887"/>
            <a:stretch/>
          </p:blipFill>
          <p:spPr>
            <a:xfrm>
              <a:off x="864095" y="1913984"/>
              <a:ext cx="1524602" cy="30015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p:nvPr/>
        </p:nvSpPr>
        <p:spPr>
          <a:xfrm>
            <a:off x="456888" y="3606750"/>
            <a:ext cx="3035112" cy="225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graphicFrame>
        <p:nvGraphicFramePr>
          <p:cNvPr id="191" name="Google Shape;191;p10"/>
          <p:cNvGraphicFramePr/>
          <p:nvPr/>
        </p:nvGraphicFramePr>
        <p:xfrm>
          <a:off x="459813" y="3089136"/>
          <a:ext cx="3000000" cy="3000000"/>
        </p:xfrm>
        <a:graphic>
          <a:graphicData uri="http://schemas.openxmlformats.org/drawingml/2006/table">
            <a:tbl>
              <a:tblPr>
                <a:noFill/>
                <a:tableStyleId>{1AFC89F6-4DF9-49B3-9897-776A7EFF03C5}</a:tableStyleId>
              </a:tblPr>
              <a:tblGrid>
                <a:gridCol w="735025">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748075">
                  <a:extLst>
                    <a:ext uri="{9D8B030D-6E8A-4147-A177-3AD203B41FA5}">
                      <a16:colId xmlns:a16="http://schemas.microsoft.com/office/drawing/2014/main" val="20002"/>
                    </a:ext>
                  </a:extLst>
                </a:gridCol>
                <a:gridCol w="472050">
                  <a:extLst>
                    <a:ext uri="{9D8B030D-6E8A-4147-A177-3AD203B41FA5}">
                      <a16:colId xmlns:a16="http://schemas.microsoft.com/office/drawing/2014/main" val="20003"/>
                    </a:ext>
                  </a:extLst>
                </a:gridCol>
                <a:gridCol w="539500">
                  <a:extLst>
                    <a:ext uri="{9D8B030D-6E8A-4147-A177-3AD203B41FA5}">
                      <a16:colId xmlns:a16="http://schemas.microsoft.com/office/drawing/2014/main" val="20004"/>
                    </a:ext>
                  </a:extLst>
                </a:gridCol>
              </a:tblGrid>
              <a:tr h="211875">
                <a:tc>
                  <a:txBody>
                    <a:bodyPr/>
                    <a:lstStyle/>
                    <a:p>
                      <a:pPr marL="36000" marR="0" lvl="0" indent="0" algn="l" rtl="0">
                        <a:spcBef>
                          <a:spcPts val="0"/>
                        </a:spcBef>
                        <a:spcAft>
                          <a:spcPts val="0"/>
                        </a:spcAft>
                        <a:buNone/>
                      </a:pPr>
                      <a:r>
                        <a:rPr lang="en-CA" sz="800" b="1" u="none" strike="noStrike">
                          <a:solidFill>
                            <a:schemeClr val="dk1"/>
                          </a:solidFill>
                          <a:latin typeface="Arial"/>
                          <a:ea typeface="Arial"/>
                          <a:cs typeface="Arial"/>
                          <a:sym typeface="Arial"/>
                        </a:rPr>
                        <a:t>Channel</a:t>
                      </a:r>
                      <a:endParaRPr sz="800" b="1" i="0" u="none" strike="noStrike">
                        <a:solidFill>
                          <a:schemeClr val="dk1"/>
                        </a:solidFill>
                        <a:latin typeface="Arial"/>
                        <a:ea typeface="Arial"/>
                        <a:cs typeface="Arial"/>
                        <a:sym typeface="Arial"/>
                      </a:endParaRPr>
                    </a:p>
                  </a:txBody>
                  <a:tcPr marL="7625" marR="7625" marT="7625" marB="0" anchor="ctr">
                    <a:solidFill>
                      <a:schemeClr val="accent2"/>
                    </a:solidFill>
                  </a:tcPr>
                </a:tc>
                <a:tc>
                  <a:txBody>
                    <a:bodyPr/>
                    <a:lstStyle/>
                    <a:p>
                      <a:pPr marL="0" marR="0" lvl="0" indent="0" algn="ctr" rtl="0">
                        <a:spcBef>
                          <a:spcPts val="0"/>
                        </a:spcBef>
                        <a:spcAft>
                          <a:spcPts val="0"/>
                        </a:spcAft>
                        <a:buNone/>
                      </a:pPr>
                      <a:r>
                        <a:rPr lang="en-CA" sz="800" b="1" u="none" strike="noStrike">
                          <a:solidFill>
                            <a:schemeClr val="dk1"/>
                          </a:solidFill>
                          <a:latin typeface="Arial"/>
                          <a:ea typeface="Arial"/>
                          <a:cs typeface="Arial"/>
                          <a:sym typeface="Arial"/>
                        </a:rPr>
                        <a:t>Internet</a:t>
                      </a:r>
                      <a:endParaRPr sz="800" b="1" i="0" u="none" strike="noStrike">
                        <a:solidFill>
                          <a:schemeClr val="dk1"/>
                        </a:solidFill>
                        <a:latin typeface="Arial"/>
                        <a:ea typeface="Arial"/>
                        <a:cs typeface="Arial"/>
                        <a:sym typeface="Arial"/>
                      </a:endParaRPr>
                    </a:p>
                  </a:txBody>
                  <a:tcPr marL="7625" marR="7625" marT="7625" marB="0" anchor="ctr">
                    <a:solidFill>
                      <a:schemeClr val="accent2"/>
                    </a:solidFill>
                  </a:tcPr>
                </a:tc>
                <a:tc>
                  <a:txBody>
                    <a:bodyPr/>
                    <a:lstStyle/>
                    <a:p>
                      <a:pPr marL="0" marR="0" lvl="0" indent="0" algn="ctr" rtl="0">
                        <a:spcBef>
                          <a:spcPts val="0"/>
                        </a:spcBef>
                        <a:spcAft>
                          <a:spcPts val="0"/>
                        </a:spcAft>
                        <a:buNone/>
                      </a:pPr>
                      <a:r>
                        <a:rPr lang="en-CA" sz="800" b="1" u="none" strike="noStrike">
                          <a:solidFill>
                            <a:schemeClr val="dk1"/>
                          </a:solidFill>
                          <a:latin typeface="Arial"/>
                          <a:ea typeface="Arial"/>
                          <a:cs typeface="Arial"/>
                          <a:sym typeface="Arial"/>
                        </a:rPr>
                        <a:t>Phone</a:t>
                      </a:r>
                      <a:endParaRPr sz="800" b="1" i="0" u="none" strike="noStrike">
                        <a:solidFill>
                          <a:schemeClr val="dk1"/>
                        </a:solidFill>
                        <a:latin typeface="Arial"/>
                        <a:ea typeface="Arial"/>
                        <a:cs typeface="Arial"/>
                        <a:sym typeface="Arial"/>
                      </a:endParaRPr>
                    </a:p>
                  </a:txBody>
                  <a:tcPr marL="7625" marR="7625" marT="7625" marB="0" anchor="ctr">
                    <a:solidFill>
                      <a:schemeClr val="accent2"/>
                    </a:solidFill>
                  </a:tcPr>
                </a:tc>
                <a:tc>
                  <a:txBody>
                    <a:bodyPr/>
                    <a:lstStyle/>
                    <a:p>
                      <a:pPr marL="0" marR="0" lvl="0" indent="0" algn="ctr" rtl="0">
                        <a:spcBef>
                          <a:spcPts val="0"/>
                        </a:spcBef>
                        <a:spcAft>
                          <a:spcPts val="0"/>
                        </a:spcAft>
                        <a:buNone/>
                      </a:pPr>
                      <a:r>
                        <a:rPr lang="en-CA" sz="800" b="1" u="none" strike="noStrike">
                          <a:solidFill>
                            <a:schemeClr val="dk1"/>
                          </a:solidFill>
                          <a:latin typeface="Arial"/>
                          <a:ea typeface="Arial"/>
                          <a:cs typeface="Arial"/>
                          <a:sym typeface="Arial"/>
                        </a:rPr>
                        <a:t>TV</a:t>
                      </a:r>
                      <a:endParaRPr sz="800" b="1" i="0" u="none" strike="noStrike">
                        <a:solidFill>
                          <a:schemeClr val="dk1"/>
                        </a:solidFill>
                        <a:latin typeface="Arial"/>
                        <a:ea typeface="Arial"/>
                        <a:cs typeface="Arial"/>
                        <a:sym typeface="Arial"/>
                      </a:endParaRPr>
                    </a:p>
                  </a:txBody>
                  <a:tcPr marL="7625" marR="7625" marT="7625" marB="0" anchor="ctr">
                    <a:solidFill>
                      <a:schemeClr val="accent2"/>
                    </a:solidFill>
                  </a:tcPr>
                </a:tc>
                <a:tc>
                  <a:txBody>
                    <a:bodyPr/>
                    <a:lstStyle/>
                    <a:p>
                      <a:pPr marL="0" marR="0" lvl="0" indent="0" algn="ctr" rtl="0">
                        <a:spcBef>
                          <a:spcPts val="0"/>
                        </a:spcBef>
                        <a:spcAft>
                          <a:spcPts val="0"/>
                        </a:spcAft>
                        <a:buNone/>
                      </a:pPr>
                      <a:r>
                        <a:rPr lang="en-CA" sz="800" b="1" u="none" strike="noStrike">
                          <a:solidFill>
                            <a:schemeClr val="dk1"/>
                          </a:solidFill>
                          <a:latin typeface="Arial"/>
                          <a:ea typeface="Arial"/>
                          <a:cs typeface="Arial"/>
                          <a:sym typeface="Arial"/>
                        </a:rPr>
                        <a:t>Grand Total</a:t>
                      </a:r>
                      <a:endParaRPr sz="800" b="1" i="0" u="none" strike="noStrike">
                        <a:solidFill>
                          <a:schemeClr val="dk1"/>
                        </a:solidFill>
                        <a:latin typeface="Arial"/>
                        <a:ea typeface="Arial"/>
                        <a:cs typeface="Arial"/>
                        <a:sym typeface="Arial"/>
                      </a:endParaRPr>
                    </a:p>
                  </a:txBody>
                  <a:tcPr marL="7625" marR="7625" marT="7625" marB="0" anchor="b">
                    <a:solidFill>
                      <a:schemeClr val="accent2"/>
                    </a:solidFill>
                  </a:tcPr>
                </a:tc>
                <a:extLst>
                  <a:ext uri="{0D108BD9-81ED-4DB2-BD59-A6C34878D82A}">
                    <a16:rowId xmlns:a16="http://schemas.microsoft.com/office/drawing/2014/main" val="10000"/>
                  </a:ext>
                </a:extLst>
              </a:tr>
              <a:tr h="211875">
                <a:tc>
                  <a:txBody>
                    <a:bodyPr/>
                    <a:lstStyle/>
                    <a:p>
                      <a:pPr marL="36000" marR="0" lvl="0" indent="0" algn="l" rtl="0">
                        <a:spcBef>
                          <a:spcPts val="0"/>
                        </a:spcBef>
                        <a:spcAft>
                          <a:spcPts val="0"/>
                        </a:spcAft>
                        <a:buNone/>
                      </a:pPr>
                      <a:r>
                        <a:rPr lang="en-CA" sz="800" u="none" strike="noStrike">
                          <a:latin typeface="Arial"/>
                          <a:ea typeface="Arial"/>
                          <a:cs typeface="Arial"/>
                          <a:sym typeface="Arial"/>
                        </a:rPr>
                        <a:t>3rd Party</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5%</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11%</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2%</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18%</a:t>
                      </a:r>
                      <a:endParaRPr sz="800" b="0" i="0" u="none" strike="noStrike">
                        <a:solidFill>
                          <a:srgbClr val="0000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1"/>
                  </a:ext>
                </a:extLst>
              </a:tr>
              <a:tr h="211875">
                <a:tc>
                  <a:txBody>
                    <a:bodyPr/>
                    <a:lstStyle/>
                    <a:p>
                      <a:pPr marL="36000" marR="0" lvl="0" indent="0" algn="l" rtl="0">
                        <a:spcBef>
                          <a:spcPts val="0"/>
                        </a:spcBef>
                        <a:spcAft>
                          <a:spcPts val="0"/>
                        </a:spcAft>
                        <a:buNone/>
                      </a:pPr>
                      <a:r>
                        <a:rPr lang="en-CA" sz="800" u="none" strike="noStrike">
                          <a:latin typeface="Arial"/>
                          <a:ea typeface="Arial"/>
                          <a:cs typeface="Arial"/>
                          <a:sym typeface="Arial"/>
                        </a:rPr>
                        <a:t>Field</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11%</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17%</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5%</a:t>
                      </a:r>
                      <a:endParaRPr sz="800" b="0" i="0" u="none" strike="noStrike">
                        <a:solidFill>
                          <a:srgbClr val="0061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33%</a:t>
                      </a:r>
                      <a:endParaRPr sz="800" b="0" i="0" u="none" strike="noStrike">
                        <a:solidFill>
                          <a:srgbClr val="0000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2"/>
                  </a:ext>
                </a:extLst>
              </a:tr>
              <a:tr h="211875">
                <a:tc>
                  <a:txBody>
                    <a:bodyPr/>
                    <a:lstStyle/>
                    <a:p>
                      <a:pPr marL="36000" marR="0" lvl="0" indent="0" algn="l" rtl="0">
                        <a:spcBef>
                          <a:spcPts val="0"/>
                        </a:spcBef>
                        <a:spcAft>
                          <a:spcPts val="0"/>
                        </a:spcAft>
                        <a:buNone/>
                      </a:pPr>
                      <a:r>
                        <a:rPr lang="en-CA" sz="800" u="none" strike="noStrike">
                          <a:latin typeface="Arial"/>
                          <a:ea typeface="Arial"/>
                          <a:cs typeface="Arial"/>
                          <a:sym typeface="Arial"/>
                        </a:rPr>
                        <a:t>NIS Brampton</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2%</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3%</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6%</a:t>
                      </a:r>
                      <a:endParaRPr sz="800" b="0" i="0" u="none" strike="noStrike">
                        <a:solidFill>
                          <a:srgbClr val="0000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3"/>
                  </a:ext>
                </a:extLst>
              </a:tr>
              <a:tr h="211875">
                <a:tc>
                  <a:txBody>
                    <a:bodyPr/>
                    <a:lstStyle/>
                    <a:p>
                      <a:pPr marL="36000" marR="0" lvl="0" indent="0" algn="l" rtl="0">
                        <a:spcBef>
                          <a:spcPts val="0"/>
                        </a:spcBef>
                        <a:spcAft>
                          <a:spcPts val="0"/>
                        </a:spcAft>
                        <a:buNone/>
                      </a:pPr>
                      <a:r>
                        <a:rPr lang="en-CA" sz="800" u="none" strike="noStrike">
                          <a:latin typeface="Arial"/>
                          <a:ea typeface="Arial"/>
                          <a:cs typeface="Arial"/>
                          <a:sym typeface="Arial"/>
                        </a:rPr>
                        <a:t>NIS Inbound</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19%</a:t>
                      </a:r>
                      <a:endParaRPr sz="800" b="0" i="0" u="none" strike="noStrike">
                        <a:solidFill>
                          <a:srgbClr val="0061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18%</a:t>
                      </a:r>
                      <a:endParaRPr sz="800" b="0" i="0" u="none" strike="noStrike">
                        <a:solidFill>
                          <a:srgbClr val="0061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3%</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39%</a:t>
                      </a:r>
                      <a:endParaRPr sz="800" b="0" i="0" u="none" strike="noStrike">
                        <a:solidFill>
                          <a:srgbClr val="0061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4"/>
                  </a:ext>
                </a:extLst>
              </a:tr>
              <a:tr h="211875">
                <a:tc>
                  <a:txBody>
                    <a:bodyPr/>
                    <a:lstStyle/>
                    <a:p>
                      <a:pPr marL="36000" marR="0" lvl="0" indent="0" algn="l" rtl="0">
                        <a:spcBef>
                          <a:spcPts val="0"/>
                        </a:spcBef>
                        <a:spcAft>
                          <a:spcPts val="0"/>
                        </a:spcAft>
                        <a:buNone/>
                      </a:pPr>
                      <a:r>
                        <a:rPr lang="en-CA" sz="800" u="none" strike="noStrike">
                          <a:latin typeface="Arial"/>
                          <a:ea typeface="Arial"/>
                          <a:cs typeface="Arial"/>
                          <a:sym typeface="Arial"/>
                        </a:rPr>
                        <a:t>NIS Toronto</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2%</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2%</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1%</a:t>
                      </a:r>
                      <a:endParaRPr sz="800" b="0"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u="none" strike="noStrike">
                          <a:latin typeface="Arial"/>
                          <a:ea typeface="Arial"/>
                          <a:cs typeface="Arial"/>
                          <a:sym typeface="Arial"/>
                        </a:rPr>
                        <a:t>4%</a:t>
                      </a:r>
                      <a:endParaRPr sz="800" b="0" i="0" u="none" strike="noStrike">
                        <a:solidFill>
                          <a:srgbClr val="0000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5"/>
                  </a:ext>
                </a:extLst>
              </a:tr>
              <a:tr h="211875">
                <a:tc>
                  <a:txBody>
                    <a:bodyPr/>
                    <a:lstStyle/>
                    <a:p>
                      <a:pPr marL="36000" marR="0" lvl="0" indent="0" algn="l" rtl="0">
                        <a:spcBef>
                          <a:spcPts val="0"/>
                        </a:spcBef>
                        <a:spcAft>
                          <a:spcPts val="0"/>
                        </a:spcAft>
                        <a:buNone/>
                      </a:pPr>
                      <a:r>
                        <a:rPr lang="en-CA" sz="800" b="1" u="none" strike="noStrike">
                          <a:latin typeface="Arial"/>
                          <a:ea typeface="Arial"/>
                          <a:cs typeface="Arial"/>
                          <a:sym typeface="Arial"/>
                        </a:rPr>
                        <a:t>Grand Total</a:t>
                      </a:r>
                      <a:endParaRPr sz="800" b="1"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b="1" u="none" strike="noStrike">
                          <a:latin typeface="Arial"/>
                          <a:ea typeface="Arial"/>
                          <a:cs typeface="Arial"/>
                          <a:sym typeface="Arial"/>
                        </a:rPr>
                        <a:t>39%</a:t>
                      </a:r>
                      <a:endParaRPr sz="800" b="1"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b="1" u="none" strike="noStrike">
                          <a:latin typeface="Arial"/>
                          <a:ea typeface="Arial"/>
                          <a:cs typeface="Arial"/>
                          <a:sym typeface="Arial"/>
                        </a:rPr>
                        <a:t>50%</a:t>
                      </a:r>
                      <a:endParaRPr sz="800" b="1"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b="1" u="none" strike="noStrike">
                          <a:latin typeface="Arial"/>
                          <a:ea typeface="Arial"/>
                          <a:cs typeface="Arial"/>
                          <a:sym typeface="Arial"/>
                        </a:rPr>
                        <a:t>11%</a:t>
                      </a:r>
                      <a:endParaRPr sz="800" b="1" i="0" u="none" strike="noStrike">
                        <a:solidFill>
                          <a:srgbClr val="000000"/>
                        </a:solidFill>
                        <a:latin typeface="Arial"/>
                        <a:ea typeface="Arial"/>
                        <a:cs typeface="Arial"/>
                        <a:sym typeface="Arial"/>
                      </a:endParaRPr>
                    </a:p>
                  </a:txBody>
                  <a:tcPr marL="7625" marR="7625" marT="7625" marB="0" anchor="b"/>
                </a:tc>
                <a:tc>
                  <a:txBody>
                    <a:bodyPr/>
                    <a:lstStyle/>
                    <a:p>
                      <a:pPr marL="0" marR="0" lvl="0" indent="0" algn="ctr" rtl="0">
                        <a:spcBef>
                          <a:spcPts val="0"/>
                        </a:spcBef>
                        <a:spcAft>
                          <a:spcPts val="0"/>
                        </a:spcAft>
                        <a:buNone/>
                      </a:pPr>
                      <a:r>
                        <a:rPr lang="en-CA" sz="800" b="1" u="none" strike="noStrike">
                          <a:latin typeface="Arial"/>
                          <a:ea typeface="Arial"/>
                          <a:cs typeface="Arial"/>
                          <a:sym typeface="Arial"/>
                        </a:rPr>
                        <a:t>100%</a:t>
                      </a:r>
                      <a:endParaRPr sz="800" b="1" i="0" u="none" strike="noStrike">
                        <a:solidFill>
                          <a:srgbClr val="000000"/>
                        </a:solidFill>
                        <a:latin typeface="Arial"/>
                        <a:ea typeface="Arial"/>
                        <a:cs typeface="Arial"/>
                        <a:sym typeface="Arial"/>
                      </a:endParaRPr>
                    </a:p>
                  </a:txBody>
                  <a:tcPr marL="7625" marR="7625" marT="7625" marB="0" anchor="b"/>
                </a:tc>
                <a:extLst>
                  <a:ext uri="{0D108BD9-81ED-4DB2-BD59-A6C34878D82A}">
                    <a16:rowId xmlns:a16="http://schemas.microsoft.com/office/drawing/2014/main" val="10006"/>
                  </a:ext>
                </a:extLst>
              </a:tr>
            </a:tbl>
          </a:graphicData>
        </a:graphic>
      </p:graphicFrame>
      <p:sp>
        <p:nvSpPr>
          <p:cNvPr id="192" name="Google Shape;192;p10"/>
          <p:cNvSpPr/>
          <p:nvPr/>
        </p:nvSpPr>
        <p:spPr>
          <a:xfrm>
            <a:off x="483577" y="941860"/>
            <a:ext cx="5569448" cy="1643611"/>
          </a:xfrm>
          <a:prstGeom prst="roundRect">
            <a:avLst>
              <a:gd name="adj" fmla="val 6105"/>
            </a:avLst>
          </a:prstGeom>
          <a:solidFill>
            <a:srgbClr val="FFFFFF"/>
          </a:solidFill>
          <a:ln w="9525" cap="flat" cmpd="sng">
            <a:solidFill>
              <a:srgbClr val="FFBF3F"/>
            </a:solidFill>
            <a:prstDash val="solid"/>
            <a:round/>
            <a:headEnd type="none" w="sm" len="sm"/>
            <a:tailEnd type="none" w="sm" len="sm"/>
          </a:ln>
        </p:spPr>
        <p:txBody>
          <a:bodyPr spcFirstLastPara="1" wrap="square" lIns="81625" tIns="40800" rIns="81625" bIns="408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93" name="Google Shape;193;p10"/>
          <p:cNvSpPr txBox="1">
            <a:spLocks noGrp="1"/>
          </p:cNvSpPr>
          <p:nvPr>
            <p:ph type="body" idx="1"/>
          </p:nvPr>
        </p:nvSpPr>
        <p:spPr>
          <a:xfrm>
            <a:off x="459813" y="964185"/>
            <a:ext cx="5600405" cy="1621286"/>
          </a:xfrm>
          <a:prstGeom prst="rect">
            <a:avLst/>
          </a:prstGeom>
          <a:noFill/>
          <a:ln>
            <a:noFill/>
          </a:ln>
        </p:spPr>
        <p:txBody>
          <a:bodyPr spcFirstLastPara="1" wrap="square" lIns="77200" tIns="38600" rIns="77200" bIns="38600" anchor="t" anchorCtr="0">
            <a:noAutofit/>
          </a:bodyPr>
          <a:lstStyle/>
          <a:p>
            <a:pPr marL="0" lvl="0" indent="0" algn="l" rtl="0">
              <a:spcBef>
                <a:spcPts val="0"/>
              </a:spcBef>
              <a:spcAft>
                <a:spcPts val="0"/>
              </a:spcAft>
              <a:buSzPts val="800"/>
              <a:buNone/>
            </a:pPr>
            <a:r>
              <a:rPr lang="en-CA" sz="800">
                <a:latin typeface="Arial"/>
                <a:ea typeface="Arial"/>
                <a:cs typeface="Arial"/>
                <a:sym typeface="Arial"/>
              </a:rPr>
              <a:t>Summary statistics for count of 36 Field Sales agents</a:t>
            </a:r>
            <a:endParaRPr/>
          </a:p>
          <a:p>
            <a:pPr marL="307008" lvl="1" indent="-159537" algn="l" rtl="0">
              <a:spcBef>
                <a:spcPts val="253"/>
              </a:spcBef>
              <a:spcAft>
                <a:spcPts val="0"/>
              </a:spcAft>
              <a:buSzPts val="600"/>
              <a:buChar char="o"/>
            </a:pPr>
            <a:r>
              <a:rPr lang="en-CA" sz="800">
                <a:latin typeface="Arial"/>
                <a:ea typeface="Arial"/>
                <a:cs typeface="Arial"/>
                <a:sym typeface="Arial"/>
              </a:rPr>
              <a:t>61% of agents sell under the average contribution within their respective FSA territory</a:t>
            </a:r>
            <a:endParaRPr/>
          </a:p>
          <a:p>
            <a:pPr marL="307008" lvl="1" indent="-159537" algn="l" rtl="0">
              <a:spcBef>
                <a:spcPts val="253"/>
              </a:spcBef>
              <a:spcAft>
                <a:spcPts val="0"/>
              </a:spcAft>
              <a:buSzPts val="600"/>
              <a:buChar char="o"/>
            </a:pPr>
            <a:r>
              <a:rPr lang="en-CA" sz="800">
                <a:latin typeface="Arial"/>
                <a:ea typeface="Arial"/>
                <a:cs typeface="Arial"/>
                <a:sym typeface="Arial"/>
              </a:rPr>
              <a:t>No mode, no value appears more often than others</a:t>
            </a:r>
            <a:endParaRPr/>
          </a:p>
          <a:p>
            <a:pPr marL="307008" lvl="1" indent="-159537" algn="l" rtl="0">
              <a:spcBef>
                <a:spcPts val="253"/>
              </a:spcBef>
              <a:spcAft>
                <a:spcPts val="0"/>
              </a:spcAft>
              <a:buSzPts val="600"/>
              <a:buChar char="o"/>
            </a:pPr>
            <a:r>
              <a:rPr lang="en-CA" sz="800">
                <a:latin typeface="Arial"/>
                <a:ea typeface="Arial"/>
                <a:cs typeface="Arial"/>
                <a:sym typeface="Arial"/>
              </a:rPr>
              <a:t>Only one agent  - Craig Colin sells less than 10% outside designated territory</a:t>
            </a:r>
            <a:endParaRPr/>
          </a:p>
          <a:p>
            <a:pPr marL="307008" lvl="1" indent="-159537" algn="l" rtl="0">
              <a:spcBef>
                <a:spcPts val="253"/>
              </a:spcBef>
              <a:spcAft>
                <a:spcPts val="0"/>
              </a:spcAft>
              <a:buSzPts val="600"/>
              <a:buChar char="o"/>
            </a:pPr>
            <a:r>
              <a:rPr lang="en-CA" sz="800">
                <a:latin typeface="Arial"/>
                <a:ea typeface="Arial"/>
                <a:cs typeface="Arial"/>
                <a:sym typeface="Arial"/>
              </a:rPr>
              <a:t>One agent – Daniel O’Leary contributes nothing to assigned territory </a:t>
            </a:r>
            <a:endParaRPr/>
          </a:p>
          <a:p>
            <a:pPr marL="108000" lvl="1" indent="0" algn="l" rtl="0">
              <a:spcBef>
                <a:spcPts val="0"/>
              </a:spcBef>
              <a:spcAft>
                <a:spcPts val="0"/>
              </a:spcAft>
              <a:buSzPts val="600"/>
              <a:buNone/>
            </a:pPr>
            <a:r>
              <a:rPr lang="en-CA" sz="800">
                <a:latin typeface="Arial"/>
                <a:ea typeface="Arial"/>
                <a:cs typeface="Arial"/>
                <a:sym typeface="Arial"/>
              </a:rPr>
              <a:t>(are they hitting targets)</a:t>
            </a:r>
            <a:endParaRPr/>
          </a:p>
          <a:p>
            <a:pPr marL="0" lvl="0" indent="0" algn="l" rtl="0">
              <a:spcBef>
                <a:spcPts val="253"/>
              </a:spcBef>
              <a:spcAft>
                <a:spcPts val="0"/>
              </a:spcAft>
              <a:buClr>
                <a:srgbClr val="414042"/>
              </a:buClr>
              <a:buSzPts val="800"/>
              <a:buNone/>
            </a:pPr>
            <a:r>
              <a:rPr lang="en-CA" sz="800">
                <a:latin typeface="Arial"/>
                <a:ea typeface="Arial"/>
                <a:cs typeface="Arial"/>
                <a:sym typeface="Arial"/>
              </a:rPr>
              <a:t>Higher percentage of units sold in assigned FSA territory correlates with lower number of units sold </a:t>
            </a:r>
            <a:endParaRPr/>
          </a:p>
          <a:p>
            <a:pPr marL="307008" lvl="1" indent="-159537" algn="l" rtl="0">
              <a:spcBef>
                <a:spcPts val="253"/>
              </a:spcBef>
              <a:spcAft>
                <a:spcPts val="0"/>
              </a:spcAft>
              <a:buClr>
                <a:srgbClr val="414042"/>
              </a:buClr>
              <a:buSzPts val="600"/>
              <a:buChar char="o"/>
            </a:pPr>
            <a:r>
              <a:rPr lang="en-CA" sz="800">
                <a:latin typeface="Arial"/>
                <a:ea typeface="Arial"/>
                <a:cs typeface="Arial"/>
                <a:sym typeface="Arial"/>
              </a:rPr>
              <a:t>Moderate negative correlation coefficient of -0.45</a:t>
            </a:r>
            <a:endParaRPr/>
          </a:p>
          <a:p>
            <a:pPr marL="147471" lvl="1" indent="0" algn="l" rtl="0">
              <a:spcBef>
                <a:spcPts val="253"/>
              </a:spcBef>
              <a:spcAft>
                <a:spcPts val="0"/>
              </a:spcAft>
              <a:buClr>
                <a:srgbClr val="414042"/>
              </a:buClr>
              <a:buSzPts val="600"/>
              <a:buNone/>
            </a:pPr>
            <a:endParaRPr sz="800">
              <a:latin typeface="Arial"/>
              <a:ea typeface="Arial"/>
              <a:cs typeface="Arial"/>
              <a:sym typeface="Arial"/>
            </a:endParaRPr>
          </a:p>
          <a:p>
            <a:pPr marL="0" lvl="0" indent="0" algn="l" rtl="0">
              <a:spcBef>
                <a:spcPts val="253"/>
              </a:spcBef>
              <a:spcAft>
                <a:spcPts val="0"/>
              </a:spcAft>
              <a:buClr>
                <a:srgbClr val="414042"/>
              </a:buClr>
              <a:buSzPts val="800"/>
              <a:buNone/>
            </a:pPr>
            <a:r>
              <a:rPr lang="en-CA" sz="800">
                <a:solidFill>
                  <a:srgbClr val="414042"/>
                </a:solidFill>
                <a:latin typeface="Arial"/>
                <a:ea typeface="Arial"/>
                <a:cs typeface="Arial"/>
                <a:sym typeface="Arial"/>
              </a:rPr>
              <a:t>Field channel and NIS Outbound accounts for 33% and 10% of total sales within TSR respectively </a:t>
            </a:r>
            <a:endParaRPr sz="800">
              <a:solidFill>
                <a:srgbClr val="FF0000"/>
              </a:solidFill>
              <a:latin typeface="Arial"/>
              <a:ea typeface="Arial"/>
              <a:cs typeface="Arial"/>
              <a:sym typeface="Arial"/>
            </a:endParaRPr>
          </a:p>
        </p:txBody>
      </p:sp>
      <p:sp>
        <p:nvSpPr>
          <p:cNvPr id="194" name="Google Shape;194;p10"/>
          <p:cNvSpPr txBox="1">
            <a:spLocks noGrp="1"/>
          </p:cNvSpPr>
          <p:nvPr>
            <p:ph type="body" idx="2"/>
          </p:nvPr>
        </p:nvSpPr>
        <p:spPr>
          <a:xfrm>
            <a:off x="416502" y="647787"/>
            <a:ext cx="3035112" cy="288480"/>
          </a:xfrm>
          <a:prstGeom prst="rect">
            <a:avLst/>
          </a:prstGeom>
          <a:noFill/>
          <a:ln>
            <a:noFill/>
          </a:ln>
        </p:spPr>
        <p:txBody>
          <a:bodyPr spcFirstLastPara="1" wrap="square" lIns="81625" tIns="40800" rIns="81625" bIns="40800" anchor="t" anchorCtr="0">
            <a:noAutofit/>
          </a:bodyPr>
          <a:lstStyle/>
          <a:p>
            <a:pPr marL="0" lvl="0" indent="0" algn="l" rtl="0">
              <a:spcBef>
                <a:spcPts val="0"/>
              </a:spcBef>
              <a:spcAft>
                <a:spcPts val="0"/>
              </a:spcAft>
              <a:buSzPts val="1300"/>
              <a:buNone/>
            </a:pPr>
            <a:r>
              <a:rPr lang="en-CA"/>
              <a:t>Territory Contribution - Overview</a:t>
            </a:r>
            <a:endParaRPr/>
          </a:p>
        </p:txBody>
      </p:sp>
      <p:sp>
        <p:nvSpPr>
          <p:cNvPr id="195" name="Google Shape;195;p10"/>
          <p:cNvSpPr txBox="1">
            <a:spLocks noGrp="1"/>
          </p:cNvSpPr>
          <p:nvPr>
            <p:ph type="title"/>
          </p:nvPr>
        </p:nvSpPr>
        <p:spPr>
          <a:xfrm>
            <a:off x="416501" y="206499"/>
            <a:ext cx="3255499" cy="354375"/>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900"/>
              <a:buFont typeface="Arial"/>
              <a:buNone/>
            </a:pPr>
            <a:r>
              <a:rPr lang="en-CA"/>
              <a:t>Field Cable Ramp Analysis</a:t>
            </a:r>
            <a:endParaRPr/>
          </a:p>
        </p:txBody>
      </p:sp>
      <p:sp>
        <p:nvSpPr>
          <p:cNvPr id="196" name="Google Shape;196;p10"/>
          <p:cNvSpPr txBox="1"/>
          <p:nvPr/>
        </p:nvSpPr>
        <p:spPr>
          <a:xfrm>
            <a:off x="657000" y="2833322"/>
            <a:ext cx="2611301"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900">
                <a:solidFill>
                  <a:srgbClr val="414042"/>
                </a:solidFill>
                <a:latin typeface="Arial"/>
                <a:ea typeface="Arial"/>
                <a:cs typeface="Arial"/>
                <a:sym typeface="Arial"/>
              </a:rPr>
              <a:t>Acquisition within Field owned FSA –Jan – July </a:t>
            </a:r>
            <a:endParaRPr sz="900">
              <a:solidFill>
                <a:srgbClr val="414042"/>
              </a:solidFill>
              <a:latin typeface="Arial"/>
              <a:ea typeface="Arial"/>
              <a:cs typeface="Arial"/>
              <a:sym typeface="Arial"/>
            </a:endParaRPr>
          </a:p>
        </p:txBody>
      </p:sp>
      <p:pic>
        <p:nvPicPr>
          <p:cNvPr id="197" name="Google Shape;197;p10"/>
          <p:cNvPicPr preferRelativeResize="0"/>
          <p:nvPr/>
        </p:nvPicPr>
        <p:blipFill rotWithShape="1">
          <a:blip r:embed="rId3">
            <a:alphaModFix/>
          </a:blip>
          <a:srcRect/>
          <a:stretch/>
        </p:blipFill>
        <p:spPr>
          <a:xfrm>
            <a:off x="4122000" y="2966457"/>
            <a:ext cx="4755292" cy="1956986"/>
          </a:xfrm>
          <a:prstGeom prst="rect">
            <a:avLst/>
          </a:prstGeom>
          <a:noFill/>
          <a:ln>
            <a:noFill/>
          </a:ln>
        </p:spPr>
      </p:pic>
      <p:sp>
        <p:nvSpPr>
          <p:cNvPr id="198" name="Google Shape;198;p10"/>
          <p:cNvSpPr txBox="1"/>
          <p:nvPr/>
        </p:nvSpPr>
        <p:spPr>
          <a:xfrm>
            <a:off x="5652000" y="2806422"/>
            <a:ext cx="22500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900">
                <a:solidFill>
                  <a:srgbClr val="414042"/>
                </a:solidFill>
                <a:latin typeface="Arial"/>
                <a:ea typeface="Arial"/>
                <a:cs typeface="Arial"/>
                <a:sym typeface="Arial"/>
              </a:rPr>
              <a:t>Acquisition Within Agent Owned FSA</a:t>
            </a:r>
            <a:endParaRPr sz="900">
              <a:solidFill>
                <a:srgbClr val="414042"/>
              </a:solidFill>
              <a:latin typeface="Arial"/>
              <a:ea typeface="Arial"/>
              <a:cs typeface="Arial"/>
              <a:sym typeface="Arial"/>
            </a:endParaRPr>
          </a:p>
        </p:txBody>
      </p:sp>
      <p:sp>
        <p:nvSpPr>
          <p:cNvPr id="199" name="Google Shape;199;p10"/>
          <p:cNvSpPr/>
          <p:nvPr/>
        </p:nvSpPr>
        <p:spPr>
          <a:xfrm>
            <a:off x="3557801" y="3387452"/>
            <a:ext cx="247718" cy="585000"/>
          </a:xfrm>
          <a:prstGeom prst="rightBrace">
            <a:avLst>
              <a:gd name="adj1" fmla="val 8333"/>
              <a:gd name="adj2" fmla="val 50000"/>
            </a:avLst>
          </a:prstGeom>
          <a:noFill/>
          <a:ln w="12700" cap="flat" cmpd="sng">
            <a:solidFill>
              <a:schemeClr val="accent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graphicFrame>
        <p:nvGraphicFramePr>
          <p:cNvPr id="200" name="Google Shape;200;p10"/>
          <p:cNvGraphicFramePr/>
          <p:nvPr/>
        </p:nvGraphicFramePr>
        <p:xfrm>
          <a:off x="7227000" y="936267"/>
          <a:ext cx="3000000" cy="3000000"/>
        </p:xfrm>
        <a:graphic>
          <a:graphicData uri="http://schemas.openxmlformats.org/drawingml/2006/table">
            <a:tbl>
              <a:tblPr firstRow="1" bandRow="1">
                <a:noFill/>
                <a:tableStyleId>{48C24B01-713B-40E3-8412-A27DD07F322D}</a:tableStyleId>
              </a:tblPr>
              <a:tblGrid>
                <a:gridCol w="1038975">
                  <a:extLst>
                    <a:ext uri="{9D8B030D-6E8A-4147-A177-3AD203B41FA5}">
                      <a16:colId xmlns:a16="http://schemas.microsoft.com/office/drawing/2014/main" val="20000"/>
                    </a:ext>
                  </a:extLst>
                </a:gridCol>
              </a:tblGrid>
              <a:tr h="211400">
                <a:tc>
                  <a:txBody>
                    <a:bodyPr/>
                    <a:lstStyle/>
                    <a:p>
                      <a:pPr marL="0" marR="0" lvl="0" indent="0" algn="ctr" rtl="0">
                        <a:spcBef>
                          <a:spcPts val="0"/>
                        </a:spcBef>
                        <a:spcAft>
                          <a:spcPts val="0"/>
                        </a:spcAft>
                        <a:buNone/>
                      </a:pPr>
                      <a:r>
                        <a:rPr lang="en-CA" sz="1200">
                          <a:latin typeface="Arial"/>
                          <a:ea typeface="Arial"/>
                          <a:cs typeface="Arial"/>
                          <a:sym typeface="Arial"/>
                        </a:rPr>
                        <a:t>Mean</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44350">
                <a:tc>
                  <a:txBody>
                    <a:bodyPr/>
                    <a:lstStyle/>
                    <a:p>
                      <a:pPr marL="0" marR="0" lvl="0" indent="0" algn="ctr" rtl="0">
                        <a:spcBef>
                          <a:spcPts val="0"/>
                        </a:spcBef>
                        <a:spcAft>
                          <a:spcPts val="0"/>
                        </a:spcAft>
                        <a:buNone/>
                      </a:pPr>
                      <a:r>
                        <a:rPr lang="en-CA" sz="1400">
                          <a:latin typeface="Arial"/>
                          <a:ea typeface="Arial"/>
                          <a:cs typeface="Arial"/>
                          <a:sym typeface="Arial"/>
                        </a:rPr>
                        <a:t>26.1%</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201" name="Google Shape;201;p10"/>
          <p:cNvGraphicFramePr/>
          <p:nvPr/>
        </p:nvGraphicFramePr>
        <p:xfrm>
          <a:off x="7227000" y="2006351"/>
          <a:ext cx="3000000" cy="3000000"/>
        </p:xfrm>
        <a:graphic>
          <a:graphicData uri="http://schemas.openxmlformats.org/drawingml/2006/table">
            <a:tbl>
              <a:tblPr firstRow="1" bandRow="1">
                <a:noFill/>
                <a:tableStyleId>{48C24B01-713B-40E3-8412-A27DD07F322D}</a:tableStyleId>
              </a:tblPr>
              <a:tblGrid>
                <a:gridCol w="1038975">
                  <a:extLst>
                    <a:ext uri="{9D8B030D-6E8A-4147-A177-3AD203B41FA5}">
                      <a16:colId xmlns:a16="http://schemas.microsoft.com/office/drawing/2014/main" val="20000"/>
                    </a:ext>
                  </a:extLst>
                </a:gridCol>
              </a:tblGrid>
              <a:tr h="211400">
                <a:tc>
                  <a:txBody>
                    <a:bodyPr/>
                    <a:lstStyle/>
                    <a:p>
                      <a:pPr marL="0" marR="0" lvl="0" indent="0" algn="ctr" rtl="0">
                        <a:spcBef>
                          <a:spcPts val="0"/>
                        </a:spcBef>
                        <a:spcAft>
                          <a:spcPts val="0"/>
                        </a:spcAft>
                        <a:buNone/>
                      </a:pPr>
                      <a:r>
                        <a:rPr lang="en-CA" sz="1200">
                          <a:latin typeface="Arial"/>
                          <a:ea typeface="Arial"/>
                          <a:cs typeface="Arial"/>
                          <a:sym typeface="Arial"/>
                        </a:rPr>
                        <a:t>Median</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44350">
                <a:tc>
                  <a:txBody>
                    <a:bodyPr/>
                    <a:lstStyle/>
                    <a:p>
                      <a:pPr marL="0" marR="0" lvl="0" indent="0" algn="ctr" rtl="0">
                        <a:spcBef>
                          <a:spcPts val="0"/>
                        </a:spcBef>
                        <a:spcAft>
                          <a:spcPts val="0"/>
                        </a:spcAft>
                        <a:buNone/>
                      </a:pPr>
                      <a:r>
                        <a:rPr lang="en-CA" sz="1400">
                          <a:latin typeface="Arial"/>
                          <a:ea typeface="Arial"/>
                          <a:cs typeface="Arial"/>
                          <a:sym typeface="Arial"/>
                        </a:rPr>
                        <a:t>17.0%</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207" name="Google Shape;207;p11"/>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11</a:t>
            </a:fld>
            <a:endParaRPr/>
          </a:p>
        </p:txBody>
      </p:sp>
      <p:sp>
        <p:nvSpPr>
          <p:cNvPr id="208" name="Google Shape;208;p11"/>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Recommendations</a:t>
            </a:r>
            <a:endParaRPr sz="1745" b="0" i="0" u="none" strike="noStrike" cap="none">
              <a:solidFill>
                <a:schemeClr val="dk2"/>
              </a:solidFill>
              <a:latin typeface="Arial"/>
              <a:ea typeface="Arial"/>
              <a:cs typeface="Arial"/>
              <a:sym typeface="Arial"/>
            </a:endParaRPr>
          </a:p>
        </p:txBody>
      </p:sp>
      <p:sp>
        <p:nvSpPr>
          <p:cNvPr id="209" name="Google Shape;209;p11"/>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New Field Sales Territory Model</a:t>
            </a:r>
            <a:endParaRPr sz="1300" b="0" i="0" u="none" strike="noStrike" cap="none">
              <a:solidFill>
                <a:srgbClr val="D9291B"/>
              </a:solidFill>
              <a:latin typeface="Arial"/>
              <a:ea typeface="Arial"/>
              <a:cs typeface="Arial"/>
              <a:sym typeface="Arial"/>
            </a:endParaRPr>
          </a:p>
        </p:txBody>
      </p:sp>
      <p:sp>
        <p:nvSpPr>
          <p:cNvPr id="210" name="Google Shape;210;p11"/>
          <p:cNvSpPr txBox="1"/>
          <p:nvPr/>
        </p:nvSpPr>
        <p:spPr>
          <a:xfrm>
            <a:off x="482136" y="1016401"/>
            <a:ext cx="8139864" cy="1668149"/>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a:solidFill>
                  <a:srgbClr val="222222"/>
                </a:solidFill>
                <a:latin typeface="Arial"/>
                <a:ea typeface="Arial"/>
                <a:cs typeface="Arial"/>
                <a:sym typeface="Arial"/>
              </a:rPr>
              <a:t>Considering most sales are made outside of an Field Associates territory a deep dive into a new coverage model is required.</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Action Plan:</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Complete Deep Data Analysis in-progress </a:t>
            </a:r>
            <a:r>
              <a:rPr lang="en-CA" sz="900" b="1">
                <a:solidFill>
                  <a:srgbClr val="222222"/>
                </a:solidFill>
                <a:latin typeface="Arial"/>
                <a:ea typeface="Arial"/>
                <a:cs typeface="Arial"/>
                <a:sym typeface="Arial"/>
              </a:rPr>
              <a:t>(Refer to Opportunity Based Selling Workbook)</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Present Recommendation to Stakeholders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Possibly move to Postal Code based selling (instead of FSA based)</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Align strategically to the Address Based Selling and fibre acquisition goals for 2019 </a:t>
            </a:r>
            <a:endParaRPr/>
          </a:p>
        </p:txBody>
      </p:sp>
      <p:sp>
        <p:nvSpPr>
          <p:cNvPr id="211" name="Google Shape;211;p11"/>
          <p:cNvSpPr txBox="1"/>
          <p:nvPr/>
        </p:nvSpPr>
        <p:spPr>
          <a:xfrm>
            <a:off x="527466" y="5451750"/>
            <a:ext cx="8418832" cy="2400657"/>
          </a:xfrm>
          <a:prstGeom prst="rect">
            <a:avLst/>
          </a:prstGeom>
          <a:noFill/>
          <a:ln>
            <a:noFill/>
          </a:ln>
        </p:spPr>
        <p:txBody>
          <a:bodyPr spcFirstLastPara="1" wrap="square" lIns="45700" tIns="45700" rIns="45700" bIns="45700" anchor="t" anchorCtr="0">
            <a:spAutoFit/>
          </a:bodyPr>
          <a:lstStyle/>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Mid-Market Integration Exploration (deep dive into what’s on the horizon and how to future proof upcoming changes</a:t>
            </a:r>
            <a:endParaRPr/>
          </a:p>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New NIS Cable distribution Model (select group of reps and or team mainly focused on cable sales) 2019 may include fibre and cable. (30 NIS Cable Reps and add additional Field Sales rep)</a:t>
            </a:r>
            <a:endParaRPr/>
          </a:p>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Field Sales Territory deep Analysis and Model Revamp</a:t>
            </a:r>
            <a:endParaRPr/>
          </a:p>
          <a:p>
            <a:pPr marL="285750" marR="0" lvl="0" indent="-209550" algn="l" rtl="0">
              <a:lnSpc>
                <a:spcPct val="250000"/>
              </a:lnSpc>
              <a:spcBef>
                <a:spcPts val="0"/>
              </a:spcBef>
              <a:spcAft>
                <a:spcPts val="0"/>
              </a:spcAft>
              <a:buClr>
                <a:srgbClr val="222222"/>
              </a:buClr>
              <a:buSzPts val="1200"/>
              <a:buFont typeface="Arial"/>
              <a:buNone/>
            </a:pPr>
            <a:endParaRPr sz="12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217" name="Google Shape;217;p12"/>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12</a:t>
            </a:fld>
            <a:endParaRPr/>
          </a:p>
        </p:txBody>
      </p:sp>
      <p:sp>
        <p:nvSpPr>
          <p:cNvPr id="218" name="Google Shape;218;p12"/>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Recommendations</a:t>
            </a:r>
            <a:endParaRPr sz="1745" b="0" i="0" u="none" strike="noStrike" cap="none">
              <a:solidFill>
                <a:schemeClr val="dk2"/>
              </a:solidFill>
              <a:latin typeface="Arial"/>
              <a:ea typeface="Arial"/>
              <a:cs typeface="Arial"/>
              <a:sym typeface="Arial"/>
            </a:endParaRPr>
          </a:p>
        </p:txBody>
      </p:sp>
      <p:sp>
        <p:nvSpPr>
          <p:cNvPr id="219" name="Google Shape;219;p12"/>
          <p:cNvSpPr txBox="1">
            <a:spLocks noGrp="1"/>
          </p:cNvSpPr>
          <p:nvPr>
            <p:ph type="body" idx="1"/>
          </p:nvPr>
        </p:nvSpPr>
        <p:spPr>
          <a:xfrm>
            <a:off x="320098" y="4571660"/>
            <a:ext cx="7920002" cy="27846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700"/>
              <a:buFont typeface="Arial"/>
              <a:buNone/>
            </a:pPr>
            <a:endParaRPr/>
          </a:p>
        </p:txBody>
      </p:sp>
      <p:sp>
        <p:nvSpPr>
          <p:cNvPr id="220" name="Google Shape;220;p12"/>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Business Insight Opportunities</a:t>
            </a:r>
            <a:endParaRPr sz="1300" b="0" i="0" u="none" strike="noStrike" cap="none">
              <a:solidFill>
                <a:srgbClr val="D9291B"/>
              </a:solidFill>
              <a:latin typeface="Arial"/>
              <a:ea typeface="Arial"/>
              <a:cs typeface="Arial"/>
              <a:sym typeface="Arial"/>
            </a:endParaRPr>
          </a:p>
        </p:txBody>
      </p:sp>
      <p:sp>
        <p:nvSpPr>
          <p:cNvPr id="221" name="Google Shape;221;p12"/>
          <p:cNvSpPr txBox="1"/>
          <p:nvPr/>
        </p:nvSpPr>
        <p:spPr>
          <a:xfrm>
            <a:off x="428661" y="1028049"/>
            <a:ext cx="8418832" cy="2594556"/>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a:solidFill>
                  <a:srgbClr val="222222"/>
                </a:solidFill>
                <a:latin typeface="Arial"/>
                <a:ea typeface="Arial"/>
                <a:cs typeface="Arial"/>
                <a:sym typeface="Arial"/>
              </a:rPr>
              <a:t>Due to the lack of confidence in Marketing provided campaigns, we have an opportunity to supplement these campaigns with our own lists.</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Action Plan</a:t>
            </a:r>
            <a:r>
              <a:rPr lang="en-CA" sz="1280">
                <a:solidFill>
                  <a:srgbClr val="222222"/>
                </a:solidFill>
                <a:latin typeface="Arial"/>
                <a:ea typeface="Arial"/>
                <a:cs typeface="Arial"/>
                <a:sym typeface="Arial"/>
              </a:rPr>
              <a:t>:</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Complete a gap analysis around what our team could supplement the sales floor</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Alternative lead generation through automated web scraping</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Connect with relevant stakeholders on proposal for buy-in</a:t>
            </a:r>
            <a:endParaRPr sz="900">
              <a:solidFill>
                <a:schemeClr val="lt1"/>
              </a:solidFill>
              <a:latin typeface="Arial"/>
              <a:ea typeface="Arial"/>
              <a:cs typeface="Arial"/>
              <a:sym typeface="Arial"/>
            </a:endParaRPr>
          </a:p>
          <a:p>
            <a:pPr marL="285750" marR="0" lvl="0" indent="-228600" algn="l" rtl="0">
              <a:spcBef>
                <a:spcPts val="0"/>
              </a:spcBef>
              <a:spcAft>
                <a:spcPts val="0"/>
              </a:spcAft>
              <a:buClr>
                <a:srgbClr val="222222"/>
              </a:buClr>
              <a:buSzPts val="900"/>
              <a:buFont typeface="Arial"/>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Training Opportunities</a:t>
            </a:r>
            <a:r>
              <a:rPr lang="en-CA" sz="1280">
                <a:solidFill>
                  <a:srgbClr val="222222"/>
                </a:solidFill>
                <a:latin typeface="Arial"/>
                <a:ea typeface="Arial"/>
                <a:cs typeface="Arial"/>
                <a:sym typeface="Arial"/>
              </a:rPr>
              <a:t>:</a:t>
            </a:r>
            <a:endParaRPr sz="1200">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Get the ball rolling on formal MapNet training for Sales Associates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Identify a Subject Matter Expert for product knowledge and tool usage</a:t>
            </a:r>
            <a:endParaRPr/>
          </a:p>
          <a:p>
            <a:pPr marL="285750" marR="0" lvl="0" indent="-209550" algn="l" rtl="0">
              <a:spcBef>
                <a:spcPts val="0"/>
              </a:spcBef>
              <a:spcAft>
                <a:spcPts val="0"/>
              </a:spcAft>
              <a:buClr>
                <a:srgbClr val="222222"/>
              </a:buClr>
              <a:buSzPts val="1200"/>
              <a:buFont typeface="Arial"/>
              <a:buNone/>
            </a:pPr>
            <a:endParaRPr sz="1200">
              <a:solidFill>
                <a:schemeClr val="lt1"/>
              </a:solidFill>
              <a:latin typeface="Arial"/>
              <a:ea typeface="Arial"/>
              <a:cs typeface="Arial"/>
              <a:sym typeface="Arial"/>
            </a:endParaRPr>
          </a:p>
        </p:txBody>
      </p:sp>
      <p:sp>
        <p:nvSpPr>
          <p:cNvPr id="222" name="Google Shape;222;p12"/>
          <p:cNvSpPr txBox="1"/>
          <p:nvPr/>
        </p:nvSpPr>
        <p:spPr>
          <a:xfrm>
            <a:off x="492803" y="5631750"/>
            <a:ext cx="8418832" cy="2400657"/>
          </a:xfrm>
          <a:prstGeom prst="rect">
            <a:avLst/>
          </a:prstGeom>
          <a:noFill/>
          <a:ln>
            <a:noFill/>
          </a:ln>
        </p:spPr>
        <p:txBody>
          <a:bodyPr spcFirstLastPara="1" wrap="square" lIns="45700" tIns="45700" rIns="45700" bIns="45700" anchor="t" anchorCtr="0">
            <a:spAutoFit/>
          </a:bodyPr>
          <a:lstStyle/>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Mid-Market Integration Exploration (deep dive into what’s on the horizon and how to future proof upcoming changes</a:t>
            </a:r>
            <a:endParaRPr/>
          </a:p>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New NIS Cable distribution Model (select group of reps and or team mainly focused on cable sales) 2019 may include fibre and cable. (30 NIS Cable Reps and add additional Field Sales rep)</a:t>
            </a:r>
            <a:endParaRPr/>
          </a:p>
          <a:p>
            <a:pPr marL="285750" marR="0" lvl="0" indent="-285750" algn="l" rtl="0">
              <a:lnSpc>
                <a:spcPct val="234375"/>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Field Sales Territory deep Analysis and Model Revamp</a:t>
            </a:r>
            <a:endParaRPr/>
          </a:p>
          <a:p>
            <a:pPr marL="285750" marR="0" lvl="0" indent="-209550" algn="l" rtl="0">
              <a:lnSpc>
                <a:spcPct val="250000"/>
              </a:lnSpc>
              <a:spcBef>
                <a:spcPts val="0"/>
              </a:spcBef>
              <a:spcAft>
                <a:spcPts val="0"/>
              </a:spcAft>
              <a:buClr>
                <a:srgbClr val="222222"/>
              </a:buClr>
              <a:buSzPts val="1200"/>
              <a:buFont typeface="Arial"/>
              <a:buNone/>
            </a:pPr>
            <a:endParaRPr sz="12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3"/>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228" name="Google Shape;228;p13"/>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Requirements</a:t>
            </a:r>
            <a:endParaRPr sz="1745" b="0" i="0" u="none" strike="noStrike" cap="none">
              <a:solidFill>
                <a:schemeClr val="dk2"/>
              </a:solidFill>
              <a:latin typeface="Arial"/>
              <a:ea typeface="Arial"/>
              <a:cs typeface="Arial"/>
              <a:sym typeface="Arial"/>
            </a:endParaRPr>
          </a:p>
        </p:txBody>
      </p:sp>
      <p:sp>
        <p:nvSpPr>
          <p:cNvPr id="229" name="Google Shape;229;p13"/>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SFDC Usage Standardization</a:t>
            </a:r>
            <a:endParaRPr sz="1300" b="0" i="0" u="none" strike="noStrike" cap="none">
              <a:solidFill>
                <a:srgbClr val="D9291B"/>
              </a:solidFill>
              <a:latin typeface="Arial"/>
              <a:ea typeface="Arial"/>
              <a:cs typeface="Arial"/>
              <a:sym typeface="Arial"/>
            </a:endParaRPr>
          </a:p>
        </p:txBody>
      </p:sp>
      <p:sp>
        <p:nvSpPr>
          <p:cNvPr id="230" name="Google Shape;230;p13"/>
          <p:cNvSpPr txBox="1"/>
          <p:nvPr/>
        </p:nvSpPr>
        <p:spPr>
          <a:xfrm>
            <a:off x="482136" y="1016401"/>
            <a:ext cx="8139864" cy="1865126"/>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a:solidFill>
                  <a:srgbClr val="222222"/>
                </a:solidFill>
                <a:latin typeface="Arial"/>
                <a:ea typeface="Arial"/>
                <a:cs typeface="Arial"/>
                <a:sym typeface="Arial"/>
              </a:rPr>
              <a:t>With the implementation of Inside Sales, we have a great opportunity to streamline and standardize SFDC Usage. This will grant us the opportunity to:</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Capture consistent data points to drive sound decision making activities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Refine sales coverage models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Stronger productivity for Sales Agents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In-depth Reporting Capabilities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Greater Coaching Opportunities for Management</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492803" y="4891680"/>
            <a:ext cx="5142858" cy="190151"/>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rgbClr val="41403F"/>
                </a:solidFill>
                <a:latin typeface="Arial"/>
                <a:ea typeface="Arial"/>
                <a:cs typeface="Arial"/>
                <a:sym typeface="Arial"/>
              </a:rPr>
              <a:t>Confidential | Decisions on Demand Training Playbook</a:t>
            </a:r>
            <a:endParaRPr sz="700">
              <a:solidFill>
                <a:srgbClr val="41403F"/>
              </a:solidFill>
              <a:latin typeface="Arial"/>
              <a:ea typeface="Arial"/>
              <a:cs typeface="Arial"/>
              <a:sym typeface="Arial"/>
            </a:endParaRPr>
          </a:p>
        </p:txBody>
      </p:sp>
      <p:sp>
        <p:nvSpPr>
          <p:cNvPr id="93" name="Google Shape;93;p2"/>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2</a:t>
            </a:fld>
            <a:endParaRPr/>
          </a:p>
        </p:txBody>
      </p:sp>
      <p:sp>
        <p:nvSpPr>
          <p:cNvPr id="94" name="Google Shape;94;p2"/>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Playbook Contents</a:t>
            </a:r>
            <a:endParaRPr sz="1745" b="0" i="0" u="none" strike="noStrike" cap="none">
              <a:solidFill>
                <a:schemeClr val="dk2"/>
              </a:solidFill>
              <a:latin typeface="Arial"/>
              <a:ea typeface="Arial"/>
              <a:cs typeface="Arial"/>
              <a:sym typeface="Arial"/>
            </a:endParaRPr>
          </a:p>
        </p:txBody>
      </p:sp>
      <p:sp>
        <p:nvSpPr>
          <p:cNvPr id="95" name="Google Shape;95;p2"/>
          <p:cNvSpPr txBox="1"/>
          <p:nvPr/>
        </p:nvSpPr>
        <p:spPr>
          <a:xfrm>
            <a:off x="415670" y="885929"/>
            <a:ext cx="4807832" cy="1975932"/>
          </a:xfrm>
          <a:prstGeom prst="rect">
            <a:avLst/>
          </a:prstGeom>
          <a:noFill/>
          <a:ln>
            <a:noFill/>
          </a:ln>
        </p:spPr>
        <p:txBody>
          <a:bodyPr spcFirstLastPara="1" wrap="square" lIns="38600" tIns="38600" rIns="38600" bIns="38600" anchor="t" anchorCtr="0">
            <a:spAutoFit/>
          </a:bodyPr>
          <a:lstStyle/>
          <a:p>
            <a:pPr marL="306087" marR="0" lvl="0" indent="-306087" algn="l" rtl="0">
              <a:spcBef>
                <a:spcPts val="0"/>
              </a:spcBef>
              <a:spcAft>
                <a:spcPts val="0"/>
              </a:spcAft>
              <a:buClr>
                <a:srgbClr val="CC0000"/>
              </a:buClr>
              <a:buSzPts val="1400"/>
              <a:buFont typeface="Arial"/>
              <a:buAutoNum type="arabicPeriod"/>
            </a:pPr>
            <a:r>
              <a:rPr lang="en-CA" sz="1400">
                <a:solidFill>
                  <a:srgbClr val="413F41"/>
                </a:solidFill>
                <a:latin typeface="Arial"/>
                <a:ea typeface="Arial"/>
                <a:cs typeface="Arial"/>
                <a:sym typeface="Arial"/>
              </a:rPr>
              <a:t>Project Overview</a:t>
            </a:r>
            <a:endParaRPr sz="1200" b="1">
              <a:solidFill>
                <a:schemeClr val="lt1"/>
              </a:solidFill>
              <a:latin typeface="Arial"/>
              <a:ea typeface="Arial"/>
              <a:cs typeface="Arial"/>
              <a:sym typeface="Arial"/>
            </a:endParaRPr>
          </a:p>
          <a:p>
            <a:pPr marL="306087" marR="0" lvl="0" indent="-306087" algn="l" rtl="0">
              <a:spcBef>
                <a:spcPts val="1600"/>
              </a:spcBef>
              <a:spcAft>
                <a:spcPts val="0"/>
              </a:spcAft>
              <a:buClr>
                <a:srgbClr val="CC0000"/>
              </a:buClr>
              <a:buSzPts val="1400"/>
              <a:buFont typeface="Arial"/>
              <a:buAutoNum type="arabicPeriod"/>
            </a:pPr>
            <a:r>
              <a:rPr lang="en-CA" sz="1400">
                <a:solidFill>
                  <a:srgbClr val="413F41"/>
                </a:solidFill>
                <a:latin typeface="Arial"/>
                <a:ea typeface="Arial"/>
                <a:cs typeface="Arial"/>
                <a:sym typeface="Arial"/>
              </a:rPr>
              <a:t>National Inside Sales Insights</a:t>
            </a:r>
            <a:endParaRPr sz="1200" b="1">
              <a:solidFill>
                <a:schemeClr val="lt1"/>
              </a:solidFill>
              <a:latin typeface="Arial"/>
              <a:ea typeface="Arial"/>
              <a:cs typeface="Arial"/>
              <a:sym typeface="Arial"/>
            </a:endParaRPr>
          </a:p>
          <a:p>
            <a:pPr marL="306087" marR="0" lvl="0" indent="-306087" algn="l" rtl="0">
              <a:spcBef>
                <a:spcPts val="1600"/>
              </a:spcBef>
              <a:spcAft>
                <a:spcPts val="0"/>
              </a:spcAft>
              <a:buClr>
                <a:srgbClr val="CC0000"/>
              </a:buClr>
              <a:buSzPts val="1400"/>
              <a:buFont typeface="Arial"/>
              <a:buAutoNum type="arabicPeriod"/>
            </a:pPr>
            <a:r>
              <a:rPr lang="en-CA" sz="1400">
                <a:solidFill>
                  <a:srgbClr val="413F41"/>
                </a:solidFill>
                <a:latin typeface="Arial"/>
                <a:ea typeface="Arial"/>
                <a:cs typeface="Arial"/>
                <a:sym typeface="Arial"/>
              </a:rPr>
              <a:t>Field Sales Insights</a:t>
            </a:r>
            <a:endParaRPr sz="1200">
              <a:solidFill>
                <a:schemeClr val="lt1"/>
              </a:solidFill>
              <a:latin typeface="Arial"/>
              <a:ea typeface="Arial"/>
              <a:cs typeface="Arial"/>
              <a:sym typeface="Arial"/>
            </a:endParaRPr>
          </a:p>
          <a:p>
            <a:pPr marL="306087" marR="0" lvl="0" indent="-306087" algn="l" rtl="0">
              <a:spcBef>
                <a:spcPts val="1600"/>
              </a:spcBef>
              <a:spcAft>
                <a:spcPts val="0"/>
              </a:spcAft>
              <a:buClr>
                <a:srgbClr val="CC0000"/>
              </a:buClr>
              <a:buSzPts val="1400"/>
              <a:buFont typeface="Arial"/>
              <a:buAutoNum type="arabicPeriod"/>
            </a:pPr>
            <a:r>
              <a:rPr lang="en-CA" sz="1400">
                <a:solidFill>
                  <a:srgbClr val="413F41"/>
                </a:solidFill>
                <a:latin typeface="Arial"/>
                <a:ea typeface="Arial"/>
                <a:cs typeface="Arial"/>
                <a:sym typeface="Arial"/>
              </a:rPr>
              <a:t>Open Q &amp; A</a:t>
            </a:r>
            <a:endParaRPr sz="1200">
              <a:solidFill>
                <a:schemeClr val="lt1"/>
              </a:solidFill>
              <a:latin typeface="Arial"/>
              <a:ea typeface="Arial"/>
              <a:cs typeface="Arial"/>
              <a:sym typeface="Arial"/>
            </a:endParaRPr>
          </a:p>
          <a:p>
            <a:pPr marL="306087" marR="0" lvl="0" indent="-306087" algn="l" rtl="0">
              <a:spcBef>
                <a:spcPts val="1600"/>
              </a:spcBef>
              <a:spcAft>
                <a:spcPts val="0"/>
              </a:spcAft>
              <a:buClr>
                <a:srgbClr val="CC0000"/>
              </a:buClr>
              <a:buSzPts val="1400"/>
              <a:buFont typeface="Arial"/>
              <a:buAutoNum type="arabicPeriod"/>
            </a:pPr>
            <a:r>
              <a:rPr lang="en-CA" sz="1400">
                <a:solidFill>
                  <a:srgbClr val="413F41"/>
                </a:solidFill>
                <a:latin typeface="Arial"/>
                <a:ea typeface="Arial"/>
                <a:cs typeface="Arial"/>
                <a:sym typeface="Arial"/>
              </a:rPr>
              <a:t>Appendix</a:t>
            </a:r>
            <a:endParaRPr sz="12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101" name="Google Shape;101;p3"/>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3</a:t>
            </a:fld>
            <a:endParaRPr/>
          </a:p>
        </p:txBody>
      </p:sp>
      <p:sp>
        <p:nvSpPr>
          <p:cNvPr id="102" name="Google Shape;102;p3"/>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Project Overview</a:t>
            </a:r>
            <a:endParaRPr sz="1745" b="0" i="0" u="none" strike="noStrike" cap="none">
              <a:solidFill>
                <a:schemeClr val="dk2"/>
              </a:solidFill>
              <a:latin typeface="Arial"/>
              <a:ea typeface="Arial"/>
              <a:cs typeface="Arial"/>
              <a:sym typeface="Arial"/>
            </a:endParaRPr>
          </a:p>
        </p:txBody>
      </p:sp>
      <p:sp>
        <p:nvSpPr>
          <p:cNvPr id="103" name="Google Shape;103;p3"/>
          <p:cNvSpPr txBox="1">
            <a:spLocks noGrp="1"/>
          </p:cNvSpPr>
          <p:nvPr>
            <p:ph type="body" idx="1"/>
          </p:nvPr>
        </p:nvSpPr>
        <p:spPr>
          <a:xfrm>
            <a:off x="320098" y="4571660"/>
            <a:ext cx="7920002" cy="27846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700"/>
              <a:buFont typeface="Arial"/>
              <a:buNone/>
            </a:pPr>
            <a:endParaRPr/>
          </a:p>
        </p:txBody>
      </p:sp>
      <p:sp>
        <p:nvSpPr>
          <p:cNvPr id="104" name="Google Shape;104;p3"/>
          <p:cNvSpPr txBox="1"/>
          <p:nvPr/>
        </p:nvSpPr>
        <p:spPr>
          <a:xfrm>
            <a:off x="428661" y="975978"/>
            <a:ext cx="8418832" cy="1618392"/>
          </a:xfrm>
          <a:prstGeom prst="rect">
            <a:avLst/>
          </a:prstGeom>
          <a:noFill/>
          <a:ln>
            <a:noFill/>
          </a:ln>
        </p:spPr>
        <p:txBody>
          <a:bodyPr spcFirstLastPara="1" wrap="square" lIns="45700" tIns="45700" rIns="45700" bIns="45700" anchor="t" anchorCtr="0">
            <a:spAutoFit/>
          </a:bodyPr>
          <a:lstStyle/>
          <a:p>
            <a:pPr marL="0" marR="0" lvl="0" indent="0" algn="l" rtl="0">
              <a:lnSpc>
                <a:spcPct val="132812"/>
              </a:lnSpc>
              <a:spcBef>
                <a:spcPts val="0"/>
              </a:spcBef>
              <a:spcAft>
                <a:spcPts val="0"/>
              </a:spcAft>
              <a:buNone/>
            </a:pPr>
            <a:r>
              <a:rPr lang="en-CA" sz="1280">
                <a:solidFill>
                  <a:srgbClr val="222222"/>
                </a:solidFill>
                <a:latin typeface="Arial"/>
                <a:ea typeface="Arial"/>
                <a:cs typeface="Arial"/>
                <a:sym typeface="Arial"/>
              </a:rPr>
              <a:t>As we role into 2019 the Business Insights team has developed an initiative to analyze SBE Cable Performance for 2018. This analysis will provide channel stakeholders with:</a:t>
            </a:r>
            <a:endParaRPr/>
          </a:p>
          <a:p>
            <a:pPr marL="0" marR="0" lvl="0" indent="0" algn="l" rtl="0">
              <a:lnSpc>
                <a:spcPct val="141666"/>
              </a:lnSpc>
              <a:spcBef>
                <a:spcPts val="0"/>
              </a:spcBef>
              <a:spcAft>
                <a:spcPts val="0"/>
              </a:spcAft>
              <a:buNone/>
            </a:pPr>
            <a:endParaRPr sz="1200">
              <a:solidFill>
                <a:schemeClr val="lt1"/>
              </a:solidFill>
              <a:latin typeface="Arial"/>
              <a:ea typeface="Arial"/>
              <a:cs typeface="Arial"/>
              <a:sym typeface="Arial"/>
            </a:endParaRPr>
          </a:p>
          <a:p>
            <a:pPr marL="285750" marR="0" lvl="0" indent="-285750" algn="l" rtl="0">
              <a:lnSpc>
                <a:spcPct val="132812"/>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Challenges Surrounding Sales</a:t>
            </a:r>
            <a:endParaRPr/>
          </a:p>
          <a:p>
            <a:pPr marL="285750" marR="0" lvl="0" indent="-285750" algn="l" rtl="0">
              <a:lnSpc>
                <a:spcPct val="132812"/>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What is currently working</a:t>
            </a:r>
            <a:endParaRPr/>
          </a:p>
          <a:p>
            <a:pPr marL="285750" marR="0" lvl="0" indent="-285750" algn="l" rtl="0">
              <a:lnSpc>
                <a:spcPct val="132812"/>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Opportunities for the immediate future</a:t>
            </a:r>
            <a:endParaRPr/>
          </a:p>
          <a:p>
            <a:pPr marL="285750" marR="0" lvl="0" indent="-285750" algn="l" rtl="0">
              <a:lnSpc>
                <a:spcPct val="132812"/>
              </a:lnSpc>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Recommendations for a future state</a:t>
            </a:r>
            <a:endParaRPr sz="12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p:nvPr/>
        </p:nvSpPr>
        <p:spPr>
          <a:xfrm>
            <a:off x="443510" y="816750"/>
            <a:ext cx="8178490" cy="1044885"/>
          </a:xfrm>
          <a:prstGeom prst="roundRect">
            <a:avLst>
              <a:gd name="adj" fmla="val 6105"/>
            </a:avLst>
          </a:prstGeom>
          <a:solidFill>
            <a:srgbClr val="FFFFFF"/>
          </a:solidFill>
          <a:ln w="9525" cap="flat" cmpd="sng">
            <a:solidFill>
              <a:srgbClr val="FFBF3F"/>
            </a:solidFill>
            <a:prstDash val="solid"/>
            <a:round/>
            <a:headEnd type="none" w="sm" len="sm"/>
            <a:tailEnd type="none" w="sm" len="sm"/>
          </a:ln>
        </p:spPr>
        <p:txBody>
          <a:bodyPr spcFirstLastPara="1" wrap="square" lIns="81625" tIns="40800" rIns="81625" bIns="408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11" name="Google Shape;111;p4"/>
          <p:cNvSpPr txBox="1"/>
          <p:nvPr/>
        </p:nvSpPr>
        <p:spPr>
          <a:xfrm>
            <a:off x="437569" y="811302"/>
            <a:ext cx="8178489" cy="106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000">
                <a:solidFill>
                  <a:srgbClr val="414042"/>
                </a:solidFill>
                <a:latin typeface="Arial"/>
                <a:ea typeface="Arial"/>
                <a:cs typeface="Arial"/>
                <a:sym typeface="Arial"/>
              </a:rPr>
              <a:t>Summary statistics for count of 41 Brampton NIS and 60 Toronto NIS reps*.</a:t>
            </a:r>
            <a:endParaRPr sz="1000">
              <a:solidFill>
                <a:srgbClr val="414042"/>
              </a:solidFill>
              <a:latin typeface="Arial"/>
              <a:ea typeface="Arial"/>
              <a:cs typeface="Arial"/>
              <a:sym typeface="Arial"/>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Toronto NIS contributes majority of cable units, however the average number of cable units sold per rep is relatively the same at 17 units between channels.*</a:t>
            </a:r>
            <a:endParaRPr sz="1000">
              <a:solidFill>
                <a:srgbClr val="414042"/>
              </a:solidFill>
              <a:latin typeface="Arial"/>
              <a:ea typeface="Arial"/>
              <a:cs typeface="Arial"/>
              <a:sym typeface="Arial"/>
            </a:endParaRPr>
          </a:p>
          <a:p>
            <a:pPr marL="0" marR="0" lvl="0" indent="0" algn="l" rtl="0">
              <a:spcBef>
                <a:spcPts val="100"/>
              </a:spcBef>
              <a:spcAft>
                <a:spcPts val="0"/>
              </a:spcAft>
              <a:buNone/>
            </a:pPr>
            <a:endParaRPr sz="1000">
              <a:solidFill>
                <a:srgbClr val="414042"/>
              </a:solidFill>
              <a:latin typeface="Arial"/>
              <a:ea typeface="Arial"/>
              <a:cs typeface="Arial"/>
              <a:sym typeface="Arial"/>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Ramp-up progresses positively up until May where cable sales teetered off afterwards and has held relatively stagnant for June and July</a:t>
            </a:r>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Unit count for reps are as follows:</a:t>
            </a:r>
            <a:endParaRPr/>
          </a:p>
        </p:txBody>
      </p:sp>
      <p:sp>
        <p:nvSpPr>
          <p:cNvPr id="112" name="Google Shape;112;p4"/>
          <p:cNvSpPr txBox="1">
            <a:spLocks noGrp="1"/>
          </p:cNvSpPr>
          <p:nvPr>
            <p:ph type="sldNum" idx="12"/>
          </p:nvPr>
        </p:nvSpPr>
        <p:spPr>
          <a:xfrm>
            <a:off x="387000" y="4670749"/>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4</a:t>
            </a:fld>
            <a:endParaRPr/>
          </a:p>
        </p:txBody>
      </p:sp>
      <p:sp>
        <p:nvSpPr>
          <p:cNvPr id="113" name="Google Shape;113;p4"/>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National Inside Sales Insights</a:t>
            </a:r>
            <a:endParaRPr sz="1745" b="0" i="0" u="none" strike="noStrike" cap="none">
              <a:solidFill>
                <a:schemeClr val="dk2"/>
              </a:solidFill>
              <a:latin typeface="Arial"/>
              <a:ea typeface="Arial"/>
              <a:cs typeface="Arial"/>
              <a:sym typeface="Arial"/>
            </a:endParaRPr>
          </a:p>
        </p:txBody>
      </p:sp>
      <p:sp>
        <p:nvSpPr>
          <p:cNvPr id="114" name="Google Shape;114;p4"/>
          <p:cNvSpPr txBox="1"/>
          <p:nvPr/>
        </p:nvSpPr>
        <p:spPr>
          <a:xfrm>
            <a:off x="403255" y="563559"/>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Channel Overview</a:t>
            </a:r>
            <a:endParaRPr sz="1300" b="0" i="0" u="none" strike="noStrike" cap="none">
              <a:solidFill>
                <a:srgbClr val="D9291B"/>
              </a:solidFill>
              <a:latin typeface="Arial"/>
              <a:ea typeface="Arial"/>
              <a:cs typeface="Arial"/>
              <a:sym typeface="Arial"/>
            </a:endParaRPr>
          </a:p>
        </p:txBody>
      </p:sp>
      <p:sp>
        <p:nvSpPr>
          <p:cNvPr id="115" name="Google Shape;115;p4"/>
          <p:cNvSpPr txBox="1"/>
          <p:nvPr/>
        </p:nvSpPr>
        <p:spPr>
          <a:xfrm>
            <a:off x="443510" y="4928439"/>
            <a:ext cx="183349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600">
                <a:solidFill>
                  <a:srgbClr val="414042"/>
                </a:solidFill>
                <a:latin typeface="Arial"/>
                <a:ea typeface="Arial"/>
                <a:cs typeface="Arial"/>
                <a:sym typeface="Arial"/>
              </a:rPr>
              <a:t>*Does not include data from Elliot / Ryan</a:t>
            </a:r>
            <a:endParaRPr sz="600">
              <a:solidFill>
                <a:srgbClr val="414042"/>
              </a:solidFill>
              <a:latin typeface="Arial"/>
              <a:ea typeface="Arial"/>
              <a:cs typeface="Arial"/>
              <a:sym typeface="Arial"/>
            </a:endParaRPr>
          </a:p>
        </p:txBody>
      </p:sp>
      <p:graphicFrame>
        <p:nvGraphicFramePr>
          <p:cNvPr id="116" name="Google Shape;116;p4"/>
          <p:cNvGraphicFramePr/>
          <p:nvPr/>
        </p:nvGraphicFramePr>
        <p:xfrm>
          <a:off x="443510" y="2199435"/>
          <a:ext cx="3000000" cy="3000000"/>
        </p:xfrm>
        <a:graphic>
          <a:graphicData uri="http://schemas.openxmlformats.org/drawingml/2006/table">
            <a:tbl>
              <a:tblPr firstRow="1" bandRow="1">
                <a:noFill/>
                <a:tableStyleId>{326EADFA-B45F-4E14-966D-2E6BF664FE48}</a:tableStyleId>
              </a:tblPr>
              <a:tblGrid>
                <a:gridCol w="258500">
                  <a:extLst>
                    <a:ext uri="{9D8B030D-6E8A-4147-A177-3AD203B41FA5}">
                      <a16:colId xmlns:a16="http://schemas.microsoft.com/office/drawing/2014/main" val="20000"/>
                    </a:ext>
                  </a:extLst>
                </a:gridCol>
                <a:gridCol w="585000">
                  <a:extLst>
                    <a:ext uri="{9D8B030D-6E8A-4147-A177-3AD203B41FA5}">
                      <a16:colId xmlns:a16="http://schemas.microsoft.com/office/drawing/2014/main" val="20001"/>
                    </a:ext>
                  </a:extLst>
                </a:gridCol>
                <a:gridCol w="489850">
                  <a:extLst>
                    <a:ext uri="{9D8B030D-6E8A-4147-A177-3AD203B41FA5}">
                      <a16:colId xmlns:a16="http://schemas.microsoft.com/office/drawing/2014/main" val="20002"/>
                    </a:ext>
                  </a:extLst>
                </a:gridCol>
                <a:gridCol w="422525">
                  <a:extLst>
                    <a:ext uri="{9D8B030D-6E8A-4147-A177-3AD203B41FA5}">
                      <a16:colId xmlns:a16="http://schemas.microsoft.com/office/drawing/2014/main" val="20003"/>
                    </a:ext>
                  </a:extLst>
                </a:gridCol>
                <a:gridCol w="422525">
                  <a:extLst>
                    <a:ext uri="{9D8B030D-6E8A-4147-A177-3AD203B41FA5}">
                      <a16:colId xmlns:a16="http://schemas.microsoft.com/office/drawing/2014/main" val="20004"/>
                    </a:ext>
                  </a:extLst>
                </a:gridCol>
                <a:gridCol w="422525">
                  <a:extLst>
                    <a:ext uri="{9D8B030D-6E8A-4147-A177-3AD203B41FA5}">
                      <a16:colId xmlns:a16="http://schemas.microsoft.com/office/drawing/2014/main" val="20005"/>
                    </a:ext>
                  </a:extLst>
                </a:gridCol>
                <a:gridCol w="422525">
                  <a:extLst>
                    <a:ext uri="{9D8B030D-6E8A-4147-A177-3AD203B41FA5}">
                      <a16:colId xmlns:a16="http://schemas.microsoft.com/office/drawing/2014/main" val="20006"/>
                    </a:ext>
                  </a:extLst>
                </a:gridCol>
                <a:gridCol w="422525">
                  <a:extLst>
                    <a:ext uri="{9D8B030D-6E8A-4147-A177-3AD203B41FA5}">
                      <a16:colId xmlns:a16="http://schemas.microsoft.com/office/drawing/2014/main" val="20007"/>
                    </a:ext>
                  </a:extLst>
                </a:gridCol>
                <a:gridCol w="422525">
                  <a:extLst>
                    <a:ext uri="{9D8B030D-6E8A-4147-A177-3AD203B41FA5}">
                      <a16:colId xmlns:a16="http://schemas.microsoft.com/office/drawing/2014/main" val="20008"/>
                    </a:ext>
                  </a:extLst>
                </a:gridCol>
                <a:gridCol w="422525">
                  <a:extLst>
                    <a:ext uri="{9D8B030D-6E8A-4147-A177-3AD203B41FA5}">
                      <a16:colId xmlns:a16="http://schemas.microsoft.com/office/drawing/2014/main" val="20009"/>
                    </a:ext>
                  </a:extLst>
                </a:gridCol>
                <a:gridCol w="422525">
                  <a:extLst>
                    <a:ext uri="{9D8B030D-6E8A-4147-A177-3AD203B41FA5}">
                      <a16:colId xmlns:a16="http://schemas.microsoft.com/office/drawing/2014/main" val="20010"/>
                    </a:ext>
                  </a:extLst>
                </a:gridCol>
              </a:tblGrid>
              <a:tr h="153650">
                <a:tc rowSpan="5">
                  <a:txBody>
                    <a:bodyPr/>
                    <a:lstStyle/>
                    <a:p>
                      <a:pPr marL="0" marR="0" lvl="0" indent="0" algn="ctr" rtl="0">
                        <a:lnSpc>
                          <a:spcPct val="100000"/>
                        </a:lnSpc>
                        <a:spcBef>
                          <a:spcPts val="0"/>
                        </a:spcBef>
                        <a:spcAft>
                          <a:spcPts val="0"/>
                        </a:spcAft>
                        <a:buClr>
                          <a:schemeClr val="lt1"/>
                        </a:buClr>
                        <a:buSzPts val="1200"/>
                        <a:buFont typeface="Arial"/>
                        <a:buNone/>
                      </a:pPr>
                      <a:r>
                        <a:rPr lang="en-CA" sz="1200" b="1" u="none" strike="noStrike" cap="none">
                          <a:solidFill>
                            <a:schemeClr val="lt1"/>
                          </a:solidFill>
                          <a:latin typeface="Arial"/>
                          <a:ea typeface="Arial"/>
                          <a:cs typeface="Arial"/>
                          <a:sym typeface="Arial"/>
                        </a:rPr>
                        <a:t>Toronto</a:t>
                      </a:r>
                      <a:endParaRPr/>
                    </a:p>
                  </a:txBody>
                  <a:tcPr marL="87075" marR="87075" marT="32150" marB="32150" anchor="ctr">
                    <a:solidFill>
                      <a:schemeClr val="accent6"/>
                    </a:solidFill>
                  </a:tcPr>
                </a:tc>
                <a:tc>
                  <a:txBody>
                    <a:bodyPr/>
                    <a:lstStyle/>
                    <a:p>
                      <a:pPr marL="0" marR="0" lvl="0" indent="0" algn="l" rtl="0">
                        <a:lnSpc>
                          <a:spcPct val="100000"/>
                        </a:lnSpc>
                        <a:spcBef>
                          <a:spcPts val="0"/>
                        </a:spcBef>
                        <a:spcAft>
                          <a:spcPts val="0"/>
                        </a:spcAft>
                        <a:buClr>
                          <a:srgbClr val="414042"/>
                        </a:buClr>
                        <a:buSzPts val="700"/>
                        <a:buFont typeface="Arial"/>
                        <a:buNone/>
                      </a:pPr>
                      <a:r>
                        <a:rPr lang="en-CA" sz="700" b="1" u="none" strike="noStrike" cap="none">
                          <a:solidFill>
                            <a:srgbClr val="414042"/>
                          </a:solidFill>
                          <a:latin typeface="Arial"/>
                          <a:ea typeface="Arial"/>
                          <a:cs typeface="Arial"/>
                          <a:sym typeface="Arial"/>
                        </a:rPr>
                        <a:t>Product</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u="none" strike="noStrike" cap="none">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06675">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u="none" strike="noStrike" cap="none">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5</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6</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8</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18</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14</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21</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15</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47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23</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26</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26</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24</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23</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21</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25</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25</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All Three</a:t>
                      </a:r>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0</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5</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9</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9</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8</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4</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6</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6</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graphicFrame>
        <p:nvGraphicFramePr>
          <p:cNvPr id="117" name="Google Shape;117;p4"/>
          <p:cNvGraphicFramePr/>
          <p:nvPr/>
        </p:nvGraphicFramePr>
        <p:xfrm>
          <a:off x="444829" y="3117668"/>
          <a:ext cx="3000000" cy="3000000"/>
        </p:xfrm>
        <a:graphic>
          <a:graphicData uri="http://schemas.openxmlformats.org/drawingml/2006/table">
            <a:tbl>
              <a:tblPr firstRow="1" bandRow="1">
                <a:noFill/>
                <a:tableStyleId>{326EADFA-B45F-4E14-966D-2E6BF664FE48}</a:tableStyleId>
              </a:tblPr>
              <a:tblGrid>
                <a:gridCol w="257175">
                  <a:extLst>
                    <a:ext uri="{9D8B030D-6E8A-4147-A177-3AD203B41FA5}">
                      <a16:colId xmlns:a16="http://schemas.microsoft.com/office/drawing/2014/main" val="20000"/>
                    </a:ext>
                  </a:extLst>
                </a:gridCol>
                <a:gridCol w="585000">
                  <a:extLst>
                    <a:ext uri="{9D8B030D-6E8A-4147-A177-3AD203B41FA5}">
                      <a16:colId xmlns:a16="http://schemas.microsoft.com/office/drawing/2014/main" val="20001"/>
                    </a:ext>
                  </a:extLst>
                </a:gridCol>
                <a:gridCol w="546875">
                  <a:extLst>
                    <a:ext uri="{9D8B030D-6E8A-4147-A177-3AD203B41FA5}">
                      <a16:colId xmlns:a16="http://schemas.microsoft.com/office/drawing/2014/main" val="20002"/>
                    </a:ext>
                  </a:extLst>
                </a:gridCol>
                <a:gridCol w="415400">
                  <a:extLst>
                    <a:ext uri="{9D8B030D-6E8A-4147-A177-3AD203B41FA5}">
                      <a16:colId xmlns:a16="http://schemas.microsoft.com/office/drawing/2014/main" val="20003"/>
                    </a:ext>
                  </a:extLst>
                </a:gridCol>
                <a:gridCol w="415400">
                  <a:extLst>
                    <a:ext uri="{9D8B030D-6E8A-4147-A177-3AD203B41FA5}">
                      <a16:colId xmlns:a16="http://schemas.microsoft.com/office/drawing/2014/main" val="20004"/>
                    </a:ext>
                  </a:extLst>
                </a:gridCol>
                <a:gridCol w="415400">
                  <a:extLst>
                    <a:ext uri="{9D8B030D-6E8A-4147-A177-3AD203B41FA5}">
                      <a16:colId xmlns:a16="http://schemas.microsoft.com/office/drawing/2014/main" val="20005"/>
                    </a:ext>
                  </a:extLst>
                </a:gridCol>
                <a:gridCol w="415400">
                  <a:extLst>
                    <a:ext uri="{9D8B030D-6E8A-4147-A177-3AD203B41FA5}">
                      <a16:colId xmlns:a16="http://schemas.microsoft.com/office/drawing/2014/main" val="20006"/>
                    </a:ext>
                  </a:extLst>
                </a:gridCol>
                <a:gridCol w="415400">
                  <a:extLst>
                    <a:ext uri="{9D8B030D-6E8A-4147-A177-3AD203B41FA5}">
                      <a16:colId xmlns:a16="http://schemas.microsoft.com/office/drawing/2014/main" val="20007"/>
                    </a:ext>
                  </a:extLst>
                </a:gridCol>
                <a:gridCol w="415400">
                  <a:extLst>
                    <a:ext uri="{9D8B030D-6E8A-4147-A177-3AD203B41FA5}">
                      <a16:colId xmlns:a16="http://schemas.microsoft.com/office/drawing/2014/main" val="20008"/>
                    </a:ext>
                  </a:extLst>
                </a:gridCol>
                <a:gridCol w="415400">
                  <a:extLst>
                    <a:ext uri="{9D8B030D-6E8A-4147-A177-3AD203B41FA5}">
                      <a16:colId xmlns:a16="http://schemas.microsoft.com/office/drawing/2014/main" val="20009"/>
                    </a:ext>
                  </a:extLst>
                </a:gridCol>
                <a:gridCol w="415400">
                  <a:extLst>
                    <a:ext uri="{9D8B030D-6E8A-4147-A177-3AD203B41FA5}">
                      <a16:colId xmlns:a16="http://schemas.microsoft.com/office/drawing/2014/main" val="20010"/>
                    </a:ext>
                  </a:extLst>
                </a:gridCol>
              </a:tblGrid>
              <a:tr h="135550">
                <a:tc rowSpan="5">
                  <a:txBody>
                    <a:bodyPr/>
                    <a:lstStyle/>
                    <a:p>
                      <a:pPr marL="0" marR="0" lvl="0" indent="0" algn="ctr" rtl="0">
                        <a:lnSpc>
                          <a:spcPct val="100000"/>
                        </a:lnSpc>
                        <a:spcBef>
                          <a:spcPts val="0"/>
                        </a:spcBef>
                        <a:spcAft>
                          <a:spcPts val="0"/>
                        </a:spcAft>
                        <a:buClr>
                          <a:schemeClr val="lt1"/>
                        </a:buClr>
                        <a:buSzPts val="1200"/>
                        <a:buFont typeface="Arial"/>
                        <a:buNone/>
                      </a:pPr>
                      <a:r>
                        <a:rPr lang="en-CA" sz="1200" b="1" u="none" strike="noStrike" cap="none">
                          <a:solidFill>
                            <a:schemeClr val="lt1"/>
                          </a:solidFill>
                          <a:latin typeface="Arial"/>
                          <a:ea typeface="Arial"/>
                          <a:cs typeface="Arial"/>
                          <a:sym typeface="Arial"/>
                        </a:rPr>
                        <a:t>Brampton</a:t>
                      </a:r>
                      <a:endParaRPr/>
                    </a:p>
                  </a:txBody>
                  <a:tcPr marL="87075" marR="87075" marT="32150" marB="32150" anchor="ctr">
                    <a:solidFill>
                      <a:schemeClr val="accent6"/>
                    </a:solidFill>
                  </a:tcPr>
                </a:tc>
                <a:tc>
                  <a:txBody>
                    <a:bodyPr/>
                    <a:lstStyle/>
                    <a:p>
                      <a:pPr marL="0" marR="0" lvl="0" indent="0" algn="l" rtl="0">
                        <a:lnSpc>
                          <a:spcPct val="100000"/>
                        </a:lnSpc>
                        <a:spcBef>
                          <a:spcPts val="0"/>
                        </a:spcBef>
                        <a:spcAft>
                          <a:spcPts val="0"/>
                        </a:spcAft>
                        <a:buClr>
                          <a:srgbClr val="414042"/>
                        </a:buClr>
                        <a:buSzPts val="700"/>
                        <a:buFont typeface="Arial"/>
                        <a:buNone/>
                      </a:pPr>
                      <a:r>
                        <a:rPr lang="en-CA" sz="700" b="1" u="none" strike="noStrike" cap="none">
                          <a:solidFill>
                            <a:srgbClr val="414042"/>
                          </a:solidFill>
                          <a:latin typeface="Arial"/>
                          <a:ea typeface="Arial"/>
                          <a:cs typeface="Arial"/>
                          <a:sym typeface="Arial"/>
                        </a:rPr>
                        <a:t>Product</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u="none" strike="noStrike" cap="none">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u="none" strike="noStrike" cap="none">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15050">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u="none" strike="noStrike" cap="none">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22</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14</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13</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21</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14</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868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35</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28</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28</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26</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19</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13</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24</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34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34</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27</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31</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31</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33</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26</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20</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15</a:t>
                      </a:r>
                      <a:endParaRPr sz="700" b="0" i="0" u="none" strike="noStrike" cap="non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27</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868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u="none" strike="noStrike" cap="none">
                          <a:solidFill>
                            <a:srgbClr val="414042"/>
                          </a:solidFill>
                          <a:latin typeface="Arial"/>
                          <a:ea typeface="Arial"/>
                          <a:cs typeface="Arial"/>
                          <a:sym typeface="Arial"/>
                        </a:rPr>
                        <a:t>All Three</a:t>
                      </a:r>
                      <a:endParaRPr sz="600" b="0" u="none" strike="noStrike" cap="none">
                        <a:solidFill>
                          <a:srgbClr val="414042"/>
                        </a:solidFill>
                        <a:latin typeface="Arial"/>
                        <a:ea typeface="Arial"/>
                        <a:cs typeface="Arial"/>
                        <a:sym typeface="Arial"/>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8</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4</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11</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11</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17</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9</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4</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2</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cap="none">
                          <a:latin typeface="Arial"/>
                          <a:ea typeface="Arial"/>
                          <a:cs typeface="Arial"/>
                          <a:sym typeface="Arial"/>
                        </a:rPr>
                        <a:t>8</a:t>
                      </a:r>
                      <a:endParaRPr sz="700" b="0" i="0" u="none" strike="noStrike" cap="non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graphicFrame>
        <p:nvGraphicFramePr>
          <p:cNvPr id="118" name="Google Shape;118;p4"/>
          <p:cNvGraphicFramePr/>
          <p:nvPr/>
        </p:nvGraphicFramePr>
        <p:xfrm>
          <a:off x="437569" y="4070709"/>
          <a:ext cx="3000000" cy="3000000"/>
        </p:xfrm>
        <a:graphic>
          <a:graphicData uri="http://schemas.openxmlformats.org/drawingml/2006/table">
            <a:tbl>
              <a:tblPr firstRow="1" bandRow="1">
                <a:noFill/>
                <a:tableStyleId>{326EADFA-B45F-4E14-966D-2E6BF664FE48}</a:tableStyleId>
              </a:tblPr>
              <a:tblGrid>
                <a:gridCol w="264425">
                  <a:extLst>
                    <a:ext uri="{9D8B030D-6E8A-4147-A177-3AD203B41FA5}">
                      <a16:colId xmlns:a16="http://schemas.microsoft.com/office/drawing/2014/main" val="20000"/>
                    </a:ext>
                  </a:extLst>
                </a:gridCol>
                <a:gridCol w="703425">
                  <a:extLst>
                    <a:ext uri="{9D8B030D-6E8A-4147-A177-3AD203B41FA5}">
                      <a16:colId xmlns:a16="http://schemas.microsoft.com/office/drawing/2014/main" val="20001"/>
                    </a:ext>
                  </a:extLst>
                </a:gridCol>
                <a:gridCol w="361850">
                  <a:extLst>
                    <a:ext uri="{9D8B030D-6E8A-4147-A177-3AD203B41FA5}">
                      <a16:colId xmlns:a16="http://schemas.microsoft.com/office/drawing/2014/main" val="20002"/>
                    </a:ext>
                  </a:extLst>
                </a:gridCol>
                <a:gridCol w="422900">
                  <a:extLst>
                    <a:ext uri="{9D8B030D-6E8A-4147-A177-3AD203B41FA5}">
                      <a16:colId xmlns:a16="http://schemas.microsoft.com/office/drawing/2014/main" val="20003"/>
                    </a:ext>
                  </a:extLst>
                </a:gridCol>
                <a:gridCol w="422900">
                  <a:extLst>
                    <a:ext uri="{9D8B030D-6E8A-4147-A177-3AD203B41FA5}">
                      <a16:colId xmlns:a16="http://schemas.microsoft.com/office/drawing/2014/main" val="20004"/>
                    </a:ext>
                  </a:extLst>
                </a:gridCol>
                <a:gridCol w="422900">
                  <a:extLst>
                    <a:ext uri="{9D8B030D-6E8A-4147-A177-3AD203B41FA5}">
                      <a16:colId xmlns:a16="http://schemas.microsoft.com/office/drawing/2014/main" val="20005"/>
                    </a:ext>
                  </a:extLst>
                </a:gridCol>
                <a:gridCol w="422900">
                  <a:extLst>
                    <a:ext uri="{9D8B030D-6E8A-4147-A177-3AD203B41FA5}">
                      <a16:colId xmlns:a16="http://schemas.microsoft.com/office/drawing/2014/main" val="20006"/>
                    </a:ext>
                  </a:extLst>
                </a:gridCol>
                <a:gridCol w="422900">
                  <a:extLst>
                    <a:ext uri="{9D8B030D-6E8A-4147-A177-3AD203B41FA5}">
                      <a16:colId xmlns:a16="http://schemas.microsoft.com/office/drawing/2014/main" val="20007"/>
                    </a:ext>
                  </a:extLst>
                </a:gridCol>
                <a:gridCol w="422900">
                  <a:extLst>
                    <a:ext uri="{9D8B030D-6E8A-4147-A177-3AD203B41FA5}">
                      <a16:colId xmlns:a16="http://schemas.microsoft.com/office/drawing/2014/main" val="20008"/>
                    </a:ext>
                  </a:extLst>
                </a:gridCol>
                <a:gridCol w="422900">
                  <a:extLst>
                    <a:ext uri="{9D8B030D-6E8A-4147-A177-3AD203B41FA5}">
                      <a16:colId xmlns:a16="http://schemas.microsoft.com/office/drawing/2014/main" val="20009"/>
                    </a:ext>
                  </a:extLst>
                </a:gridCol>
                <a:gridCol w="422900">
                  <a:extLst>
                    <a:ext uri="{9D8B030D-6E8A-4147-A177-3AD203B41FA5}">
                      <a16:colId xmlns:a16="http://schemas.microsoft.com/office/drawing/2014/main" val="20010"/>
                    </a:ext>
                  </a:extLst>
                </a:gridCol>
              </a:tblGrid>
              <a:tr h="149150">
                <a:tc rowSpan="5">
                  <a:txBody>
                    <a:bodyPr/>
                    <a:lstStyle/>
                    <a:p>
                      <a:pPr marL="0" marR="0" lvl="0" indent="0" algn="ctr" rtl="0">
                        <a:spcBef>
                          <a:spcPts val="0"/>
                        </a:spcBef>
                        <a:spcAft>
                          <a:spcPts val="0"/>
                        </a:spcAft>
                        <a:buNone/>
                      </a:pPr>
                      <a:r>
                        <a:rPr lang="en-CA" sz="800" b="1" u="none" strike="noStrike" cap="none">
                          <a:solidFill>
                            <a:schemeClr val="lt1"/>
                          </a:solidFill>
                          <a:latin typeface="Arial"/>
                          <a:ea typeface="Arial"/>
                          <a:cs typeface="Arial"/>
                          <a:sym typeface="Arial"/>
                        </a:rPr>
                        <a:t>NIS Outbound</a:t>
                      </a:r>
                      <a:endParaRPr sz="800" b="1" u="none" strike="noStrike" cap="none">
                        <a:solidFill>
                          <a:schemeClr val="lt1"/>
                        </a:solidFill>
                        <a:latin typeface="Arial"/>
                        <a:ea typeface="Arial"/>
                        <a:cs typeface="Arial"/>
                        <a:sym typeface="Arial"/>
                      </a:endParaRPr>
                    </a:p>
                  </a:txBody>
                  <a:tcPr marL="87075" marR="87075" marT="32150" marB="32150" anchor="ctr">
                    <a:solidFill>
                      <a:schemeClr val="accent6"/>
                    </a:solidFill>
                  </a:tcPr>
                </a:tc>
                <a:tc>
                  <a:txBody>
                    <a:bodyPr/>
                    <a:lstStyle/>
                    <a:p>
                      <a:pPr marL="0" marR="0" lvl="0" indent="0" algn="l" rtl="0">
                        <a:spcBef>
                          <a:spcPts val="0"/>
                        </a:spcBef>
                        <a:spcAft>
                          <a:spcPts val="0"/>
                        </a:spcAft>
                        <a:buNone/>
                      </a:pPr>
                      <a:r>
                        <a:rPr lang="en-CA" sz="600" b="1" u="none" strike="noStrike" cap="none">
                          <a:solidFill>
                            <a:srgbClr val="414042"/>
                          </a:solidFill>
                          <a:latin typeface="Arial"/>
                          <a:ea typeface="Arial"/>
                          <a:cs typeface="Arial"/>
                          <a:sym typeface="Arial"/>
                        </a:rPr>
                        <a:t>NIS</a:t>
                      </a:r>
                      <a:endParaRPr sz="600" b="1">
                        <a:solidFill>
                          <a:srgbClr val="414042"/>
                        </a:solidFill>
                        <a:latin typeface="Arial"/>
                        <a:ea typeface="Arial"/>
                        <a:cs typeface="Arial"/>
                        <a:sym typeface="Arial"/>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800"/>
                        <a:buFont typeface="Arial"/>
                        <a:buNone/>
                      </a:pPr>
                      <a:r>
                        <a:rPr lang="en-CA" sz="800" b="1">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24750">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49</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24750">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49</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603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52</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979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All Three</a:t>
                      </a:r>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11</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16</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17</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a:t>
                      </a:r>
                      <a:endParaRPr sz="700" b="0"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graphicFrame>
        <p:nvGraphicFramePr>
          <p:cNvPr id="119" name="Google Shape;119;p4"/>
          <p:cNvGraphicFramePr/>
          <p:nvPr/>
        </p:nvGraphicFramePr>
        <p:xfrm>
          <a:off x="5832000" y="2202293"/>
          <a:ext cx="3000000" cy="3000000"/>
        </p:xfrm>
        <a:graphic>
          <a:graphicData uri="http://schemas.openxmlformats.org/drawingml/2006/table">
            <a:tbl>
              <a:tblPr firstRow="1" bandRow="1">
                <a:noFill/>
                <a:tableStyleId>{48C24B01-713B-40E3-8412-A27DD07F322D}</a:tableStyleId>
              </a:tblPr>
              <a:tblGrid>
                <a:gridCol w="1155125">
                  <a:extLst>
                    <a:ext uri="{9D8B030D-6E8A-4147-A177-3AD203B41FA5}">
                      <a16:colId xmlns:a16="http://schemas.microsoft.com/office/drawing/2014/main" val="20000"/>
                    </a:ext>
                  </a:extLst>
                </a:gridCol>
                <a:gridCol w="1155125">
                  <a:extLst>
                    <a:ext uri="{9D8B030D-6E8A-4147-A177-3AD203B41FA5}">
                      <a16:colId xmlns:a16="http://schemas.microsoft.com/office/drawing/2014/main" val="20001"/>
                    </a:ext>
                  </a:extLst>
                </a:gridCol>
              </a:tblGrid>
              <a:tr h="264100">
                <a:tc>
                  <a:txBody>
                    <a:bodyPr/>
                    <a:lstStyle/>
                    <a:p>
                      <a:pPr marL="0" marR="0" lvl="0" indent="0" algn="ctr" rtl="0">
                        <a:spcBef>
                          <a:spcPts val="0"/>
                        </a:spcBef>
                        <a:spcAft>
                          <a:spcPts val="0"/>
                        </a:spcAft>
                        <a:buNone/>
                      </a:pPr>
                      <a:r>
                        <a:rPr lang="en-CA" sz="1100">
                          <a:latin typeface="Arial"/>
                          <a:ea typeface="Arial"/>
                          <a:cs typeface="Arial"/>
                          <a:sym typeface="Arial"/>
                        </a:rPr>
                        <a:t>Cable Units Achieved</a:t>
                      </a:r>
                      <a:endParaRPr sz="11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a:txBody>
                    <a:bodyPr/>
                    <a:lstStyle/>
                    <a:p>
                      <a:pPr marL="0" marR="0" lvl="0" indent="0" algn="ctr" rtl="0">
                        <a:spcBef>
                          <a:spcPts val="0"/>
                        </a:spcBef>
                        <a:spcAft>
                          <a:spcPts val="0"/>
                        </a:spcAft>
                        <a:buNone/>
                      </a:pPr>
                      <a:r>
                        <a:rPr lang="en-CA" sz="1100">
                          <a:latin typeface="Arial"/>
                          <a:ea typeface="Arial"/>
                          <a:cs typeface="Arial"/>
                          <a:sym typeface="Arial"/>
                        </a:rPr>
                        <a:t>Number of Reps</a:t>
                      </a:r>
                      <a:endParaRPr sz="11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190725">
                <a:tc>
                  <a:txBody>
                    <a:bodyPr/>
                    <a:lstStyle/>
                    <a:p>
                      <a:pPr marL="0" marR="0" lvl="0" indent="0" algn="ctr" rtl="0">
                        <a:spcBef>
                          <a:spcPts val="0"/>
                        </a:spcBef>
                        <a:spcAft>
                          <a:spcPts val="0"/>
                        </a:spcAft>
                        <a:buNone/>
                      </a:pPr>
                      <a:r>
                        <a:rPr lang="en-CA" sz="1800">
                          <a:latin typeface="Arial"/>
                          <a:ea typeface="Arial"/>
                          <a:cs typeface="Arial"/>
                          <a:sym typeface="Arial"/>
                        </a:rPr>
                        <a:t>0 – 10</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1800">
                          <a:latin typeface="Arial"/>
                          <a:ea typeface="Arial"/>
                          <a:cs typeface="Arial"/>
                          <a:sym typeface="Arial"/>
                        </a:rPr>
                        <a:t>28</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90725">
                <a:tc>
                  <a:txBody>
                    <a:bodyPr/>
                    <a:lstStyle/>
                    <a:p>
                      <a:pPr marL="0" marR="0" lvl="0" indent="0" algn="ctr" rtl="0">
                        <a:spcBef>
                          <a:spcPts val="0"/>
                        </a:spcBef>
                        <a:spcAft>
                          <a:spcPts val="0"/>
                        </a:spcAft>
                        <a:buNone/>
                      </a:pPr>
                      <a:r>
                        <a:rPr lang="en-CA" sz="1800">
                          <a:latin typeface="Arial"/>
                          <a:ea typeface="Arial"/>
                          <a:cs typeface="Arial"/>
                          <a:sym typeface="Arial"/>
                        </a:rPr>
                        <a:t>11 - 20</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1800">
                          <a:latin typeface="Arial"/>
                          <a:ea typeface="Arial"/>
                          <a:cs typeface="Arial"/>
                          <a:sym typeface="Arial"/>
                        </a:rPr>
                        <a:t>27</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190725">
                <a:tc>
                  <a:txBody>
                    <a:bodyPr/>
                    <a:lstStyle/>
                    <a:p>
                      <a:pPr marL="0" marR="0" lvl="0" indent="0" algn="ctr" rtl="0">
                        <a:spcBef>
                          <a:spcPts val="0"/>
                        </a:spcBef>
                        <a:spcAft>
                          <a:spcPts val="0"/>
                        </a:spcAft>
                        <a:buNone/>
                      </a:pPr>
                      <a:r>
                        <a:rPr lang="en-CA" sz="1800">
                          <a:latin typeface="Arial"/>
                          <a:ea typeface="Arial"/>
                          <a:cs typeface="Arial"/>
                          <a:sym typeface="Arial"/>
                        </a:rPr>
                        <a:t>21 – 30</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1800">
                          <a:latin typeface="Arial"/>
                          <a:ea typeface="Arial"/>
                          <a:cs typeface="Arial"/>
                          <a:sym typeface="Arial"/>
                        </a:rPr>
                        <a:t>27</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90725">
                <a:tc>
                  <a:txBody>
                    <a:bodyPr/>
                    <a:lstStyle/>
                    <a:p>
                      <a:pPr marL="0" marR="0" lvl="0" indent="0" algn="ctr" rtl="0">
                        <a:spcBef>
                          <a:spcPts val="0"/>
                        </a:spcBef>
                        <a:spcAft>
                          <a:spcPts val="0"/>
                        </a:spcAft>
                        <a:buNone/>
                      </a:pPr>
                      <a:r>
                        <a:rPr lang="en-CA" sz="1800">
                          <a:latin typeface="Arial"/>
                          <a:ea typeface="Arial"/>
                          <a:cs typeface="Arial"/>
                          <a:sym typeface="Arial"/>
                        </a:rPr>
                        <a:t>31+</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1800">
                          <a:latin typeface="Arial"/>
                          <a:ea typeface="Arial"/>
                          <a:cs typeface="Arial"/>
                          <a:sym typeface="Arial"/>
                        </a:rPr>
                        <a:t>22</a:t>
                      </a:r>
                      <a:endParaRPr sz="18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extLst>
                  <a:ext uri="{0D108BD9-81ED-4DB2-BD59-A6C34878D82A}">
                    <a16:rowId xmlns:a16="http://schemas.microsoft.com/office/drawing/2014/main" val="10004"/>
                  </a:ext>
                </a:extLst>
              </a:tr>
            </a:tbl>
          </a:graphicData>
        </a:graphic>
      </p:graphicFrame>
      <p:sp>
        <p:nvSpPr>
          <p:cNvPr id="120" name="Google Shape;120;p4"/>
          <p:cNvSpPr txBox="1"/>
          <p:nvPr/>
        </p:nvSpPr>
        <p:spPr>
          <a:xfrm>
            <a:off x="6455301" y="1923988"/>
            <a:ext cx="1063648"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000">
                <a:solidFill>
                  <a:srgbClr val="414042"/>
                </a:solidFill>
                <a:latin typeface="Arial"/>
                <a:ea typeface="Arial"/>
                <a:cs typeface="Arial"/>
                <a:sym typeface="Arial"/>
              </a:rPr>
              <a:t>Jan – Aug 2018</a:t>
            </a:r>
            <a:endParaRPr sz="1000">
              <a:solidFill>
                <a:srgbClr val="414042"/>
              </a:solidFill>
              <a:latin typeface="Arial"/>
              <a:ea typeface="Arial"/>
              <a:cs typeface="Arial"/>
              <a:sym typeface="Arial"/>
            </a:endParaRPr>
          </a:p>
        </p:txBody>
      </p:sp>
      <p:sp>
        <p:nvSpPr>
          <p:cNvPr id="121" name="Google Shape;121;p4"/>
          <p:cNvSpPr txBox="1"/>
          <p:nvPr/>
        </p:nvSpPr>
        <p:spPr>
          <a:xfrm>
            <a:off x="1833414" y="1920680"/>
            <a:ext cx="193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rgbClr val="414042"/>
                </a:solidFill>
                <a:latin typeface="Arial"/>
                <a:ea typeface="Arial"/>
                <a:cs typeface="Arial"/>
                <a:sym typeface="Arial"/>
              </a:rPr>
              <a:t>Rep Target Achievement</a:t>
            </a:r>
            <a:endParaRPr sz="1200">
              <a:solidFill>
                <a:srgbClr val="41404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443510" y="816750"/>
            <a:ext cx="8178490" cy="1044885"/>
          </a:xfrm>
          <a:prstGeom prst="roundRect">
            <a:avLst>
              <a:gd name="adj" fmla="val 6105"/>
            </a:avLst>
          </a:prstGeom>
          <a:solidFill>
            <a:srgbClr val="FFFFFF"/>
          </a:solidFill>
          <a:ln w="9525" cap="flat" cmpd="sng">
            <a:solidFill>
              <a:srgbClr val="FFBF3F"/>
            </a:solidFill>
            <a:prstDash val="solid"/>
            <a:round/>
            <a:headEnd type="none" w="sm" len="sm"/>
            <a:tailEnd type="none" w="sm" len="sm"/>
          </a:ln>
        </p:spPr>
        <p:txBody>
          <a:bodyPr spcFirstLastPara="1" wrap="square" lIns="81625" tIns="40800" rIns="81625" bIns="408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7" name="Google Shape;127;p5"/>
          <p:cNvSpPr txBox="1"/>
          <p:nvPr/>
        </p:nvSpPr>
        <p:spPr>
          <a:xfrm>
            <a:off x="437569" y="811302"/>
            <a:ext cx="8178489" cy="106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000">
                <a:solidFill>
                  <a:srgbClr val="414042"/>
                </a:solidFill>
                <a:latin typeface="Arial"/>
                <a:ea typeface="Arial"/>
                <a:cs typeface="Arial"/>
                <a:sym typeface="Arial"/>
              </a:rPr>
              <a:t>Summary statistics for count of 41 Brampton NIS and 60 Toronto NIS reps*.</a:t>
            </a:r>
            <a:endParaRPr sz="1000">
              <a:solidFill>
                <a:srgbClr val="414042"/>
              </a:solidFill>
              <a:latin typeface="Arial"/>
              <a:ea typeface="Arial"/>
              <a:cs typeface="Arial"/>
              <a:sym typeface="Arial"/>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Toronto NIS contributes majority of cable units, however the average number of cable units sold per rep is relatively the same at 17 units between channels.*</a:t>
            </a:r>
            <a:endParaRPr sz="1000">
              <a:solidFill>
                <a:srgbClr val="414042"/>
              </a:solidFill>
              <a:latin typeface="Arial"/>
              <a:ea typeface="Arial"/>
              <a:cs typeface="Arial"/>
              <a:sym typeface="Arial"/>
            </a:endParaRPr>
          </a:p>
          <a:p>
            <a:pPr marL="0" marR="0" lvl="0" indent="0" algn="l" rtl="0">
              <a:spcBef>
                <a:spcPts val="100"/>
              </a:spcBef>
              <a:spcAft>
                <a:spcPts val="0"/>
              </a:spcAft>
              <a:buNone/>
            </a:pPr>
            <a:endParaRPr sz="1000">
              <a:solidFill>
                <a:srgbClr val="414042"/>
              </a:solidFill>
              <a:latin typeface="Arial"/>
              <a:ea typeface="Arial"/>
              <a:cs typeface="Arial"/>
              <a:sym typeface="Arial"/>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Ramp-up progresses positively up until May where cable sales teetered off afterwards and has held relatively stagnant for June and July</a:t>
            </a:r>
            <a:endParaRPr/>
          </a:p>
          <a:p>
            <a:pPr marL="0" marR="0" lvl="0" indent="0" algn="l" rtl="0">
              <a:spcBef>
                <a:spcPts val="100"/>
              </a:spcBef>
              <a:spcAft>
                <a:spcPts val="0"/>
              </a:spcAft>
              <a:buNone/>
            </a:pPr>
            <a:r>
              <a:rPr lang="en-CA" sz="1000">
                <a:solidFill>
                  <a:srgbClr val="414042"/>
                </a:solidFill>
                <a:latin typeface="Arial"/>
                <a:ea typeface="Arial"/>
                <a:cs typeface="Arial"/>
                <a:sym typeface="Arial"/>
              </a:rPr>
              <a:t>Unit count for reps are as follows:</a:t>
            </a:r>
            <a:endParaRPr/>
          </a:p>
        </p:txBody>
      </p:sp>
      <p:sp>
        <p:nvSpPr>
          <p:cNvPr id="128" name="Google Shape;128;p5"/>
          <p:cNvSpPr txBox="1">
            <a:spLocks noGrp="1"/>
          </p:cNvSpPr>
          <p:nvPr>
            <p:ph type="sldNum" idx="12"/>
          </p:nvPr>
        </p:nvSpPr>
        <p:spPr>
          <a:xfrm>
            <a:off x="387000" y="4670749"/>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5</a:t>
            </a:fld>
            <a:endParaRPr/>
          </a:p>
        </p:txBody>
      </p:sp>
      <p:sp>
        <p:nvSpPr>
          <p:cNvPr id="129" name="Google Shape;129;p5"/>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National Inside Sales Insights</a:t>
            </a:r>
            <a:endParaRPr sz="1745" b="0" i="0" u="none" strike="noStrike" cap="none">
              <a:solidFill>
                <a:schemeClr val="dk2"/>
              </a:solidFill>
              <a:latin typeface="Arial"/>
              <a:ea typeface="Arial"/>
              <a:cs typeface="Arial"/>
              <a:sym typeface="Arial"/>
            </a:endParaRPr>
          </a:p>
        </p:txBody>
      </p:sp>
      <p:sp>
        <p:nvSpPr>
          <p:cNvPr id="130" name="Google Shape;130;p5"/>
          <p:cNvSpPr txBox="1"/>
          <p:nvPr/>
        </p:nvSpPr>
        <p:spPr>
          <a:xfrm>
            <a:off x="403255" y="563559"/>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Channel Overview</a:t>
            </a:r>
            <a:endParaRPr sz="1300" b="0" i="0" u="none" strike="noStrike" cap="none">
              <a:solidFill>
                <a:srgbClr val="D9291B"/>
              </a:solidFill>
              <a:latin typeface="Arial"/>
              <a:ea typeface="Arial"/>
              <a:cs typeface="Arial"/>
              <a:sym typeface="Arial"/>
            </a:endParaRPr>
          </a:p>
        </p:txBody>
      </p:sp>
      <p:sp>
        <p:nvSpPr>
          <p:cNvPr id="131" name="Google Shape;131;p5"/>
          <p:cNvSpPr txBox="1"/>
          <p:nvPr/>
        </p:nvSpPr>
        <p:spPr>
          <a:xfrm>
            <a:off x="443510" y="4928439"/>
            <a:ext cx="183349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600">
                <a:solidFill>
                  <a:srgbClr val="414042"/>
                </a:solidFill>
                <a:latin typeface="Arial"/>
                <a:ea typeface="Arial"/>
                <a:cs typeface="Arial"/>
                <a:sym typeface="Arial"/>
              </a:rPr>
              <a:t>*Does not include data from Elliot / Ryan</a:t>
            </a:r>
            <a:endParaRPr sz="600">
              <a:solidFill>
                <a:srgbClr val="414042"/>
              </a:solidFill>
              <a:latin typeface="Arial"/>
              <a:ea typeface="Arial"/>
              <a:cs typeface="Arial"/>
              <a:sym typeface="Arial"/>
            </a:endParaRPr>
          </a:p>
        </p:txBody>
      </p:sp>
      <p:graphicFrame>
        <p:nvGraphicFramePr>
          <p:cNvPr id="132" name="Google Shape;132;p5"/>
          <p:cNvGraphicFramePr/>
          <p:nvPr/>
        </p:nvGraphicFramePr>
        <p:xfrm>
          <a:off x="443510" y="2199435"/>
          <a:ext cx="3000000" cy="3000000"/>
        </p:xfrm>
        <a:graphic>
          <a:graphicData uri="http://schemas.openxmlformats.org/drawingml/2006/table">
            <a:tbl>
              <a:tblPr firstRow="1" bandRow="1">
                <a:noFill/>
                <a:tableStyleId>{326EADFA-B45F-4E14-966D-2E6BF664FE48}</a:tableStyleId>
              </a:tblPr>
              <a:tblGrid>
                <a:gridCol w="258500">
                  <a:extLst>
                    <a:ext uri="{9D8B030D-6E8A-4147-A177-3AD203B41FA5}">
                      <a16:colId xmlns:a16="http://schemas.microsoft.com/office/drawing/2014/main" val="20000"/>
                    </a:ext>
                  </a:extLst>
                </a:gridCol>
                <a:gridCol w="585000">
                  <a:extLst>
                    <a:ext uri="{9D8B030D-6E8A-4147-A177-3AD203B41FA5}">
                      <a16:colId xmlns:a16="http://schemas.microsoft.com/office/drawing/2014/main" val="20001"/>
                    </a:ext>
                  </a:extLst>
                </a:gridCol>
                <a:gridCol w="489850">
                  <a:extLst>
                    <a:ext uri="{9D8B030D-6E8A-4147-A177-3AD203B41FA5}">
                      <a16:colId xmlns:a16="http://schemas.microsoft.com/office/drawing/2014/main" val="20002"/>
                    </a:ext>
                  </a:extLst>
                </a:gridCol>
                <a:gridCol w="422525">
                  <a:extLst>
                    <a:ext uri="{9D8B030D-6E8A-4147-A177-3AD203B41FA5}">
                      <a16:colId xmlns:a16="http://schemas.microsoft.com/office/drawing/2014/main" val="20003"/>
                    </a:ext>
                  </a:extLst>
                </a:gridCol>
                <a:gridCol w="422525">
                  <a:extLst>
                    <a:ext uri="{9D8B030D-6E8A-4147-A177-3AD203B41FA5}">
                      <a16:colId xmlns:a16="http://schemas.microsoft.com/office/drawing/2014/main" val="20004"/>
                    </a:ext>
                  </a:extLst>
                </a:gridCol>
                <a:gridCol w="422525">
                  <a:extLst>
                    <a:ext uri="{9D8B030D-6E8A-4147-A177-3AD203B41FA5}">
                      <a16:colId xmlns:a16="http://schemas.microsoft.com/office/drawing/2014/main" val="20005"/>
                    </a:ext>
                  </a:extLst>
                </a:gridCol>
                <a:gridCol w="422525">
                  <a:extLst>
                    <a:ext uri="{9D8B030D-6E8A-4147-A177-3AD203B41FA5}">
                      <a16:colId xmlns:a16="http://schemas.microsoft.com/office/drawing/2014/main" val="20006"/>
                    </a:ext>
                  </a:extLst>
                </a:gridCol>
                <a:gridCol w="422525">
                  <a:extLst>
                    <a:ext uri="{9D8B030D-6E8A-4147-A177-3AD203B41FA5}">
                      <a16:colId xmlns:a16="http://schemas.microsoft.com/office/drawing/2014/main" val="20007"/>
                    </a:ext>
                  </a:extLst>
                </a:gridCol>
                <a:gridCol w="422525">
                  <a:extLst>
                    <a:ext uri="{9D8B030D-6E8A-4147-A177-3AD203B41FA5}">
                      <a16:colId xmlns:a16="http://schemas.microsoft.com/office/drawing/2014/main" val="20008"/>
                    </a:ext>
                  </a:extLst>
                </a:gridCol>
                <a:gridCol w="422525">
                  <a:extLst>
                    <a:ext uri="{9D8B030D-6E8A-4147-A177-3AD203B41FA5}">
                      <a16:colId xmlns:a16="http://schemas.microsoft.com/office/drawing/2014/main" val="20009"/>
                    </a:ext>
                  </a:extLst>
                </a:gridCol>
                <a:gridCol w="422525">
                  <a:extLst>
                    <a:ext uri="{9D8B030D-6E8A-4147-A177-3AD203B41FA5}">
                      <a16:colId xmlns:a16="http://schemas.microsoft.com/office/drawing/2014/main" val="20010"/>
                    </a:ext>
                  </a:extLst>
                </a:gridCol>
              </a:tblGrid>
              <a:tr h="153650">
                <a:tc rowSpan="5">
                  <a:txBody>
                    <a:bodyPr/>
                    <a:lstStyle/>
                    <a:p>
                      <a:pPr marL="0" marR="0" lvl="0" indent="0" algn="ctr" rtl="0">
                        <a:lnSpc>
                          <a:spcPct val="100000"/>
                        </a:lnSpc>
                        <a:spcBef>
                          <a:spcPts val="0"/>
                        </a:spcBef>
                        <a:spcAft>
                          <a:spcPts val="0"/>
                        </a:spcAft>
                        <a:buClr>
                          <a:schemeClr val="lt1"/>
                        </a:buClr>
                        <a:buSzPts val="1200"/>
                        <a:buFont typeface="Arial"/>
                        <a:buNone/>
                      </a:pPr>
                      <a:r>
                        <a:rPr lang="en-CA" sz="1200" b="1">
                          <a:solidFill>
                            <a:schemeClr val="lt1"/>
                          </a:solidFill>
                          <a:latin typeface="Arial"/>
                          <a:ea typeface="Arial"/>
                          <a:cs typeface="Arial"/>
                          <a:sym typeface="Arial"/>
                        </a:rPr>
                        <a:t>Toronto</a:t>
                      </a:r>
                      <a:endParaRPr/>
                    </a:p>
                  </a:txBody>
                  <a:tcPr marL="87075" marR="87075" marT="32150" marB="32150" anchor="ctr">
                    <a:solidFill>
                      <a:schemeClr val="accent6"/>
                    </a:solidFill>
                  </a:tcPr>
                </a:tc>
                <a:tc>
                  <a:txBody>
                    <a:bodyPr/>
                    <a:lstStyle/>
                    <a:p>
                      <a:pPr marL="0" marR="0" lvl="0" indent="0" algn="l"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Product</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06675">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26</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25</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06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All Three</a:t>
                      </a:r>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3</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0</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5</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9</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9</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6</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6</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graphicFrame>
        <p:nvGraphicFramePr>
          <p:cNvPr id="133" name="Google Shape;133;p5"/>
          <p:cNvGraphicFramePr/>
          <p:nvPr/>
        </p:nvGraphicFramePr>
        <p:xfrm>
          <a:off x="444829" y="3117668"/>
          <a:ext cx="3000000" cy="3000000"/>
        </p:xfrm>
        <a:graphic>
          <a:graphicData uri="http://schemas.openxmlformats.org/drawingml/2006/table">
            <a:tbl>
              <a:tblPr firstRow="1" bandRow="1">
                <a:noFill/>
                <a:tableStyleId>{326EADFA-B45F-4E14-966D-2E6BF664FE48}</a:tableStyleId>
              </a:tblPr>
              <a:tblGrid>
                <a:gridCol w="257175">
                  <a:extLst>
                    <a:ext uri="{9D8B030D-6E8A-4147-A177-3AD203B41FA5}">
                      <a16:colId xmlns:a16="http://schemas.microsoft.com/office/drawing/2014/main" val="20000"/>
                    </a:ext>
                  </a:extLst>
                </a:gridCol>
                <a:gridCol w="585000">
                  <a:extLst>
                    <a:ext uri="{9D8B030D-6E8A-4147-A177-3AD203B41FA5}">
                      <a16:colId xmlns:a16="http://schemas.microsoft.com/office/drawing/2014/main" val="20001"/>
                    </a:ext>
                  </a:extLst>
                </a:gridCol>
                <a:gridCol w="546875">
                  <a:extLst>
                    <a:ext uri="{9D8B030D-6E8A-4147-A177-3AD203B41FA5}">
                      <a16:colId xmlns:a16="http://schemas.microsoft.com/office/drawing/2014/main" val="20002"/>
                    </a:ext>
                  </a:extLst>
                </a:gridCol>
                <a:gridCol w="415400">
                  <a:extLst>
                    <a:ext uri="{9D8B030D-6E8A-4147-A177-3AD203B41FA5}">
                      <a16:colId xmlns:a16="http://schemas.microsoft.com/office/drawing/2014/main" val="20003"/>
                    </a:ext>
                  </a:extLst>
                </a:gridCol>
                <a:gridCol w="415400">
                  <a:extLst>
                    <a:ext uri="{9D8B030D-6E8A-4147-A177-3AD203B41FA5}">
                      <a16:colId xmlns:a16="http://schemas.microsoft.com/office/drawing/2014/main" val="20004"/>
                    </a:ext>
                  </a:extLst>
                </a:gridCol>
                <a:gridCol w="415400">
                  <a:extLst>
                    <a:ext uri="{9D8B030D-6E8A-4147-A177-3AD203B41FA5}">
                      <a16:colId xmlns:a16="http://schemas.microsoft.com/office/drawing/2014/main" val="20005"/>
                    </a:ext>
                  </a:extLst>
                </a:gridCol>
                <a:gridCol w="415400">
                  <a:extLst>
                    <a:ext uri="{9D8B030D-6E8A-4147-A177-3AD203B41FA5}">
                      <a16:colId xmlns:a16="http://schemas.microsoft.com/office/drawing/2014/main" val="20006"/>
                    </a:ext>
                  </a:extLst>
                </a:gridCol>
                <a:gridCol w="415400">
                  <a:extLst>
                    <a:ext uri="{9D8B030D-6E8A-4147-A177-3AD203B41FA5}">
                      <a16:colId xmlns:a16="http://schemas.microsoft.com/office/drawing/2014/main" val="20007"/>
                    </a:ext>
                  </a:extLst>
                </a:gridCol>
                <a:gridCol w="415400">
                  <a:extLst>
                    <a:ext uri="{9D8B030D-6E8A-4147-A177-3AD203B41FA5}">
                      <a16:colId xmlns:a16="http://schemas.microsoft.com/office/drawing/2014/main" val="20008"/>
                    </a:ext>
                  </a:extLst>
                </a:gridCol>
                <a:gridCol w="415400">
                  <a:extLst>
                    <a:ext uri="{9D8B030D-6E8A-4147-A177-3AD203B41FA5}">
                      <a16:colId xmlns:a16="http://schemas.microsoft.com/office/drawing/2014/main" val="20009"/>
                    </a:ext>
                  </a:extLst>
                </a:gridCol>
                <a:gridCol w="415400">
                  <a:extLst>
                    <a:ext uri="{9D8B030D-6E8A-4147-A177-3AD203B41FA5}">
                      <a16:colId xmlns:a16="http://schemas.microsoft.com/office/drawing/2014/main" val="20010"/>
                    </a:ext>
                  </a:extLst>
                </a:gridCol>
              </a:tblGrid>
              <a:tr h="135550">
                <a:tc rowSpan="5">
                  <a:txBody>
                    <a:bodyPr/>
                    <a:lstStyle/>
                    <a:p>
                      <a:pPr marL="0" marR="0" lvl="0" indent="0" algn="ctr" rtl="0">
                        <a:lnSpc>
                          <a:spcPct val="100000"/>
                        </a:lnSpc>
                        <a:spcBef>
                          <a:spcPts val="0"/>
                        </a:spcBef>
                        <a:spcAft>
                          <a:spcPts val="0"/>
                        </a:spcAft>
                        <a:buClr>
                          <a:schemeClr val="lt1"/>
                        </a:buClr>
                        <a:buSzPts val="1200"/>
                        <a:buFont typeface="Arial"/>
                        <a:buNone/>
                      </a:pPr>
                      <a:r>
                        <a:rPr lang="en-CA" sz="1200" b="1">
                          <a:solidFill>
                            <a:schemeClr val="lt1"/>
                          </a:solidFill>
                          <a:latin typeface="Arial"/>
                          <a:ea typeface="Arial"/>
                          <a:cs typeface="Arial"/>
                          <a:sym typeface="Arial"/>
                        </a:rPr>
                        <a:t>Brampton</a:t>
                      </a:r>
                      <a:endParaRPr/>
                    </a:p>
                  </a:txBody>
                  <a:tcPr marL="87075" marR="87075" marT="32150" marB="32150" anchor="ctr">
                    <a:solidFill>
                      <a:schemeClr val="accent6"/>
                    </a:solidFill>
                  </a:tcPr>
                </a:tc>
                <a:tc>
                  <a:txBody>
                    <a:bodyPr/>
                    <a:lstStyle/>
                    <a:p>
                      <a:pPr marL="0" marR="0" lvl="0" indent="0" algn="l"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Product</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15050">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17</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868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19</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346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27</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868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All Three</a:t>
                      </a:r>
                      <a:endParaRPr sz="600" b="1">
                        <a:solidFill>
                          <a:srgbClr val="414042"/>
                        </a:solidFill>
                        <a:latin typeface="Arial"/>
                        <a:ea typeface="Arial"/>
                        <a:cs typeface="Arial"/>
                        <a:sym typeface="Arial"/>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11</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11</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17</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9</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graphicFrame>
        <p:nvGraphicFramePr>
          <p:cNvPr id="134" name="Google Shape;134;p5"/>
          <p:cNvGraphicFramePr/>
          <p:nvPr/>
        </p:nvGraphicFramePr>
        <p:xfrm>
          <a:off x="437569" y="4070709"/>
          <a:ext cx="3000000" cy="3000000"/>
        </p:xfrm>
        <a:graphic>
          <a:graphicData uri="http://schemas.openxmlformats.org/drawingml/2006/table">
            <a:tbl>
              <a:tblPr firstRow="1" bandRow="1">
                <a:noFill/>
                <a:tableStyleId>{326EADFA-B45F-4E14-966D-2E6BF664FE48}</a:tableStyleId>
              </a:tblPr>
              <a:tblGrid>
                <a:gridCol w="264425">
                  <a:extLst>
                    <a:ext uri="{9D8B030D-6E8A-4147-A177-3AD203B41FA5}">
                      <a16:colId xmlns:a16="http://schemas.microsoft.com/office/drawing/2014/main" val="20000"/>
                    </a:ext>
                  </a:extLst>
                </a:gridCol>
                <a:gridCol w="703425">
                  <a:extLst>
                    <a:ext uri="{9D8B030D-6E8A-4147-A177-3AD203B41FA5}">
                      <a16:colId xmlns:a16="http://schemas.microsoft.com/office/drawing/2014/main" val="20001"/>
                    </a:ext>
                  </a:extLst>
                </a:gridCol>
                <a:gridCol w="361850">
                  <a:extLst>
                    <a:ext uri="{9D8B030D-6E8A-4147-A177-3AD203B41FA5}">
                      <a16:colId xmlns:a16="http://schemas.microsoft.com/office/drawing/2014/main" val="20002"/>
                    </a:ext>
                  </a:extLst>
                </a:gridCol>
                <a:gridCol w="422900">
                  <a:extLst>
                    <a:ext uri="{9D8B030D-6E8A-4147-A177-3AD203B41FA5}">
                      <a16:colId xmlns:a16="http://schemas.microsoft.com/office/drawing/2014/main" val="20003"/>
                    </a:ext>
                  </a:extLst>
                </a:gridCol>
                <a:gridCol w="422900">
                  <a:extLst>
                    <a:ext uri="{9D8B030D-6E8A-4147-A177-3AD203B41FA5}">
                      <a16:colId xmlns:a16="http://schemas.microsoft.com/office/drawing/2014/main" val="20004"/>
                    </a:ext>
                  </a:extLst>
                </a:gridCol>
                <a:gridCol w="422900">
                  <a:extLst>
                    <a:ext uri="{9D8B030D-6E8A-4147-A177-3AD203B41FA5}">
                      <a16:colId xmlns:a16="http://schemas.microsoft.com/office/drawing/2014/main" val="20005"/>
                    </a:ext>
                  </a:extLst>
                </a:gridCol>
                <a:gridCol w="422900">
                  <a:extLst>
                    <a:ext uri="{9D8B030D-6E8A-4147-A177-3AD203B41FA5}">
                      <a16:colId xmlns:a16="http://schemas.microsoft.com/office/drawing/2014/main" val="20006"/>
                    </a:ext>
                  </a:extLst>
                </a:gridCol>
                <a:gridCol w="422900">
                  <a:extLst>
                    <a:ext uri="{9D8B030D-6E8A-4147-A177-3AD203B41FA5}">
                      <a16:colId xmlns:a16="http://schemas.microsoft.com/office/drawing/2014/main" val="20007"/>
                    </a:ext>
                  </a:extLst>
                </a:gridCol>
                <a:gridCol w="422900">
                  <a:extLst>
                    <a:ext uri="{9D8B030D-6E8A-4147-A177-3AD203B41FA5}">
                      <a16:colId xmlns:a16="http://schemas.microsoft.com/office/drawing/2014/main" val="20008"/>
                    </a:ext>
                  </a:extLst>
                </a:gridCol>
                <a:gridCol w="422900">
                  <a:extLst>
                    <a:ext uri="{9D8B030D-6E8A-4147-A177-3AD203B41FA5}">
                      <a16:colId xmlns:a16="http://schemas.microsoft.com/office/drawing/2014/main" val="20009"/>
                    </a:ext>
                  </a:extLst>
                </a:gridCol>
                <a:gridCol w="422900">
                  <a:extLst>
                    <a:ext uri="{9D8B030D-6E8A-4147-A177-3AD203B41FA5}">
                      <a16:colId xmlns:a16="http://schemas.microsoft.com/office/drawing/2014/main" val="20010"/>
                    </a:ext>
                  </a:extLst>
                </a:gridCol>
              </a:tblGrid>
              <a:tr h="149150">
                <a:tc rowSpan="5">
                  <a:txBody>
                    <a:bodyPr/>
                    <a:lstStyle/>
                    <a:p>
                      <a:pPr marL="0" marR="0" lvl="0" indent="0" algn="ctr" rtl="0">
                        <a:spcBef>
                          <a:spcPts val="0"/>
                        </a:spcBef>
                        <a:spcAft>
                          <a:spcPts val="0"/>
                        </a:spcAft>
                        <a:buNone/>
                      </a:pPr>
                      <a:r>
                        <a:rPr lang="en-CA" sz="800" b="1">
                          <a:solidFill>
                            <a:schemeClr val="lt1"/>
                          </a:solidFill>
                          <a:latin typeface="Arial"/>
                          <a:ea typeface="Arial"/>
                          <a:cs typeface="Arial"/>
                          <a:sym typeface="Arial"/>
                        </a:rPr>
                        <a:t>NIS Outbound</a:t>
                      </a:r>
                      <a:endParaRPr sz="800" b="1">
                        <a:solidFill>
                          <a:schemeClr val="lt1"/>
                        </a:solidFill>
                        <a:latin typeface="Arial"/>
                        <a:ea typeface="Arial"/>
                        <a:cs typeface="Arial"/>
                        <a:sym typeface="Arial"/>
                      </a:endParaRPr>
                    </a:p>
                  </a:txBody>
                  <a:tcPr marL="87075" marR="87075" marT="32150" marB="32150" anchor="ctr">
                    <a:solidFill>
                      <a:schemeClr val="accent6"/>
                    </a:solidFill>
                  </a:tcPr>
                </a:tc>
                <a:tc>
                  <a:txBody>
                    <a:bodyPr/>
                    <a:lstStyle/>
                    <a:p>
                      <a:pPr marL="0" marR="0" lvl="0" indent="0" algn="l" rtl="0">
                        <a:spcBef>
                          <a:spcPts val="0"/>
                        </a:spcBef>
                        <a:spcAft>
                          <a:spcPts val="0"/>
                        </a:spcAft>
                        <a:buNone/>
                      </a:pPr>
                      <a:r>
                        <a:rPr lang="en-CA" sz="600" b="1">
                          <a:solidFill>
                            <a:srgbClr val="414042"/>
                          </a:solidFill>
                          <a:latin typeface="Arial"/>
                          <a:ea typeface="Arial"/>
                          <a:cs typeface="Arial"/>
                          <a:sym typeface="Arial"/>
                        </a:rPr>
                        <a:t>NIS</a:t>
                      </a:r>
                      <a:endParaRPr sz="600" b="1">
                        <a:solidFill>
                          <a:srgbClr val="414042"/>
                        </a:solidFill>
                        <a:latin typeface="Arial"/>
                        <a:ea typeface="Arial"/>
                        <a:cs typeface="Arial"/>
                        <a:sym typeface="Arial"/>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Jan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Feb</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Mar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Apr</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May</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Jun</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Jul</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Aug</a:t>
                      </a:r>
                      <a:endParaRPr/>
                    </a:p>
                  </a:txBody>
                  <a:tcPr marL="87075" marR="87075" marT="32150" marB="32150" anchor="b"/>
                </a:tc>
                <a:tc>
                  <a:txBody>
                    <a:bodyPr/>
                    <a:lstStyle/>
                    <a:p>
                      <a:pPr marL="0" marR="0" lvl="0" indent="0" algn="ctr" rtl="0">
                        <a:lnSpc>
                          <a:spcPct val="100000"/>
                        </a:lnSpc>
                        <a:spcBef>
                          <a:spcPts val="0"/>
                        </a:spcBef>
                        <a:spcAft>
                          <a:spcPts val="0"/>
                        </a:spcAft>
                        <a:buClr>
                          <a:srgbClr val="414042"/>
                        </a:buClr>
                        <a:buSzPts val="800"/>
                        <a:buFont typeface="Arial"/>
                        <a:buNone/>
                      </a:pPr>
                      <a:r>
                        <a:rPr lang="en-CA" sz="800" b="1">
                          <a:solidFill>
                            <a:srgbClr val="414042"/>
                          </a:solidFill>
                          <a:latin typeface="Arial"/>
                          <a:ea typeface="Arial"/>
                          <a:cs typeface="Arial"/>
                          <a:sym typeface="Arial"/>
                        </a:rPr>
                        <a:t>Avg.</a:t>
                      </a:r>
                      <a:endParaRPr/>
                    </a:p>
                  </a:txBody>
                  <a:tcPr marL="87075" marR="87075" marT="32150" marB="32150" anchor="b"/>
                </a:tc>
                <a:extLst>
                  <a:ext uri="{0D108BD9-81ED-4DB2-BD59-A6C34878D82A}">
                    <a16:rowId xmlns:a16="http://schemas.microsoft.com/office/drawing/2014/main" val="10000"/>
                  </a:ext>
                </a:extLst>
              </a:tr>
              <a:tr h="124750">
                <a:tc vMerge="1">
                  <a:txBody>
                    <a:bodyPr/>
                    <a:lstStyle/>
                    <a:p>
                      <a:endParaRPr lang="en-US"/>
                    </a:p>
                  </a:txBody>
                  <a:tcPr/>
                </a:tc>
                <a:tc>
                  <a:txBody>
                    <a:bodyPr/>
                    <a:lstStyle/>
                    <a:p>
                      <a:pPr marL="0" marR="0" lvl="0" indent="0" algn="l" rtl="0">
                        <a:spcBef>
                          <a:spcPts val="0"/>
                        </a:spcBef>
                        <a:spcAft>
                          <a:spcPts val="0"/>
                        </a:spcAft>
                        <a:buClr>
                          <a:schemeClr val="dk1"/>
                        </a:buClr>
                        <a:buSzPts val="600"/>
                        <a:buFont typeface="Arial"/>
                        <a:buNone/>
                      </a:pPr>
                      <a:r>
                        <a:rPr lang="en-CA" sz="600" b="0">
                          <a:solidFill>
                            <a:srgbClr val="414042"/>
                          </a:solidFill>
                          <a:latin typeface="Arial"/>
                          <a:ea typeface="Arial"/>
                          <a:cs typeface="Arial"/>
                          <a:sym typeface="Arial"/>
                        </a:rPr>
                        <a:t>Cable</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49</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34</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31</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1"/>
                  </a:ext>
                </a:extLst>
              </a:tr>
              <a:tr h="124750">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Wireless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52</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49</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2"/>
                  </a:ext>
                </a:extLst>
              </a:tr>
              <a:tr h="16032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0">
                          <a:solidFill>
                            <a:srgbClr val="414042"/>
                          </a:solidFill>
                          <a:latin typeface="Arial"/>
                          <a:ea typeface="Arial"/>
                          <a:cs typeface="Arial"/>
                          <a:sym typeface="Arial"/>
                        </a:rPr>
                        <a:t>P&amp;S</a:t>
                      </a:r>
                      <a:endParaRPr/>
                    </a:p>
                  </a:txBody>
                  <a:tcPr marL="87075" marR="87075" marT="32150" marB="3215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58</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50</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63</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61</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45</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37</a:t>
                      </a:r>
                      <a:endParaRPr sz="700" b="0" i="0" u="none" strike="noStrike">
                        <a:solidFill>
                          <a:srgbClr val="000000"/>
                        </a:solidFill>
                        <a:latin typeface="Arial"/>
                        <a:ea typeface="Arial"/>
                        <a:cs typeface="Arial"/>
                        <a:sym typeface="Arial"/>
                      </a:endParaRPr>
                    </a:p>
                  </a:txBody>
                  <a:tcPr marL="3725" marR="3725" marT="3725" marB="0" anchor="ct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52</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3"/>
                  </a:ext>
                </a:extLst>
              </a:tr>
              <a:tr h="197975">
                <a:tc vMerge="1">
                  <a:txBody>
                    <a:bodyPr/>
                    <a:lstStyle/>
                    <a:p>
                      <a:endParaRPr lang="en-US"/>
                    </a:p>
                  </a:txBody>
                  <a:tcPr/>
                </a:tc>
                <a:tc>
                  <a:txBody>
                    <a:bodyPr/>
                    <a:lstStyle/>
                    <a:p>
                      <a:pPr marL="0" marR="0" lvl="0" indent="0" algn="l" rtl="0">
                        <a:lnSpc>
                          <a:spcPct val="100000"/>
                        </a:lnSpc>
                        <a:spcBef>
                          <a:spcPts val="0"/>
                        </a:spcBef>
                        <a:spcAft>
                          <a:spcPts val="0"/>
                        </a:spcAft>
                        <a:buClr>
                          <a:srgbClr val="414042"/>
                        </a:buClr>
                        <a:buSzPts val="600"/>
                        <a:buFont typeface="Arial"/>
                        <a:buNone/>
                      </a:pPr>
                      <a:r>
                        <a:rPr lang="en-CA" sz="600" b="1">
                          <a:solidFill>
                            <a:srgbClr val="414042"/>
                          </a:solidFill>
                          <a:latin typeface="Arial"/>
                          <a:ea typeface="Arial"/>
                          <a:cs typeface="Arial"/>
                          <a:sym typeface="Arial"/>
                        </a:rPr>
                        <a:t>All Three</a:t>
                      </a:r>
                      <a:endParaRPr/>
                    </a:p>
                  </a:txBody>
                  <a:tcPr marL="87075" marR="87075" marT="32150" marB="3215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11</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16</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20</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26</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17</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14</a:t>
                      </a:r>
                      <a:endParaRPr sz="700" b="1" i="0" u="none" strike="noStrike">
                        <a:solidFill>
                          <a:srgbClr val="000000"/>
                        </a:solidFill>
                        <a:latin typeface="Arial"/>
                        <a:ea typeface="Arial"/>
                        <a:cs typeface="Arial"/>
                        <a:sym typeface="Arial"/>
                      </a:endParaRPr>
                    </a:p>
                  </a:txBody>
                  <a:tcPr marL="3725" marR="3725" marT="3725" marB="0" anchor="ctr">
                    <a:solidFill>
                      <a:srgbClr val="F2F2F2"/>
                    </a:solidFill>
                  </a:tcPr>
                </a:tc>
                <a:extLst>
                  <a:ext uri="{0D108BD9-81ED-4DB2-BD59-A6C34878D82A}">
                    <a16:rowId xmlns:a16="http://schemas.microsoft.com/office/drawing/2014/main" val="10004"/>
                  </a:ext>
                </a:extLst>
              </a:tr>
            </a:tbl>
          </a:graphicData>
        </a:graphic>
      </p:graphicFrame>
      <p:sp>
        <p:nvSpPr>
          <p:cNvPr id="135" name="Google Shape;135;p5"/>
          <p:cNvSpPr txBox="1"/>
          <p:nvPr/>
        </p:nvSpPr>
        <p:spPr>
          <a:xfrm>
            <a:off x="1833414" y="1920680"/>
            <a:ext cx="193500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rgbClr val="414042"/>
                </a:solidFill>
                <a:latin typeface="Arial"/>
                <a:ea typeface="Arial"/>
                <a:cs typeface="Arial"/>
                <a:sym typeface="Arial"/>
              </a:rPr>
              <a:t>Rep. Target Achievement</a:t>
            </a:r>
            <a:endParaRPr sz="1200">
              <a:solidFill>
                <a:srgbClr val="414042"/>
              </a:solidFill>
              <a:latin typeface="Arial"/>
              <a:ea typeface="Arial"/>
              <a:cs typeface="Arial"/>
              <a:sym typeface="Arial"/>
            </a:endParaRPr>
          </a:p>
        </p:txBody>
      </p:sp>
      <p:graphicFrame>
        <p:nvGraphicFramePr>
          <p:cNvPr id="136" name="Google Shape;136;p5"/>
          <p:cNvGraphicFramePr/>
          <p:nvPr/>
        </p:nvGraphicFramePr>
        <p:xfrm>
          <a:off x="5731263" y="2166750"/>
          <a:ext cx="3000000" cy="3000000"/>
        </p:xfrm>
        <a:graphic>
          <a:graphicData uri="http://schemas.openxmlformats.org/drawingml/2006/table">
            <a:tbl>
              <a:tblPr firstRow="1" bandRow="1">
                <a:noFill/>
                <a:tableStyleId>{48C24B01-713B-40E3-8412-A27DD07F322D}</a:tableStyleId>
              </a:tblPr>
              <a:tblGrid>
                <a:gridCol w="1155125">
                  <a:extLst>
                    <a:ext uri="{9D8B030D-6E8A-4147-A177-3AD203B41FA5}">
                      <a16:colId xmlns:a16="http://schemas.microsoft.com/office/drawing/2014/main" val="20000"/>
                    </a:ext>
                  </a:extLst>
                </a:gridCol>
                <a:gridCol w="1155125">
                  <a:extLst>
                    <a:ext uri="{9D8B030D-6E8A-4147-A177-3AD203B41FA5}">
                      <a16:colId xmlns:a16="http://schemas.microsoft.com/office/drawing/2014/main" val="20001"/>
                    </a:ext>
                  </a:extLst>
                </a:gridCol>
              </a:tblGrid>
              <a:tr h="264100">
                <a:tc gridSpan="2">
                  <a:txBody>
                    <a:bodyPr/>
                    <a:lstStyle/>
                    <a:p>
                      <a:pPr marL="0" marR="0" lvl="0" indent="0" algn="ctr" rtl="0">
                        <a:spcBef>
                          <a:spcPts val="0"/>
                        </a:spcBef>
                        <a:spcAft>
                          <a:spcPts val="0"/>
                        </a:spcAft>
                        <a:buNone/>
                      </a:pPr>
                      <a:r>
                        <a:rPr lang="en-CA" sz="1200">
                          <a:latin typeface="Arial"/>
                          <a:ea typeface="Arial"/>
                          <a:cs typeface="Arial"/>
                          <a:sym typeface="Arial"/>
                        </a:rPr>
                        <a:t>Toronto</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190725">
                <a:tc>
                  <a:txBody>
                    <a:bodyPr/>
                    <a:lstStyle/>
                    <a:p>
                      <a:pPr marL="0" marR="0" lvl="0" indent="0" algn="ctr" rtl="0">
                        <a:spcBef>
                          <a:spcPts val="0"/>
                        </a:spcBef>
                        <a:spcAft>
                          <a:spcPts val="0"/>
                        </a:spcAft>
                        <a:buNone/>
                      </a:pPr>
                      <a:r>
                        <a:rPr lang="en-CA" sz="700">
                          <a:latin typeface="Arial"/>
                          <a:ea typeface="Arial"/>
                          <a:cs typeface="Arial"/>
                          <a:sym typeface="Arial"/>
                        </a:rPr>
                        <a:t>Sum of Units Sold</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1301</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90725">
                <a:tc>
                  <a:txBody>
                    <a:bodyPr/>
                    <a:lstStyle/>
                    <a:p>
                      <a:pPr marL="0" marR="0" lvl="0" indent="0" algn="ctr" rtl="0">
                        <a:spcBef>
                          <a:spcPts val="0"/>
                        </a:spcBef>
                        <a:spcAft>
                          <a:spcPts val="0"/>
                        </a:spcAft>
                        <a:buNone/>
                      </a:pPr>
                      <a:r>
                        <a:rPr lang="en-CA" sz="700">
                          <a:latin typeface="Arial"/>
                          <a:ea typeface="Arial"/>
                          <a:cs typeface="Arial"/>
                          <a:sym typeface="Arial"/>
                        </a:rPr>
                        <a:t>Avg. Units Sold per Rep</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700">
                          <a:latin typeface="Arial"/>
                          <a:ea typeface="Arial"/>
                          <a:cs typeface="Arial"/>
                          <a:sym typeface="Arial"/>
                        </a:rPr>
                        <a:t>22.65</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bl>
          </a:graphicData>
        </a:graphic>
      </p:graphicFrame>
      <p:graphicFrame>
        <p:nvGraphicFramePr>
          <p:cNvPr id="137" name="Google Shape;137;p5"/>
          <p:cNvGraphicFramePr/>
          <p:nvPr/>
        </p:nvGraphicFramePr>
        <p:xfrm>
          <a:off x="5726749" y="2974879"/>
          <a:ext cx="3000000" cy="3000000"/>
        </p:xfrm>
        <a:graphic>
          <a:graphicData uri="http://schemas.openxmlformats.org/drawingml/2006/table">
            <a:tbl>
              <a:tblPr firstRow="1" bandRow="1">
                <a:noFill/>
                <a:tableStyleId>{48C24B01-713B-40E3-8412-A27DD07F322D}</a:tableStyleId>
              </a:tblPr>
              <a:tblGrid>
                <a:gridCol w="1155125">
                  <a:extLst>
                    <a:ext uri="{9D8B030D-6E8A-4147-A177-3AD203B41FA5}">
                      <a16:colId xmlns:a16="http://schemas.microsoft.com/office/drawing/2014/main" val="20000"/>
                    </a:ext>
                  </a:extLst>
                </a:gridCol>
                <a:gridCol w="1155125">
                  <a:extLst>
                    <a:ext uri="{9D8B030D-6E8A-4147-A177-3AD203B41FA5}">
                      <a16:colId xmlns:a16="http://schemas.microsoft.com/office/drawing/2014/main" val="20001"/>
                    </a:ext>
                  </a:extLst>
                </a:gridCol>
              </a:tblGrid>
              <a:tr h="251175">
                <a:tc gridSpan="2">
                  <a:txBody>
                    <a:bodyPr/>
                    <a:lstStyle/>
                    <a:p>
                      <a:pPr marL="0" marR="0" lvl="0" indent="0" algn="ctr" rtl="0">
                        <a:spcBef>
                          <a:spcPts val="0"/>
                        </a:spcBef>
                        <a:spcAft>
                          <a:spcPts val="0"/>
                        </a:spcAft>
                        <a:buNone/>
                      </a:pPr>
                      <a:r>
                        <a:rPr lang="en-CA" sz="1200">
                          <a:latin typeface="Arial"/>
                          <a:ea typeface="Arial"/>
                          <a:cs typeface="Arial"/>
                          <a:sym typeface="Arial"/>
                        </a:rPr>
                        <a:t>Brampton*</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186600">
                <a:tc>
                  <a:txBody>
                    <a:bodyPr/>
                    <a:lstStyle/>
                    <a:p>
                      <a:pPr marL="0" marR="0" lvl="0" indent="0" algn="ctr" rtl="0">
                        <a:spcBef>
                          <a:spcPts val="0"/>
                        </a:spcBef>
                        <a:spcAft>
                          <a:spcPts val="0"/>
                        </a:spcAft>
                        <a:buNone/>
                      </a:pPr>
                      <a:r>
                        <a:rPr lang="en-CA" sz="700">
                          <a:latin typeface="Arial"/>
                          <a:ea typeface="Arial"/>
                          <a:cs typeface="Arial"/>
                          <a:sym typeface="Arial"/>
                        </a:rPr>
                        <a:t>Sum of Units Sold</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826</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86600">
                <a:tc>
                  <a:txBody>
                    <a:bodyPr/>
                    <a:lstStyle/>
                    <a:p>
                      <a:pPr marL="0" marR="0" lvl="0" indent="0" algn="ctr" rtl="0">
                        <a:spcBef>
                          <a:spcPts val="0"/>
                        </a:spcBef>
                        <a:spcAft>
                          <a:spcPts val="0"/>
                        </a:spcAft>
                        <a:buNone/>
                      </a:pPr>
                      <a:r>
                        <a:rPr lang="en-CA" sz="700">
                          <a:latin typeface="Arial"/>
                          <a:ea typeface="Arial"/>
                          <a:cs typeface="Arial"/>
                          <a:sym typeface="Arial"/>
                        </a:rPr>
                        <a:t>Avg. Units Sold per Rep</a:t>
                      </a:r>
                      <a:endParaRPr sz="6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700">
                          <a:latin typeface="Arial"/>
                          <a:ea typeface="Arial"/>
                          <a:cs typeface="Arial"/>
                          <a:sym typeface="Arial"/>
                        </a:rPr>
                        <a:t>19.7</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bl>
          </a:graphicData>
        </a:graphic>
      </p:graphicFrame>
      <p:graphicFrame>
        <p:nvGraphicFramePr>
          <p:cNvPr id="138" name="Google Shape;138;p5"/>
          <p:cNvGraphicFramePr/>
          <p:nvPr/>
        </p:nvGraphicFramePr>
        <p:xfrm>
          <a:off x="5714223" y="3770785"/>
          <a:ext cx="3000000" cy="3000000"/>
        </p:xfrm>
        <a:graphic>
          <a:graphicData uri="http://schemas.openxmlformats.org/drawingml/2006/table">
            <a:tbl>
              <a:tblPr firstRow="1" bandRow="1">
                <a:noFill/>
                <a:tableStyleId>{48C24B01-713B-40E3-8412-A27DD07F322D}</a:tableStyleId>
              </a:tblPr>
              <a:tblGrid>
                <a:gridCol w="1062775">
                  <a:extLst>
                    <a:ext uri="{9D8B030D-6E8A-4147-A177-3AD203B41FA5}">
                      <a16:colId xmlns:a16="http://schemas.microsoft.com/office/drawing/2014/main" val="20000"/>
                    </a:ext>
                  </a:extLst>
                </a:gridCol>
                <a:gridCol w="1247475">
                  <a:extLst>
                    <a:ext uri="{9D8B030D-6E8A-4147-A177-3AD203B41FA5}">
                      <a16:colId xmlns:a16="http://schemas.microsoft.com/office/drawing/2014/main" val="20001"/>
                    </a:ext>
                  </a:extLst>
                </a:gridCol>
              </a:tblGrid>
              <a:tr h="248650">
                <a:tc gridSpan="2">
                  <a:txBody>
                    <a:bodyPr/>
                    <a:lstStyle/>
                    <a:p>
                      <a:pPr marL="0" marR="0" lvl="0" indent="0" algn="ctr" rtl="0">
                        <a:spcBef>
                          <a:spcPts val="0"/>
                        </a:spcBef>
                        <a:spcAft>
                          <a:spcPts val="0"/>
                        </a:spcAft>
                        <a:buNone/>
                      </a:pPr>
                      <a:r>
                        <a:rPr lang="en-CA" sz="1100">
                          <a:latin typeface="Arial"/>
                          <a:ea typeface="Arial"/>
                          <a:cs typeface="Arial"/>
                          <a:sym typeface="Arial"/>
                        </a:rPr>
                        <a:t>Channel Target Achievement </a:t>
                      </a:r>
                      <a:endParaRPr sz="11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210125">
                <a:tc>
                  <a:txBody>
                    <a:bodyPr/>
                    <a:lstStyle/>
                    <a:p>
                      <a:pPr marL="0" marR="0" lvl="0" indent="0" algn="ctr" rtl="0">
                        <a:spcBef>
                          <a:spcPts val="0"/>
                        </a:spcBef>
                        <a:spcAft>
                          <a:spcPts val="0"/>
                        </a:spcAft>
                        <a:buNone/>
                      </a:pPr>
                      <a:r>
                        <a:rPr lang="en-CA" sz="700" b="1">
                          <a:latin typeface="Arial"/>
                          <a:ea typeface="Arial"/>
                          <a:cs typeface="Arial"/>
                          <a:sym typeface="Arial"/>
                        </a:rPr>
                        <a:t>Product Sold</a:t>
                      </a:r>
                      <a:endParaRPr sz="700" b="1">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700" b="1">
                          <a:latin typeface="Arial"/>
                          <a:ea typeface="Arial"/>
                          <a:cs typeface="Arial"/>
                          <a:sym typeface="Arial"/>
                        </a:rPr>
                        <a:t>Avg. per Rep per Month</a:t>
                      </a:r>
                      <a:endParaRPr sz="700" b="1">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210125">
                <a:tc>
                  <a:txBody>
                    <a:bodyPr/>
                    <a:lstStyle/>
                    <a:p>
                      <a:pPr marL="0" marR="0" lvl="0" indent="0" algn="ctr" rtl="0">
                        <a:spcBef>
                          <a:spcPts val="0"/>
                        </a:spcBef>
                        <a:spcAft>
                          <a:spcPts val="0"/>
                        </a:spcAft>
                        <a:buNone/>
                      </a:pPr>
                      <a:r>
                        <a:rPr lang="en-CA" sz="700">
                          <a:latin typeface="Arial"/>
                          <a:ea typeface="Arial"/>
                          <a:cs typeface="Arial"/>
                          <a:sym typeface="Arial"/>
                        </a:rPr>
                        <a:t>Internet</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17</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76750">
                <a:tc>
                  <a:txBody>
                    <a:bodyPr/>
                    <a:lstStyle/>
                    <a:p>
                      <a:pPr marL="0" marR="0" lvl="0" indent="0" algn="ctr" rtl="0">
                        <a:spcBef>
                          <a:spcPts val="0"/>
                        </a:spcBef>
                        <a:spcAft>
                          <a:spcPts val="0"/>
                        </a:spcAft>
                        <a:buNone/>
                      </a:pPr>
                      <a:r>
                        <a:rPr lang="en-CA" sz="700">
                          <a:latin typeface="Arial"/>
                          <a:ea typeface="Arial"/>
                          <a:cs typeface="Arial"/>
                          <a:sym typeface="Arial"/>
                        </a:rPr>
                        <a:t>Television</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700">
                          <a:latin typeface="Arial"/>
                          <a:ea typeface="Arial"/>
                          <a:cs typeface="Arial"/>
                          <a:sym typeface="Arial"/>
                        </a:rPr>
                        <a:t>16</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176750">
                <a:tc>
                  <a:txBody>
                    <a:bodyPr/>
                    <a:lstStyle/>
                    <a:p>
                      <a:pPr marL="0" marR="0" lvl="0" indent="0" algn="ctr" rtl="0">
                        <a:spcBef>
                          <a:spcPts val="0"/>
                        </a:spcBef>
                        <a:spcAft>
                          <a:spcPts val="0"/>
                        </a:spcAft>
                        <a:buNone/>
                      </a:pPr>
                      <a:r>
                        <a:rPr lang="en-CA" sz="700">
                          <a:latin typeface="Arial"/>
                          <a:ea typeface="Arial"/>
                          <a:cs typeface="Arial"/>
                          <a:sym typeface="Arial"/>
                        </a:rPr>
                        <a:t>Phone</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17</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139" name="Google Shape;139;p5"/>
          <p:cNvSpPr txBox="1"/>
          <p:nvPr/>
        </p:nvSpPr>
        <p:spPr>
          <a:xfrm>
            <a:off x="6455301" y="1923988"/>
            <a:ext cx="1063648"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000">
                <a:solidFill>
                  <a:srgbClr val="414042"/>
                </a:solidFill>
                <a:latin typeface="Arial"/>
                <a:ea typeface="Arial"/>
                <a:cs typeface="Arial"/>
                <a:sym typeface="Arial"/>
              </a:rPr>
              <a:t>Jan – Aug 2018</a:t>
            </a:r>
            <a:endParaRPr sz="1000">
              <a:solidFill>
                <a:srgbClr val="41404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146" name="Google Shape;146;p6"/>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6</a:t>
            </a:fld>
            <a:endParaRPr/>
          </a:p>
        </p:txBody>
      </p:sp>
      <p:sp>
        <p:nvSpPr>
          <p:cNvPr id="147" name="Google Shape;147;p6"/>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National Inside Sales Insights</a:t>
            </a:r>
            <a:endParaRPr sz="1745" b="0" i="0" u="none" strike="noStrike" cap="none">
              <a:solidFill>
                <a:schemeClr val="dk2"/>
              </a:solidFill>
              <a:latin typeface="Arial"/>
              <a:ea typeface="Arial"/>
              <a:cs typeface="Arial"/>
              <a:sym typeface="Arial"/>
            </a:endParaRPr>
          </a:p>
        </p:txBody>
      </p:sp>
      <p:sp>
        <p:nvSpPr>
          <p:cNvPr id="148" name="Google Shape;148;p6"/>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Average Cable Units by Rep*</a:t>
            </a:r>
            <a:endParaRPr sz="1300" b="0" i="0" u="none" strike="noStrike" cap="none">
              <a:solidFill>
                <a:srgbClr val="D9291B"/>
              </a:solidFill>
              <a:latin typeface="Arial"/>
              <a:ea typeface="Arial"/>
              <a:cs typeface="Arial"/>
              <a:sym typeface="Arial"/>
            </a:endParaRPr>
          </a:p>
        </p:txBody>
      </p:sp>
      <p:sp>
        <p:nvSpPr>
          <p:cNvPr id="149" name="Google Shape;149;p6"/>
          <p:cNvSpPr txBox="1"/>
          <p:nvPr/>
        </p:nvSpPr>
        <p:spPr>
          <a:xfrm>
            <a:off x="353242" y="1035732"/>
            <a:ext cx="552338" cy="2808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rgbClr val="A5A5A5"/>
                </a:solidFill>
                <a:latin typeface="Arial"/>
                <a:ea typeface="Arial"/>
                <a:cs typeface="Arial"/>
                <a:sym typeface="Arial"/>
              </a:rPr>
              <a:t>Units</a:t>
            </a:r>
            <a:endParaRPr sz="1200">
              <a:solidFill>
                <a:srgbClr val="A5A5A5"/>
              </a:solidFill>
              <a:latin typeface="Arial"/>
              <a:ea typeface="Arial"/>
              <a:cs typeface="Arial"/>
              <a:sym typeface="Arial"/>
            </a:endParaRPr>
          </a:p>
        </p:txBody>
      </p:sp>
      <p:sp>
        <p:nvSpPr>
          <p:cNvPr id="150" name="Google Shape;150;p6"/>
          <p:cNvSpPr txBox="1"/>
          <p:nvPr/>
        </p:nvSpPr>
        <p:spPr>
          <a:xfrm>
            <a:off x="443510" y="4928439"/>
            <a:ext cx="183349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600">
                <a:solidFill>
                  <a:srgbClr val="414042"/>
                </a:solidFill>
                <a:latin typeface="Arial"/>
                <a:ea typeface="Arial"/>
                <a:cs typeface="Arial"/>
                <a:sym typeface="Arial"/>
              </a:rPr>
              <a:t>*Does not include data from Elliot / Ryan</a:t>
            </a:r>
            <a:endParaRPr sz="600">
              <a:solidFill>
                <a:srgbClr val="414042"/>
              </a:solidFill>
              <a:latin typeface="Arial"/>
              <a:ea typeface="Arial"/>
              <a:cs typeface="Arial"/>
              <a:sym typeface="Arial"/>
            </a:endParaRPr>
          </a:p>
        </p:txBody>
      </p:sp>
      <p:pic>
        <p:nvPicPr>
          <p:cNvPr id="151" name="Google Shape;151;p6" descr="image002"/>
          <p:cNvPicPr preferRelativeResize="0"/>
          <p:nvPr/>
        </p:nvPicPr>
        <p:blipFill rotWithShape="1">
          <a:blip r:embed="rId3">
            <a:alphaModFix/>
          </a:blip>
          <a:srcRect/>
          <a:stretch/>
        </p:blipFill>
        <p:spPr>
          <a:xfrm>
            <a:off x="513455" y="1316552"/>
            <a:ext cx="7951990" cy="35888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p:nvPr/>
        </p:nvSpPr>
        <p:spPr>
          <a:xfrm>
            <a:off x="492803" y="4895139"/>
            <a:ext cx="5142858" cy="183233"/>
          </a:xfrm>
          <a:prstGeom prst="rect">
            <a:avLst/>
          </a:prstGeom>
          <a:noFill/>
          <a:ln>
            <a:noFill/>
          </a:ln>
        </p:spPr>
        <p:txBody>
          <a:bodyPr spcFirstLastPara="1" wrap="square" lIns="40800" tIns="40800" rIns="40800" bIns="40800" anchor="ctr" anchorCtr="0">
            <a:spAutoFit/>
          </a:bodyPr>
          <a:lstStyle/>
          <a:p>
            <a:pPr marL="0" marR="0" lvl="0" indent="0" algn="l" rtl="0">
              <a:spcBef>
                <a:spcPts val="0"/>
              </a:spcBef>
              <a:spcAft>
                <a:spcPts val="0"/>
              </a:spcAft>
              <a:buNone/>
            </a:pPr>
            <a:r>
              <a:rPr lang="en-CA" sz="700">
                <a:solidFill>
                  <a:schemeClr val="lt1"/>
                </a:solidFill>
                <a:latin typeface="Arial"/>
                <a:ea typeface="Arial"/>
                <a:cs typeface="Arial"/>
                <a:sym typeface="Arial"/>
              </a:rPr>
              <a:t>Confidential | Presentation Title</a:t>
            </a:r>
            <a:endParaRPr/>
          </a:p>
        </p:txBody>
      </p:sp>
      <p:sp>
        <p:nvSpPr>
          <p:cNvPr id="157" name="Google Shape;157;p7"/>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7</a:t>
            </a:fld>
            <a:endParaRPr/>
          </a:p>
        </p:txBody>
      </p:sp>
      <p:sp>
        <p:nvSpPr>
          <p:cNvPr id="158" name="Google Shape;158;p7"/>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NIS Manager Perspective</a:t>
            </a:r>
            <a:endParaRPr sz="1745" b="0" i="0" u="none" strike="noStrike" cap="none">
              <a:solidFill>
                <a:schemeClr val="dk2"/>
              </a:solidFill>
              <a:latin typeface="Arial"/>
              <a:ea typeface="Arial"/>
              <a:cs typeface="Arial"/>
              <a:sym typeface="Arial"/>
            </a:endParaRPr>
          </a:p>
        </p:txBody>
      </p:sp>
      <p:sp>
        <p:nvSpPr>
          <p:cNvPr id="159" name="Google Shape;159;p7"/>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a:solidFill>
                  <a:srgbClr val="D9291B"/>
                </a:solidFill>
                <a:latin typeface="Arial"/>
                <a:ea typeface="Arial"/>
                <a:cs typeface="Arial"/>
                <a:sym typeface="Arial"/>
              </a:rPr>
              <a:t>Success / Challenges</a:t>
            </a:r>
            <a:endParaRPr sz="1300" b="0" i="0" u="none" strike="noStrike" cap="none">
              <a:solidFill>
                <a:srgbClr val="D9291B"/>
              </a:solidFill>
              <a:latin typeface="Arial"/>
              <a:ea typeface="Arial"/>
              <a:cs typeface="Arial"/>
              <a:sym typeface="Arial"/>
            </a:endParaRPr>
          </a:p>
        </p:txBody>
      </p:sp>
      <p:sp>
        <p:nvSpPr>
          <p:cNvPr id="160" name="Google Shape;160;p7"/>
          <p:cNvSpPr txBox="1"/>
          <p:nvPr/>
        </p:nvSpPr>
        <p:spPr>
          <a:xfrm>
            <a:off x="430284" y="1086750"/>
            <a:ext cx="3906812" cy="1274195"/>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b="1">
                <a:solidFill>
                  <a:srgbClr val="222222"/>
                </a:solidFill>
                <a:latin typeface="Arial"/>
                <a:ea typeface="Arial"/>
                <a:cs typeface="Arial"/>
                <a:sym typeface="Arial"/>
              </a:rPr>
              <a:t>What is working?</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Product repricing and adding TV</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Cable upsell campaigns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New Prospecting Techniques</a:t>
            </a:r>
            <a:endParaRPr/>
          </a:p>
          <a:p>
            <a:pPr marL="285750" marR="0" lvl="0" indent="-209550" algn="l" rtl="0">
              <a:spcBef>
                <a:spcPts val="0"/>
              </a:spcBef>
              <a:spcAft>
                <a:spcPts val="0"/>
              </a:spcAft>
              <a:buClr>
                <a:srgbClr val="222222"/>
              </a:buClr>
              <a:buSzPts val="1200"/>
              <a:buFont typeface="Arial"/>
              <a:buNone/>
            </a:pPr>
            <a:endParaRPr sz="1200">
              <a:solidFill>
                <a:schemeClr val="lt1"/>
              </a:solidFill>
              <a:latin typeface="Arial"/>
              <a:ea typeface="Arial"/>
              <a:cs typeface="Arial"/>
              <a:sym typeface="Arial"/>
            </a:endParaRPr>
          </a:p>
        </p:txBody>
      </p:sp>
      <p:sp>
        <p:nvSpPr>
          <p:cNvPr id="161" name="Google Shape;161;p7"/>
          <p:cNvSpPr txBox="1"/>
          <p:nvPr/>
        </p:nvSpPr>
        <p:spPr>
          <a:xfrm>
            <a:off x="431756" y="2416624"/>
            <a:ext cx="7020244" cy="2456057"/>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b="1">
                <a:solidFill>
                  <a:srgbClr val="222222"/>
                </a:solidFill>
                <a:latin typeface="Arial"/>
                <a:ea typeface="Arial"/>
                <a:cs typeface="Arial"/>
                <a:sym typeface="Arial"/>
              </a:rPr>
              <a:t>What are the Challenges?</a:t>
            </a:r>
            <a:endParaRPr sz="1200" b="1">
              <a:solidFill>
                <a:schemeClr val="lt1"/>
              </a:solidFill>
              <a:latin typeface="Arial"/>
              <a:ea typeface="Arial"/>
              <a:cs typeface="Arial"/>
              <a:sym typeface="Arial"/>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Confidence in Marketing Campaign</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Number of Campaigns available to Sales Associates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Locating servable locations is very time consuming</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Large product learning curve for most Sales Associates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Knowledge sharing around techniques, tips and best practises amongst the sales channel</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Efficiency with Internal Tools ie. MapNet / SGI / SFDC</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SFDC Usage</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Contract End Dates – flush out</a:t>
            </a:r>
            <a:endParaRPr sz="1200">
              <a:solidFill>
                <a:schemeClr val="lt1"/>
              </a:solidFill>
              <a:latin typeface="Arial"/>
              <a:ea typeface="Arial"/>
              <a:cs typeface="Arial"/>
              <a:sym typeface="Arial"/>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285750" marR="0" lvl="0" indent="-209550" algn="l" rtl="0">
              <a:spcBef>
                <a:spcPts val="0"/>
              </a:spcBef>
              <a:spcAft>
                <a:spcPts val="0"/>
              </a:spcAft>
              <a:buClr>
                <a:srgbClr val="222222"/>
              </a:buClr>
              <a:buSzPts val="1200"/>
              <a:buFont typeface="Arial"/>
              <a:buNone/>
            </a:pPr>
            <a:endParaRPr sz="12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sldNum" idx="12"/>
          </p:nvPr>
        </p:nvSpPr>
        <p:spPr>
          <a:xfrm>
            <a:off x="353242" y="4882440"/>
            <a:ext cx="150838" cy="20863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fld id="{00000000-1234-1234-1234-123412341234}" type="slidenum">
              <a:rPr lang="en-CA" sz="1200">
                <a:solidFill>
                  <a:schemeClr val="lt1"/>
                </a:solidFill>
                <a:latin typeface="Arial"/>
                <a:ea typeface="Arial"/>
                <a:cs typeface="Arial"/>
                <a:sym typeface="Arial"/>
              </a:rPr>
              <a:t>8</a:t>
            </a:fld>
            <a:endParaRPr/>
          </a:p>
        </p:txBody>
      </p:sp>
      <p:sp>
        <p:nvSpPr>
          <p:cNvPr id="167" name="Google Shape;167;p8"/>
          <p:cNvSpPr txBox="1">
            <a:spLocks noGrp="1"/>
          </p:cNvSpPr>
          <p:nvPr>
            <p:ph type="title"/>
          </p:nvPr>
        </p:nvSpPr>
        <p:spPr>
          <a:xfrm>
            <a:off x="416501" y="206498"/>
            <a:ext cx="8640762" cy="354377"/>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745"/>
              <a:buFont typeface="Arial"/>
              <a:buNone/>
            </a:pPr>
            <a:r>
              <a:rPr lang="en-CA" sz="1745" b="0" i="0" u="none" strike="noStrike" cap="none">
                <a:solidFill>
                  <a:schemeClr val="dk2"/>
                </a:solidFill>
                <a:latin typeface="Arial"/>
                <a:ea typeface="Arial"/>
                <a:cs typeface="Arial"/>
                <a:sym typeface="Arial"/>
              </a:rPr>
              <a:t>Recommendations</a:t>
            </a:r>
            <a:endParaRPr sz="1745" b="0" i="0" u="none" strike="noStrike" cap="none">
              <a:solidFill>
                <a:schemeClr val="dk2"/>
              </a:solidFill>
              <a:latin typeface="Arial"/>
              <a:ea typeface="Arial"/>
              <a:cs typeface="Arial"/>
              <a:sym typeface="Arial"/>
            </a:endParaRPr>
          </a:p>
        </p:txBody>
      </p:sp>
      <p:sp>
        <p:nvSpPr>
          <p:cNvPr id="168" name="Google Shape;168;p8"/>
          <p:cNvSpPr txBox="1"/>
          <p:nvPr/>
        </p:nvSpPr>
        <p:spPr>
          <a:xfrm>
            <a:off x="416501" y="647787"/>
            <a:ext cx="6192837" cy="28848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414042"/>
              </a:buClr>
              <a:buSzPts val="1300"/>
              <a:buFont typeface="Arial"/>
              <a:buNone/>
            </a:pPr>
            <a:r>
              <a:rPr lang="en-CA" sz="1300" b="0" i="0" u="none" strike="noStrike" cap="none">
                <a:solidFill>
                  <a:srgbClr val="D9291B"/>
                </a:solidFill>
                <a:latin typeface="Arial"/>
                <a:ea typeface="Arial"/>
                <a:cs typeface="Arial"/>
                <a:sym typeface="Arial"/>
              </a:rPr>
              <a:t>New NIS Cable Rep Workforce</a:t>
            </a:r>
            <a:endParaRPr sz="1300" b="0" i="0" u="none" strike="noStrike" cap="none">
              <a:solidFill>
                <a:srgbClr val="D9291B"/>
              </a:solidFill>
              <a:latin typeface="Arial"/>
              <a:ea typeface="Arial"/>
              <a:cs typeface="Arial"/>
              <a:sym typeface="Arial"/>
            </a:endParaRPr>
          </a:p>
        </p:txBody>
      </p:sp>
      <p:sp>
        <p:nvSpPr>
          <p:cNvPr id="169" name="Google Shape;169;p8"/>
          <p:cNvSpPr txBox="1"/>
          <p:nvPr/>
        </p:nvSpPr>
        <p:spPr>
          <a:xfrm>
            <a:off x="477000" y="945496"/>
            <a:ext cx="8418832" cy="3637919"/>
          </a:xfrm>
          <a:prstGeom prst="rect">
            <a:avLst/>
          </a:prstGeom>
          <a:noFill/>
          <a:ln>
            <a:noFill/>
          </a:ln>
        </p:spPr>
        <p:txBody>
          <a:bodyPr spcFirstLastPara="1" wrap="square" lIns="45700" tIns="45700" rIns="45700" bIns="45700" anchor="t" anchorCtr="0">
            <a:spAutoFit/>
          </a:bodyPr>
          <a:lstStyle/>
          <a:p>
            <a:pPr marL="0" marR="0" lvl="0" indent="0" algn="l" rtl="0">
              <a:spcBef>
                <a:spcPts val="0"/>
              </a:spcBef>
              <a:spcAft>
                <a:spcPts val="0"/>
              </a:spcAft>
              <a:buNone/>
            </a:pPr>
            <a:r>
              <a:rPr lang="en-CA" sz="1280">
                <a:solidFill>
                  <a:srgbClr val="222222"/>
                </a:solidFill>
                <a:latin typeface="Arial"/>
                <a:ea typeface="Arial"/>
                <a:cs typeface="Arial"/>
                <a:sym typeface="Arial"/>
              </a:rPr>
              <a:t>Dedicate three NIS Outbound teams that focus more towards achieving Cable targets.</a:t>
            </a:r>
            <a:endParaRPr sz="1200" b="1">
              <a:solidFill>
                <a:schemeClr val="lt1"/>
              </a:solidFill>
              <a:latin typeface="Arial"/>
              <a:ea typeface="Arial"/>
              <a:cs typeface="Arial"/>
              <a:sym typeface="Arial"/>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Details: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Workforce should consist of 32 NIS Associates (to actualize 2018 Cable target)*</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Associates will have a 60 Cable / 20 Wireless / 20 BPS - target split</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Manage Prospects / Opportunities accounts outside of Field Territories</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Challenges: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Creating feasible quota targets and compensation development</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Interaction with Field Sales associates and business conflicts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Sales Associates identification for new workforce</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Remaining Sales Associates roles and responsibilities</a:t>
            </a:r>
            <a:endParaRPr/>
          </a:p>
          <a:p>
            <a:pPr marL="0" marR="0" lvl="0" indent="0" algn="l" rtl="0">
              <a:spcBef>
                <a:spcPts val="0"/>
              </a:spcBef>
              <a:spcAft>
                <a:spcPts val="0"/>
              </a:spcAft>
              <a:buNone/>
            </a:pPr>
            <a:endParaRPr sz="1200">
              <a:solidFill>
                <a:schemeClr val="lt1"/>
              </a:solidFill>
              <a:latin typeface="Arial"/>
              <a:ea typeface="Arial"/>
              <a:cs typeface="Arial"/>
              <a:sym typeface="Arial"/>
            </a:endParaRPr>
          </a:p>
          <a:p>
            <a:pPr marL="0" marR="0" lvl="0" indent="0" algn="l" rtl="0">
              <a:spcBef>
                <a:spcPts val="0"/>
              </a:spcBef>
              <a:spcAft>
                <a:spcPts val="0"/>
              </a:spcAft>
              <a:buNone/>
            </a:pPr>
            <a:r>
              <a:rPr lang="en-CA" sz="1280" b="1">
                <a:solidFill>
                  <a:srgbClr val="222222"/>
                </a:solidFill>
                <a:latin typeface="Arial"/>
                <a:ea typeface="Arial"/>
                <a:cs typeface="Arial"/>
                <a:sym typeface="Arial"/>
              </a:rPr>
              <a:t> Gains:</a:t>
            </a:r>
            <a:endParaRPr sz="1200" b="1">
              <a:solidFill>
                <a:schemeClr val="lt1"/>
              </a:solidFill>
              <a:latin typeface="Arial"/>
              <a:ea typeface="Arial"/>
              <a:cs typeface="Arial"/>
              <a:sym typeface="Arial"/>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Sustainable amount of businesses to ensure Sales Associate Success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Lower attrition of Sales Associates</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Great flexibility around Campaign development and distribution</a:t>
            </a:r>
            <a:endParaRPr/>
          </a:p>
          <a:p>
            <a:pPr marL="285750" marR="0" lvl="0" indent="-285750" algn="l" rtl="0">
              <a:spcBef>
                <a:spcPts val="0"/>
              </a:spcBef>
              <a:spcAft>
                <a:spcPts val="0"/>
              </a:spcAft>
              <a:buClr>
                <a:srgbClr val="222222"/>
              </a:buClr>
              <a:buSzPts val="1280"/>
              <a:buFont typeface="Arial"/>
              <a:buChar char="•"/>
            </a:pPr>
            <a:r>
              <a:rPr lang="en-CA" sz="1280">
                <a:solidFill>
                  <a:srgbClr val="222222"/>
                </a:solidFill>
                <a:latin typeface="Arial"/>
                <a:ea typeface="Arial"/>
                <a:cs typeface="Arial"/>
                <a:sym typeface="Arial"/>
              </a:rPr>
              <a:t>Higher Productivity</a:t>
            </a:r>
            <a:endParaRPr sz="1200">
              <a:solidFill>
                <a:schemeClr val="lt1"/>
              </a:solidFill>
              <a:latin typeface="Arial"/>
              <a:ea typeface="Arial"/>
              <a:cs typeface="Arial"/>
              <a:sym typeface="Arial"/>
            </a:endParaRPr>
          </a:p>
        </p:txBody>
      </p:sp>
      <p:sp>
        <p:nvSpPr>
          <p:cNvPr id="170" name="Google Shape;170;p8"/>
          <p:cNvSpPr txBox="1"/>
          <p:nvPr/>
        </p:nvSpPr>
        <p:spPr>
          <a:xfrm>
            <a:off x="443510" y="4928439"/>
            <a:ext cx="1833490"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600">
                <a:solidFill>
                  <a:srgbClr val="414042"/>
                </a:solidFill>
                <a:latin typeface="Arial"/>
                <a:ea typeface="Arial"/>
                <a:cs typeface="Arial"/>
                <a:sym typeface="Arial"/>
              </a:rPr>
              <a:t>Based on 2018 Cable Targets</a:t>
            </a:r>
            <a:endParaRPr sz="600">
              <a:solidFill>
                <a:srgbClr val="41404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p:nvPr/>
        </p:nvSpPr>
        <p:spPr>
          <a:xfrm>
            <a:off x="207000" y="974709"/>
            <a:ext cx="6705000" cy="1808333"/>
          </a:xfrm>
          <a:prstGeom prst="roundRect">
            <a:avLst>
              <a:gd name="adj" fmla="val 6105"/>
            </a:avLst>
          </a:prstGeom>
          <a:solidFill>
            <a:srgbClr val="FFFFFF"/>
          </a:solidFill>
          <a:ln w="9525" cap="flat" cmpd="sng">
            <a:solidFill>
              <a:srgbClr val="FFBF3F"/>
            </a:solidFill>
            <a:prstDash val="solid"/>
            <a:round/>
            <a:headEnd type="none" w="sm" len="sm"/>
            <a:tailEnd type="none" w="sm" len="sm"/>
          </a:ln>
        </p:spPr>
        <p:txBody>
          <a:bodyPr spcFirstLastPara="1" wrap="square" lIns="81625" tIns="40800" rIns="81625" bIns="408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77" name="Google Shape;177;p9"/>
          <p:cNvSpPr txBox="1">
            <a:spLocks noGrp="1"/>
          </p:cNvSpPr>
          <p:nvPr>
            <p:ph type="body" idx="1"/>
          </p:nvPr>
        </p:nvSpPr>
        <p:spPr>
          <a:xfrm>
            <a:off x="200306" y="1052770"/>
            <a:ext cx="6756694" cy="1750885"/>
          </a:xfrm>
          <a:prstGeom prst="rect">
            <a:avLst/>
          </a:prstGeom>
          <a:noFill/>
          <a:ln>
            <a:noFill/>
          </a:ln>
        </p:spPr>
        <p:txBody>
          <a:bodyPr spcFirstLastPara="1" wrap="square" lIns="77200" tIns="38600" rIns="77200" bIns="38600" anchor="t" anchorCtr="0">
            <a:noAutofit/>
          </a:bodyPr>
          <a:lstStyle/>
          <a:p>
            <a:pPr marL="0" lvl="0" indent="0" algn="l" rtl="0">
              <a:spcBef>
                <a:spcPts val="0"/>
              </a:spcBef>
              <a:spcAft>
                <a:spcPts val="0"/>
              </a:spcAft>
              <a:buSzPts val="900"/>
              <a:buNone/>
            </a:pPr>
            <a:r>
              <a:rPr lang="en-CA" sz="900">
                <a:latin typeface="Arial"/>
                <a:ea typeface="Arial"/>
                <a:cs typeface="Arial"/>
                <a:sym typeface="Arial"/>
              </a:rPr>
              <a:t>Summary statistic for cable penetration within FSA </a:t>
            </a:r>
            <a:endParaRPr/>
          </a:p>
          <a:p>
            <a:pPr marL="307008" lvl="1" indent="-159537" algn="l" rtl="0">
              <a:spcBef>
                <a:spcPts val="253"/>
              </a:spcBef>
              <a:spcAft>
                <a:spcPts val="0"/>
              </a:spcAft>
              <a:buSzPts val="675"/>
              <a:buChar char="o"/>
            </a:pPr>
            <a:r>
              <a:rPr lang="en-CA" sz="900">
                <a:latin typeface="Arial"/>
                <a:ea typeface="Arial"/>
                <a:cs typeface="Arial"/>
                <a:sym typeface="Arial"/>
              </a:rPr>
              <a:t>Grand total of FSA sits at 45.3% penetration rate with a combined 111,396 units of Rogers serviced cable products </a:t>
            </a:r>
            <a:endParaRPr/>
          </a:p>
          <a:p>
            <a:pPr marL="307008" lvl="1" indent="-159537" algn="l" rtl="0">
              <a:spcBef>
                <a:spcPts val="253"/>
              </a:spcBef>
              <a:spcAft>
                <a:spcPts val="0"/>
              </a:spcAft>
              <a:buSzPts val="675"/>
              <a:buChar char="o"/>
            </a:pPr>
            <a:r>
              <a:rPr lang="en-CA" sz="900">
                <a:latin typeface="Arial"/>
                <a:ea typeface="Arial"/>
                <a:cs typeface="Arial"/>
                <a:sym typeface="Arial"/>
              </a:rPr>
              <a:t>Top 25 FSAs are at 33.5% penetration rate with a combined 2,357 units of Rogers serviced cable products </a:t>
            </a:r>
            <a:endParaRPr/>
          </a:p>
          <a:p>
            <a:pPr marL="307008" lvl="1" indent="-159537" algn="l" rtl="0">
              <a:spcBef>
                <a:spcPts val="253"/>
              </a:spcBef>
              <a:spcAft>
                <a:spcPts val="0"/>
              </a:spcAft>
              <a:buSzPts val="675"/>
              <a:buChar char="o"/>
            </a:pPr>
            <a:r>
              <a:rPr lang="en-CA" sz="900">
                <a:latin typeface="Arial"/>
                <a:ea typeface="Arial"/>
                <a:cs typeface="Arial"/>
                <a:sym typeface="Arial"/>
              </a:rPr>
              <a:t>FSAs assigned to Field agents are at 44.6% penetration rate with a combined 89,839 units of Rogers serviced cable products </a:t>
            </a:r>
            <a:endParaRPr sz="900">
              <a:latin typeface="Arial"/>
              <a:ea typeface="Arial"/>
              <a:cs typeface="Arial"/>
              <a:sym typeface="Arial"/>
            </a:endParaRPr>
          </a:p>
          <a:p>
            <a:pPr marL="307008" lvl="1" indent="-159537" algn="l" rtl="0">
              <a:spcBef>
                <a:spcPts val="253"/>
              </a:spcBef>
              <a:spcAft>
                <a:spcPts val="0"/>
              </a:spcAft>
              <a:buSzPts val="675"/>
              <a:buChar char="o"/>
            </a:pPr>
            <a:r>
              <a:rPr lang="en-CA" sz="900">
                <a:latin typeface="Arial"/>
                <a:ea typeface="Arial"/>
                <a:cs typeface="Arial"/>
                <a:sym typeface="Arial"/>
              </a:rPr>
              <a:t>Grand total of serviceable units for in FSA at </a:t>
            </a:r>
            <a:r>
              <a:rPr lang="en-CA" sz="900" b="1">
                <a:latin typeface="Arial"/>
                <a:ea typeface="Arial"/>
                <a:cs typeface="Arial"/>
                <a:sym typeface="Arial"/>
              </a:rPr>
              <a:t>245,913</a:t>
            </a:r>
            <a:r>
              <a:rPr lang="en-CA" sz="900">
                <a:latin typeface="Arial"/>
                <a:ea typeface="Arial"/>
                <a:cs typeface="Arial"/>
                <a:sym typeface="Arial"/>
              </a:rPr>
              <a:t> while </a:t>
            </a:r>
            <a:r>
              <a:rPr lang="en-CA" sz="900" b="1">
                <a:latin typeface="Arial"/>
                <a:ea typeface="Arial"/>
                <a:cs typeface="Arial"/>
                <a:sym typeface="Arial"/>
              </a:rPr>
              <a:t>201,267 </a:t>
            </a:r>
            <a:r>
              <a:rPr lang="en-CA" sz="900" b="1">
                <a:solidFill>
                  <a:srgbClr val="FF0000"/>
                </a:solidFill>
                <a:latin typeface="Arial"/>
                <a:ea typeface="Arial"/>
                <a:cs typeface="Arial"/>
                <a:sym typeface="Arial"/>
              </a:rPr>
              <a:t>81.84% </a:t>
            </a:r>
            <a:r>
              <a:rPr lang="en-CA" sz="900">
                <a:latin typeface="Arial"/>
                <a:ea typeface="Arial"/>
                <a:cs typeface="Arial"/>
                <a:sym typeface="Arial"/>
              </a:rPr>
              <a:t>of those are assigned to a Field agent within TSR model </a:t>
            </a:r>
            <a:endParaRPr sz="900">
              <a:latin typeface="Arial"/>
              <a:ea typeface="Arial"/>
              <a:cs typeface="Arial"/>
              <a:sym typeface="Arial"/>
            </a:endParaRPr>
          </a:p>
          <a:p>
            <a:pPr marL="0" lvl="0" indent="0" algn="l" rtl="0">
              <a:spcBef>
                <a:spcPts val="253"/>
              </a:spcBef>
              <a:spcAft>
                <a:spcPts val="0"/>
              </a:spcAft>
              <a:buClr>
                <a:srgbClr val="414042"/>
              </a:buClr>
              <a:buSzPts val="900"/>
              <a:buNone/>
            </a:pPr>
            <a:r>
              <a:rPr lang="en-CA" sz="900">
                <a:solidFill>
                  <a:srgbClr val="414042"/>
                </a:solidFill>
                <a:latin typeface="Arial"/>
                <a:ea typeface="Arial"/>
                <a:cs typeface="Arial"/>
                <a:sym typeface="Arial"/>
              </a:rPr>
              <a:t>High penetration rates within FSA may be contributing to reps prospecting outside cable campaign / lead lists</a:t>
            </a:r>
            <a:endParaRPr/>
          </a:p>
          <a:p>
            <a:pPr marL="0" lvl="0" indent="0" algn="l" rtl="0">
              <a:spcBef>
                <a:spcPts val="253"/>
              </a:spcBef>
              <a:spcAft>
                <a:spcPts val="0"/>
              </a:spcAft>
              <a:buClr>
                <a:srgbClr val="414042"/>
              </a:buClr>
              <a:buSzPts val="900"/>
              <a:buNone/>
            </a:pPr>
            <a:r>
              <a:rPr lang="en-CA" sz="900">
                <a:latin typeface="Arial"/>
                <a:ea typeface="Arial"/>
                <a:cs typeface="Arial"/>
                <a:sym typeface="Arial"/>
              </a:rPr>
              <a:t>Annual quota for cable units for Toronto NIS and Brampton are 3,351 and 2,648 respectively; given current combined total units achievement in quota would require a 3.0% increase to market penetration within assigned FSA.</a:t>
            </a:r>
            <a:endParaRPr sz="900">
              <a:latin typeface="Arial"/>
              <a:ea typeface="Arial"/>
              <a:cs typeface="Arial"/>
              <a:sym typeface="Arial"/>
            </a:endParaRPr>
          </a:p>
          <a:p>
            <a:pPr marL="307008" lvl="1" indent="-116674" algn="l" rtl="0">
              <a:spcBef>
                <a:spcPts val="253"/>
              </a:spcBef>
              <a:spcAft>
                <a:spcPts val="0"/>
              </a:spcAft>
              <a:buSzPts val="675"/>
              <a:buNone/>
            </a:pPr>
            <a:endParaRPr sz="900"/>
          </a:p>
          <a:p>
            <a:pPr marL="147471" lvl="1" indent="0" algn="l" rtl="0">
              <a:spcBef>
                <a:spcPts val="253"/>
              </a:spcBef>
              <a:spcAft>
                <a:spcPts val="0"/>
              </a:spcAft>
              <a:buSzPts val="675"/>
              <a:buNone/>
            </a:pPr>
            <a:endParaRPr sz="900"/>
          </a:p>
        </p:txBody>
      </p:sp>
      <p:sp>
        <p:nvSpPr>
          <p:cNvPr id="178" name="Google Shape;178;p9"/>
          <p:cNvSpPr txBox="1">
            <a:spLocks noGrp="1"/>
          </p:cNvSpPr>
          <p:nvPr>
            <p:ph type="body" idx="2"/>
          </p:nvPr>
        </p:nvSpPr>
        <p:spPr>
          <a:xfrm>
            <a:off x="416501" y="647787"/>
            <a:ext cx="1815499" cy="288480"/>
          </a:xfrm>
          <a:prstGeom prst="rect">
            <a:avLst/>
          </a:prstGeom>
          <a:noFill/>
          <a:ln>
            <a:noFill/>
          </a:ln>
        </p:spPr>
        <p:txBody>
          <a:bodyPr spcFirstLastPara="1" wrap="square" lIns="81625" tIns="40800" rIns="81625" bIns="40800" anchor="t" anchorCtr="0">
            <a:noAutofit/>
          </a:bodyPr>
          <a:lstStyle/>
          <a:p>
            <a:pPr marL="0" lvl="0" indent="0" algn="l" rtl="0">
              <a:spcBef>
                <a:spcPts val="0"/>
              </a:spcBef>
              <a:spcAft>
                <a:spcPts val="0"/>
              </a:spcAft>
              <a:buSzPts val="1300"/>
              <a:buNone/>
            </a:pPr>
            <a:r>
              <a:rPr lang="en-CA">
                <a:latin typeface="Arial"/>
                <a:ea typeface="Arial"/>
                <a:cs typeface="Arial"/>
                <a:sym typeface="Arial"/>
              </a:rPr>
              <a:t>FSA – TSR Enquiry</a:t>
            </a:r>
            <a:endParaRPr>
              <a:latin typeface="Arial"/>
              <a:ea typeface="Arial"/>
              <a:cs typeface="Arial"/>
              <a:sym typeface="Arial"/>
            </a:endParaRPr>
          </a:p>
        </p:txBody>
      </p:sp>
      <p:sp>
        <p:nvSpPr>
          <p:cNvPr id="179" name="Google Shape;179;p9"/>
          <p:cNvSpPr txBox="1">
            <a:spLocks noGrp="1"/>
          </p:cNvSpPr>
          <p:nvPr>
            <p:ph type="title"/>
          </p:nvPr>
        </p:nvSpPr>
        <p:spPr>
          <a:xfrm>
            <a:off x="416501" y="206499"/>
            <a:ext cx="3255499" cy="354375"/>
          </a:xfrm>
          <a:prstGeom prst="rect">
            <a:avLst/>
          </a:prstGeom>
          <a:noFill/>
          <a:ln>
            <a:noFill/>
          </a:ln>
        </p:spPr>
        <p:txBody>
          <a:bodyPr spcFirstLastPara="1" wrap="square" lIns="77200" tIns="38600" rIns="77200" bIns="38600" anchor="ctr" anchorCtr="0">
            <a:noAutofit/>
          </a:bodyPr>
          <a:lstStyle/>
          <a:p>
            <a:pPr marL="0" lvl="0" indent="0" algn="l" rtl="0">
              <a:spcBef>
                <a:spcPts val="0"/>
              </a:spcBef>
              <a:spcAft>
                <a:spcPts val="0"/>
              </a:spcAft>
              <a:buClr>
                <a:schemeClr val="dk2"/>
              </a:buClr>
              <a:buSzPts val="1900"/>
              <a:buFont typeface="Arial"/>
              <a:buNone/>
            </a:pPr>
            <a:r>
              <a:rPr lang="en-CA">
                <a:latin typeface="Arial"/>
                <a:ea typeface="Arial"/>
                <a:cs typeface="Arial"/>
                <a:sym typeface="Arial"/>
              </a:rPr>
              <a:t>Field Sales Insights</a:t>
            </a:r>
            <a:endParaRPr>
              <a:latin typeface="Arial"/>
              <a:ea typeface="Arial"/>
              <a:cs typeface="Arial"/>
              <a:sym typeface="Arial"/>
            </a:endParaRPr>
          </a:p>
        </p:txBody>
      </p:sp>
      <p:sp>
        <p:nvSpPr>
          <p:cNvPr id="180" name="Google Shape;180;p9"/>
          <p:cNvSpPr txBox="1">
            <a:spLocks noGrp="1"/>
          </p:cNvSpPr>
          <p:nvPr>
            <p:ph type="body" idx="3"/>
          </p:nvPr>
        </p:nvSpPr>
        <p:spPr>
          <a:xfrm>
            <a:off x="482764" y="4886954"/>
            <a:ext cx="4089236" cy="278468"/>
          </a:xfrm>
          <a:prstGeom prst="rect">
            <a:avLst/>
          </a:prstGeom>
          <a:noFill/>
          <a:ln>
            <a:noFill/>
          </a:ln>
        </p:spPr>
        <p:txBody>
          <a:bodyPr spcFirstLastPara="1" wrap="square" lIns="77200" tIns="38600" rIns="77200" bIns="38600" anchor="t" anchorCtr="0">
            <a:noAutofit/>
          </a:bodyPr>
          <a:lstStyle/>
          <a:p>
            <a:pPr marL="0" marR="0" lvl="0" indent="0" algn="l" rtl="0">
              <a:lnSpc>
                <a:spcPct val="100000"/>
              </a:lnSpc>
              <a:spcBef>
                <a:spcPts val="0"/>
              </a:spcBef>
              <a:spcAft>
                <a:spcPts val="0"/>
              </a:spcAft>
              <a:buClr>
                <a:schemeClr val="dk1"/>
              </a:buClr>
              <a:buSzPts val="700"/>
              <a:buFont typeface="Arial"/>
              <a:buNone/>
            </a:pPr>
            <a:r>
              <a:rPr lang="en-CA"/>
              <a:t>Notes - 3.0% increase in market penetration = 0.446-((3351+2648+89839)/201267)</a:t>
            </a:r>
            <a:endParaRPr/>
          </a:p>
          <a:p>
            <a:pPr marL="0" marR="0" lvl="0" indent="0" algn="l" rtl="0">
              <a:lnSpc>
                <a:spcPct val="100000"/>
              </a:lnSpc>
              <a:spcBef>
                <a:spcPts val="0"/>
              </a:spcBef>
              <a:spcAft>
                <a:spcPts val="0"/>
              </a:spcAft>
              <a:buClr>
                <a:schemeClr val="dk1"/>
              </a:buClr>
              <a:buSzPts val="700"/>
              <a:buFont typeface="Arial"/>
              <a:buNone/>
            </a:pPr>
            <a:endParaRPr/>
          </a:p>
        </p:txBody>
      </p:sp>
      <p:graphicFrame>
        <p:nvGraphicFramePr>
          <p:cNvPr id="181" name="Google Shape;181;p9"/>
          <p:cNvGraphicFramePr/>
          <p:nvPr/>
        </p:nvGraphicFramePr>
        <p:xfrm>
          <a:off x="7356312" y="974709"/>
          <a:ext cx="3000000" cy="3000000"/>
        </p:xfrm>
        <a:graphic>
          <a:graphicData uri="http://schemas.openxmlformats.org/drawingml/2006/table">
            <a:tbl>
              <a:tblPr firstRow="1" bandRow="1">
                <a:noFill/>
                <a:tableStyleId>{48C24B01-713B-40E3-8412-A27DD07F322D}</a:tableStyleId>
              </a:tblPr>
              <a:tblGrid>
                <a:gridCol w="718450">
                  <a:extLst>
                    <a:ext uri="{9D8B030D-6E8A-4147-A177-3AD203B41FA5}">
                      <a16:colId xmlns:a16="http://schemas.microsoft.com/office/drawing/2014/main" val="20000"/>
                    </a:ext>
                  </a:extLst>
                </a:gridCol>
                <a:gridCol w="711925">
                  <a:extLst>
                    <a:ext uri="{9D8B030D-6E8A-4147-A177-3AD203B41FA5}">
                      <a16:colId xmlns:a16="http://schemas.microsoft.com/office/drawing/2014/main" val="20001"/>
                    </a:ext>
                  </a:extLst>
                </a:gridCol>
              </a:tblGrid>
              <a:tr h="213050">
                <a:tc gridSpan="2">
                  <a:txBody>
                    <a:bodyPr/>
                    <a:lstStyle/>
                    <a:p>
                      <a:pPr marL="0" marR="0" lvl="0" indent="0" algn="ctr" rtl="0">
                        <a:spcBef>
                          <a:spcPts val="0"/>
                        </a:spcBef>
                        <a:spcAft>
                          <a:spcPts val="0"/>
                        </a:spcAft>
                        <a:buNone/>
                      </a:pPr>
                      <a:r>
                        <a:rPr lang="en-CA" sz="1200">
                          <a:latin typeface="Arial"/>
                          <a:ea typeface="Arial"/>
                          <a:cs typeface="Arial"/>
                          <a:sym typeface="Arial"/>
                        </a:rPr>
                        <a:t>Assigned</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163200">
                <a:tc>
                  <a:txBody>
                    <a:bodyPr/>
                    <a:lstStyle/>
                    <a:p>
                      <a:pPr marL="0" marR="0" lvl="0" indent="0" algn="ctr" rtl="0">
                        <a:spcBef>
                          <a:spcPts val="0"/>
                        </a:spcBef>
                        <a:spcAft>
                          <a:spcPts val="0"/>
                        </a:spcAft>
                        <a:buNone/>
                      </a:pPr>
                      <a:r>
                        <a:rPr lang="en-CA" sz="700">
                          <a:latin typeface="Arial"/>
                          <a:ea typeface="Arial"/>
                          <a:cs typeface="Arial"/>
                          <a:sym typeface="Arial"/>
                        </a:rPr>
                        <a:t>Sum</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201,267</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182" name="Google Shape;182;p9"/>
          <p:cNvGraphicFramePr/>
          <p:nvPr/>
        </p:nvGraphicFramePr>
        <p:xfrm>
          <a:off x="7356311" y="1551229"/>
          <a:ext cx="3000000" cy="3000000"/>
        </p:xfrm>
        <a:graphic>
          <a:graphicData uri="http://schemas.openxmlformats.org/drawingml/2006/table">
            <a:tbl>
              <a:tblPr firstRow="1" bandRow="1">
                <a:noFill/>
                <a:tableStyleId>{48C24B01-713B-40E3-8412-A27DD07F322D}</a:tableStyleId>
              </a:tblPr>
              <a:tblGrid>
                <a:gridCol w="718450">
                  <a:extLst>
                    <a:ext uri="{9D8B030D-6E8A-4147-A177-3AD203B41FA5}">
                      <a16:colId xmlns:a16="http://schemas.microsoft.com/office/drawing/2014/main" val="20000"/>
                    </a:ext>
                  </a:extLst>
                </a:gridCol>
                <a:gridCol w="711925">
                  <a:extLst>
                    <a:ext uri="{9D8B030D-6E8A-4147-A177-3AD203B41FA5}">
                      <a16:colId xmlns:a16="http://schemas.microsoft.com/office/drawing/2014/main" val="20001"/>
                    </a:ext>
                  </a:extLst>
                </a:gridCol>
              </a:tblGrid>
              <a:tr h="219375">
                <a:tc gridSpan="2">
                  <a:txBody>
                    <a:bodyPr/>
                    <a:lstStyle/>
                    <a:p>
                      <a:pPr marL="0" marR="0" lvl="0" indent="0" algn="ctr" rtl="0">
                        <a:spcBef>
                          <a:spcPts val="0"/>
                        </a:spcBef>
                        <a:spcAft>
                          <a:spcPts val="0"/>
                        </a:spcAft>
                        <a:buNone/>
                      </a:pPr>
                      <a:r>
                        <a:rPr lang="en-CA" sz="1200">
                          <a:latin typeface="Arial"/>
                          <a:ea typeface="Arial"/>
                          <a:cs typeface="Arial"/>
                          <a:sym typeface="Arial"/>
                        </a:rPr>
                        <a:t>Penetrated</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168050">
                <a:tc>
                  <a:txBody>
                    <a:bodyPr/>
                    <a:lstStyle/>
                    <a:p>
                      <a:pPr marL="0" marR="0" lvl="0" indent="0" algn="ctr" rtl="0">
                        <a:spcBef>
                          <a:spcPts val="0"/>
                        </a:spcBef>
                        <a:spcAft>
                          <a:spcPts val="0"/>
                        </a:spcAft>
                        <a:buNone/>
                      </a:pPr>
                      <a:r>
                        <a:rPr lang="en-CA" sz="700">
                          <a:latin typeface="Arial"/>
                          <a:ea typeface="Arial"/>
                          <a:cs typeface="Arial"/>
                          <a:sym typeface="Arial"/>
                        </a:rPr>
                        <a:t>Sum</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89,839</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183" name="Google Shape;183;p9"/>
          <p:cNvGraphicFramePr/>
          <p:nvPr/>
        </p:nvGraphicFramePr>
        <p:xfrm>
          <a:off x="7361795" y="2112482"/>
          <a:ext cx="3000000" cy="3000000"/>
        </p:xfrm>
        <a:graphic>
          <a:graphicData uri="http://schemas.openxmlformats.org/drawingml/2006/table">
            <a:tbl>
              <a:tblPr firstRow="1" bandRow="1">
                <a:noFill/>
                <a:tableStyleId>{48C24B01-713B-40E3-8412-A27DD07F322D}</a:tableStyleId>
              </a:tblPr>
              <a:tblGrid>
                <a:gridCol w="718450">
                  <a:extLst>
                    <a:ext uri="{9D8B030D-6E8A-4147-A177-3AD203B41FA5}">
                      <a16:colId xmlns:a16="http://schemas.microsoft.com/office/drawing/2014/main" val="20000"/>
                    </a:ext>
                  </a:extLst>
                </a:gridCol>
                <a:gridCol w="711925">
                  <a:extLst>
                    <a:ext uri="{9D8B030D-6E8A-4147-A177-3AD203B41FA5}">
                      <a16:colId xmlns:a16="http://schemas.microsoft.com/office/drawing/2014/main" val="20001"/>
                    </a:ext>
                  </a:extLst>
                </a:gridCol>
              </a:tblGrid>
              <a:tr h="224000">
                <a:tc gridSpan="2">
                  <a:txBody>
                    <a:bodyPr/>
                    <a:lstStyle/>
                    <a:p>
                      <a:pPr marL="0" marR="0" lvl="0" indent="0" algn="ctr" rtl="0">
                        <a:spcBef>
                          <a:spcPts val="0"/>
                        </a:spcBef>
                        <a:spcAft>
                          <a:spcPts val="0"/>
                        </a:spcAft>
                        <a:buNone/>
                      </a:pPr>
                      <a:r>
                        <a:rPr lang="en-CA" sz="1200">
                          <a:latin typeface="Arial"/>
                          <a:ea typeface="Arial"/>
                          <a:cs typeface="Arial"/>
                          <a:sym typeface="Arial"/>
                        </a:rPr>
                        <a:t>Opportunities</a:t>
                      </a:r>
                      <a:endParaRPr sz="12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12700" cap="flat" cmpd="sng">
                      <a:solidFill>
                        <a:srgbClr val="F9D2CE"/>
                      </a:solidFill>
                      <a:prstDash val="solid"/>
                      <a:round/>
                      <a:headEnd type="none" w="sm" len="sm"/>
                      <a:tailEnd type="none" w="sm" len="sm"/>
                    </a:lnB>
                    <a:solidFill>
                      <a:schemeClr val="accent6"/>
                    </a:solidFill>
                  </a:tcPr>
                </a:tc>
                <a:tc hMerge="1">
                  <a:txBody>
                    <a:bodyPr/>
                    <a:lstStyle/>
                    <a:p>
                      <a:endParaRPr lang="en-US"/>
                    </a:p>
                  </a:txBody>
                  <a:tcPr/>
                </a:tc>
                <a:extLst>
                  <a:ext uri="{0D108BD9-81ED-4DB2-BD59-A6C34878D82A}">
                    <a16:rowId xmlns:a16="http://schemas.microsoft.com/office/drawing/2014/main" val="10000"/>
                  </a:ext>
                </a:extLst>
              </a:tr>
              <a:tr h="171575">
                <a:tc>
                  <a:txBody>
                    <a:bodyPr/>
                    <a:lstStyle/>
                    <a:p>
                      <a:pPr marL="0" marR="0" lvl="0" indent="0" algn="ctr" rtl="0">
                        <a:spcBef>
                          <a:spcPts val="0"/>
                        </a:spcBef>
                        <a:spcAft>
                          <a:spcPts val="0"/>
                        </a:spcAft>
                        <a:buNone/>
                      </a:pPr>
                      <a:r>
                        <a:rPr lang="en-CA" sz="700">
                          <a:latin typeface="Arial"/>
                          <a:ea typeface="Arial"/>
                          <a:cs typeface="Arial"/>
                          <a:sym typeface="Arial"/>
                        </a:rPr>
                        <a:t>Sum</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CA" sz="700">
                          <a:latin typeface="Arial"/>
                          <a:ea typeface="Arial"/>
                          <a:cs typeface="Arial"/>
                          <a:sym typeface="Arial"/>
                        </a:rPr>
                        <a:t>111428</a:t>
                      </a:r>
                      <a:endParaRPr sz="7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12700" cap="flat" cmpd="sng">
                      <a:solidFill>
                        <a:srgbClr val="F9D2CE"/>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61775">
                <a:tc>
                  <a:txBody>
                    <a:bodyPr/>
                    <a:lstStyle/>
                    <a:p>
                      <a:pPr marL="0" marR="0" lvl="0" indent="0" algn="ctr" rtl="0">
                        <a:spcBef>
                          <a:spcPts val="0"/>
                        </a:spcBef>
                        <a:spcAft>
                          <a:spcPts val="0"/>
                        </a:spcAft>
                        <a:buNone/>
                      </a:pPr>
                      <a:r>
                        <a:rPr lang="en-CA" sz="600">
                          <a:latin typeface="Arial"/>
                          <a:ea typeface="Arial"/>
                          <a:cs typeface="Arial"/>
                          <a:sym typeface="Arial"/>
                        </a:rPr>
                        <a:t>Ave Per Agent</a:t>
                      </a:r>
                      <a:endParaRPr sz="600">
                        <a:latin typeface="Arial"/>
                        <a:ea typeface="Arial"/>
                        <a:cs typeface="Arial"/>
                        <a:sym typeface="Arial"/>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CA" sz="700">
                          <a:latin typeface="Arial"/>
                          <a:ea typeface="Arial"/>
                          <a:cs typeface="Arial"/>
                          <a:sym typeface="Arial"/>
                        </a:rPr>
                        <a:t>2786</a:t>
                      </a:r>
                      <a:endParaRPr/>
                    </a:p>
                  </a:txBody>
                  <a:tcPr marL="91450" marR="91450" marT="45725" marB="45725" anchor="ctr">
                    <a:lnL w="12700" cap="flat" cmpd="sng">
                      <a:solidFill>
                        <a:srgbClr val="F9D2CE"/>
                      </a:solidFill>
                      <a:prstDash val="solid"/>
                      <a:round/>
                      <a:headEnd type="none" w="sm" len="sm"/>
                      <a:tailEnd type="none" w="sm" len="sm"/>
                    </a:lnL>
                    <a:lnR w="12700" cap="flat" cmpd="sng">
                      <a:solidFill>
                        <a:srgbClr val="F9D2CE"/>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F9D2CE"/>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bl>
          </a:graphicData>
        </a:graphic>
      </p:graphicFrame>
      <p:graphicFrame>
        <p:nvGraphicFramePr>
          <p:cNvPr id="184" name="Google Shape;184;p9"/>
          <p:cNvGraphicFramePr/>
          <p:nvPr/>
        </p:nvGraphicFramePr>
        <p:xfrm>
          <a:off x="252000" y="2960669"/>
          <a:ext cx="3000000" cy="3000000"/>
        </p:xfrm>
        <a:graphic>
          <a:graphicData uri="http://schemas.openxmlformats.org/drawingml/2006/table">
            <a:tbl>
              <a:tblPr firstRow="1" bandRow="1">
                <a:noFill/>
                <a:tableStyleId>{326EADFA-B45F-4E14-966D-2E6BF664FE48}</a:tableStyleId>
              </a:tblPr>
              <a:tblGrid>
                <a:gridCol w="7705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855000">
                  <a:extLst>
                    <a:ext uri="{9D8B030D-6E8A-4147-A177-3AD203B41FA5}">
                      <a16:colId xmlns:a16="http://schemas.microsoft.com/office/drawing/2014/main" val="20003"/>
                    </a:ext>
                  </a:extLst>
                </a:gridCol>
                <a:gridCol w="888475">
                  <a:extLst>
                    <a:ext uri="{9D8B030D-6E8A-4147-A177-3AD203B41FA5}">
                      <a16:colId xmlns:a16="http://schemas.microsoft.com/office/drawing/2014/main" val="20004"/>
                    </a:ext>
                  </a:extLst>
                </a:gridCol>
                <a:gridCol w="766925">
                  <a:extLst>
                    <a:ext uri="{9D8B030D-6E8A-4147-A177-3AD203B41FA5}">
                      <a16:colId xmlns:a16="http://schemas.microsoft.com/office/drawing/2014/main" val="20005"/>
                    </a:ext>
                  </a:extLst>
                </a:gridCol>
                <a:gridCol w="639600">
                  <a:extLst>
                    <a:ext uri="{9D8B030D-6E8A-4147-A177-3AD203B41FA5}">
                      <a16:colId xmlns:a16="http://schemas.microsoft.com/office/drawing/2014/main" val="20006"/>
                    </a:ext>
                  </a:extLst>
                </a:gridCol>
                <a:gridCol w="720000">
                  <a:extLst>
                    <a:ext uri="{9D8B030D-6E8A-4147-A177-3AD203B41FA5}">
                      <a16:colId xmlns:a16="http://schemas.microsoft.com/office/drawing/2014/main" val="20007"/>
                    </a:ext>
                  </a:extLst>
                </a:gridCol>
                <a:gridCol w="720000">
                  <a:extLst>
                    <a:ext uri="{9D8B030D-6E8A-4147-A177-3AD203B41FA5}">
                      <a16:colId xmlns:a16="http://schemas.microsoft.com/office/drawing/2014/main" val="20008"/>
                    </a:ext>
                  </a:extLst>
                </a:gridCol>
                <a:gridCol w="810000">
                  <a:extLst>
                    <a:ext uri="{9D8B030D-6E8A-4147-A177-3AD203B41FA5}">
                      <a16:colId xmlns:a16="http://schemas.microsoft.com/office/drawing/2014/main" val="20009"/>
                    </a:ext>
                  </a:extLst>
                </a:gridCol>
                <a:gridCol w="945000">
                  <a:extLst>
                    <a:ext uri="{9D8B030D-6E8A-4147-A177-3AD203B41FA5}">
                      <a16:colId xmlns:a16="http://schemas.microsoft.com/office/drawing/2014/main" val="20010"/>
                    </a:ext>
                  </a:extLst>
                </a:gridCol>
              </a:tblGrid>
              <a:tr h="420225">
                <a:tc>
                  <a:txBody>
                    <a:bodyPr/>
                    <a:lstStyle/>
                    <a:p>
                      <a:pPr marL="0" marR="0" lvl="0" indent="0" algn="ctr" rtl="0">
                        <a:lnSpc>
                          <a:spcPct val="100000"/>
                        </a:lnSpc>
                        <a:spcBef>
                          <a:spcPts val="0"/>
                        </a:spcBef>
                        <a:spcAft>
                          <a:spcPts val="0"/>
                        </a:spcAft>
                        <a:buClr>
                          <a:srgbClr val="414042"/>
                        </a:buClr>
                        <a:buSzPts val="800"/>
                        <a:buFont typeface="Arial"/>
                        <a:buNone/>
                      </a:pPr>
                      <a:r>
                        <a:rPr lang="en-CA" sz="800" b="1">
                          <a:solidFill>
                            <a:srgbClr val="414042"/>
                          </a:solidFill>
                          <a:latin typeface="Arial"/>
                          <a:ea typeface="Arial"/>
                          <a:cs typeface="Arial"/>
                          <a:sym typeface="Arial"/>
                        </a:rPr>
                        <a:t>Manager</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Sum of Serviceable</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Sum of TV</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TV Penetration</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Sum of Internet</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Internet Penetration</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Sum of Phone</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Phone Penetration</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700"/>
                        <a:buFont typeface="Arial"/>
                        <a:buNone/>
                      </a:pPr>
                      <a:r>
                        <a:rPr lang="en-CA" sz="700" b="1">
                          <a:solidFill>
                            <a:srgbClr val="414042"/>
                          </a:solidFill>
                          <a:latin typeface="Arial"/>
                          <a:ea typeface="Arial"/>
                          <a:cs typeface="Arial"/>
                          <a:sym typeface="Arial"/>
                        </a:rPr>
                        <a:t>Combined Penetration</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800"/>
                        <a:buFont typeface="Arial"/>
                        <a:buNone/>
                      </a:pPr>
                      <a:r>
                        <a:rPr lang="en-CA" sz="800" b="1">
                          <a:solidFill>
                            <a:srgbClr val="414042"/>
                          </a:solidFill>
                          <a:latin typeface="Arial"/>
                          <a:ea typeface="Arial"/>
                          <a:cs typeface="Arial"/>
                          <a:sym typeface="Arial"/>
                        </a:rPr>
                        <a:t>Penetration</a:t>
                      </a:r>
                      <a:endParaRPr/>
                    </a:p>
                  </a:txBody>
                  <a:tcPr marL="87075" marR="87075" marT="32150" marB="32150" anchor="ctr"/>
                </a:tc>
                <a:tc>
                  <a:txBody>
                    <a:bodyPr/>
                    <a:lstStyle/>
                    <a:p>
                      <a:pPr marL="0" marR="0" lvl="0" indent="0" algn="ctr" rtl="0">
                        <a:lnSpc>
                          <a:spcPct val="100000"/>
                        </a:lnSpc>
                        <a:spcBef>
                          <a:spcPts val="0"/>
                        </a:spcBef>
                        <a:spcAft>
                          <a:spcPts val="0"/>
                        </a:spcAft>
                        <a:buClr>
                          <a:srgbClr val="414042"/>
                        </a:buClr>
                        <a:buSzPts val="800"/>
                        <a:buFont typeface="Arial"/>
                        <a:buNone/>
                      </a:pPr>
                      <a:r>
                        <a:rPr lang="en-CA" sz="800" b="1">
                          <a:solidFill>
                            <a:srgbClr val="414042"/>
                          </a:solidFill>
                          <a:latin typeface="Arial"/>
                          <a:ea typeface="Arial"/>
                          <a:cs typeface="Arial"/>
                          <a:sym typeface="Arial"/>
                        </a:rPr>
                        <a:t>Sum of Opportunities</a:t>
                      </a:r>
                      <a:endParaRPr sz="900" b="1">
                        <a:solidFill>
                          <a:srgbClr val="414042"/>
                        </a:solidFill>
                        <a:latin typeface="Arial"/>
                        <a:ea typeface="Arial"/>
                        <a:cs typeface="Arial"/>
                        <a:sym typeface="Arial"/>
                      </a:endParaRPr>
                    </a:p>
                  </a:txBody>
                  <a:tcPr marL="87075" marR="87075" marT="32150" marB="32150" anchor="ctr"/>
                </a:tc>
                <a:extLst>
                  <a:ext uri="{0D108BD9-81ED-4DB2-BD59-A6C34878D82A}">
                    <a16:rowId xmlns:a16="http://schemas.microsoft.com/office/drawing/2014/main" val="10000"/>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Andrew Osborne</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26641</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3444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8890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33%</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6671</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11450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43.0%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15191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1"/>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Anthony Kalam</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20223</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2771</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7074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35%</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5224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26%</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9580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47.4%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10643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2"/>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David Silva</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32855</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4396</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13095</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9570</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29%</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16184</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49.3%</a:t>
                      </a:r>
                      <a:endParaRPr sz="700" b="0" i="0" u="none" strike="noStrike">
                        <a:solidFill>
                          <a:srgbClr val="305496"/>
                        </a:solidFill>
                        <a:latin typeface="Arial"/>
                        <a:ea typeface="Arial"/>
                        <a:cs typeface="Arial"/>
                        <a:sym typeface="Arial"/>
                      </a:endParaRPr>
                    </a:p>
                  </a:txBody>
                  <a:tcPr marL="5100" marR="5100" marT="5100" marB="0" anchor="ct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16671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3"/>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Jason Giff</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48112</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6623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14396</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30%</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10343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20068</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41.7%</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28044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4"/>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Kyle McHenry</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30349</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4023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10091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6434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13605</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44.8%</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16744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5"/>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Roman Semionov</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21261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2494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12%</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6683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4981</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8798</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41.4%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12463</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6"/>
                  </a:ext>
                </a:extLst>
              </a:tr>
              <a:tr h="160125">
                <a:tc>
                  <a:txBody>
                    <a:bodyPr/>
                    <a:lstStyle/>
                    <a:p>
                      <a:pPr marL="36000" marR="0" lvl="0" indent="0" algn="l" rtl="0">
                        <a:spcBef>
                          <a:spcPts val="0"/>
                        </a:spcBef>
                        <a:spcAft>
                          <a:spcPts val="0"/>
                        </a:spcAft>
                        <a:buNone/>
                      </a:pPr>
                      <a:r>
                        <a:rPr lang="en-CA" sz="700" u="none" strike="noStrike">
                          <a:latin typeface="Arial"/>
                          <a:ea typeface="Arial"/>
                          <a:cs typeface="Arial"/>
                          <a:sym typeface="Arial"/>
                        </a:rPr>
                        <a:t>Wesley Zapitelli</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21826</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2539</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12%</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8037</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37%</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5490</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25%</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10154</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46.5%</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tc>
                  <a:txBody>
                    <a:bodyPr/>
                    <a:lstStyle/>
                    <a:p>
                      <a:pPr marL="0" marR="0" lvl="0" indent="0" algn="ctr" rtl="0">
                        <a:spcBef>
                          <a:spcPts val="0"/>
                        </a:spcBef>
                        <a:spcAft>
                          <a:spcPts val="0"/>
                        </a:spcAft>
                        <a:buNone/>
                      </a:pPr>
                      <a:r>
                        <a:rPr lang="en-CA" sz="700" u="none" strike="noStrike">
                          <a:latin typeface="Arial"/>
                          <a:ea typeface="Arial"/>
                          <a:cs typeface="Arial"/>
                          <a:sym typeface="Arial"/>
                        </a:rPr>
                        <a:t>11672</a:t>
                      </a:r>
                      <a:endParaRPr sz="700" b="0" i="0" u="none" strike="noStrike">
                        <a:solidFill>
                          <a:srgbClr val="305496"/>
                        </a:solidFill>
                        <a:latin typeface="Arial"/>
                        <a:ea typeface="Arial"/>
                        <a:cs typeface="Arial"/>
                        <a:sym typeface="Arial"/>
                      </a:endParaRPr>
                    </a:p>
                  </a:txBody>
                  <a:tcPr marL="5100" marR="5100" marT="5100" marB="0" anchor="ctr">
                    <a:solidFill>
                      <a:schemeClr val="lt1"/>
                    </a:solidFill>
                  </a:tcPr>
                </a:tc>
                <a:extLst>
                  <a:ext uri="{0D108BD9-81ED-4DB2-BD59-A6C34878D82A}">
                    <a16:rowId xmlns:a16="http://schemas.microsoft.com/office/drawing/2014/main" val="10007"/>
                  </a:ext>
                </a:extLst>
              </a:tr>
              <a:tr h="160125">
                <a:tc>
                  <a:txBody>
                    <a:bodyPr/>
                    <a:lstStyle/>
                    <a:p>
                      <a:pPr marL="36000" marR="0" lvl="0" indent="0" algn="l" rtl="0">
                        <a:spcBef>
                          <a:spcPts val="0"/>
                        </a:spcBef>
                        <a:spcAft>
                          <a:spcPts val="0"/>
                        </a:spcAft>
                        <a:buNone/>
                      </a:pPr>
                      <a:r>
                        <a:rPr lang="en-CA" sz="700" b="1" u="none" strike="noStrike">
                          <a:latin typeface="Arial"/>
                          <a:ea typeface="Arial"/>
                          <a:cs typeface="Arial"/>
                          <a:sym typeface="Arial"/>
                        </a:rPr>
                        <a:t>Grand Total</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201267</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26290</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13%</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68266</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34%</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48713</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24%</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89839</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44.6%</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tc>
                  <a:txBody>
                    <a:bodyPr/>
                    <a:lstStyle/>
                    <a:p>
                      <a:pPr marL="0" marR="0" lvl="0" indent="0" algn="ctr" rtl="0">
                        <a:spcBef>
                          <a:spcPts val="0"/>
                        </a:spcBef>
                        <a:spcAft>
                          <a:spcPts val="0"/>
                        </a:spcAft>
                        <a:buNone/>
                      </a:pPr>
                      <a:r>
                        <a:rPr lang="en-CA" sz="700" b="1" u="none" strike="noStrike">
                          <a:latin typeface="Arial"/>
                          <a:ea typeface="Arial"/>
                          <a:cs typeface="Arial"/>
                          <a:sym typeface="Arial"/>
                        </a:rPr>
                        <a:t>111428</a:t>
                      </a:r>
                      <a:endParaRPr sz="700" b="1" i="0" u="none" strike="noStrike">
                        <a:solidFill>
                          <a:srgbClr val="000000"/>
                        </a:solidFill>
                        <a:latin typeface="Arial"/>
                        <a:ea typeface="Arial"/>
                        <a:cs typeface="Arial"/>
                        <a:sym typeface="Arial"/>
                      </a:endParaRPr>
                    </a:p>
                  </a:txBody>
                  <a:tcPr marL="5100" marR="5100" marT="5100" marB="0" anchor="ctr">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Presentation_ROGERS_v9">
  <a:themeElements>
    <a:clrScheme name="Custom 1">
      <a:dk1>
        <a:srgbClr val="414042"/>
      </a:dk1>
      <a:lt1>
        <a:srgbClr val="FFFFFF"/>
      </a:lt1>
      <a:dk2>
        <a:srgbClr val="DA291C"/>
      </a:dk2>
      <a:lt2>
        <a:srgbClr val="00A0B7"/>
      </a:lt2>
      <a:accent1>
        <a:srgbClr val="74CEE0"/>
      </a:accent1>
      <a:accent2>
        <a:srgbClr val="BBE4ED"/>
      </a:accent2>
      <a:accent3>
        <a:srgbClr val="FFBF3F"/>
      </a:accent3>
      <a:accent4>
        <a:srgbClr val="414042"/>
      </a:accent4>
      <a:accent5>
        <a:srgbClr val="4BACC6"/>
      </a:accent5>
      <a:accent6>
        <a:srgbClr val="DA291C"/>
      </a:accent6>
      <a:hlink>
        <a:srgbClr val="414042"/>
      </a:hlink>
      <a:folHlink>
        <a:srgbClr val="DA29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2058</Words>
  <Application>Microsoft Office PowerPoint</Application>
  <PresentationFormat>On-screen Show (16:9)</PresentationFormat>
  <Paragraphs>661</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Courier New</vt:lpstr>
      <vt:lpstr>Presentation_ROGERS_v9</vt:lpstr>
      <vt:lpstr>PowerPoint Presentation</vt:lpstr>
      <vt:lpstr>Playbook Contents</vt:lpstr>
      <vt:lpstr>Project Overview</vt:lpstr>
      <vt:lpstr>National Inside Sales Insights</vt:lpstr>
      <vt:lpstr>National Inside Sales Insights</vt:lpstr>
      <vt:lpstr>National Inside Sales Insights</vt:lpstr>
      <vt:lpstr>NIS Manager Perspective</vt:lpstr>
      <vt:lpstr>Recommendations</vt:lpstr>
      <vt:lpstr>Field Sales Insights</vt:lpstr>
      <vt:lpstr>Field Cable Ramp Analysis</vt:lpstr>
      <vt:lpstr>Recommendations</vt:lpstr>
      <vt:lpstr>Recommendations</vt:lpstr>
      <vt:lpstr>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Shapiro</dc:creator>
  <cp:lastModifiedBy>Sahil Singh</cp:lastModifiedBy>
  <cp:revision>1</cp:revision>
  <dcterms:created xsi:type="dcterms:W3CDTF">2017-12-19T14:58:50Z</dcterms:created>
  <dcterms:modified xsi:type="dcterms:W3CDTF">2025-06-16T16:41:07Z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0x01010084685CB668BF0E45802884DDF4B41E71</vt:lpwstr>
  </property>
</Properties>
</file>