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3" r:id="rId4"/>
  </p:sldMasterIdLst>
  <p:notesMasterIdLst>
    <p:notesMasterId r:id="rId17"/>
  </p:notesMasterIdLst>
  <p:handoutMasterIdLst>
    <p:handoutMasterId r:id="rId18"/>
  </p:handoutMasterIdLst>
  <p:sldIdLst>
    <p:sldId id="347" r:id="rId5"/>
    <p:sldId id="289" r:id="rId6"/>
    <p:sldId id="354" r:id="rId7"/>
    <p:sldId id="353" r:id="rId8"/>
    <p:sldId id="355" r:id="rId9"/>
    <p:sldId id="303" r:id="rId10"/>
    <p:sldId id="362" r:id="rId11"/>
    <p:sldId id="360" r:id="rId12"/>
    <p:sldId id="357" r:id="rId13"/>
    <p:sldId id="356" r:id="rId14"/>
    <p:sldId id="358" r:id="rId15"/>
    <p:sldId id="352" r:id="rId16"/>
  </p:sldIdLst>
  <p:sldSz cx="9144000" cy="5143500" type="screen16x9"/>
  <p:notesSz cx="7010400" cy="9296400"/>
  <p:custDataLst>
    <p:tags r:id="rId19"/>
  </p:custDataLst>
  <p:defaultTextStyle>
    <a:defPPr>
      <a:defRPr lang="en-CA"/>
    </a:defPPr>
    <a:lvl1pPr algn="ctr" rtl="0" fontAlgn="base">
      <a:spcBef>
        <a:spcPct val="50000"/>
      </a:spcBef>
      <a:spcAft>
        <a:spcPct val="0"/>
      </a:spcAft>
      <a:defRPr sz="1200" kern="1200">
        <a:solidFill>
          <a:schemeClr val="bg1"/>
        </a:solidFill>
        <a:latin typeface="Arial" charset="0"/>
        <a:ea typeface="ＭＳ Ｐゴシック" pitchFamily="-65" charset="-128"/>
        <a:cs typeface="+mn-cs"/>
      </a:defRPr>
    </a:lvl1pPr>
    <a:lvl2pPr marL="386105" algn="ctr" rtl="0" fontAlgn="base">
      <a:spcBef>
        <a:spcPct val="50000"/>
      </a:spcBef>
      <a:spcAft>
        <a:spcPct val="0"/>
      </a:spcAft>
      <a:defRPr sz="1200" kern="1200">
        <a:solidFill>
          <a:schemeClr val="bg1"/>
        </a:solidFill>
        <a:latin typeface="Arial" charset="0"/>
        <a:ea typeface="ＭＳ Ｐゴシック" pitchFamily="-65" charset="-128"/>
        <a:cs typeface="+mn-cs"/>
      </a:defRPr>
    </a:lvl2pPr>
    <a:lvl3pPr marL="772211" algn="ctr" rtl="0" fontAlgn="base">
      <a:spcBef>
        <a:spcPct val="50000"/>
      </a:spcBef>
      <a:spcAft>
        <a:spcPct val="0"/>
      </a:spcAft>
      <a:defRPr sz="1200" kern="1200">
        <a:solidFill>
          <a:schemeClr val="bg1"/>
        </a:solidFill>
        <a:latin typeface="Arial" charset="0"/>
        <a:ea typeface="ＭＳ Ｐゴシック" pitchFamily="-65" charset="-128"/>
        <a:cs typeface="+mn-cs"/>
      </a:defRPr>
    </a:lvl3pPr>
    <a:lvl4pPr marL="1158316" algn="ctr" rtl="0" fontAlgn="base">
      <a:spcBef>
        <a:spcPct val="50000"/>
      </a:spcBef>
      <a:spcAft>
        <a:spcPct val="0"/>
      </a:spcAft>
      <a:defRPr sz="1200" kern="1200">
        <a:solidFill>
          <a:schemeClr val="bg1"/>
        </a:solidFill>
        <a:latin typeface="Arial" charset="0"/>
        <a:ea typeface="ＭＳ Ｐゴシック" pitchFamily="-65" charset="-128"/>
        <a:cs typeface="+mn-cs"/>
      </a:defRPr>
    </a:lvl4pPr>
    <a:lvl5pPr marL="1544422" algn="ctr" rtl="0" fontAlgn="base">
      <a:spcBef>
        <a:spcPct val="50000"/>
      </a:spcBef>
      <a:spcAft>
        <a:spcPct val="0"/>
      </a:spcAft>
      <a:defRPr sz="1200" kern="1200">
        <a:solidFill>
          <a:schemeClr val="bg1"/>
        </a:solidFill>
        <a:latin typeface="Arial" charset="0"/>
        <a:ea typeface="ＭＳ Ｐゴシック" pitchFamily="-65" charset="-128"/>
        <a:cs typeface="+mn-cs"/>
      </a:defRPr>
    </a:lvl5pPr>
    <a:lvl6pPr marL="1930527" algn="l" defTabSz="772211" rtl="0" eaLnBrk="1" latinLnBrk="0" hangingPunct="1">
      <a:defRPr sz="1200" kern="1200">
        <a:solidFill>
          <a:schemeClr val="bg1"/>
        </a:solidFill>
        <a:latin typeface="Arial" charset="0"/>
        <a:ea typeface="ＭＳ Ｐゴシック" pitchFamily="-65" charset="-128"/>
        <a:cs typeface="+mn-cs"/>
      </a:defRPr>
    </a:lvl6pPr>
    <a:lvl7pPr marL="2316632" algn="l" defTabSz="772211" rtl="0" eaLnBrk="1" latinLnBrk="0" hangingPunct="1">
      <a:defRPr sz="1200" kern="1200">
        <a:solidFill>
          <a:schemeClr val="bg1"/>
        </a:solidFill>
        <a:latin typeface="Arial" charset="0"/>
        <a:ea typeface="ＭＳ Ｐゴシック" pitchFamily="-65" charset="-128"/>
        <a:cs typeface="+mn-cs"/>
      </a:defRPr>
    </a:lvl7pPr>
    <a:lvl8pPr marL="2702738" algn="l" defTabSz="772211" rtl="0" eaLnBrk="1" latinLnBrk="0" hangingPunct="1">
      <a:defRPr sz="1200" kern="1200">
        <a:solidFill>
          <a:schemeClr val="bg1"/>
        </a:solidFill>
        <a:latin typeface="Arial" charset="0"/>
        <a:ea typeface="ＭＳ Ｐゴシック" pitchFamily="-65" charset="-128"/>
        <a:cs typeface="+mn-cs"/>
      </a:defRPr>
    </a:lvl8pPr>
    <a:lvl9pPr marL="3088843" algn="l" defTabSz="772211" rtl="0" eaLnBrk="1" latinLnBrk="0" hangingPunct="1">
      <a:defRPr sz="1200" kern="1200">
        <a:solidFill>
          <a:schemeClr val="bg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F3F"/>
    <a:srgbClr val="777777"/>
    <a:srgbClr val="B2B2B2"/>
    <a:srgbClr val="00A0B7"/>
    <a:srgbClr val="DA291C"/>
    <a:srgbClr val="BBE4ED"/>
    <a:srgbClr val="68CBDA"/>
    <a:srgbClr val="59A900"/>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6" autoAdjust="0"/>
    <p:restoredTop sz="94356" autoAdjust="0"/>
  </p:normalViewPr>
  <p:slideViewPr>
    <p:cSldViewPr>
      <p:cViewPr varScale="1">
        <p:scale>
          <a:sx n="116" d="100"/>
          <a:sy n="116" d="100"/>
        </p:scale>
        <p:origin x="624" y="82"/>
      </p:cViewPr>
      <p:guideLst>
        <p:guide orient="horz" pos="1620"/>
        <p:guide pos="2880"/>
      </p:guideLst>
    </p:cSldViewPr>
  </p:slideViewPr>
  <p:outlineViewPr>
    <p:cViewPr>
      <p:scale>
        <a:sx n="33" d="100"/>
        <a:sy n="33" d="100"/>
      </p:scale>
      <p:origin x="0" y="2358"/>
    </p:cViewPr>
  </p:outlineViewPr>
  <p:notesTextViewPr>
    <p:cViewPr>
      <p:scale>
        <a:sx n="1" d="1"/>
        <a:sy n="1" d="1"/>
      </p:scale>
      <p:origin x="0" y="0"/>
    </p:cViewPr>
  </p:notesTextViewPr>
  <p:sorterViewPr>
    <p:cViewPr>
      <p:scale>
        <a:sx n="100" d="100"/>
        <a:sy n="100" d="100"/>
      </p:scale>
      <p:origin x="0" y="-4505"/>
    </p:cViewPr>
  </p:sorterViewPr>
  <p:notesViewPr>
    <p:cSldViewPr>
      <p:cViewPr varScale="1">
        <p:scale>
          <a:sx n="85" d="100"/>
          <a:sy n="85" d="100"/>
        </p:scale>
        <p:origin x="-3024" y="-72"/>
      </p:cViewPr>
      <p:guideLst>
        <p:guide orient="horz" pos="2928"/>
        <p:guide pos="2208"/>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l" defTabSz="936625" eaLnBrk="0" hangingPunct="0">
              <a:spcBef>
                <a:spcPct val="0"/>
              </a:spcBef>
              <a:defRPr sz="1200">
                <a:solidFill>
                  <a:schemeClr val="tx1"/>
                </a:solidFill>
                <a:latin typeface="Arial" charset="0"/>
              </a:defRPr>
            </a:lvl1pPr>
          </a:lstStyle>
          <a:p>
            <a:pPr>
              <a:defRPr/>
            </a:pPr>
            <a:endParaRPr lang="en-US"/>
          </a:p>
        </p:txBody>
      </p:sp>
      <p:sp>
        <p:nvSpPr>
          <p:cNvPr id="17411" name="Rectangle 3"/>
          <p:cNvSpPr>
            <a:spLocks noGrp="1" noChangeArrowheads="1"/>
          </p:cNvSpPr>
          <p:nvPr>
            <p:ph type="dt" sz="quarter" idx="1"/>
          </p:nvPr>
        </p:nvSpPr>
        <p:spPr bwMode="auto">
          <a:xfrm>
            <a:off x="397256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r" defTabSz="936625" eaLnBrk="0" hangingPunct="0">
              <a:spcBef>
                <a:spcPct val="0"/>
              </a:spcBef>
              <a:defRPr sz="1200">
                <a:solidFill>
                  <a:schemeClr val="tx1"/>
                </a:solidFill>
                <a:latin typeface="Arial" charset="0"/>
              </a:defRPr>
            </a:lvl1pPr>
          </a:lstStyle>
          <a:p>
            <a:pPr>
              <a:defRPr/>
            </a:pPr>
            <a:endParaRPr lang="en-US"/>
          </a:p>
        </p:txBody>
      </p:sp>
      <p:sp>
        <p:nvSpPr>
          <p:cNvPr id="17412" name="Rectangle 4"/>
          <p:cNvSpPr>
            <a:spLocks noGrp="1" noChangeArrowheads="1"/>
          </p:cNvSpPr>
          <p:nvPr>
            <p:ph type="ftr" sz="quarter" idx="2"/>
          </p:nvPr>
        </p:nvSpPr>
        <p:spPr bwMode="auto">
          <a:xfrm>
            <a:off x="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l" defTabSz="936625" eaLnBrk="0" hangingPunct="0">
              <a:spcBef>
                <a:spcPct val="0"/>
              </a:spcBef>
              <a:defRPr sz="1200">
                <a:solidFill>
                  <a:schemeClr val="tx1"/>
                </a:solidFill>
                <a:latin typeface="Arial" charset="0"/>
              </a:defRPr>
            </a:lvl1pPr>
          </a:lstStyle>
          <a:p>
            <a:pPr>
              <a:defRPr/>
            </a:pPr>
            <a:endParaRPr lang="en-US"/>
          </a:p>
        </p:txBody>
      </p:sp>
      <p:sp>
        <p:nvSpPr>
          <p:cNvPr id="17413" name="Rectangle 5"/>
          <p:cNvSpPr>
            <a:spLocks noGrp="1" noChangeArrowheads="1"/>
          </p:cNvSpPr>
          <p:nvPr>
            <p:ph type="sldNum" sz="quarter" idx="3"/>
          </p:nvPr>
        </p:nvSpPr>
        <p:spPr bwMode="auto">
          <a:xfrm>
            <a:off x="397256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r" defTabSz="936625" eaLnBrk="0" hangingPunct="0">
              <a:spcBef>
                <a:spcPct val="0"/>
              </a:spcBef>
              <a:defRPr sz="1200">
                <a:solidFill>
                  <a:schemeClr val="tx1"/>
                </a:solidFill>
                <a:latin typeface="Arial" charset="0"/>
              </a:defRPr>
            </a:lvl1pPr>
          </a:lstStyle>
          <a:p>
            <a:pPr>
              <a:defRPr/>
            </a:pPr>
            <a:fld id="{4490CD67-7381-4A94-AAC0-239CC6AFFF38}" type="slidenum">
              <a:rPr lang="en-US"/>
              <a:pPr>
                <a:defRPr/>
              </a:pPr>
              <a:t>‹#›</a:t>
            </a:fld>
            <a:endParaRPr lang="en-US"/>
          </a:p>
        </p:txBody>
      </p:sp>
    </p:spTree>
    <p:extLst>
      <p:ext uri="{BB962C8B-B14F-4D97-AF65-F5344CB8AC3E}">
        <p14:creationId xmlns:p14="http://schemas.microsoft.com/office/powerpoint/2010/main" val="17123560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l" defTabSz="936625" eaLnBrk="0" hangingPunct="0">
              <a:spcBef>
                <a:spcPct val="0"/>
              </a:spcBef>
              <a:defRPr sz="1200">
                <a:solidFill>
                  <a:schemeClr val="tx1"/>
                </a:solidFill>
                <a:latin typeface="Arial" charset="0"/>
                <a:cs typeface="Arial"/>
              </a:defRPr>
            </a:lvl1pPr>
          </a:lstStyle>
          <a:p>
            <a:pPr>
              <a:defRPr/>
            </a:pPr>
            <a:endParaRPr lang="en-US"/>
          </a:p>
        </p:txBody>
      </p:sp>
      <p:sp>
        <p:nvSpPr>
          <p:cNvPr id="15363" name="Rectangle 3"/>
          <p:cNvSpPr>
            <a:spLocks noGrp="1" noChangeArrowheads="1"/>
          </p:cNvSpPr>
          <p:nvPr>
            <p:ph type="dt" idx="1"/>
          </p:nvPr>
        </p:nvSpPr>
        <p:spPr bwMode="auto">
          <a:xfrm>
            <a:off x="3972560" y="1"/>
            <a:ext cx="3037840" cy="466725"/>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lvl1pPr algn="r" defTabSz="936625" eaLnBrk="0" hangingPunct="0">
              <a:spcBef>
                <a:spcPct val="0"/>
              </a:spcBef>
              <a:defRPr sz="1200">
                <a:solidFill>
                  <a:schemeClr val="tx1"/>
                </a:solidFill>
                <a:latin typeface="Arial" charset="0"/>
                <a:cs typeface="Arial"/>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409575" y="698500"/>
            <a:ext cx="6192838" cy="34845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365" name="Rectangle 5"/>
          <p:cNvSpPr>
            <a:spLocks noGrp="1" noChangeArrowheads="1"/>
          </p:cNvSpPr>
          <p:nvPr>
            <p:ph type="body" sz="quarter" idx="3"/>
          </p:nvPr>
        </p:nvSpPr>
        <p:spPr bwMode="auto">
          <a:xfrm>
            <a:off x="934720" y="4414838"/>
            <a:ext cx="5140960" cy="4183062"/>
          </a:xfrm>
          <a:prstGeom prst="rect">
            <a:avLst/>
          </a:prstGeom>
          <a:noFill/>
          <a:ln w="9525">
            <a:noFill/>
            <a:miter lim="800000"/>
            <a:headEnd/>
            <a:tailEnd/>
          </a:ln>
        </p:spPr>
        <p:txBody>
          <a:bodyPr vert="horz" wrap="square" lIns="93755" tIns="46878" rIns="93755" bIns="4687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l" defTabSz="936625" eaLnBrk="0" hangingPunct="0">
              <a:spcBef>
                <a:spcPct val="0"/>
              </a:spcBef>
              <a:defRPr sz="1200">
                <a:solidFill>
                  <a:schemeClr val="tx1"/>
                </a:solidFill>
                <a:latin typeface="Arial" charset="0"/>
                <a:cs typeface="Arial"/>
              </a:defRPr>
            </a:lvl1pPr>
          </a:lstStyle>
          <a:p>
            <a:pPr>
              <a:defRPr/>
            </a:pPr>
            <a:endParaRPr lang="en-US"/>
          </a:p>
        </p:txBody>
      </p:sp>
      <p:sp>
        <p:nvSpPr>
          <p:cNvPr id="15367" name="Rectangle 7"/>
          <p:cNvSpPr>
            <a:spLocks noGrp="1" noChangeArrowheads="1"/>
          </p:cNvSpPr>
          <p:nvPr>
            <p:ph type="sldNum" sz="quarter" idx="5"/>
          </p:nvPr>
        </p:nvSpPr>
        <p:spPr bwMode="auto">
          <a:xfrm>
            <a:off x="3972560" y="8829676"/>
            <a:ext cx="3037840" cy="466725"/>
          </a:xfrm>
          <a:prstGeom prst="rect">
            <a:avLst/>
          </a:prstGeom>
          <a:noFill/>
          <a:ln w="9525">
            <a:noFill/>
            <a:miter lim="800000"/>
            <a:headEnd/>
            <a:tailEnd/>
          </a:ln>
        </p:spPr>
        <p:txBody>
          <a:bodyPr vert="horz" wrap="square" lIns="93755" tIns="46878" rIns="93755" bIns="46878" numCol="1" anchor="b" anchorCtr="0" compatLnSpc="1">
            <a:prstTxWarp prst="textNoShape">
              <a:avLst/>
            </a:prstTxWarp>
          </a:bodyPr>
          <a:lstStyle>
            <a:lvl1pPr algn="r" defTabSz="936625" eaLnBrk="0" hangingPunct="0">
              <a:spcBef>
                <a:spcPct val="0"/>
              </a:spcBef>
              <a:defRPr sz="1200">
                <a:solidFill>
                  <a:schemeClr val="tx1"/>
                </a:solidFill>
                <a:latin typeface="Arial" charset="0"/>
                <a:cs typeface="Arial"/>
              </a:defRPr>
            </a:lvl1pPr>
          </a:lstStyle>
          <a:p>
            <a:pPr>
              <a:defRPr/>
            </a:pPr>
            <a:fld id="{0D2D8EA7-E328-45F5-8A3C-9430B792BBF2}" type="slidenum">
              <a:rPr lang="en-US" smtClean="0"/>
              <a:pPr>
                <a:defRPr/>
              </a:pPr>
              <a:t>‹#›</a:t>
            </a:fld>
            <a:endParaRPr lang="en-US"/>
          </a:p>
        </p:txBody>
      </p:sp>
    </p:spTree>
    <p:extLst>
      <p:ext uri="{BB962C8B-B14F-4D97-AF65-F5344CB8AC3E}">
        <p14:creationId xmlns:p14="http://schemas.microsoft.com/office/powerpoint/2010/main" val="40728772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000" kern="1200">
        <a:solidFill>
          <a:schemeClr val="tx1"/>
        </a:solidFill>
        <a:latin typeface="Arial" pitchFamily="-65" charset="0"/>
        <a:ea typeface="ＭＳ Ｐゴシック" pitchFamily="-65" charset="-128"/>
        <a:cs typeface="Arial"/>
      </a:defRPr>
    </a:lvl1pPr>
    <a:lvl2pPr marL="386105" algn="l" rtl="0" eaLnBrk="0" fontAlgn="base" hangingPunct="0">
      <a:spcBef>
        <a:spcPct val="30000"/>
      </a:spcBef>
      <a:spcAft>
        <a:spcPct val="0"/>
      </a:spcAft>
      <a:defRPr kumimoji="1" sz="1000" kern="1200">
        <a:solidFill>
          <a:schemeClr val="tx1"/>
        </a:solidFill>
        <a:latin typeface="Arial" pitchFamily="-65" charset="0"/>
        <a:ea typeface="ＭＳ Ｐゴシック" pitchFamily="-65" charset="-128"/>
        <a:cs typeface="Arial"/>
      </a:defRPr>
    </a:lvl2pPr>
    <a:lvl3pPr marL="772211" algn="l" rtl="0" eaLnBrk="0" fontAlgn="base" hangingPunct="0">
      <a:spcBef>
        <a:spcPct val="30000"/>
      </a:spcBef>
      <a:spcAft>
        <a:spcPct val="0"/>
      </a:spcAft>
      <a:defRPr kumimoji="1" sz="1000" kern="1200">
        <a:solidFill>
          <a:schemeClr val="tx1"/>
        </a:solidFill>
        <a:latin typeface="Arial" pitchFamily="-65" charset="0"/>
        <a:ea typeface="ＭＳ Ｐゴシック" pitchFamily="-65" charset="-128"/>
        <a:cs typeface="Arial"/>
      </a:defRPr>
    </a:lvl3pPr>
    <a:lvl4pPr marL="1158316" algn="l" rtl="0" eaLnBrk="0" fontAlgn="base" hangingPunct="0">
      <a:spcBef>
        <a:spcPct val="30000"/>
      </a:spcBef>
      <a:spcAft>
        <a:spcPct val="0"/>
      </a:spcAft>
      <a:defRPr kumimoji="1" sz="1000" kern="1200">
        <a:solidFill>
          <a:schemeClr val="tx1"/>
        </a:solidFill>
        <a:latin typeface="Arial" pitchFamily="-65" charset="0"/>
        <a:ea typeface="ＭＳ Ｐゴシック" pitchFamily="-65" charset="-128"/>
        <a:cs typeface="Arial"/>
      </a:defRPr>
    </a:lvl4pPr>
    <a:lvl5pPr marL="1544422" algn="l" rtl="0" eaLnBrk="0" fontAlgn="base" hangingPunct="0">
      <a:spcBef>
        <a:spcPct val="30000"/>
      </a:spcBef>
      <a:spcAft>
        <a:spcPct val="0"/>
      </a:spcAft>
      <a:defRPr kumimoji="1" sz="1000" kern="1200">
        <a:solidFill>
          <a:schemeClr val="tx1"/>
        </a:solidFill>
        <a:latin typeface="Arial" pitchFamily="-65" charset="0"/>
        <a:ea typeface="ＭＳ Ｐゴシック" pitchFamily="-65" charset="-128"/>
        <a:cs typeface="Arial"/>
      </a:defRPr>
    </a:lvl5pPr>
    <a:lvl6pPr marL="1930527" algn="l" defTabSz="386105" rtl="0" eaLnBrk="1" latinLnBrk="0" hangingPunct="1">
      <a:defRPr sz="1000" kern="1200">
        <a:solidFill>
          <a:schemeClr val="tx1"/>
        </a:solidFill>
        <a:latin typeface="+mn-lt"/>
        <a:ea typeface="+mn-ea"/>
        <a:cs typeface="+mn-cs"/>
      </a:defRPr>
    </a:lvl6pPr>
    <a:lvl7pPr marL="2316632" algn="l" defTabSz="386105" rtl="0" eaLnBrk="1" latinLnBrk="0" hangingPunct="1">
      <a:defRPr sz="1000" kern="1200">
        <a:solidFill>
          <a:schemeClr val="tx1"/>
        </a:solidFill>
        <a:latin typeface="+mn-lt"/>
        <a:ea typeface="+mn-ea"/>
        <a:cs typeface="+mn-cs"/>
      </a:defRPr>
    </a:lvl7pPr>
    <a:lvl8pPr marL="2702738" algn="l" defTabSz="386105" rtl="0" eaLnBrk="1" latinLnBrk="0" hangingPunct="1">
      <a:defRPr sz="1000" kern="1200">
        <a:solidFill>
          <a:schemeClr val="tx1"/>
        </a:solidFill>
        <a:latin typeface="+mn-lt"/>
        <a:ea typeface="+mn-ea"/>
        <a:cs typeface="+mn-cs"/>
      </a:defRPr>
    </a:lvl8pPr>
    <a:lvl9pPr marL="3088843" algn="l" defTabSz="38610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192838" cy="3484563"/>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0D2D8EA7-E328-45F5-8A3C-9430B792BBF2}" type="slidenum">
              <a:rPr lang="en-US" smtClean="0"/>
              <a:pPr>
                <a:defRPr/>
              </a:pPr>
              <a:t>2</a:t>
            </a:fld>
            <a:endParaRPr lang="en-US"/>
          </a:p>
        </p:txBody>
      </p:sp>
    </p:spTree>
    <p:extLst>
      <p:ext uri="{BB962C8B-B14F-4D97-AF65-F5344CB8AC3E}">
        <p14:creationId xmlns:p14="http://schemas.microsoft.com/office/powerpoint/2010/main" val="198103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192838" cy="3484563"/>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0D2D8EA7-E328-45F5-8A3C-9430B792BBF2}" type="slidenum">
              <a:rPr lang="en-US" smtClean="0"/>
              <a:pPr>
                <a:defRPr/>
              </a:pPr>
              <a:t>6</a:t>
            </a:fld>
            <a:endParaRPr lang="en-US"/>
          </a:p>
        </p:txBody>
      </p:sp>
    </p:spTree>
    <p:extLst>
      <p:ext uri="{BB962C8B-B14F-4D97-AF65-F5344CB8AC3E}">
        <p14:creationId xmlns:p14="http://schemas.microsoft.com/office/powerpoint/2010/main" val="1684968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192838" cy="3484563"/>
          </a:xfrm>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0D2D8EA7-E328-45F5-8A3C-9430B792BBF2}" type="slidenum">
              <a:rPr lang="en-US" smtClean="0"/>
              <a:pPr>
                <a:defRPr/>
              </a:pPr>
              <a:t>7</a:t>
            </a:fld>
            <a:endParaRPr lang="en-US"/>
          </a:p>
        </p:txBody>
      </p:sp>
    </p:spTree>
    <p:extLst>
      <p:ext uri="{BB962C8B-B14F-4D97-AF65-F5344CB8AC3E}">
        <p14:creationId xmlns:p14="http://schemas.microsoft.com/office/powerpoint/2010/main" val="2556807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 Top Imag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78923567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059" name="think-cell Slide" r:id="rId4" imgW="449" imgH="450" progId="TCLayout.ActiveDocument.1">
                  <p:embed/>
                </p:oleObj>
              </mc:Choice>
              <mc:Fallback>
                <p:oleObj name="think-cell Slide" r:id="rId4" imgW="449" imgH="45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Picture Placeholder 2"/>
          <p:cNvSpPr>
            <a:spLocks noGrp="1"/>
          </p:cNvSpPr>
          <p:nvPr>
            <p:ph type="pic" sz="quarter" idx="11"/>
          </p:nvPr>
        </p:nvSpPr>
        <p:spPr>
          <a:xfrm>
            <a:off x="0" y="0"/>
            <a:ext cx="9155113" cy="2818005"/>
          </a:xfrm>
          <a:prstGeom prst="rect">
            <a:avLst/>
          </a:prstGeom>
        </p:spPr>
        <p:txBody>
          <a:bodyPr/>
          <a:lstStyle/>
          <a:p>
            <a:endParaRPr lang="en-CA"/>
          </a:p>
        </p:txBody>
      </p:sp>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a:p>
        </p:txBody>
      </p:sp>
      <p:sp>
        <p:nvSpPr>
          <p:cNvPr id="10" name="Text Box"/>
          <p:cNvSpPr>
            <a:spLocks noGrp="1"/>
          </p:cNvSpPr>
          <p:nvPr>
            <p:ph type="body" sz="quarter" idx="10" hasCustomPrompt="1"/>
          </p:nvPr>
        </p:nvSpPr>
        <p:spPr>
          <a:xfrm>
            <a:off x="503548" y="3047049"/>
            <a:ext cx="6228402" cy="1909701"/>
          </a:xfrm>
          <a:prstGeom prst="rect">
            <a:avLst/>
          </a:prstGeom>
        </p:spPr>
        <p:txBody>
          <a:bodyPr vert="horz" lIns="81623" tIns="40811" rIns="81623" bIns="40811"/>
          <a:lstStyle>
            <a:lvl1pPr marL="0" indent="0">
              <a:spcBef>
                <a:spcPts val="507"/>
              </a:spcBef>
              <a:buFont typeface="Arial"/>
              <a:buNone/>
              <a:defRPr sz="1400" b="0">
                <a:solidFill>
                  <a:schemeClr val="tx1"/>
                </a:solidFill>
                <a:latin typeface="Arial"/>
                <a:cs typeface="Arial"/>
              </a:defRPr>
            </a:lvl1pPr>
          </a:lstStyle>
          <a:p>
            <a:pPr>
              <a:spcBef>
                <a:spcPts val="600"/>
              </a:spcBef>
            </a:pPr>
            <a:r>
              <a:rPr lang="en-US" dirty="0" smtClean="0">
                <a:solidFill>
                  <a:srgbClr val="413F41"/>
                </a:solidFill>
              </a:rPr>
              <a:t>Committee Name</a:t>
            </a:r>
            <a:br>
              <a:rPr lang="en-US" dirty="0" smtClean="0">
                <a:solidFill>
                  <a:srgbClr val="413F41"/>
                </a:solidFill>
              </a:rPr>
            </a:br>
            <a:r>
              <a:rPr lang="en-US" sz="2100" dirty="0" smtClean="0">
                <a:solidFill>
                  <a:srgbClr val="DA291C"/>
                </a:solidFill>
              </a:rPr>
              <a:t>Cover page with Image at top</a:t>
            </a:r>
          </a:p>
          <a:p>
            <a:pPr>
              <a:spcBef>
                <a:spcPts val="600"/>
              </a:spcBef>
            </a:pPr>
            <a:endParaRPr lang="en-US" dirty="0" smtClean="0"/>
          </a:p>
          <a:p>
            <a:pPr>
              <a:spcBef>
                <a:spcPts val="600"/>
              </a:spcBef>
            </a:pPr>
            <a:r>
              <a:rPr lang="en-US" dirty="0" smtClean="0"/>
              <a:t>Presenter Name(s)</a:t>
            </a:r>
          </a:p>
          <a:p>
            <a:pPr>
              <a:spcBef>
                <a:spcPts val="600"/>
              </a:spcBef>
            </a:pPr>
            <a:r>
              <a:rPr lang="en-US" dirty="0" smtClean="0"/>
              <a:t>Month </a:t>
            </a:r>
            <a:r>
              <a:rPr lang="en-US" dirty="0" err="1" smtClean="0"/>
              <a:t>DDth</a:t>
            </a:r>
            <a:r>
              <a:rPr lang="en-US" dirty="0" smtClean="0"/>
              <a:t>, YY</a:t>
            </a:r>
            <a:endParaRPr lang="en-US" dirty="0"/>
          </a:p>
        </p:txBody>
      </p:sp>
      <p:grpSp>
        <p:nvGrpSpPr>
          <p:cNvPr id="19" name="Group 18"/>
          <p:cNvGrpSpPr/>
          <p:nvPr userDrawn="1"/>
        </p:nvGrpSpPr>
        <p:grpSpPr>
          <a:xfrm>
            <a:off x="6732241" y="2818005"/>
            <a:ext cx="2422581" cy="2327879"/>
            <a:chOff x="6765008" y="2880470"/>
            <a:chExt cx="2389601" cy="2265413"/>
          </a:xfrm>
        </p:grpSpPr>
        <p:pic>
          <p:nvPicPr>
            <p:cNvPr id="20" name="Picture 19"/>
            <p:cNvPicPr>
              <a:picLocks noChangeAspect="1"/>
            </p:cNvPicPr>
            <p:nvPr userDrawn="1"/>
          </p:nvPicPr>
          <p:blipFill rotWithShape="1">
            <a:blip r:embed="rId6">
              <a:extLst>
                <a:ext uri="{28A0092B-C50C-407E-A947-70E740481C1C}">
                  <a14:useLocalDpi xmlns:a14="http://schemas.microsoft.com/office/drawing/2010/main" val="0"/>
                </a:ext>
              </a:extLst>
            </a:blip>
            <a:srcRect l="52530" t="47230" r="15260" b="21957"/>
            <a:stretch/>
          </p:blipFill>
          <p:spPr>
            <a:xfrm>
              <a:off x="6765008" y="2880470"/>
              <a:ext cx="2389601" cy="2265413"/>
            </a:xfrm>
            <a:prstGeom prst="rect">
              <a:avLst/>
            </a:prstGeom>
          </p:spPr>
        </p:pic>
        <p:pic>
          <p:nvPicPr>
            <p:cNvPr id="21" name="Picture 20"/>
            <p:cNvPicPr>
              <a:picLocks noChangeAspect="1"/>
            </p:cNvPicPr>
            <p:nvPr userDrawn="1"/>
          </p:nvPicPr>
          <p:blipFill rotWithShape="1">
            <a:blip r:embed="rId7">
              <a:extLst>
                <a:ext uri="{28A0092B-C50C-407E-A947-70E740481C1C}">
                  <a14:useLocalDpi xmlns:a14="http://schemas.microsoft.com/office/drawing/2010/main" val="0"/>
                </a:ext>
              </a:extLst>
            </a:blip>
            <a:srcRect t="40404" b="39887"/>
            <a:stretch/>
          </p:blipFill>
          <p:spPr>
            <a:xfrm>
              <a:off x="7617340" y="4743095"/>
              <a:ext cx="1503846" cy="292100"/>
            </a:xfrm>
            <a:prstGeom prst="rect">
              <a:avLst/>
            </a:prstGeom>
          </p:spPr>
        </p:pic>
      </p:grpSp>
    </p:spTree>
    <p:extLst>
      <p:ext uri="{BB962C8B-B14F-4D97-AF65-F5344CB8AC3E}">
        <p14:creationId xmlns:p14="http://schemas.microsoft.com/office/powerpoint/2010/main" val="4404063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age - Side Imag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6677524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083" name="think-cell Slide" r:id="rId4" imgW="449" imgH="450" progId="TCLayout.ActiveDocument.1">
                  <p:embed/>
                </p:oleObj>
              </mc:Choice>
              <mc:Fallback>
                <p:oleObj name="think-cell Slide" r:id="rId4" imgW="449" imgH="45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Picture Placeholder 2"/>
          <p:cNvSpPr>
            <a:spLocks noGrp="1"/>
          </p:cNvSpPr>
          <p:nvPr>
            <p:ph type="pic" sz="quarter" idx="12"/>
          </p:nvPr>
        </p:nvSpPr>
        <p:spPr>
          <a:xfrm>
            <a:off x="2627784" y="0"/>
            <a:ext cx="6516216" cy="5143500"/>
          </a:xfrm>
          <a:prstGeom prst="rect">
            <a:avLst/>
          </a:prstGeom>
        </p:spPr>
        <p:txBody>
          <a:bodyPr/>
          <a:lstStyle/>
          <a:p>
            <a:endParaRPr lang="en-US" dirty="0"/>
          </a:p>
        </p:txBody>
      </p:sp>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a:p>
        </p:txBody>
      </p:sp>
      <p:sp>
        <p:nvSpPr>
          <p:cNvPr id="23" name="Text Box"/>
          <p:cNvSpPr>
            <a:spLocks noGrp="1"/>
          </p:cNvSpPr>
          <p:nvPr>
            <p:ph type="body" sz="quarter" idx="10" hasCustomPrompt="1"/>
          </p:nvPr>
        </p:nvSpPr>
        <p:spPr>
          <a:xfrm>
            <a:off x="215516" y="501750"/>
            <a:ext cx="2268252" cy="4641750"/>
          </a:xfrm>
          <a:prstGeom prst="rect">
            <a:avLst/>
          </a:prstGeom>
        </p:spPr>
        <p:txBody>
          <a:bodyPr vert="horz" lIns="81623" tIns="40811" rIns="81623" bIns="40811" anchor="ctr"/>
          <a:lstStyle>
            <a:lvl1pPr marL="0" indent="0">
              <a:spcBef>
                <a:spcPts val="507"/>
              </a:spcBef>
              <a:buFont typeface="Arial"/>
              <a:buNone/>
              <a:defRPr sz="1400" b="0">
                <a:solidFill>
                  <a:schemeClr val="tx1"/>
                </a:solidFill>
                <a:latin typeface="Arial"/>
                <a:cs typeface="Arial"/>
              </a:defRPr>
            </a:lvl1pPr>
          </a:lstStyle>
          <a:p>
            <a:pPr>
              <a:spcBef>
                <a:spcPts val="600"/>
              </a:spcBef>
            </a:pPr>
            <a:r>
              <a:rPr lang="en-US" dirty="0" smtClean="0">
                <a:solidFill>
                  <a:srgbClr val="413F41"/>
                </a:solidFill>
              </a:rPr>
              <a:t>Committee Name</a:t>
            </a:r>
            <a:br>
              <a:rPr lang="en-US" dirty="0" smtClean="0">
                <a:solidFill>
                  <a:srgbClr val="413F41"/>
                </a:solidFill>
              </a:rPr>
            </a:br>
            <a:r>
              <a:rPr lang="en-US" sz="2100" dirty="0" smtClean="0">
                <a:solidFill>
                  <a:srgbClr val="DA291C"/>
                </a:solidFill>
              </a:rPr>
              <a:t>Cover page with Image at right</a:t>
            </a:r>
          </a:p>
          <a:p>
            <a:pPr>
              <a:spcBef>
                <a:spcPts val="600"/>
              </a:spcBef>
            </a:pPr>
            <a:endParaRPr lang="en-US" dirty="0" smtClean="0"/>
          </a:p>
          <a:p>
            <a:pPr>
              <a:spcBef>
                <a:spcPts val="600"/>
              </a:spcBef>
            </a:pPr>
            <a:r>
              <a:rPr lang="en-US" dirty="0" smtClean="0"/>
              <a:t>Presenter Name(s)</a:t>
            </a:r>
          </a:p>
          <a:p>
            <a:pPr>
              <a:spcBef>
                <a:spcPts val="600"/>
              </a:spcBef>
            </a:pPr>
            <a:r>
              <a:rPr lang="en-US" dirty="0" smtClean="0"/>
              <a:t>Month </a:t>
            </a:r>
            <a:r>
              <a:rPr lang="en-US" dirty="0" err="1" smtClean="0"/>
              <a:t>DDth</a:t>
            </a:r>
            <a:r>
              <a:rPr lang="en-US" dirty="0" smtClean="0"/>
              <a:t>, YY</a:t>
            </a:r>
            <a:endParaRPr lang="en-US" dirty="0"/>
          </a:p>
        </p:txBody>
      </p:sp>
      <p:grpSp>
        <p:nvGrpSpPr>
          <p:cNvPr id="11" name="Group 10"/>
          <p:cNvGrpSpPr/>
          <p:nvPr userDrawn="1"/>
        </p:nvGrpSpPr>
        <p:grpSpPr>
          <a:xfrm>
            <a:off x="6732241" y="2818005"/>
            <a:ext cx="2422581" cy="2327879"/>
            <a:chOff x="6765008" y="2880470"/>
            <a:chExt cx="2389601" cy="2265413"/>
          </a:xfrm>
        </p:grpSpPr>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52530" t="47230" r="15260" b="21957"/>
            <a:stretch/>
          </p:blipFill>
          <p:spPr>
            <a:xfrm>
              <a:off x="6765008" y="2880470"/>
              <a:ext cx="2389601" cy="2265413"/>
            </a:xfrm>
            <a:prstGeom prst="rect">
              <a:avLst/>
            </a:prstGeom>
          </p:spPr>
        </p:pic>
        <p:pic>
          <p:nvPicPr>
            <p:cNvPr id="20" name="Picture 19"/>
            <p:cNvPicPr>
              <a:picLocks noChangeAspect="1"/>
            </p:cNvPicPr>
            <p:nvPr userDrawn="1"/>
          </p:nvPicPr>
          <p:blipFill rotWithShape="1">
            <a:blip r:embed="rId7">
              <a:extLst>
                <a:ext uri="{28A0092B-C50C-407E-A947-70E740481C1C}">
                  <a14:useLocalDpi xmlns:a14="http://schemas.microsoft.com/office/drawing/2010/main" val="0"/>
                </a:ext>
              </a:extLst>
            </a:blip>
            <a:srcRect t="40404" b="39887"/>
            <a:stretch/>
          </p:blipFill>
          <p:spPr>
            <a:xfrm>
              <a:off x="7617340" y="4743095"/>
              <a:ext cx="1503846" cy="292100"/>
            </a:xfrm>
            <a:prstGeom prst="rect">
              <a:avLst/>
            </a:prstGeom>
          </p:spPr>
        </p:pic>
      </p:grpSp>
    </p:spTree>
    <p:extLst>
      <p:ext uri="{BB962C8B-B14F-4D97-AF65-F5344CB8AC3E}">
        <p14:creationId xmlns:p14="http://schemas.microsoft.com/office/powerpoint/2010/main" val="555480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age - No Image">
    <p:spTree>
      <p:nvGrpSpPr>
        <p:cNvPr id="1" name=""/>
        <p:cNvGrpSpPr/>
        <p:nvPr/>
      </p:nvGrpSpPr>
      <p:grpSpPr>
        <a:xfrm>
          <a:off x="0" y="0"/>
          <a:ext cx="0" cy="0"/>
          <a:chOff x="0" y="0"/>
          <a:chExt cx="0" cy="0"/>
        </a:xfrm>
      </p:grpSpPr>
      <p:sp>
        <p:nvSpPr>
          <p:cNvPr id="12" name="Rectangle 11"/>
          <p:cNvSpPr/>
          <p:nvPr userDrawn="1"/>
        </p:nvSpPr>
        <p:spPr>
          <a:xfrm>
            <a:off x="1" y="4521029"/>
            <a:ext cx="4343081" cy="59042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a:p>
        </p:txBody>
      </p:sp>
      <p:sp>
        <p:nvSpPr>
          <p:cNvPr id="10" name="Text Box"/>
          <p:cNvSpPr>
            <a:spLocks noGrp="1"/>
          </p:cNvSpPr>
          <p:nvPr>
            <p:ph type="body" sz="quarter" idx="10" hasCustomPrompt="1"/>
          </p:nvPr>
        </p:nvSpPr>
        <p:spPr>
          <a:xfrm>
            <a:off x="503548" y="1779662"/>
            <a:ext cx="6804756" cy="1815666"/>
          </a:xfrm>
          <a:prstGeom prst="rect">
            <a:avLst/>
          </a:prstGeom>
        </p:spPr>
        <p:txBody>
          <a:bodyPr vert="horz" lIns="81623" tIns="40811" rIns="81623" bIns="40811"/>
          <a:lstStyle>
            <a:lvl1pPr marL="0" indent="0">
              <a:spcBef>
                <a:spcPts val="507"/>
              </a:spcBef>
              <a:buFont typeface="Arial"/>
              <a:buNone/>
              <a:defRPr sz="1600" b="0">
                <a:solidFill>
                  <a:schemeClr val="tx1"/>
                </a:solidFill>
                <a:latin typeface="Arial"/>
                <a:cs typeface="Arial"/>
              </a:defRPr>
            </a:lvl1pPr>
          </a:lstStyle>
          <a:p>
            <a:pPr>
              <a:spcBef>
                <a:spcPts val="600"/>
              </a:spcBef>
            </a:pPr>
            <a:r>
              <a:rPr lang="en-US" sz="1400" dirty="0" smtClean="0">
                <a:solidFill>
                  <a:srgbClr val="413F41"/>
                </a:solidFill>
              </a:rPr>
              <a:t>Committee Name</a:t>
            </a:r>
            <a:br>
              <a:rPr lang="en-US" sz="1400" dirty="0" smtClean="0">
                <a:solidFill>
                  <a:srgbClr val="413F41"/>
                </a:solidFill>
              </a:rPr>
            </a:br>
            <a:r>
              <a:rPr lang="en-US" sz="2100" dirty="0" smtClean="0">
                <a:solidFill>
                  <a:srgbClr val="DA291C"/>
                </a:solidFill>
              </a:rPr>
              <a:t>Cover page with no Image</a:t>
            </a:r>
          </a:p>
          <a:p>
            <a:pPr>
              <a:spcBef>
                <a:spcPts val="600"/>
              </a:spcBef>
            </a:pPr>
            <a:endParaRPr lang="en-US" sz="1400" dirty="0" smtClean="0"/>
          </a:p>
          <a:p>
            <a:pPr>
              <a:spcBef>
                <a:spcPts val="600"/>
              </a:spcBef>
            </a:pPr>
            <a:r>
              <a:rPr lang="en-US" sz="1400" dirty="0" smtClean="0"/>
              <a:t>Presenter Name(s)</a:t>
            </a:r>
          </a:p>
          <a:p>
            <a:pPr>
              <a:spcBef>
                <a:spcPts val="600"/>
              </a:spcBef>
            </a:pPr>
            <a:r>
              <a:rPr lang="en-US" sz="1400" dirty="0" smtClean="0"/>
              <a:t>Month </a:t>
            </a:r>
            <a:r>
              <a:rPr lang="en-US" sz="1400" dirty="0" err="1" smtClean="0"/>
              <a:t>DDth</a:t>
            </a:r>
            <a:r>
              <a:rPr lang="en-US" sz="1400" dirty="0" smtClean="0"/>
              <a:t>, YY</a:t>
            </a:r>
            <a:endParaRPr lang="en-US" sz="1400" dirty="0"/>
          </a:p>
        </p:txBody>
      </p:sp>
      <p:grpSp>
        <p:nvGrpSpPr>
          <p:cNvPr id="7" name="Group 6"/>
          <p:cNvGrpSpPr/>
          <p:nvPr userDrawn="1"/>
        </p:nvGrpSpPr>
        <p:grpSpPr>
          <a:xfrm>
            <a:off x="6732241" y="2818005"/>
            <a:ext cx="2422581" cy="2327879"/>
            <a:chOff x="6765008" y="2880470"/>
            <a:chExt cx="2389601" cy="2265413"/>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2530" t="47230" r="15260" b="21957"/>
            <a:stretch/>
          </p:blipFill>
          <p:spPr>
            <a:xfrm>
              <a:off x="6765008" y="2880470"/>
              <a:ext cx="2389601" cy="2265413"/>
            </a:xfrm>
            <a:prstGeom prst="rect">
              <a:avLst/>
            </a:prstGeom>
          </p:spPr>
        </p:pic>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40404" b="39887"/>
            <a:stretch/>
          </p:blipFill>
          <p:spPr>
            <a:xfrm>
              <a:off x="7617340" y="4743095"/>
              <a:ext cx="1503846" cy="292100"/>
            </a:xfrm>
            <a:prstGeom prst="rect">
              <a:avLst/>
            </a:prstGeom>
          </p:spPr>
        </p:pic>
      </p:grpSp>
    </p:spTree>
    <p:extLst>
      <p:ext uri="{BB962C8B-B14F-4D97-AF65-F5344CB8AC3E}">
        <p14:creationId xmlns:p14="http://schemas.microsoft.com/office/powerpoint/2010/main" val="22120816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40836268"/>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73940" name="think-cell Slide" r:id="rId4" imgW="360" imgH="360" progId="TCLayout.ActiveDocument.1">
                  <p:embed/>
                </p:oleObj>
              </mc:Choice>
              <mc:Fallback>
                <p:oleObj name="think-cell Slide" r:id="rId4" imgW="360" imgH="360" progId="TCLayout.ActiveDocument.1">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p:cNvSpPr>
            <a:spLocks noGrp="1"/>
          </p:cNvSpPr>
          <p:nvPr>
            <p:ph type="title"/>
          </p:nvPr>
        </p:nvSpPr>
        <p:spPr/>
        <p:txBody>
          <a:bodyPr/>
          <a:lstStyle/>
          <a:p>
            <a:r>
              <a:rPr lang="en-US" smtClean="0"/>
              <a:t>Click to edit Master title style</a:t>
            </a:r>
            <a:endParaRPr lang="en-CA"/>
          </a:p>
        </p:txBody>
      </p:sp>
      <p:sp>
        <p:nvSpPr>
          <p:cNvPr id="6" name="Footer Placeholder 5"/>
          <p:cNvSpPr>
            <a:spLocks noGrp="1"/>
          </p:cNvSpPr>
          <p:nvPr>
            <p:ph type="ftr" sz="quarter" idx="19"/>
          </p:nvPr>
        </p:nvSpPr>
        <p:spPr/>
        <p:txBody>
          <a:bodyPr/>
          <a:lstStyle/>
          <a:p>
            <a:r>
              <a:rPr lang="en-US" smtClean="0"/>
              <a:t>Confidential | Presentation Title</a:t>
            </a:r>
            <a:endParaRPr lang="en-US" dirty="0" smtClean="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indent="0">
              <a:spcBef>
                <a:spcPts val="0"/>
              </a:spcBef>
              <a:buNone/>
              <a:defRPr sz="700" b="0"/>
            </a:lvl1pPr>
            <a:lvl2pPr marL="147471" indent="0">
              <a:buNone/>
              <a:defRPr sz="700"/>
            </a:lvl2pPr>
            <a:lvl3pPr marL="307007" indent="0">
              <a:buNone/>
              <a:defRPr sz="700"/>
            </a:lvl3pPr>
            <a:lvl4pPr marL="453138" indent="0">
              <a:buNone/>
              <a:defRPr sz="700"/>
            </a:lvl4pPr>
            <a:lvl5pPr marL="686410" indent="0">
              <a:buNone/>
              <a:defRPr sz="700"/>
            </a:lvl5pPr>
          </a:lstStyle>
          <a:p>
            <a:pPr lvl="0"/>
            <a:r>
              <a:rPr lang="en-US" dirty="0" smtClean="0"/>
              <a:t>Notes &amp; Sources</a:t>
            </a:r>
          </a:p>
        </p:txBody>
      </p:sp>
    </p:spTree>
    <p:extLst>
      <p:ext uri="{BB962C8B-B14F-4D97-AF65-F5344CB8AC3E}">
        <p14:creationId xmlns:p14="http://schemas.microsoft.com/office/powerpoint/2010/main" val="25674312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5698831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74964" name="think-cell Slide" r:id="rId4" imgW="360" imgH="360" progId="TCLayout.ActiveDocument.1">
                  <p:embed/>
                </p:oleObj>
              </mc:Choice>
              <mc:Fallback>
                <p:oleObj name="think-cell Slide" r:id="rId4" imgW="360" imgH="360" progId="TCLayout.ActiveDocument.1">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Sub Title"/>
          <p:cNvSpPr>
            <a:spLocks noGrp="1"/>
          </p:cNvSpPr>
          <p:nvPr>
            <p:ph type="body" sz="quarter" idx="16" hasCustomPrompt="1"/>
          </p:nvPr>
        </p:nvSpPr>
        <p:spPr>
          <a:xfrm>
            <a:off x="416501" y="647787"/>
            <a:ext cx="8640762" cy="288480"/>
          </a:xfrm>
          <a:prstGeom prst="rect">
            <a:avLst/>
          </a:prstGeom>
        </p:spPr>
        <p:txBody>
          <a:bodyPr vert="horz" lIns="81630" tIns="40816" rIns="81630" bIns="40816"/>
          <a:lstStyle>
            <a:lvl1pPr marL="0" indent="0">
              <a:buNone/>
              <a:defRPr sz="1300" b="0">
                <a:solidFill>
                  <a:srgbClr val="D9291B"/>
                </a:solidFill>
                <a:latin typeface="Arial"/>
                <a:cs typeface="Arial"/>
              </a:defRPr>
            </a:lvl1pPr>
          </a:lstStyle>
          <a:p>
            <a:pPr lvl="0"/>
            <a:r>
              <a:rPr lang="en-US" dirty="0" smtClean="0"/>
              <a:t>Insight derived from the information – Key message from the slide</a:t>
            </a:r>
            <a:endParaRPr lang="en-US" dirty="0"/>
          </a:p>
        </p:txBody>
      </p:sp>
      <p:sp>
        <p:nvSpPr>
          <p:cNvPr id="41" name="Title"/>
          <p:cNvSpPr>
            <a:spLocks noGrp="1"/>
          </p:cNvSpPr>
          <p:nvPr>
            <p:ph type="title"/>
          </p:nvPr>
        </p:nvSpPr>
        <p:spPr/>
        <p:txBody>
          <a:bodyPr/>
          <a:lstStyle/>
          <a:p>
            <a:r>
              <a:rPr lang="en-US" smtClean="0"/>
              <a:t>Click to edit Master title style</a:t>
            </a:r>
            <a:endParaRPr lang="en-CA"/>
          </a:p>
        </p:txBody>
      </p:sp>
      <p:sp>
        <p:nvSpPr>
          <p:cNvPr id="3" name="Footer Placeholder 2"/>
          <p:cNvSpPr>
            <a:spLocks noGrp="1"/>
          </p:cNvSpPr>
          <p:nvPr>
            <p:ph type="ftr" sz="quarter" idx="19"/>
          </p:nvPr>
        </p:nvSpPr>
        <p:spPr/>
        <p:txBody>
          <a:bodyPr/>
          <a:lstStyle/>
          <a:p>
            <a:r>
              <a:rPr lang="en-US" smtClean="0"/>
              <a:t>Confidential | Presentation Title</a:t>
            </a:r>
            <a:endParaRPr lang="en-US" dirty="0" smtClean="0"/>
          </a:p>
        </p:txBody>
      </p:sp>
      <p:sp>
        <p:nvSpPr>
          <p:cNvPr id="8"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indent="0">
              <a:spcBef>
                <a:spcPts val="0"/>
              </a:spcBef>
              <a:buNone/>
              <a:defRPr sz="700" b="0"/>
            </a:lvl1pPr>
            <a:lvl2pPr marL="147471" indent="0">
              <a:buNone/>
              <a:defRPr sz="700"/>
            </a:lvl2pPr>
            <a:lvl3pPr marL="307007" indent="0">
              <a:buNone/>
              <a:defRPr sz="700"/>
            </a:lvl3pPr>
            <a:lvl4pPr marL="453138" indent="0">
              <a:buNone/>
              <a:defRPr sz="700"/>
            </a:lvl4pPr>
            <a:lvl5pPr marL="686410" indent="0">
              <a:buNone/>
              <a:defRPr sz="700"/>
            </a:lvl5pPr>
          </a:lstStyle>
          <a:p>
            <a:pPr lvl="0"/>
            <a:r>
              <a:rPr lang="en-US" dirty="0" smtClean="0"/>
              <a:t>Notes &amp; Sources</a:t>
            </a:r>
          </a:p>
        </p:txBody>
      </p:sp>
    </p:spTree>
    <p:extLst>
      <p:ext uri="{BB962C8B-B14F-4D97-AF65-F5344CB8AC3E}">
        <p14:creationId xmlns:p14="http://schemas.microsoft.com/office/powerpoint/2010/main" val="41225774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126018" name="think-cell Slide" r:id="rId4" imgW="360" imgH="360" progId="TCLayout.ActiveDocument.1">
                  <p:embed/>
                </p:oleObj>
              </mc:Choice>
              <mc:Fallback>
                <p:oleObj name="think-cell Slide" r:id="rId4" imgW="360" imgH="360" progId="TCLayout.ActiveDocument.1">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p:cNvSpPr>
            <a:spLocks noGrp="1"/>
          </p:cNvSpPr>
          <p:nvPr>
            <p:ph idx="1" hasCustomPrompt="1"/>
          </p:nvPr>
        </p:nvSpPr>
        <p:spPr>
          <a:xfrm>
            <a:off x="456595" y="1052832"/>
            <a:ext cx="8230810" cy="3392252"/>
          </a:xfrm>
          <a:prstGeom prst="rect">
            <a:avLst/>
          </a:prstGeom>
        </p:spPr>
        <p:txBody>
          <a:bodyPr vert="horz" lIns="77221" tIns="38611" rIns="77221" bIns="38611" rtlCol="0">
            <a:noAutofit/>
          </a:bodyPr>
          <a:lstStyle>
            <a:lvl1pPr>
              <a:defRPr/>
            </a:lvl1pPr>
            <a:lvl2pPr>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6" name="Title"/>
          <p:cNvSpPr>
            <a:spLocks noGrp="1"/>
          </p:cNvSpPr>
          <p:nvPr>
            <p:ph type="title"/>
          </p:nvPr>
        </p:nvSpPr>
        <p:spPr/>
        <p:txBody>
          <a:bodyPr/>
          <a:lstStyle/>
          <a:p>
            <a:r>
              <a:rPr lang="en-US" smtClean="0"/>
              <a:t>Click to edit Master title style</a:t>
            </a:r>
            <a:endParaRPr lang="en-CA" dirty="0"/>
          </a:p>
        </p:txBody>
      </p:sp>
      <p:sp>
        <p:nvSpPr>
          <p:cNvPr id="3" name="Footer Placeholder 2"/>
          <p:cNvSpPr>
            <a:spLocks noGrp="1"/>
          </p:cNvSpPr>
          <p:nvPr>
            <p:ph type="ftr" sz="quarter" idx="19"/>
          </p:nvPr>
        </p:nvSpPr>
        <p:spPr/>
        <p:txBody>
          <a:bodyPr/>
          <a:lstStyle/>
          <a:p>
            <a:r>
              <a:rPr lang="en-US" smtClean="0"/>
              <a:t>Confidential | Presentation Title</a:t>
            </a:r>
            <a:endParaRPr lang="en-US" dirty="0" smtClean="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marR="0" indent="0" algn="l" defTabSz="408152" rtl="0" eaLnBrk="1" fontAlgn="auto" latinLnBrk="0" hangingPunct="1">
              <a:lnSpc>
                <a:spcPct val="100000"/>
              </a:lnSpc>
              <a:spcBef>
                <a:spcPts val="0"/>
              </a:spcBef>
              <a:spcAft>
                <a:spcPts val="0"/>
              </a:spcAft>
              <a:buClr>
                <a:schemeClr val="tx1"/>
              </a:buClr>
              <a:buSzTx/>
              <a:buFont typeface="Arial"/>
              <a:buNone/>
              <a:tabLst/>
              <a:defRPr sz="700" b="0"/>
            </a:lvl1pPr>
            <a:lvl2pPr marL="147471" indent="0">
              <a:buNone/>
              <a:defRPr sz="700"/>
            </a:lvl2pPr>
            <a:lvl3pPr marL="307007" indent="0">
              <a:buNone/>
              <a:defRPr sz="700"/>
            </a:lvl3pPr>
            <a:lvl4pPr marL="453138" indent="0">
              <a:buNone/>
              <a:defRPr sz="700"/>
            </a:lvl4pPr>
            <a:lvl5pPr marL="686410" indent="0">
              <a:buNone/>
              <a:defRPr sz="700"/>
            </a:lvl5pPr>
          </a:lstStyle>
          <a:p>
            <a:pPr marL="0" marR="0" lvl="0" indent="0" algn="l" defTabSz="408152" rtl="0" eaLnBrk="1" fontAlgn="auto" latinLnBrk="0" hangingPunct="1">
              <a:lnSpc>
                <a:spcPct val="100000"/>
              </a:lnSpc>
              <a:spcBef>
                <a:spcPts val="0"/>
              </a:spcBef>
              <a:spcAft>
                <a:spcPts val="0"/>
              </a:spcAft>
              <a:buClr>
                <a:schemeClr val="tx1"/>
              </a:buClr>
              <a:buSzTx/>
              <a:buFont typeface="Arial"/>
              <a:buNone/>
              <a:tabLst/>
              <a:defRPr/>
            </a:pPr>
            <a:r>
              <a:rPr lang="en-US" dirty="0" smtClean="0"/>
              <a:t>Notes &amp; Sources</a:t>
            </a:r>
          </a:p>
          <a:p>
            <a:pPr lvl="0"/>
            <a:endParaRPr lang="en-US" dirty="0" smtClean="0"/>
          </a:p>
        </p:txBody>
      </p:sp>
    </p:spTree>
    <p:extLst>
      <p:ext uri="{BB962C8B-B14F-4D97-AF65-F5344CB8AC3E}">
        <p14:creationId xmlns:p14="http://schemas.microsoft.com/office/powerpoint/2010/main" val="20951419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Tex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49473661"/>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75988" name="think-cell Slide" r:id="rId4" imgW="360" imgH="360" progId="TCLayout.ActiveDocument.1">
                  <p:embed/>
                </p:oleObj>
              </mc:Choice>
              <mc:Fallback>
                <p:oleObj name="think-cell Slide" r:id="rId4" imgW="360" imgH="360" progId="TCLayout.ActiveDocument.1">
                  <p:embed/>
                  <p:pic>
                    <p:nvPicPr>
                      <p:cNvPr id="0" name="Picture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ext Box"/>
          <p:cNvSpPr>
            <a:spLocks noGrp="1"/>
          </p:cNvSpPr>
          <p:nvPr>
            <p:ph idx="1" hasCustomPrompt="1"/>
          </p:nvPr>
        </p:nvSpPr>
        <p:spPr>
          <a:xfrm>
            <a:off x="456595" y="1052832"/>
            <a:ext cx="8230810" cy="3392252"/>
          </a:xfrm>
          <a:prstGeom prst="rect">
            <a:avLst/>
          </a:prstGeom>
        </p:spPr>
        <p:txBody>
          <a:bodyPr vert="horz" lIns="77221" tIns="38611" rIns="77221" bIns="38611" rtlCol="0">
            <a:noAutofit/>
          </a:bodyPr>
          <a:lstStyle>
            <a:lvl1pPr>
              <a:defRPr/>
            </a:lvl1pPr>
            <a:lvl2pPr>
              <a:defRPr sz="1000"/>
            </a:lvl2pPr>
            <a:lvl3pPr>
              <a:defRPr sz="1000"/>
            </a:lvl3pPr>
            <a:lvl4pPr>
              <a:defRPr sz="1000"/>
            </a:lvl4pPr>
            <a:lvl5pPr>
              <a:defRPr sz="1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12" name="Sub Title"/>
          <p:cNvSpPr>
            <a:spLocks noGrp="1"/>
          </p:cNvSpPr>
          <p:nvPr>
            <p:ph type="body" sz="quarter" idx="16" hasCustomPrompt="1"/>
          </p:nvPr>
        </p:nvSpPr>
        <p:spPr>
          <a:xfrm>
            <a:off x="416501" y="647787"/>
            <a:ext cx="8640762" cy="288480"/>
          </a:xfrm>
          <a:prstGeom prst="rect">
            <a:avLst/>
          </a:prstGeom>
        </p:spPr>
        <p:txBody>
          <a:bodyPr vert="horz" lIns="81630" tIns="40816" rIns="81630" bIns="40816"/>
          <a:lstStyle>
            <a:lvl1pPr marL="0" indent="0">
              <a:buNone/>
              <a:defRPr sz="1300" b="0">
                <a:solidFill>
                  <a:srgbClr val="D9291B"/>
                </a:solidFill>
                <a:latin typeface="Arial"/>
                <a:cs typeface="Arial"/>
              </a:defRPr>
            </a:lvl1pPr>
          </a:lstStyle>
          <a:p>
            <a:pPr lvl="0"/>
            <a:r>
              <a:rPr lang="en-US" dirty="0" smtClean="0"/>
              <a:t>Insight derived from the information – Key message from the slide</a:t>
            </a:r>
            <a:endParaRPr lang="en-US" dirty="0"/>
          </a:p>
        </p:txBody>
      </p:sp>
      <p:sp>
        <p:nvSpPr>
          <p:cNvPr id="6" name="Title"/>
          <p:cNvSpPr>
            <a:spLocks noGrp="1"/>
          </p:cNvSpPr>
          <p:nvPr>
            <p:ph type="title" hasCustomPrompt="1"/>
          </p:nvPr>
        </p:nvSpPr>
        <p:spPr/>
        <p:txBody>
          <a:bodyPr/>
          <a:lstStyle/>
          <a:p>
            <a:pPr lvl="0">
              <a:spcBef>
                <a:spcPts val="600"/>
              </a:spcBef>
              <a:buClr>
                <a:srgbClr val="414042"/>
              </a:buClr>
            </a:pPr>
            <a:r>
              <a:rPr lang="en-US" sz="2000" dirty="0" smtClean="0">
                <a:solidFill>
                  <a:srgbClr val="DA291C"/>
                </a:solidFill>
              </a:rPr>
              <a:t>Headcount Impact on Sales Performance</a:t>
            </a:r>
            <a:endParaRPr lang="en-US" sz="2000" dirty="0">
              <a:solidFill>
                <a:srgbClr val="DA291C"/>
              </a:solidFill>
            </a:endParaRPr>
          </a:p>
        </p:txBody>
      </p:sp>
      <p:sp>
        <p:nvSpPr>
          <p:cNvPr id="3" name="Footer Placeholder 2"/>
          <p:cNvSpPr>
            <a:spLocks noGrp="1"/>
          </p:cNvSpPr>
          <p:nvPr>
            <p:ph type="ftr" sz="quarter" idx="19"/>
          </p:nvPr>
        </p:nvSpPr>
        <p:spPr/>
        <p:txBody>
          <a:bodyPr/>
          <a:lstStyle/>
          <a:p>
            <a:r>
              <a:rPr lang="en-US" smtClean="0"/>
              <a:t>Confidential | Presentation Title</a:t>
            </a:r>
            <a:endParaRPr lang="en-US" dirty="0" smtClean="0"/>
          </a:p>
        </p:txBody>
      </p:sp>
      <p:sp>
        <p:nvSpPr>
          <p:cNvPr id="9" name="Notes &amp; Sources"/>
          <p:cNvSpPr>
            <a:spLocks noGrp="1"/>
          </p:cNvSpPr>
          <p:nvPr>
            <p:ph type="body" sz="quarter" idx="18" hasCustomPrompt="1"/>
          </p:nvPr>
        </p:nvSpPr>
        <p:spPr>
          <a:xfrm>
            <a:off x="320099" y="4571660"/>
            <a:ext cx="7920000" cy="278468"/>
          </a:xfrm>
          <a:prstGeom prst="rect">
            <a:avLst/>
          </a:prstGeom>
        </p:spPr>
        <p:txBody>
          <a:bodyPr lIns="77221" tIns="38611" rIns="77221" bIns="38611"/>
          <a:lstStyle>
            <a:lvl1pPr marL="0" marR="0" indent="0" algn="l" defTabSz="408152" rtl="0" eaLnBrk="1" fontAlgn="auto" latinLnBrk="0" hangingPunct="1">
              <a:lnSpc>
                <a:spcPct val="100000"/>
              </a:lnSpc>
              <a:spcBef>
                <a:spcPts val="0"/>
              </a:spcBef>
              <a:spcAft>
                <a:spcPts val="0"/>
              </a:spcAft>
              <a:buClr>
                <a:schemeClr val="tx1"/>
              </a:buClr>
              <a:buSzTx/>
              <a:buFont typeface="Arial"/>
              <a:buNone/>
              <a:tabLst/>
              <a:defRPr sz="700" b="0"/>
            </a:lvl1pPr>
            <a:lvl2pPr marL="147471" indent="0">
              <a:buNone/>
              <a:defRPr sz="700"/>
            </a:lvl2pPr>
            <a:lvl3pPr marL="307007" indent="0">
              <a:buNone/>
              <a:defRPr sz="700"/>
            </a:lvl3pPr>
            <a:lvl4pPr marL="453138" indent="0">
              <a:buNone/>
              <a:defRPr sz="700"/>
            </a:lvl4pPr>
            <a:lvl5pPr marL="686410" indent="0">
              <a:buNone/>
              <a:defRPr sz="700"/>
            </a:lvl5pPr>
          </a:lstStyle>
          <a:p>
            <a:pPr marL="0" marR="0" lvl="0" indent="0" algn="l" defTabSz="408152" rtl="0" eaLnBrk="1" fontAlgn="auto" latinLnBrk="0" hangingPunct="1">
              <a:lnSpc>
                <a:spcPct val="100000"/>
              </a:lnSpc>
              <a:spcBef>
                <a:spcPts val="0"/>
              </a:spcBef>
              <a:spcAft>
                <a:spcPts val="0"/>
              </a:spcAft>
              <a:buClr>
                <a:schemeClr val="tx1"/>
              </a:buClr>
              <a:buSzTx/>
              <a:buFont typeface="Arial"/>
              <a:buNone/>
              <a:tabLst/>
              <a:defRPr/>
            </a:pPr>
            <a:r>
              <a:rPr lang="en-US" dirty="0" smtClean="0"/>
              <a:t>Notes &amp; Sources</a:t>
            </a:r>
          </a:p>
          <a:p>
            <a:pPr lvl="0"/>
            <a:endParaRPr lang="en-US" dirty="0" smtClean="0"/>
          </a:p>
        </p:txBody>
      </p:sp>
    </p:spTree>
    <p:extLst>
      <p:ext uri="{BB962C8B-B14F-4D97-AF65-F5344CB8AC3E}">
        <p14:creationId xmlns:p14="http://schemas.microsoft.com/office/powerpoint/2010/main" val="6772840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85864263"/>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61660" name="think-cell Slide" r:id="rId4" imgW="360" imgH="360" progId="TCLayout.ActiveDocument.1">
                  <p:embed/>
                </p:oleObj>
              </mc:Choice>
              <mc:Fallback>
                <p:oleObj name="think-cell Slide" r:id="rId4" imgW="360" imgH="360" progId="TCLayout.ActiveDocument.1">
                  <p:embed/>
                  <p:pic>
                    <p:nvPicPr>
                      <p:cNvPr id="0" name="Picture 1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0"/>
          </p:nvPr>
        </p:nvSpPr>
        <p:spPr/>
        <p:txBody>
          <a:bodyPr/>
          <a:lstStyle/>
          <a:p>
            <a:r>
              <a:rPr lang="en-US" smtClean="0"/>
              <a:t>Confidential | Presentation Title</a:t>
            </a:r>
            <a:endParaRPr lang="en-US" dirty="0" smtClean="0"/>
          </a:p>
        </p:txBody>
      </p:sp>
    </p:spTree>
    <p:extLst>
      <p:ext uri="{BB962C8B-B14F-4D97-AF65-F5344CB8AC3E}">
        <p14:creationId xmlns:p14="http://schemas.microsoft.com/office/powerpoint/2010/main" val="395286653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1"/>
            </p:custDataLst>
            <p:extLst>
              <p:ext uri="{D42A27DB-BD31-4B8C-83A1-F6EECF244321}">
                <p14:modId xmlns:p14="http://schemas.microsoft.com/office/powerpoint/2010/main" val="214573607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55542" name="think-cell Slide" r:id="rId12" imgW="360" imgH="360" progId="TCLayout.ActiveDocument.1">
                  <p:embed/>
                </p:oleObj>
              </mc:Choice>
              <mc:Fallback>
                <p:oleObj name="think-cell Slide" r:id="rId12" imgW="360" imgH="360" progId="TCLayout.ActiveDocument.1">
                  <p:embed/>
                  <p:pic>
                    <p:nvPicPr>
                      <p:cNvPr id="0" name="Picture 17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itle"/>
          <p:cNvSpPr>
            <a:spLocks noGrp="1"/>
          </p:cNvSpPr>
          <p:nvPr>
            <p:ph type="title"/>
          </p:nvPr>
        </p:nvSpPr>
        <p:spPr>
          <a:xfrm>
            <a:off x="416501" y="206499"/>
            <a:ext cx="8640762" cy="354375"/>
          </a:xfrm>
          <a:prstGeom prst="rect">
            <a:avLst/>
          </a:prstGeom>
        </p:spPr>
        <p:txBody>
          <a:bodyPr vert="horz" lIns="77221" tIns="38611" rIns="77221" bIns="38611" rtlCol="0" anchor="ctr">
            <a:noAutofit/>
          </a:bodyPr>
          <a:lstStyle/>
          <a:p>
            <a:r>
              <a:rPr lang="en-US" smtClean="0"/>
              <a:t>Click to edit Master title style</a:t>
            </a:r>
            <a:endParaRPr lang="en-CA" dirty="0"/>
          </a:p>
        </p:txBody>
      </p:sp>
      <p:sp>
        <p:nvSpPr>
          <p:cNvPr id="7" name="Project Title"/>
          <p:cNvSpPr>
            <a:spLocks noGrp="1"/>
          </p:cNvSpPr>
          <p:nvPr>
            <p:ph type="ftr" sz="quarter" idx="3"/>
          </p:nvPr>
        </p:nvSpPr>
        <p:spPr>
          <a:xfrm>
            <a:off x="492803" y="4849834"/>
            <a:ext cx="5142857" cy="273844"/>
          </a:xfrm>
          <a:prstGeom prst="rect">
            <a:avLst/>
          </a:prstGeom>
        </p:spPr>
        <p:txBody>
          <a:bodyPr vert="horz" lIns="81630" tIns="40816" rIns="81630" bIns="40816" rtlCol="0" anchor="ctr"/>
          <a:lstStyle>
            <a:lvl1pPr algn="l">
              <a:defRPr sz="700">
                <a:solidFill>
                  <a:schemeClr val="tx1"/>
                </a:solidFill>
                <a:latin typeface="Arial"/>
                <a:cs typeface="Arial"/>
              </a:defRPr>
            </a:lvl1pPr>
          </a:lstStyle>
          <a:p>
            <a:r>
              <a:rPr lang="en-US" dirty="0" smtClean="0"/>
              <a:t>Confidential | Presentation Title</a:t>
            </a:r>
          </a:p>
        </p:txBody>
      </p:sp>
      <p:sp>
        <p:nvSpPr>
          <p:cNvPr id="8" name="Page Number"/>
          <p:cNvSpPr txBox="1">
            <a:spLocks/>
          </p:cNvSpPr>
          <p:nvPr/>
        </p:nvSpPr>
        <p:spPr>
          <a:xfrm>
            <a:off x="163981" y="4850936"/>
            <a:ext cx="529360" cy="271640"/>
          </a:xfrm>
          <a:prstGeom prst="rect">
            <a:avLst/>
          </a:prstGeom>
        </p:spPr>
        <p:txBody>
          <a:bodyPr vert="horz" lIns="81630" tIns="40816" rIns="81630" bIns="40816" rtlCol="0" anchor="ctr"/>
          <a:lstStyle>
            <a:lvl1pPr algn="r">
              <a:defRPr sz="1200">
                <a:solidFill>
                  <a:schemeClr val="tx1">
                    <a:tint val="75000"/>
                  </a:schemeClr>
                </a:solidFill>
              </a:defRPr>
            </a:lvl1pPr>
          </a:lstStyle>
          <a:p>
            <a:pPr marL="0" marR="0" lvl="0" indent="0" algn="ctr" defTabSz="408152" rtl="0" eaLnBrk="1" fontAlgn="auto" latinLnBrk="0" hangingPunct="1">
              <a:lnSpc>
                <a:spcPct val="100000"/>
              </a:lnSpc>
              <a:spcBef>
                <a:spcPts val="0"/>
              </a:spcBef>
              <a:spcAft>
                <a:spcPts val="0"/>
              </a:spcAft>
              <a:buClrTx/>
              <a:buSzTx/>
              <a:buFontTx/>
              <a:buNone/>
              <a:tabLst/>
              <a:defRPr/>
            </a:pPr>
            <a:fld id="{A68AC59E-E353-40EF-9951-1A66137DDBF4}" type="slidenum">
              <a:rPr kumimoji="0" lang="en-US" sz="800" b="0" i="0" u="none" strike="noStrike" kern="1200" cap="none" spc="0" normalizeH="0" baseline="0" noProof="0" smtClean="0">
                <a:ln>
                  <a:noFill/>
                </a:ln>
                <a:solidFill>
                  <a:srgbClr val="414042"/>
                </a:solidFill>
                <a:effectLst/>
                <a:uLnTx/>
                <a:uFillTx/>
                <a:latin typeface="Arial"/>
                <a:ea typeface="+mn-ea"/>
                <a:cs typeface="Arial"/>
              </a:rPr>
              <a:pPr marL="0" marR="0" lvl="0" indent="0" algn="ctr" defTabSz="408152"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414042"/>
              </a:solidFill>
              <a:effectLst/>
              <a:uLnTx/>
              <a:uFillTx/>
              <a:latin typeface="Arial"/>
              <a:ea typeface="+mn-ea"/>
              <a:cs typeface="Arial"/>
            </a:endParaRPr>
          </a:p>
        </p:txBody>
      </p:sp>
      <p:pic>
        <p:nvPicPr>
          <p:cNvPr id="9" name="Picture 8"/>
          <p:cNvPicPr>
            <a:picLocks noChangeAspect="1"/>
          </p:cNvPicPr>
          <p:nvPr userDrawn="1"/>
        </p:nvPicPr>
        <p:blipFill rotWithShape="1">
          <a:blip r:embed="rId14">
            <a:extLst>
              <a:ext uri="{28A0092B-C50C-407E-A947-70E740481C1C}">
                <a14:useLocalDpi xmlns:a14="http://schemas.microsoft.com/office/drawing/2010/main" val="0"/>
              </a:ext>
            </a:extLst>
          </a:blip>
          <a:srcRect l="52530" t="47230" r="15260" b="21957"/>
          <a:stretch/>
        </p:blipFill>
        <p:spPr>
          <a:xfrm>
            <a:off x="7956376" y="4010185"/>
            <a:ext cx="1187624" cy="1133315"/>
          </a:xfrm>
          <a:prstGeom prst="rect">
            <a:avLst/>
          </a:prstGeom>
        </p:spPr>
      </p:pic>
      <p:pic>
        <p:nvPicPr>
          <p:cNvPr id="12" name="Picture 11"/>
          <p:cNvPicPr>
            <a:picLocks noChangeAspect="1"/>
          </p:cNvPicPr>
          <p:nvPr userDrawn="1"/>
        </p:nvPicPr>
        <p:blipFill rotWithShape="1">
          <a:blip r:embed="rId14">
            <a:extLst>
              <a:ext uri="{28A0092B-C50C-407E-A947-70E740481C1C}">
                <a14:useLocalDpi xmlns:a14="http://schemas.microsoft.com/office/drawing/2010/main" val="0"/>
              </a:ext>
            </a:extLst>
          </a:blip>
          <a:srcRect l="52530" t="47230" r="15260" b="21957"/>
          <a:stretch/>
        </p:blipFill>
        <p:spPr>
          <a:xfrm rot="10800000">
            <a:off x="0" y="-6054"/>
            <a:ext cx="693341" cy="661635"/>
          </a:xfrm>
          <a:prstGeom prst="rect">
            <a:avLst/>
          </a:prstGeom>
        </p:spPr>
      </p:pic>
      <p:pic>
        <p:nvPicPr>
          <p:cNvPr id="13" name="Picture 12"/>
          <p:cNvPicPr>
            <a:picLocks noChangeAspect="1"/>
          </p:cNvPicPr>
          <p:nvPr userDrawn="1"/>
        </p:nvPicPr>
        <p:blipFill rotWithShape="1">
          <a:blip r:embed="rId15">
            <a:extLst>
              <a:ext uri="{28A0092B-C50C-407E-A947-70E740481C1C}">
                <a14:useLocalDpi xmlns:a14="http://schemas.microsoft.com/office/drawing/2010/main" val="0"/>
              </a:ext>
            </a:extLst>
          </a:blip>
          <a:srcRect l="5307" t="41365" r="75005" b="38926"/>
          <a:stretch/>
        </p:blipFill>
        <p:spPr>
          <a:xfrm>
            <a:off x="8740494" y="4776750"/>
            <a:ext cx="300154" cy="300154"/>
          </a:xfrm>
          <a:prstGeom prst="rect">
            <a:avLst/>
          </a:prstGeom>
        </p:spPr>
      </p:pic>
    </p:spTree>
    <p:extLst>
      <p:ext uri="{BB962C8B-B14F-4D97-AF65-F5344CB8AC3E}">
        <p14:creationId xmlns:p14="http://schemas.microsoft.com/office/powerpoint/2010/main" val="909000134"/>
      </p:ext>
    </p:extLst>
  </p:cSld>
  <p:clrMap bg1="lt1" tx1="dk1" bg2="lt2" tx2="dk2" accent1="accent1" accent2="accent2" accent3="accent3" accent4="accent4" accent5="accent5" accent6="accent6" hlink="hlink" folHlink="folHlink"/>
  <p:sldLayoutIdLst>
    <p:sldLayoutId id="2147483873" r:id="rId1"/>
    <p:sldLayoutId id="2147483875" r:id="rId2"/>
    <p:sldLayoutId id="2147483874" r:id="rId3"/>
    <p:sldLayoutId id="2147483862" r:id="rId4"/>
    <p:sldLayoutId id="2147483861" r:id="rId5"/>
    <p:sldLayoutId id="2147483876" r:id="rId6"/>
    <p:sldLayoutId id="2147483860" r:id="rId7"/>
    <p:sldLayoutId id="2147483859" r:id="rId8"/>
  </p:sldLayoutIdLst>
  <p:timing>
    <p:tnLst>
      <p:par>
        <p:cTn id="1" dur="indefinite" restart="never" nodeType="tmRoot"/>
      </p:par>
    </p:tnLst>
  </p:timing>
  <p:hf hdr="0" dt="0"/>
  <p:txStyles>
    <p:titleStyle>
      <a:lvl1pPr algn="l" defTabSz="408152" rtl="0" eaLnBrk="1" latinLnBrk="0" hangingPunct="1">
        <a:spcBef>
          <a:spcPct val="0"/>
        </a:spcBef>
        <a:buNone/>
        <a:defRPr sz="1900" b="0" kern="1200">
          <a:solidFill>
            <a:schemeClr val="tx2"/>
          </a:solidFill>
          <a:latin typeface="+mj-lt"/>
          <a:ea typeface="+mj-ea"/>
          <a:cs typeface="+mj-cs"/>
        </a:defRPr>
      </a:lvl1pPr>
    </p:titleStyle>
    <p:bodyStyle>
      <a:lvl1pPr marL="147471" indent="-147471" algn="l" defTabSz="408152" rtl="0" eaLnBrk="1" latinLnBrk="0" hangingPunct="1">
        <a:spcBef>
          <a:spcPts val="253"/>
        </a:spcBef>
        <a:buClr>
          <a:schemeClr val="tx1"/>
        </a:buClr>
        <a:buFont typeface="Arial"/>
        <a:buChar char="•"/>
        <a:defRPr lang="en-US" sz="1200" b="1" kern="1200" dirty="0" smtClean="0">
          <a:solidFill>
            <a:schemeClr val="tx1"/>
          </a:solidFill>
          <a:latin typeface="+mj-lt"/>
          <a:ea typeface="+mn-ea"/>
          <a:cs typeface="Arial"/>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200" b="0" kern="1200" dirty="0" smtClean="0">
          <a:solidFill>
            <a:schemeClr val="tx1"/>
          </a:solidFill>
          <a:latin typeface="+mj-lt"/>
          <a:ea typeface="+mn-ea"/>
          <a:cs typeface="Arial"/>
        </a:defRPr>
      </a:lvl2pPr>
      <a:lvl3pPr marL="453138" indent="-146131" algn="l" defTabSz="408152" rtl="0" eaLnBrk="1" latinLnBrk="0" hangingPunct="1">
        <a:spcBef>
          <a:spcPts val="253"/>
        </a:spcBef>
        <a:buSzPct val="75000"/>
        <a:buFont typeface="Courier New" panose="02070309020205020404" pitchFamily="49" charset="0"/>
        <a:buChar char="o"/>
        <a:defRPr lang="en-US" sz="1200" b="0" kern="1200" dirty="0" smtClean="0">
          <a:solidFill>
            <a:schemeClr val="tx1"/>
          </a:solidFill>
          <a:latin typeface="+mj-lt"/>
          <a:ea typeface="+mn-ea"/>
          <a:cs typeface="Arial"/>
        </a:defRPr>
      </a:lvl3pPr>
      <a:lvl4pPr marL="686410" indent="-233272" algn="l" defTabSz="408152" rtl="0" eaLnBrk="1" latinLnBrk="0" hangingPunct="1">
        <a:spcBef>
          <a:spcPts val="253"/>
        </a:spcBef>
        <a:buFont typeface="Arial"/>
        <a:buChar char="–"/>
        <a:defRPr lang="en-US" sz="1200" b="0" kern="1200" dirty="0" smtClean="0">
          <a:solidFill>
            <a:schemeClr val="tx1"/>
          </a:solidFill>
          <a:latin typeface="+mj-lt"/>
          <a:ea typeface="+mn-ea"/>
          <a:cs typeface="Arial"/>
        </a:defRPr>
      </a:lvl4pPr>
      <a:lvl5pPr marL="907616" indent="-221207" algn="l" defTabSz="408152" rtl="0" eaLnBrk="1" latinLnBrk="0" hangingPunct="1">
        <a:spcBef>
          <a:spcPts val="253"/>
        </a:spcBef>
        <a:buFont typeface="Arial"/>
        <a:buChar char="»"/>
        <a:defRPr lang="en-CA" sz="1200" b="0" kern="1200" dirty="0">
          <a:solidFill>
            <a:schemeClr val="tx1"/>
          </a:solidFill>
          <a:latin typeface="+mj-lt"/>
          <a:ea typeface="+mn-ea"/>
          <a:cs typeface="Arial"/>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8152" rtl="0" eaLnBrk="1" latinLnBrk="0" hangingPunct="1">
        <a:defRPr sz="1600" kern="1200">
          <a:solidFill>
            <a:schemeClr val="tx1"/>
          </a:solidFill>
          <a:latin typeface="+mn-lt"/>
          <a:ea typeface="+mn-ea"/>
          <a:cs typeface="+mn-cs"/>
        </a:defRPr>
      </a:lvl1pPr>
      <a:lvl2pPr marL="408152" algn="l" defTabSz="408152" rtl="0" eaLnBrk="1" latinLnBrk="0" hangingPunct="1">
        <a:defRPr sz="1600" kern="1200">
          <a:solidFill>
            <a:schemeClr val="tx1"/>
          </a:solidFill>
          <a:latin typeface="+mn-lt"/>
          <a:ea typeface="+mn-ea"/>
          <a:cs typeface="+mn-cs"/>
        </a:defRPr>
      </a:lvl2pPr>
      <a:lvl3pPr marL="816304" algn="l" defTabSz="408152" rtl="0" eaLnBrk="1" latinLnBrk="0" hangingPunct="1">
        <a:defRPr sz="1600" kern="1200">
          <a:solidFill>
            <a:schemeClr val="tx1"/>
          </a:solidFill>
          <a:latin typeface="+mn-lt"/>
          <a:ea typeface="+mn-ea"/>
          <a:cs typeface="+mn-cs"/>
        </a:defRPr>
      </a:lvl3pPr>
      <a:lvl4pPr marL="1224456" algn="l" defTabSz="408152" rtl="0" eaLnBrk="1" latinLnBrk="0" hangingPunct="1">
        <a:defRPr sz="1600" kern="1200">
          <a:solidFill>
            <a:schemeClr val="tx1"/>
          </a:solidFill>
          <a:latin typeface="+mn-lt"/>
          <a:ea typeface="+mn-ea"/>
          <a:cs typeface="+mn-cs"/>
        </a:defRPr>
      </a:lvl4pPr>
      <a:lvl5pPr marL="1632608" algn="l" defTabSz="408152" rtl="0" eaLnBrk="1" latinLnBrk="0" hangingPunct="1">
        <a:defRPr sz="1600" kern="1200">
          <a:solidFill>
            <a:schemeClr val="tx1"/>
          </a:solidFill>
          <a:latin typeface="+mn-lt"/>
          <a:ea typeface="+mn-ea"/>
          <a:cs typeface="+mn-cs"/>
        </a:defRPr>
      </a:lvl5pPr>
      <a:lvl6pPr marL="2040760" algn="l" defTabSz="408152" rtl="0" eaLnBrk="1" latinLnBrk="0" hangingPunct="1">
        <a:defRPr sz="1600" kern="1200">
          <a:solidFill>
            <a:schemeClr val="tx1"/>
          </a:solidFill>
          <a:latin typeface="+mn-lt"/>
          <a:ea typeface="+mn-ea"/>
          <a:cs typeface="+mn-cs"/>
        </a:defRPr>
      </a:lvl6pPr>
      <a:lvl7pPr marL="2448912" algn="l" defTabSz="408152" rtl="0" eaLnBrk="1" latinLnBrk="0" hangingPunct="1">
        <a:defRPr sz="1600" kern="1200">
          <a:solidFill>
            <a:schemeClr val="tx1"/>
          </a:solidFill>
          <a:latin typeface="+mn-lt"/>
          <a:ea typeface="+mn-ea"/>
          <a:cs typeface="+mn-cs"/>
        </a:defRPr>
      </a:lvl7pPr>
      <a:lvl8pPr marL="2857064" algn="l" defTabSz="408152" rtl="0" eaLnBrk="1" latinLnBrk="0" hangingPunct="1">
        <a:defRPr sz="1600" kern="1200">
          <a:solidFill>
            <a:schemeClr val="tx1"/>
          </a:solidFill>
          <a:latin typeface="+mn-lt"/>
          <a:ea typeface="+mn-ea"/>
          <a:cs typeface="+mn-cs"/>
        </a:defRPr>
      </a:lvl8pPr>
      <a:lvl9pPr marL="3265216" algn="l" defTabSz="4081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spcBef>
                <a:spcPts val="600"/>
              </a:spcBef>
              <a:buClr>
                <a:srgbClr val="414042"/>
              </a:buClr>
            </a:pPr>
            <a:r>
              <a:rPr lang="en-US" sz="1400" dirty="0" smtClean="0">
                <a:solidFill>
                  <a:srgbClr val="413F41"/>
                </a:solidFill>
              </a:rPr>
              <a:t>Small Business Operations</a:t>
            </a:r>
            <a:r>
              <a:rPr lang="en-US" sz="1400" dirty="0">
                <a:solidFill>
                  <a:srgbClr val="413F41"/>
                </a:solidFill>
              </a:rPr>
              <a:t/>
            </a:r>
            <a:br>
              <a:rPr lang="en-US" sz="1400" dirty="0">
                <a:solidFill>
                  <a:srgbClr val="413F41"/>
                </a:solidFill>
              </a:rPr>
            </a:br>
            <a:r>
              <a:rPr lang="en-US" sz="2100" dirty="0" smtClean="0">
                <a:solidFill>
                  <a:srgbClr val="DA291C"/>
                </a:solidFill>
              </a:rPr>
              <a:t>Headcount Impact on Sales Performance</a:t>
            </a:r>
            <a:endParaRPr lang="en-US" sz="2100" dirty="0">
              <a:solidFill>
                <a:srgbClr val="DA291C"/>
              </a:solidFill>
            </a:endParaRPr>
          </a:p>
          <a:p>
            <a:pPr lvl="0">
              <a:spcBef>
                <a:spcPts val="600"/>
              </a:spcBef>
              <a:buClr>
                <a:srgbClr val="414042"/>
              </a:buClr>
            </a:pPr>
            <a:endParaRPr lang="en-US" sz="1400" dirty="0">
              <a:solidFill>
                <a:srgbClr val="414042"/>
              </a:solidFill>
            </a:endParaRPr>
          </a:p>
          <a:p>
            <a:pPr lvl="0">
              <a:spcBef>
                <a:spcPts val="600"/>
              </a:spcBef>
              <a:buClr>
                <a:srgbClr val="414042"/>
              </a:buClr>
            </a:pPr>
            <a:r>
              <a:rPr lang="en-US" sz="1400" dirty="0" smtClean="0">
                <a:solidFill>
                  <a:srgbClr val="414042"/>
                </a:solidFill>
              </a:rPr>
              <a:t>September 26, 2018</a:t>
            </a:r>
            <a:endParaRPr lang="en-US" sz="1400" dirty="0">
              <a:solidFill>
                <a:srgbClr val="414042"/>
              </a:solidFill>
            </a:endParaRPr>
          </a:p>
          <a:p>
            <a:pPr marL="147471" lvl="0" indent="-147471">
              <a:spcBef>
                <a:spcPts val="253"/>
              </a:spcBef>
              <a:buClr>
                <a:srgbClr val="414042"/>
              </a:buClr>
              <a:buFont typeface="Arial"/>
              <a:buChar char="•"/>
            </a:pPr>
            <a:endParaRPr lang="en-US" sz="1200" dirty="0">
              <a:solidFill>
                <a:srgbClr val="414042"/>
              </a:solidFill>
            </a:endParaRPr>
          </a:p>
        </p:txBody>
      </p:sp>
    </p:spTree>
    <p:extLst>
      <p:ext uri="{BB962C8B-B14F-4D97-AF65-F5344CB8AC3E}">
        <p14:creationId xmlns:p14="http://schemas.microsoft.com/office/powerpoint/2010/main" val="13538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Methodology</a:t>
            </a:r>
            <a:endParaRPr lang="en-CA" dirty="0"/>
          </a:p>
        </p:txBody>
      </p:sp>
      <p:sp>
        <p:nvSpPr>
          <p:cNvPr id="4" name="Title 3"/>
          <p:cNvSpPr>
            <a:spLocks noGrp="1"/>
          </p:cNvSpPr>
          <p:nvPr>
            <p:ph type="title"/>
          </p:nvPr>
        </p:nvSpPr>
        <p:spPr/>
        <p:txBody>
          <a:bodyPr/>
          <a:lstStyle/>
          <a:p>
            <a:r>
              <a:rPr lang="en-CA" dirty="0" smtClean="0"/>
              <a:t>Appendix</a:t>
            </a:r>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endParaRPr lang="en-CA"/>
          </a:p>
        </p:txBody>
      </p:sp>
      <p:graphicFrame>
        <p:nvGraphicFramePr>
          <p:cNvPr id="8" name="Table 7"/>
          <p:cNvGraphicFramePr>
            <a:graphicFrameLocks noGrp="1"/>
          </p:cNvGraphicFramePr>
          <p:nvPr>
            <p:extLst>
              <p:ext uri="{D42A27DB-BD31-4B8C-83A1-F6EECF244321}">
                <p14:modId xmlns:p14="http://schemas.microsoft.com/office/powerpoint/2010/main" val="1285114888"/>
              </p:ext>
            </p:extLst>
          </p:nvPr>
        </p:nvGraphicFramePr>
        <p:xfrm>
          <a:off x="416592" y="1086749"/>
          <a:ext cx="5910408" cy="3419990"/>
        </p:xfrm>
        <a:graphic>
          <a:graphicData uri="http://schemas.openxmlformats.org/drawingml/2006/table">
            <a:tbl>
              <a:tblPr>
                <a:tableStyleId>{9D7B26C5-4107-4FEC-AEDC-1716B250A1EF}</a:tableStyleId>
              </a:tblPr>
              <a:tblGrid>
                <a:gridCol w="604117">
                  <a:extLst>
                    <a:ext uri="{9D8B030D-6E8A-4147-A177-3AD203B41FA5}">
                      <a16:colId xmlns:a16="http://schemas.microsoft.com/office/drawing/2014/main" val="2674231989"/>
                    </a:ext>
                  </a:extLst>
                </a:gridCol>
                <a:gridCol w="398592">
                  <a:extLst>
                    <a:ext uri="{9D8B030D-6E8A-4147-A177-3AD203B41FA5}">
                      <a16:colId xmlns:a16="http://schemas.microsoft.com/office/drawing/2014/main" val="376360949"/>
                    </a:ext>
                  </a:extLst>
                </a:gridCol>
                <a:gridCol w="554294">
                  <a:extLst>
                    <a:ext uri="{9D8B030D-6E8A-4147-A177-3AD203B41FA5}">
                      <a16:colId xmlns:a16="http://schemas.microsoft.com/office/drawing/2014/main" val="1601730971"/>
                    </a:ext>
                  </a:extLst>
                </a:gridCol>
                <a:gridCol w="535608">
                  <a:extLst>
                    <a:ext uri="{9D8B030D-6E8A-4147-A177-3AD203B41FA5}">
                      <a16:colId xmlns:a16="http://schemas.microsoft.com/office/drawing/2014/main" val="2014954319"/>
                    </a:ext>
                  </a:extLst>
                </a:gridCol>
                <a:gridCol w="664322">
                  <a:extLst>
                    <a:ext uri="{9D8B030D-6E8A-4147-A177-3AD203B41FA5}">
                      <a16:colId xmlns:a16="http://schemas.microsoft.com/office/drawing/2014/main" val="3207238669"/>
                    </a:ext>
                  </a:extLst>
                </a:gridCol>
                <a:gridCol w="716221">
                  <a:extLst>
                    <a:ext uri="{9D8B030D-6E8A-4147-A177-3AD203B41FA5}">
                      <a16:colId xmlns:a16="http://schemas.microsoft.com/office/drawing/2014/main" val="3012283780"/>
                    </a:ext>
                  </a:extLst>
                </a:gridCol>
                <a:gridCol w="727254">
                  <a:extLst>
                    <a:ext uri="{9D8B030D-6E8A-4147-A177-3AD203B41FA5}">
                      <a16:colId xmlns:a16="http://schemas.microsoft.com/office/drawing/2014/main" val="1209736489"/>
                    </a:ext>
                  </a:extLst>
                </a:gridCol>
                <a:gridCol w="540000">
                  <a:extLst>
                    <a:ext uri="{9D8B030D-6E8A-4147-A177-3AD203B41FA5}">
                      <a16:colId xmlns:a16="http://schemas.microsoft.com/office/drawing/2014/main" val="224685663"/>
                    </a:ext>
                  </a:extLst>
                </a:gridCol>
                <a:gridCol w="585000">
                  <a:extLst>
                    <a:ext uri="{9D8B030D-6E8A-4147-A177-3AD203B41FA5}">
                      <a16:colId xmlns:a16="http://schemas.microsoft.com/office/drawing/2014/main" val="2093737212"/>
                    </a:ext>
                  </a:extLst>
                </a:gridCol>
                <a:gridCol w="585000">
                  <a:extLst>
                    <a:ext uri="{9D8B030D-6E8A-4147-A177-3AD203B41FA5}">
                      <a16:colId xmlns:a16="http://schemas.microsoft.com/office/drawing/2014/main" val="505609244"/>
                    </a:ext>
                  </a:extLst>
                </a:gridCol>
              </a:tblGrid>
              <a:tr h="228632">
                <a:tc gridSpan="5">
                  <a:txBody>
                    <a:bodyPr/>
                    <a:lstStyle/>
                    <a:p>
                      <a:pPr algn="l" fontAlgn="b"/>
                      <a:r>
                        <a:rPr lang="en-CA" sz="700" u="sng" strike="noStrike" dirty="0" smtClean="0">
                          <a:solidFill>
                            <a:srgbClr val="FF0000"/>
                          </a:solidFill>
                          <a:effectLst/>
                        </a:rPr>
                        <a:t>2017 </a:t>
                      </a:r>
                      <a:r>
                        <a:rPr lang="en-CA" sz="700" u="sng" strike="noStrike" dirty="0">
                          <a:solidFill>
                            <a:srgbClr val="FF0000"/>
                          </a:solidFill>
                          <a:effectLst/>
                        </a:rPr>
                        <a:t>YTD Sales - Outbound Small NIS &amp; Lake Shore</a:t>
                      </a:r>
                      <a:endParaRPr lang="en-CA" sz="700" b="1" i="0" u="sng" strike="noStrike" dirty="0">
                        <a:solidFill>
                          <a:srgbClr val="FF0000"/>
                        </a:solidFill>
                        <a:effectLst/>
                        <a:latin typeface="Calibri" panose="020F0502020204030204" pitchFamily="34" charset="0"/>
                      </a:endParaRPr>
                    </a:p>
                  </a:txBody>
                  <a:tcPr marL="4819" marR="4819" marT="4819"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pPr algn="l" fontAlgn="b"/>
                      <a:endParaRPr lang="en-CA" sz="700" b="1" i="0" u="sng" strike="noStrike" dirty="0">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sng" strike="noStrike" dirty="0">
                        <a:solidFill>
                          <a:srgbClr val="000000"/>
                        </a:solidFill>
                        <a:effectLst/>
                        <a:latin typeface="Calibri" panose="020F0502020204030204" pitchFamily="34" charset="0"/>
                      </a:endParaRPr>
                    </a:p>
                  </a:txBody>
                  <a:tcPr marL="4819" marR="4819" marT="4819" marB="0" anchor="ctr"/>
                </a:tc>
                <a:tc>
                  <a:txBody>
                    <a:bodyPr/>
                    <a:lstStyle/>
                    <a:p>
                      <a:pPr algn="l" fontAlgn="b"/>
                      <a:endParaRPr lang="en-CA" sz="700" b="1" i="0" u="sng" strike="noStrike" dirty="0">
                        <a:solidFill>
                          <a:srgbClr val="000000"/>
                        </a:solidFill>
                        <a:effectLst/>
                        <a:latin typeface="Calibri" panose="020F0502020204030204" pitchFamily="34" charset="0"/>
                      </a:endParaRPr>
                    </a:p>
                  </a:txBody>
                  <a:tcPr marL="4819" marR="4819" marT="4819" marB="0" anchor="ctr"/>
                </a:tc>
                <a:tc>
                  <a:txBody>
                    <a:bodyPr/>
                    <a:lstStyle/>
                    <a:p>
                      <a:pPr algn="l" fontAlgn="b"/>
                      <a:endParaRPr lang="en-CA" sz="700" b="1" i="0" u="sng" strike="noStrike" dirty="0">
                        <a:solidFill>
                          <a:srgbClr val="000000"/>
                        </a:solidFill>
                        <a:effectLst/>
                        <a:latin typeface="Calibri" panose="020F0502020204030204" pitchFamily="34" charset="0"/>
                      </a:endParaRPr>
                    </a:p>
                  </a:txBody>
                  <a:tcPr marL="4819" marR="4819" marT="4819" marB="0" anchor="ctr"/>
                </a:tc>
                <a:tc>
                  <a:txBody>
                    <a:bodyPr/>
                    <a:lstStyle/>
                    <a:p>
                      <a:pPr algn="l" fontAlgn="b"/>
                      <a:endParaRPr lang="en-CA" sz="700" b="1" i="0" u="sng" strike="noStrike">
                        <a:solidFill>
                          <a:srgbClr val="000000"/>
                        </a:solidFill>
                        <a:effectLst/>
                        <a:latin typeface="Calibri" panose="020F0502020204030204" pitchFamily="34" charset="0"/>
                      </a:endParaRPr>
                    </a:p>
                  </a:txBody>
                  <a:tcPr marL="4819" marR="4819" marT="4819" marB="0" anchor="ctr"/>
                </a:tc>
                <a:tc>
                  <a:txBody>
                    <a:bodyPr/>
                    <a:lstStyle/>
                    <a:p>
                      <a:pPr algn="l" fontAlgn="b"/>
                      <a:endParaRPr lang="en-CA" sz="700" b="1" i="0" u="sng" strike="noStrike" dirty="0">
                        <a:solidFill>
                          <a:srgbClr val="000000"/>
                        </a:solidFill>
                        <a:effectLst/>
                        <a:latin typeface="Calibri" panose="020F0502020204030204" pitchFamily="34" charset="0"/>
                      </a:endParaRPr>
                    </a:p>
                  </a:txBody>
                  <a:tcPr marL="4819" marR="4819" marT="4819" marB="0" anchor="ctr"/>
                </a:tc>
                <a:extLst>
                  <a:ext uri="{0D108BD9-81ED-4DB2-BD59-A6C34878D82A}">
                    <a16:rowId xmlns:a16="http://schemas.microsoft.com/office/drawing/2014/main" val="3960833945"/>
                  </a:ext>
                </a:extLst>
              </a:tr>
              <a:tr h="121191">
                <a:tc>
                  <a:txBody>
                    <a:bodyPr/>
                    <a:lstStyle/>
                    <a:p>
                      <a:pPr algn="l" fontAlgn="b"/>
                      <a:r>
                        <a:rPr lang="en-CA" sz="700" b="1" u="none" strike="noStrike" dirty="0">
                          <a:effectLst/>
                        </a:rPr>
                        <a:t>Channel</a:t>
                      </a:r>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b="1" u="none" strike="noStrike">
                          <a:effectLst/>
                        </a:rPr>
                        <a:t>Period</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b="1" u="none" strike="noStrike">
                          <a:effectLst/>
                        </a:rPr>
                        <a:t>Month</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a:effectLst/>
                        </a:rPr>
                        <a:t>Units</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a:effectLst/>
                        </a:rPr>
                        <a:t>MRR</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a:effectLst/>
                        </a:rPr>
                        <a:t>Units Forecast</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a:effectLst/>
                        </a:rPr>
                        <a:t>MRR Forecast</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dirty="0">
                          <a:effectLst/>
                        </a:rPr>
                        <a:t>Error</a:t>
                      </a:r>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a:effectLst/>
                        </a:rPr>
                        <a:t>ABS Error</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dirty="0">
                          <a:effectLst/>
                        </a:rPr>
                        <a:t>% Error</a:t>
                      </a:r>
                      <a:endParaRPr lang="en-CA" sz="700" b="1"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659515167"/>
                  </a:ext>
                </a:extLst>
              </a:tr>
              <a:tr h="126240">
                <a:tc>
                  <a:txBody>
                    <a:bodyPr/>
                    <a:lstStyle/>
                    <a:p>
                      <a:pPr algn="l" fontAlgn="b"/>
                      <a:r>
                        <a:rPr lang="en-CA" sz="700" u="none" strike="noStrike" dirty="0">
                          <a:effectLst/>
                        </a:rPr>
                        <a:t>Lake Shore</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January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1219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$56,357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1699</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$71,166</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-480</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480</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39%</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206877970"/>
                  </a:ext>
                </a:extLst>
              </a:tr>
              <a:tr h="121191">
                <a:tc>
                  <a:txBody>
                    <a:bodyPr/>
                    <a:lstStyle/>
                    <a:p>
                      <a:pPr algn="l" fontAlgn="b"/>
                      <a:r>
                        <a:rPr lang="en-CA" sz="700" u="none" strike="noStrike" dirty="0">
                          <a:effectLst/>
                        </a:rPr>
                        <a:t>Lake Shore</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February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1049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$44,791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1715</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$72,164</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-666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666</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63%</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863543024"/>
                  </a:ext>
                </a:extLst>
              </a:tr>
              <a:tr h="121191">
                <a:tc>
                  <a:txBody>
                    <a:bodyPr/>
                    <a:lstStyle/>
                    <a:p>
                      <a:pPr algn="l" fontAlgn="b"/>
                      <a:r>
                        <a:rPr lang="en-CA" sz="700" u="none" strike="noStrike" dirty="0">
                          <a:effectLst/>
                        </a:rPr>
                        <a:t>Lake Shore</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March</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2386</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$99,732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1731</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$73,162</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655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655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27%</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121808994"/>
                  </a:ext>
                </a:extLst>
              </a:tr>
              <a:tr h="121191">
                <a:tc>
                  <a:txBody>
                    <a:bodyPr/>
                    <a:lstStyle/>
                    <a:p>
                      <a:pPr algn="l" fontAlgn="b"/>
                      <a:r>
                        <a:rPr lang="en-CA" sz="700" u="none" strike="noStrike" dirty="0">
                          <a:effectLst/>
                        </a:rPr>
                        <a:t>Lake Shore</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4</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April</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2062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$82,389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1747</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$74,160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315</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315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15%</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3220161743"/>
                  </a:ext>
                </a:extLst>
              </a:tr>
              <a:tr h="126240">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5</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May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2165</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$92,987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1764</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$75,158</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401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401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19%</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012537649"/>
                  </a:ext>
                </a:extLst>
              </a:tr>
              <a:tr h="126240">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6</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June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2001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$83,158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1780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$76,156</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221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11%</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317588338"/>
                  </a:ext>
                </a:extLst>
              </a:tr>
              <a:tr h="121191">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July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1970</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$79,327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1796</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$77,154</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174</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174</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9%</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522206917"/>
                  </a:ext>
                </a:extLst>
              </a:tr>
              <a:tr h="121191">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August</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1653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$74,041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1812</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$78,152</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-159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159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10%</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625916931"/>
                  </a:ext>
                </a:extLst>
              </a:tr>
              <a:tr h="121191">
                <a:tc>
                  <a:txBody>
                    <a:bodyPr/>
                    <a:lstStyle/>
                    <a:p>
                      <a:pPr algn="l" fontAlgn="b"/>
                      <a:r>
                        <a:rPr lang="en-CA" sz="700" u="none" strike="noStrike" dirty="0">
                          <a:effectLst/>
                        </a:rPr>
                        <a:t>Lake Shore</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September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1707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$74,941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1828</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$79,151</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7%</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639906648"/>
                  </a:ext>
                </a:extLst>
              </a:tr>
              <a:tr h="126240">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10</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October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1457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$66,212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1844</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$80,149</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-387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387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27%</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639022921"/>
                  </a:ext>
                </a:extLst>
              </a:tr>
              <a:tr h="121191">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November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2162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$92,088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1860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$81,147</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302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302</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14%</a:t>
                      </a:r>
                      <a:endParaRPr lang="en-CA" sz="700" b="0" i="0" u="none" strike="noStrike">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101007583"/>
                  </a:ext>
                </a:extLst>
              </a:tr>
              <a:tr h="121191">
                <a:tc>
                  <a:txBody>
                    <a:bodyPr/>
                    <a:lstStyle/>
                    <a:p>
                      <a:pPr algn="l" fontAlgn="b"/>
                      <a:r>
                        <a:rPr lang="en-CA" sz="700" u="none" strike="noStrike">
                          <a:effectLst/>
                        </a:rPr>
                        <a:t>Lake Shore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December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1622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$73,841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1876</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$82,145</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-254</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254</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16%</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438778128"/>
                  </a:ext>
                </a:extLst>
              </a:tr>
              <a:tr h="126240">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January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558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$32,828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625</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$24,120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-67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67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542750751"/>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February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558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$22,203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687</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$27,360</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-129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23%</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788432260"/>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March</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1099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$41,633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748</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$30,599</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351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351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32%</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766448977"/>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4</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April</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938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$34,102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810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$33,839</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128</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128</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14%</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622456818"/>
                  </a:ext>
                </a:extLst>
              </a:tr>
              <a:tr h="126240">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May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903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$34,803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871</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$37,078</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32</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32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4%</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713510445"/>
                  </a:ext>
                </a:extLst>
              </a:tr>
              <a:tr h="126240">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June</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960</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$38,683</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933</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$40,318</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a:effectLst/>
                        </a:rPr>
                        <a:t>27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37015558"/>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7</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July</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819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$32,271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995</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$43,557</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-176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176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21%</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1966471265"/>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8</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August</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697</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$31,332</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1056</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$46,797</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-359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359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52%</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3512312172"/>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September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1131</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$51,558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1118</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$50,036</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13</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13</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3342176300"/>
                  </a:ext>
                </a:extLst>
              </a:tr>
              <a:tr h="126240">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10</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October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959</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$45,745</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1180</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$53,276</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-221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221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23%</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443047631"/>
                  </a:ext>
                </a:extLst>
              </a:tr>
              <a:tr h="121191">
                <a:tc>
                  <a:txBody>
                    <a:bodyPr/>
                    <a:lstStyle/>
                    <a:p>
                      <a:pPr algn="l" fontAlgn="b"/>
                      <a:r>
                        <a:rPr lang="en-CA" sz="700" u="none" strike="noStrike">
                          <a:effectLst/>
                        </a:rPr>
                        <a:t>Small - NIS</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11</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a:effectLst/>
                        </a:rPr>
                        <a:t>November</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1416</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a:effectLst/>
                        </a:rPr>
                        <a:t>$65,408</a:t>
                      </a:r>
                      <a:endParaRPr lang="en-CA" sz="700" b="0" i="0" u="none" strike="noStrike">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1241</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$56,515</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175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175</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839736005"/>
                  </a:ext>
                </a:extLst>
              </a:tr>
              <a:tr h="121191">
                <a:tc>
                  <a:txBody>
                    <a:bodyPr/>
                    <a:lstStyle/>
                    <a:p>
                      <a:pPr algn="l" fontAlgn="b"/>
                      <a:r>
                        <a:rPr lang="en-CA" sz="700" u="none" strike="noStrike" dirty="0">
                          <a:effectLst/>
                        </a:rPr>
                        <a:t>Small - NIS</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12</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r>
                        <a:rPr lang="en-CA" sz="700" u="none" strike="noStrike" dirty="0">
                          <a:effectLst/>
                        </a:rPr>
                        <a:t>December</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dirty="0">
                          <a:effectLst/>
                        </a:rPr>
                        <a:t>1529</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ctr" fontAlgn="b"/>
                      <a:r>
                        <a:rPr lang="en-CA" sz="700" u="none" strike="noStrike" dirty="0">
                          <a:effectLst/>
                        </a:rPr>
                        <a:t>$72,683</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a:effectLst/>
                        </a:rPr>
                        <a:t>1303</a:t>
                      </a:r>
                      <a:endParaRPr lang="en-CA" sz="700" b="0" i="0" u="none" strike="noStrike">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$59,754</a:t>
                      </a:r>
                      <a:endParaRPr lang="en-CA" sz="700" b="0" i="0" u="none" strike="noStrike" dirty="0">
                        <a:solidFill>
                          <a:srgbClr val="000000"/>
                        </a:solidFill>
                        <a:effectLst/>
                        <a:latin typeface="Calibri" panose="020F0502020204030204" pitchFamily="34" charset="0"/>
                      </a:endParaRPr>
                    </a:p>
                  </a:txBody>
                  <a:tcPr marL="4819" marR="4819" marT="4819" marB="0" anchor="b">
                    <a:solidFill>
                      <a:schemeClr val="accent1">
                        <a:lumMod val="20000"/>
                        <a:lumOff val="80000"/>
                      </a:schemeClr>
                    </a:solidFill>
                  </a:tcPr>
                </a:tc>
                <a:tc>
                  <a:txBody>
                    <a:bodyPr/>
                    <a:lstStyle/>
                    <a:p>
                      <a:pPr algn="r" fontAlgn="b"/>
                      <a:r>
                        <a:rPr lang="en-CA" sz="700" u="none" strike="noStrike" dirty="0">
                          <a:effectLst/>
                        </a:rPr>
                        <a:t>226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226</a:t>
                      </a:r>
                      <a:endParaRPr lang="en-CA" sz="700" b="0" i="0" u="none" strike="noStrike" dirty="0">
                        <a:solidFill>
                          <a:srgbClr val="000000"/>
                        </a:solidFill>
                        <a:effectLst/>
                        <a:latin typeface="Calibri" panose="020F0502020204030204" pitchFamily="34" charset="0"/>
                      </a:endParaRPr>
                    </a:p>
                  </a:txBody>
                  <a:tcPr marL="4819" marR="4819" marT="4819" marB="0" anchor="b"/>
                </a:tc>
                <a:tc>
                  <a:txBody>
                    <a:bodyPr/>
                    <a:lstStyle/>
                    <a:p>
                      <a:pPr algn="r" fontAlgn="b"/>
                      <a:r>
                        <a:rPr lang="en-CA" sz="700" u="none" strike="noStrike" dirty="0">
                          <a:effectLst/>
                        </a:rPr>
                        <a:t>15%</a:t>
                      </a:r>
                      <a:endParaRPr lang="en-CA" sz="700" b="0"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2157223456"/>
                  </a:ext>
                </a:extLst>
              </a:tr>
              <a:tr h="121191">
                <a:tc>
                  <a:txBody>
                    <a:bodyPr/>
                    <a:lstStyle/>
                    <a:p>
                      <a:pPr algn="l" fontAlgn="b"/>
                      <a:r>
                        <a:rPr lang="en-CA" sz="700" b="1" u="none" strike="noStrike">
                          <a:effectLst/>
                        </a:rPr>
                        <a:t>Grand Total</a:t>
                      </a:r>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dirty="0">
                          <a:effectLst/>
                        </a:rPr>
                        <a:t>33020</a:t>
                      </a:r>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ctr" fontAlgn="b"/>
                      <a:r>
                        <a:rPr lang="en-CA" sz="700" b="1" u="none" strike="noStrike" dirty="0">
                          <a:effectLst/>
                        </a:rPr>
                        <a:t>$1,423,113</a:t>
                      </a:r>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4819" marR="4819" marT="4819"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4819" marR="4819" marT="4819" marB="0" anchor="b"/>
                </a:tc>
                <a:extLst>
                  <a:ext uri="{0D108BD9-81ED-4DB2-BD59-A6C34878D82A}">
                    <a16:rowId xmlns:a16="http://schemas.microsoft.com/office/drawing/2014/main" val="812090291"/>
                  </a:ext>
                </a:extLst>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367450344"/>
              </p:ext>
            </p:extLst>
          </p:nvPr>
        </p:nvGraphicFramePr>
        <p:xfrm>
          <a:off x="4617000" y="1427134"/>
          <a:ext cx="1710000" cy="2967663"/>
        </p:xfrm>
        <a:graphic>
          <a:graphicData uri="http://schemas.openxmlformats.org/presentationml/2006/ole">
            <mc:AlternateContent xmlns:mc="http://schemas.openxmlformats.org/markup-compatibility/2006">
              <mc:Choice xmlns:v="urn:schemas-microsoft-com:vml" Requires="v">
                <p:oleObj spid="_x0000_s132128" name="Worksheet" r:id="rId3" imgW="2567992" imgH="4457808" progId="Excel.Sheet.12">
                  <p:embed/>
                </p:oleObj>
              </mc:Choice>
              <mc:Fallback>
                <p:oleObj name="Worksheet" r:id="rId3" imgW="2567992" imgH="4457808" progId="Excel.Sheet.12">
                  <p:embed/>
                  <p:pic>
                    <p:nvPicPr>
                      <p:cNvPr id="0" name=""/>
                      <p:cNvPicPr/>
                      <p:nvPr/>
                    </p:nvPicPr>
                    <p:blipFill>
                      <a:blip r:embed="rId4"/>
                      <a:stretch>
                        <a:fillRect/>
                      </a:stretch>
                    </p:blipFill>
                    <p:spPr>
                      <a:xfrm>
                        <a:off x="4617000" y="1427134"/>
                        <a:ext cx="1710000" cy="2967663"/>
                      </a:xfrm>
                      <a:prstGeom prst="rect">
                        <a:avLst/>
                      </a:prstGeom>
                    </p:spPr>
                  </p:pic>
                </p:oleObj>
              </mc:Fallback>
            </mc:AlternateContent>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092136268"/>
              </p:ext>
            </p:extLst>
          </p:nvPr>
        </p:nvGraphicFramePr>
        <p:xfrm>
          <a:off x="6507000" y="1086749"/>
          <a:ext cx="1305000" cy="1295400"/>
        </p:xfrm>
        <a:graphic>
          <a:graphicData uri="http://schemas.openxmlformats.org/drawingml/2006/table">
            <a:tbl>
              <a:tblPr/>
              <a:tblGrid>
                <a:gridCol w="711058">
                  <a:extLst>
                    <a:ext uri="{9D8B030D-6E8A-4147-A177-3AD203B41FA5}">
                      <a16:colId xmlns:a16="http://schemas.microsoft.com/office/drawing/2014/main" val="1798280977"/>
                    </a:ext>
                  </a:extLst>
                </a:gridCol>
                <a:gridCol w="593942">
                  <a:extLst>
                    <a:ext uri="{9D8B030D-6E8A-4147-A177-3AD203B41FA5}">
                      <a16:colId xmlns:a16="http://schemas.microsoft.com/office/drawing/2014/main" val="4134809536"/>
                    </a:ext>
                  </a:extLst>
                </a:gridCol>
              </a:tblGrid>
              <a:tr h="127428">
                <a:tc>
                  <a:txBody>
                    <a:bodyPr/>
                    <a:lstStyle/>
                    <a:p>
                      <a:pPr algn="l" fontAlgn="b"/>
                      <a:r>
                        <a:rPr lang="en-CA" sz="800" b="0" i="1" u="none" strike="noStrike">
                          <a:solidFill>
                            <a:srgbClr val="000000"/>
                          </a:solidFill>
                          <a:effectLst/>
                          <a:latin typeface="Calibri" panose="020F0502020204030204" pitchFamily="34" charset="0"/>
                        </a:rPr>
                        <a:t>Lake Shore</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0722706"/>
                  </a:ext>
                </a:extLst>
              </a:tr>
              <a:tr h="127428">
                <a:tc>
                  <a:txBody>
                    <a:bodyPr/>
                    <a:lstStyle/>
                    <a:p>
                      <a:pPr algn="l" fontAlgn="b"/>
                      <a:r>
                        <a:rPr lang="en-CA" sz="800" b="0" i="0" u="none" strike="noStrike">
                          <a:solidFill>
                            <a:srgbClr val="FFFFFF"/>
                          </a:solidFill>
                          <a:effectLst/>
                          <a:latin typeface="Calibri" panose="020F0502020204030204" pitchFamily="34" charset="0"/>
                        </a:rPr>
                        <a:t>Units Sum</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21453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12564730"/>
                  </a:ext>
                </a:extLst>
              </a:tr>
              <a:tr h="127428">
                <a:tc>
                  <a:txBody>
                    <a:bodyPr/>
                    <a:lstStyle/>
                    <a:p>
                      <a:pPr algn="l" fontAlgn="b"/>
                      <a:r>
                        <a:rPr lang="en-CA" sz="800" b="0" i="0" u="none" strike="noStrike">
                          <a:solidFill>
                            <a:srgbClr val="FFFFFF"/>
                          </a:solidFill>
                          <a:effectLst/>
                          <a:latin typeface="Calibri" panose="020F0502020204030204" pitchFamily="34" charset="0"/>
                        </a:rPr>
                        <a:t>MRR Sum</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$919,864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14463647"/>
                  </a:ext>
                </a:extLst>
              </a:tr>
              <a:tr h="127428">
                <a:tc>
                  <a:txBody>
                    <a:bodyPr/>
                    <a:lstStyle/>
                    <a:p>
                      <a:pPr algn="l" fontAlgn="b"/>
                      <a:r>
                        <a:rPr lang="en-CA" sz="800" b="0" i="0" u="none" strike="noStrike">
                          <a:solidFill>
                            <a:srgbClr val="FFFFFF"/>
                          </a:solidFill>
                          <a:effectLst/>
                          <a:latin typeface="Calibri" panose="020F0502020204030204" pitchFamily="34" charset="0"/>
                        </a:rPr>
                        <a:t>Units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1788</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0392629"/>
                  </a:ext>
                </a:extLst>
              </a:tr>
              <a:tr h="127428">
                <a:tc>
                  <a:txBody>
                    <a:bodyPr/>
                    <a:lstStyle/>
                    <a:p>
                      <a:pPr algn="l" fontAlgn="b"/>
                      <a:r>
                        <a:rPr lang="en-CA" sz="800" b="0" i="0" u="none" strike="noStrike">
                          <a:solidFill>
                            <a:srgbClr val="FFFFFF"/>
                          </a:solidFill>
                          <a:effectLst/>
                          <a:latin typeface="Calibri" panose="020F0502020204030204" pitchFamily="34" charset="0"/>
                        </a:rPr>
                        <a:t>MRR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$76,655</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601554"/>
                  </a:ext>
                </a:extLst>
              </a:tr>
              <a:tr h="127428">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387679"/>
                  </a:ext>
                </a:extLst>
              </a:tr>
              <a:tr h="127428">
                <a:tc>
                  <a:txBody>
                    <a:bodyPr/>
                    <a:lstStyle/>
                    <a:p>
                      <a:pPr algn="l" fontAlgn="b"/>
                      <a:r>
                        <a:rPr lang="en-CA" sz="800" b="0" i="0" u="none" strike="noStrike">
                          <a:solidFill>
                            <a:srgbClr val="FFFFFF"/>
                          </a:solidFill>
                          <a:effectLst/>
                          <a:latin typeface="Calibri" panose="020F0502020204030204" pitchFamily="34" charset="0"/>
                        </a:rPr>
                        <a:t>Intercept - Units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1683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81728633"/>
                  </a:ext>
                </a:extLst>
              </a:tr>
              <a:tr h="127428">
                <a:tc>
                  <a:txBody>
                    <a:bodyPr/>
                    <a:lstStyle/>
                    <a:p>
                      <a:pPr algn="l" fontAlgn="b"/>
                      <a:r>
                        <a:rPr lang="en-CA" sz="800" b="0" i="0" u="none" strike="noStrike">
                          <a:solidFill>
                            <a:srgbClr val="FFFFFF"/>
                          </a:solidFill>
                          <a:effectLst/>
                          <a:latin typeface="Calibri" panose="020F0502020204030204" pitchFamily="34" charset="0"/>
                        </a:rPr>
                        <a:t>Slope - Units</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16</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75737364"/>
                  </a:ext>
                </a:extLst>
              </a:tr>
              <a:tr h="127428">
                <a:tc>
                  <a:txBody>
                    <a:bodyPr/>
                    <a:lstStyle/>
                    <a:p>
                      <a:pPr algn="l" fontAlgn="b"/>
                      <a:r>
                        <a:rPr lang="en-CA" sz="800" b="0" i="0" u="none" strike="noStrike">
                          <a:solidFill>
                            <a:srgbClr val="FFFFFF"/>
                          </a:solidFill>
                          <a:effectLst/>
                          <a:latin typeface="Calibri" panose="020F0502020204030204" pitchFamily="34" charset="0"/>
                        </a:rPr>
                        <a:t>Intercept - MRR</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$70,168</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9250556"/>
                  </a:ext>
                </a:extLst>
              </a:tr>
              <a:tr h="127428">
                <a:tc>
                  <a:txBody>
                    <a:bodyPr/>
                    <a:lstStyle/>
                    <a:p>
                      <a:pPr algn="l" fontAlgn="b"/>
                      <a:r>
                        <a:rPr lang="en-CA" sz="800" b="0" i="0" u="none" strike="noStrike">
                          <a:solidFill>
                            <a:srgbClr val="FFFFFF"/>
                          </a:solidFill>
                          <a:effectLst/>
                          <a:latin typeface="Calibri" panose="020F0502020204030204" pitchFamily="34" charset="0"/>
                        </a:rPr>
                        <a:t>Slope - MRR</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$998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802122"/>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067266712"/>
              </p:ext>
            </p:extLst>
          </p:nvPr>
        </p:nvGraphicFramePr>
        <p:xfrm>
          <a:off x="6507000" y="2856026"/>
          <a:ext cx="1395000" cy="1340241"/>
        </p:xfrm>
        <a:graphic>
          <a:graphicData uri="http://schemas.openxmlformats.org/drawingml/2006/table">
            <a:tbl>
              <a:tblPr/>
              <a:tblGrid>
                <a:gridCol w="760095">
                  <a:extLst>
                    <a:ext uri="{9D8B030D-6E8A-4147-A177-3AD203B41FA5}">
                      <a16:colId xmlns:a16="http://schemas.microsoft.com/office/drawing/2014/main" val="2580100772"/>
                    </a:ext>
                  </a:extLst>
                </a:gridCol>
                <a:gridCol w="634905">
                  <a:extLst>
                    <a:ext uri="{9D8B030D-6E8A-4147-A177-3AD203B41FA5}">
                      <a16:colId xmlns:a16="http://schemas.microsoft.com/office/drawing/2014/main" val="3340836088"/>
                    </a:ext>
                  </a:extLst>
                </a:gridCol>
              </a:tblGrid>
              <a:tr h="121626">
                <a:tc>
                  <a:txBody>
                    <a:bodyPr/>
                    <a:lstStyle/>
                    <a:p>
                      <a:pPr algn="l" fontAlgn="b"/>
                      <a:r>
                        <a:rPr lang="en-CA" sz="800" b="0" i="1" u="none" strike="noStrike">
                          <a:solidFill>
                            <a:srgbClr val="000000"/>
                          </a:solidFill>
                          <a:effectLst/>
                          <a:latin typeface="Calibri" panose="020F0502020204030204" pitchFamily="34" charset="0"/>
                        </a:rPr>
                        <a:t>Small - NIS</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670268"/>
                  </a:ext>
                </a:extLst>
              </a:tr>
              <a:tr h="121626">
                <a:tc>
                  <a:txBody>
                    <a:bodyPr/>
                    <a:lstStyle/>
                    <a:p>
                      <a:pPr algn="l" fontAlgn="b"/>
                      <a:r>
                        <a:rPr lang="en-CA" sz="800" b="0" i="0" u="none" strike="noStrike">
                          <a:solidFill>
                            <a:srgbClr val="FFFFFF"/>
                          </a:solidFill>
                          <a:effectLst/>
                          <a:latin typeface="Calibri" panose="020F0502020204030204" pitchFamily="34" charset="0"/>
                        </a:rPr>
                        <a:t>Units Sum</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11567</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25712850"/>
                  </a:ext>
                </a:extLst>
              </a:tr>
              <a:tr h="121626">
                <a:tc>
                  <a:txBody>
                    <a:bodyPr/>
                    <a:lstStyle/>
                    <a:p>
                      <a:pPr algn="l" fontAlgn="b"/>
                      <a:r>
                        <a:rPr lang="en-CA" sz="800" b="0" i="0" u="none" strike="noStrike">
                          <a:solidFill>
                            <a:srgbClr val="FFFFFF"/>
                          </a:solidFill>
                          <a:effectLst/>
                          <a:latin typeface="Calibri" panose="020F0502020204030204" pitchFamily="34" charset="0"/>
                        </a:rPr>
                        <a:t>MRR Sum</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$503,249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079831903"/>
                  </a:ext>
                </a:extLst>
              </a:tr>
              <a:tr h="121626">
                <a:tc>
                  <a:txBody>
                    <a:bodyPr/>
                    <a:lstStyle/>
                    <a:p>
                      <a:pPr algn="l" fontAlgn="b"/>
                      <a:r>
                        <a:rPr lang="en-CA" sz="800" b="0" i="0" u="none" strike="noStrike">
                          <a:solidFill>
                            <a:srgbClr val="FFFFFF"/>
                          </a:solidFill>
                          <a:effectLst/>
                          <a:latin typeface="Calibri" panose="020F0502020204030204" pitchFamily="34" charset="0"/>
                        </a:rPr>
                        <a:t>Units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964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8391633"/>
                  </a:ext>
                </a:extLst>
              </a:tr>
              <a:tr h="121626">
                <a:tc>
                  <a:txBody>
                    <a:bodyPr/>
                    <a:lstStyle/>
                    <a:p>
                      <a:pPr algn="l" fontAlgn="b"/>
                      <a:r>
                        <a:rPr lang="en-CA" sz="800" b="0" i="0" u="none" strike="noStrike">
                          <a:solidFill>
                            <a:srgbClr val="FFFFFF"/>
                          </a:solidFill>
                          <a:effectLst/>
                          <a:latin typeface="Calibri" panose="020F0502020204030204" pitchFamily="34" charset="0"/>
                        </a:rPr>
                        <a:t>MRR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$41,937</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3423401"/>
                  </a:ext>
                </a:extLst>
              </a:tr>
              <a:tr h="121626">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CA" sz="800" b="0" i="0" u="none" strike="noStrike">
                        <a:solidFill>
                          <a:srgbClr val="000000"/>
                        </a:solidFill>
                        <a:effectLst/>
                        <a:latin typeface="Calibri" panose="020F0502020204030204" pitchFamily="34" charset="0"/>
                      </a:endParaRP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6602686"/>
                  </a:ext>
                </a:extLst>
              </a:tr>
              <a:tr h="174381">
                <a:tc>
                  <a:txBody>
                    <a:bodyPr/>
                    <a:lstStyle/>
                    <a:p>
                      <a:pPr algn="l" fontAlgn="b"/>
                      <a:r>
                        <a:rPr lang="en-CA" sz="800" b="0" i="0" u="none" strike="noStrike">
                          <a:solidFill>
                            <a:srgbClr val="FFFFFF"/>
                          </a:solidFill>
                          <a:effectLst/>
                          <a:latin typeface="Calibri" panose="020F0502020204030204" pitchFamily="34" charset="0"/>
                        </a:rPr>
                        <a:t>Intercept - Units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563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695396435"/>
                  </a:ext>
                </a:extLst>
              </a:tr>
              <a:tr h="121626">
                <a:tc>
                  <a:txBody>
                    <a:bodyPr/>
                    <a:lstStyle/>
                    <a:p>
                      <a:pPr algn="l" fontAlgn="b"/>
                      <a:r>
                        <a:rPr lang="en-CA" sz="800" b="0" i="0" u="none" strike="noStrike">
                          <a:solidFill>
                            <a:srgbClr val="FFFFFF"/>
                          </a:solidFill>
                          <a:effectLst/>
                          <a:latin typeface="Calibri" panose="020F0502020204030204" pitchFamily="34" charset="0"/>
                        </a:rPr>
                        <a:t>Slope - Units</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62</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30863780"/>
                  </a:ext>
                </a:extLst>
              </a:tr>
              <a:tr h="121626">
                <a:tc>
                  <a:txBody>
                    <a:bodyPr/>
                    <a:lstStyle/>
                    <a:p>
                      <a:pPr algn="l" fontAlgn="b"/>
                      <a:r>
                        <a:rPr lang="en-CA" sz="800" b="0" i="0" u="none" strike="noStrike">
                          <a:solidFill>
                            <a:srgbClr val="FFFFFF"/>
                          </a:solidFill>
                          <a:effectLst/>
                          <a:latin typeface="Calibri" panose="020F0502020204030204" pitchFamily="34" charset="0"/>
                        </a:rPr>
                        <a:t>Intercept - MRR</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$20,881</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72498082"/>
                  </a:ext>
                </a:extLst>
              </a:tr>
              <a:tr h="121626">
                <a:tc>
                  <a:txBody>
                    <a:bodyPr/>
                    <a:lstStyle/>
                    <a:p>
                      <a:pPr algn="l" fontAlgn="b"/>
                      <a:r>
                        <a:rPr lang="en-CA" sz="800" b="0" i="0" u="none" strike="noStrike">
                          <a:solidFill>
                            <a:srgbClr val="FFFFFF"/>
                          </a:solidFill>
                          <a:effectLst/>
                          <a:latin typeface="Calibri" panose="020F0502020204030204" pitchFamily="34" charset="0"/>
                        </a:rPr>
                        <a:t>Slope - MRR</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$3,239</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9308184"/>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334458982"/>
              </p:ext>
            </p:extLst>
          </p:nvPr>
        </p:nvGraphicFramePr>
        <p:xfrm>
          <a:off x="7902000" y="1218284"/>
          <a:ext cx="1080000" cy="474771"/>
        </p:xfrm>
        <a:graphic>
          <a:graphicData uri="http://schemas.openxmlformats.org/drawingml/2006/table">
            <a:tbl>
              <a:tblPr/>
              <a:tblGrid>
                <a:gridCol w="392727">
                  <a:extLst>
                    <a:ext uri="{9D8B030D-6E8A-4147-A177-3AD203B41FA5}">
                      <a16:colId xmlns:a16="http://schemas.microsoft.com/office/drawing/2014/main" val="391375854"/>
                    </a:ext>
                  </a:extLst>
                </a:gridCol>
                <a:gridCol w="687273">
                  <a:extLst>
                    <a:ext uri="{9D8B030D-6E8A-4147-A177-3AD203B41FA5}">
                      <a16:colId xmlns:a16="http://schemas.microsoft.com/office/drawing/2014/main" val="3619690853"/>
                    </a:ext>
                  </a:extLst>
                </a:gridCol>
              </a:tblGrid>
              <a:tr h="158257">
                <a:tc>
                  <a:txBody>
                    <a:bodyPr/>
                    <a:lstStyle/>
                    <a:p>
                      <a:pPr algn="l" fontAlgn="b"/>
                      <a:r>
                        <a:rPr lang="en-CA" sz="800" b="1" i="0" u="none" strike="noStrike">
                          <a:solidFill>
                            <a:srgbClr val="FFFFFF"/>
                          </a:solidFill>
                          <a:effectLst/>
                          <a:latin typeface="Calibri" panose="020F0502020204030204" pitchFamily="34" charset="0"/>
                        </a:rPr>
                        <a:t>ME: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1261105136"/>
                  </a:ext>
                </a:extLst>
              </a:tr>
              <a:tr h="158257">
                <a:tc>
                  <a:txBody>
                    <a:bodyPr/>
                    <a:lstStyle/>
                    <a:p>
                      <a:pPr algn="l" fontAlgn="b"/>
                      <a:r>
                        <a:rPr lang="en-CA" sz="800" b="1" i="0" u="none" strike="noStrike">
                          <a:solidFill>
                            <a:srgbClr val="FFFFFF"/>
                          </a:solidFill>
                          <a:effectLst/>
                          <a:latin typeface="Calibri" panose="020F0502020204030204" pitchFamily="34" charset="0"/>
                        </a:rPr>
                        <a:t>MAE: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a:solidFill>
                            <a:srgbClr val="FFFFFF"/>
                          </a:solidFill>
                          <a:effectLst/>
                          <a:latin typeface="Calibri" panose="020F0502020204030204" pitchFamily="34" charset="0"/>
                        </a:rPr>
                        <a:t>345</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3976171761"/>
                  </a:ext>
                </a:extLst>
              </a:tr>
              <a:tr h="158257">
                <a:tc>
                  <a:txBody>
                    <a:bodyPr/>
                    <a:lstStyle/>
                    <a:p>
                      <a:pPr algn="l" fontAlgn="b"/>
                      <a:r>
                        <a:rPr lang="en-CA" sz="800" b="1" i="0" u="none" strike="noStrike">
                          <a:solidFill>
                            <a:srgbClr val="FFFFFF"/>
                          </a:solidFill>
                          <a:effectLst/>
                          <a:latin typeface="Calibri" panose="020F0502020204030204" pitchFamily="34" charset="0"/>
                        </a:rPr>
                        <a:t>MAPE: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dirty="0">
                          <a:solidFill>
                            <a:srgbClr val="FFFFFF"/>
                          </a:solidFill>
                          <a:effectLst/>
                          <a:latin typeface="Calibri" panose="020F0502020204030204" pitchFamily="34" charset="0"/>
                        </a:rPr>
                        <a:t>21%</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744407135"/>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220510019"/>
              </p:ext>
            </p:extLst>
          </p:nvPr>
        </p:nvGraphicFramePr>
        <p:xfrm>
          <a:off x="8002148" y="2962555"/>
          <a:ext cx="1055115" cy="450000"/>
        </p:xfrm>
        <a:graphic>
          <a:graphicData uri="http://schemas.openxmlformats.org/drawingml/2006/table">
            <a:tbl>
              <a:tblPr/>
              <a:tblGrid>
                <a:gridCol w="383679">
                  <a:extLst>
                    <a:ext uri="{9D8B030D-6E8A-4147-A177-3AD203B41FA5}">
                      <a16:colId xmlns:a16="http://schemas.microsoft.com/office/drawing/2014/main" val="2544827788"/>
                    </a:ext>
                  </a:extLst>
                </a:gridCol>
                <a:gridCol w="671436">
                  <a:extLst>
                    <a:ext uri="{9D8B030D-6E8A-4147-A177-3AD203B41FA5}">
                      <a16:colId xmlns:a16="http://schemas.microsoft.com/office/drawing/2014/main" val="2198450160"/>
                    </a:ext>
                  </a:extLst>
                </a:gridCol>
              </a:tblGrid>
              <a:tr h="150000">
                <a:tc>
                  <a:txBody>
                    <a:bodyPr/>
                    <a:lstStyle/>
                    <a:p>
                      <a:pPr algn="l" fontAlgn="b"/>
                      <a:r>
                        <a:rPr lang="en-CA" sz="800" b="1" i="0" u="none" strike="noStrike">
                          <a:solidFill>
                            <a:srgbClr val="FFFFFF"/>
                          </a:solidFill>
                          <a:effectLst/>
                          <a:latin typeface="Calibri" panose="020F0502020204030204" pitchFamily="34" charset="0"/>
                        </a:rPr>
                        <a:t>ME: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a:solidFill>
                            <a:srgbClr val="FFFFFF"/>
                          </a:solidFill>
                          <a:effectLst/>
                          <a:latin typeface="Calibri" panose="020F0502020204030204" pitchFamily="34" charset="0"/>
                        </a:rPr>
                        <a:t>0</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14899404"/>
                  </a:ext>
                </a:extLst>
              </a:tr>
              <a:tr h="150000">
                <a:tc>
                  <a:txBody>
                    <a:bodyPr/>
                    <a:lstStyle/>
                    <a:p>
                      <a:pPr algn="l" fontAlgn="b"/>
                      <a:r>
                        <a:rPr lang="en-CA" sz="800" b="1" i="0" u="none" strike="noStrike">
                          <a:solidFill>
                            <a:srgbClr val="FFFFFF"/>
                          </a:solidFill>
                          <a:effectLst/>
                          <a:latin typeface="Calibri" panose="020F0502020204030204" pitchFamily="34" charset="0"/>
                        </a:rPr>
                        <a:t>MAE: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a:solidFill>
                            <a:srgbClr val="FFFFFF"/>
                          </a:solidFill>
                          <a:effectLst/>
                          <a:latin typeface="Calibri" panose="020F0502020204030204" pitchFamily="34" charset="0"/>
                        </a:rPr>
                        <a:t>159</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802899690"/>
                  </a:ext>
                </a:extLst>
              </a:tr>
              <a:tr h="150000">
                <a:tc>
                  <a:txBody>
                    <a:bodyPr/>
                    <a:lstStyle/>
                    <a:p>
                      <a:pPr algn="l" fontAlgn="b"/>
                      <a:r>
                        <a:rPr lang="en-CA" sz="800" b="1" i="0" u="none" strike="noStrike">
                          <a:solidFill>
                            <a:srgbClr val="FFFFFF"/>
                          </a:solidFill>
                          <a:effectLst/>
                          <a:latin typeface="Calibri" panose="020F0502020204030204" pitchFamily="34" charset="0"/>
                        </a:rPr>
                        <a:t>MAPE:</a:t>
                      </a:r>
                    </a:p>
                  </a:txBody>
                  <a:tcPr marL="7620" marR="7620" marT="7620" marB="0" anchor="b">
                    <a:lnL>
                      <a:noFill/>
                    </a:lnL>
                    <a:lnR>
                      <a:noFill/>
                    </a:lnR>
                    <a:lnT>
                      <a:noFill/>
                    </a:lnT>
                    <a:lnB>
                      <a:noFill/>
                    </a:lnB>
                    <a:solidFill>
                      <a:srgbClr val="C00000"/>
                    </a:solidFill>
                  </a:tcPr>
                </a:tc>
                <a:tc>
                  <a:txBody>
                    <a:bodyPr/>
                    <a:lstStyle/>
                    <a:p>
                      <a:pPr algn="r" fontAlgn="b"/>
                      <a:r>
                        <a:rPr lang="en-CA" sz="800" b="1" i="0" u="none" strike="noStrike" dirty="0">
                          <a:solidFill>
                            <a:srgbClr val="FFFFFF"/>
                          </a:solidFill>
                          <a:effectLst/>
                          <a:latin typeface="Calibri" panose="020F0502020204030204" pitchFamily="34" charset="0"/>
                        </a:rPr>
                        <a:t>18%</a:t>
                      </a:r>
                    </a:p>
                  </a:txBody>
                  <a:tcPr marL="7620" marR="7620" marT="7620" marB="0" anchor="b">
                    <a:lnL>
                      <a:noFill/>
                    </a:lnL>
                    <a:lnR>
                      <a:noFill/>
                    </a:lnR>
                    <a:lnT>
                      <a:noFill/>
                    </a:lnT>
                    <a:lnB>
                      <a:noFill/>
                    </a:lnB>
                    <a:solidFill>
                      <a:srgbClr val="C00000"/>
                    </a:solidFill>
                  </a:tcPr>
                </a:tc>
                <a:extLst>
                  <a:ext uri="{0D108BD9-81ED-4DB2-BD59-A6C34878D82A}">
                    <a16:rowId xmlns:a16="http://schemas.microsoft.com/office/drawing/2014/main" val="423361170"/>
                  </a:ext>
                </a:extLst>
              </a:tr>
            </a:tbl>
          </a:graphicData>
        </a:graphic>
      </p:graphicFrame>
    </p:spTree>
    <p:extLst>
      <p:ext uri="{BB962C8B-B14F-4D97-AF65-F5344CB8AC3E}">
        <p14:creationId xmlns:p14="http://schemas.microsoft.com/office/powerpoint/2010/main" val="2974852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Methodology</a:t>
            </a:r>
            <a:endParaRPr lang="en-CA" dirty="0"/>
          </a:p>
        </p:txBody>
      </p:sp>
      <p:sp>
        <p:nvSpPr>
          <p:cNvPr id="4" name="Title 3"/>
          <p:cNvSpPr>
            <a:spLocks noGrp="1"/>
          </p:cNvSpPr>
          <p:nvPr>
            <p:ph type="title"/>
          </p:nvPr>
        </p:nvSpPr>
        <p:spPr/>
        <p:txBody>
          <a:bodyPr/>
          <a:lstStyle/>
          <a:p>
            <a:r>
              <a:rPr lang="en-CA" dirty="0" smtClean="0"/>
              <a:t>Appendix</a:t>
            </a:r>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endParaRPr lang="en-CA"/>
          </a:p>
        </p:txBody>
      </p:sp>
      <p:graphicFrame>
        <p:nvGraphicFramePr>
          <p:cNvPr id="7" name="Table 6"/>
          <p:cNvGraphicFramePr>
            <a:graphicFrameLocks noGrp="1"/>
          </p:cNvGraphicFramePr>
          <p:nvPr>
            <p:extLst>
              <p:ext uri="{D42A27DB-BD31-4B8C-83A1-F6EECF244321}">
                <p14:modId xmlns:p14="http://schemas.microsoft.com/office/powerpoint/2010/main" val="3882843899"/>
              </p:ext>
            </p:extLst>
          </p:nvPr>
        </p:nvGraphicFramePr>
        <p:xfrm>
          <a:off x="497853" y="1084221"/>
          <a:ext cx="3759147" cy="3213882"/>
        </p:xfrm>
        <a:graphic>
          <a:graphicData uri="http://schemas.openxmlformats.org/drawingml/2006/table">
            <a:tbl>
              <a:tblPr>
                <a:tableStyleId>{8EC20E35-A176-4012-BC5E-935CFFF8708E}</a:tableStyleId>
              </a:tblPr>
              <a:tblGrid>
                <a:gridCol w="503557">
                  <a:extLst>
                    <a:ext uri="{9D8B030D-6E8A-4147-A177-3AD203B41FA5}">
                      <a16:colId xmlns:a16="http://schemas.microsoft.com/office/drawing/2014/main" val="3601044157"/>
                    </a:ext>
                  </a:extLst>
                </a:gridCol>
                <a:gridCol w="420590">
                  <a:extLst>
                    <a:ext uri="{9D8B030D-6E8A-4147-A177-3AD203B41FA5}">
                      <a16:colId xmlns:a16="http://schemas.microsoft.com/office/drawing/2014/main" val="1200027229"/>
                    </a:ext>
                  </a:extLst>
                </a:gridCol>
                <a:gridCol w="585000">
                  <a:extLst>
                    <a:ext uri="{9D8B030D-6E8A-4147-A177-3AD203B41FA5}">
                      <a16:colId xmlns:a16="http://schemas.microsoft.com/office/drawing/2014/main" val="550340219"/>
                    </a:ext>
                  </a:extLst>
                </a:gridCol>
                <a:gridCol w="675000">
                  <a:extLst>
                    <a:ext uri="{9D8B030D-6E8A-4147-A177-3AD203B41FA5}">
                      <a16:colId xmlns:a16="http://schemas.microsoft.com/office/drawing/2014/main" val="1818274533"/>
                    </a:ext>
                  </a:extLst>
                </a:gridCol>
                <a:gridCol w="720000">
                  <a:extLst>
                    <a:ext uri="{9D8B030D-6E8A-4147-A177-3AD203B41FA5}">
                      <a16:colId xmlns:a16="http://schemas.microsoft.com/office/drawing/2014/main" val="1755536071"/>
                    </a:ext>
                  </a:extLst>
                </a:gridCol>
                <a:gridCol w="855000">
                  <a:extLst>
                    <a:ext uri="{9D8B030D-6E8A-4147-A177-3AD203B41FA5}">
                      <a16:colId xmlns:a16="http://schemas.microsoft.com/office/drawing/2014/main" val="2993884446"/>
                    </a:ext>
                  </a:extLst>
                </a:gridCol>
              </a:tblGrid>
              <a:tr h="159907">
                <a:tc gridSpan="4">
                  <a:txBody>
                    <a:bodyPr/>
                    <a:lstStyle/>
                    <a:p>
                      <a:pPr algn="l" fontAlgn="b"/>
                      <a:r>
                        <a:rPr lang="en-CA" sz="700" u="sng" strike="noStrike" dirty="0">
                          <a:solidFill>
                            <a:srgbClr val="FF0000"/>
                          </a:solidFill>
                          <a:effectLst/>
                        </a:rPr>
                        <a:t>2017 YTD Sales - Outbound Small NIS &amp; Lake Shore</a:t>
                      </a:r>
                      <a:endParaRPr lang="en-CA" sz="700" b="1" i="0" u="sng" strike="noStrike" dirty="0">
                        <a:solidFill>
                          <a:srgbClr val="FF0000"/>
                        </a:solidFill>
                        <a:effectLst/>
                        <a:latin typeface="Calibri" panose="020F0502020204030204" pitchFamily="34" charset="0"/>
                      </a:endParaRPr>
                    </a:p>
                  </a:txBody>
                  <a:tcPr marL="7620" marR="7620" marT="762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ctr" fontAlgn="b"/>
                      <a:endParaRPr lang="en-CA" sz="700" b="1"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CA" sz="700" b="1" i="0" u="sng"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7055683"/>
                  </a:ext>
                </a:extLst>
              </a:tr>
              <a:tr h="122159">
                <a:tc>
                  <a:txBody>
                    <a:bodyPr/>
                    <a:lstStyle/>
                    <a:p>
                      <a:pPr algn="l" fontAlgn="b"/>
                      <a:r>
                        <a:rPr lang="en-CA" sz="700" b="1" u="none" strike="noStrike">
                          <a:effectLst/>
                        </a:rPr>
                        <a:t>Period</a:t>
                      </a:r>
                      <a:endParaRPr lang="en-CA" sz="7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CA" sz="700" b="1" u="none" strike="noStrike" dirty="0">
                          <a:effectLst/>
                        </a:rPr>
                        <a:t>Month</a:t>
                      </a:r>
                      <a:endParaRPr lang="en-CA" sz="7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700" b="1" u="none" strike="noStrike" dirty="0">
                          <a:effectLst/>
                        </a:rPr>
                        <a:t>Units</a:t>
                      </a:r>
                      <a:endParaRPr lang="en-CA" sz="7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700" b="1" u="none" strike="noStrike" dirty="0">
                          <a:effectLst/>
                        </a:rPr>
                        <a:t>MRR</a:t>
                      </a:r>
                      <a:endParaRPr lang="en-CA" sz="7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700" b="1" u="none" strike="noStrike">
                          <a:effectLst/>
                        </a:rPr>
                        <a:t>Units Multiplier</a:t>
                      </a:r>
                      <a:endParaRPr lang="en-CA" sz="7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700" b="1" u="none" strike="noStrike" dirty="0">
                          <a:effectLst/>
                        </a:rPr>
                        <a:t>MRR Multiplier</a:t>
                      </a:r>
                      <a:endParaRPr lang="en-CA" sz="7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44378618"/>
                  </a:ext>
                </a:extLst>
              </a:tr>
              <a:tr h="122159">
                <a:tc>
                  <a:txBody>
                    <a:bodyPr/>
                    <a:lstStyle/>
                    <a:p>
                      <a:pPr algn="l" fontAlgn="b"/>
                      <a:r>
                        <a:rPr lang="en-CA" sz="700" b="0" i="0" u="none" strike="noStrike" dirty="0">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Jan</a:t>
                      </a:r>
                    </a:p>
                  </a:txBody>
                  <a:tcPr marL="7620" marR="7620" marT="7620" marB="0" anchor="b"/>
                </a:tc>
                <a:tc>
                  <a:txBody>
                    <a:bodyPr/>
                    <a:lstStyle/>
                    <a:p>
                      <a:pPr algn="ctr" fontAlgn="b"/>
                      <a:r>
                        <a:rPr lang="en-CA" sz="700" b="0" i="0" u="none" strike="noStrike" dirty="0">
                          <a:solidFill>
                            <a:srgbClr val="000000"/>
                          </a:solidFill>
                          <a:effectLst/>
                          <a:latin typeface="+mn-lt"/>
                        </a:rPr>
                        <a:t>1219</a:t>
                      </a:r>
                    </a:p>
                  </a:txBody>
                  <a:tcPr marL="7620" marR="7620" marT="7620" marB="0" anchor="b"/>
                </a:tc>
                <a:tc>
                  <a:txBody>
                    <a:bodyPr/>
                    <a:lstStyle/>
                    <a:p>
                      <a:pPr algn="ctr" fontAlgn="b"/>
                      <a:r>
                        <a:rPr lang="en-CA" sz="700" b="0" i="0" u="none" strike="noStrike">
                          <a:solidFill>
                            <a:srgbClr val="000000"/>
                          </a:solidFill>
                          <a:effectLst/>
                          <a:latin typeface="+mn-lt"/>
                        </a:rPr>
                        <a:t>$56,357</a:t>
                      </a:r>
                    </a:p>
                  </a:txBody>
                  <a:tcPr marL="7620" marR="7620" marT="7620" marB="0" anchor="b"/>
                </a:tc>
                <a:tc>
                  <a:txBody>
                    <a:bodyPr/>
                    <a:lstStyle/>
                    <a:p>
                      <a:pPr algn="ctr" fontAlgn="b"/>
                      <a:r>
                        <a:rPr lang="en-CA" sz="700" b="0" i="0" u="none" strike="noStrike">
                          <a:solidFill>
                            <a:srgbClr val="000000"/>
                          </a:solidFill>
                          <a:effectLst/>
                          <a:latin typeface="+mn-lt"/>
                        </a:rPr>
                        <a:t>0.68</a:t>
                      </a:r>
                    </a:p>
                  </a:txBody>
                  <a:tcPr marL="7620" marR="7620" marT="7620" marB="0" anchor="b"/>
                </a:tc>
                <a:tc>
                  <a:txBody>
                    <a:bodyPr/>
                    <a:lstStyle/>
                    <a:p>
                      <a:pPr algn="ctr" fontAlgn="b"/>
                      <a:r>
                        <a:rPr lang="en-CA" sz="700" b="0" i="0" u="none" strike="noStrike">
                          <a:solidFill>
                            <a:srgbClr val="000000"/>
                          </a:solidFill>
                          <a:effectLst/>
                          <a:latin typeface="+mn-lt"/>
                        </a:rPr>
                        <a:t>0.74</a:t>
                      </a:r>
                    </a:p>
                  </a:txBody>
                  <a:tcPr marL="7620" marR="7620" marT="7620" marB="0" anchor="b"/>
                </a:tc>
                <a:extLst>
                  <a:ext uri="{0D108BD9-81ED-4DB2-BD59-A6C34878D82A}">
                    <a16:rowId xmlns:a16="http://schemas.microsoft.com/office/drawing/2014/main" val="918809200"/>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Feb</a:t>
                      </a:r>
                    </a:p>
                  </a:txBody>
                  <a:tcPr marL="7620" marR="7620" marT="7620" marB="0" anchor="b"/>
                </a:tc>
                <a:tc>
                  <a:txBody>
                    <a:bodyPr/>
                    <a:lstStyle/>
                    <a:p>
                      <a:pPr algn="ctr" fontAlgn="b"/>
                      <a:r>
                        <a:rPr lang="en-CA" sz="700" b="0" i="0" u="none" strike="noStrike">
                          <a:solidFill>
                            <a:srgbClr val="000000"/>
                          </a:solidFill>
                          <a:effectLst/>
                          <a:latin typeface="+mn-lt"/>
                        </a:rPr>
                        <a:t>1049</a:t>
                      </a:r>
                    </a:p>
                  </a:txBody>
                  <a:tcPr marL="7620" marR="7620" marT="7620" marB="0" anchor="b"/>
                </a:tc>
                <a:tc>
                  <a:txBody>
                    <a:bodyPr/>
                    <a:lstStyle/>
                    <a:p>
                      <a:pPr algn="ctr" fontAlgn="b"/>
                      <a:r>
                        <a:rPr lang="en-CA" sz="700" b="0" i="0" u="none" strike="noStrike">
                          <a:solidFill>
                            <a:srgbClr val="000000"/>
                          </a:solidFill>
                          <a:effectLst/>
                          <a:latin typeface="+mn-lt"/>
                        </a:rPr>
                        <a:t>$44,791</a:t>
                      </a:r>
                    </a:p>
                  </a:txBody>
                  <a:tcPr marL="7620" marR="7620" marT="7620" marB="0" anchor="b"/>
                </a:tc>
                <a:tc>
                  <a:txBody>
                    <a:bodyPr/>
                    <a:lstStyle/>
                    <a:p>
                      <a:pPr algn="ctr" fontAlgn="b"/>
                      <a:r>
                        <a:rPr lang="en-CA" sz="700" b="0" i="0" u="none" strike="noStrike">
                          <a:solidFill>
                            <a:srgbClr val="000000"/>
                          </a:solidFill>
                          <a:effectLst/>
                          <a:latin typeface="+mn-lt"/>
                        </a:rPr>
                        <a:t>0.59</a:t>
                      </a:r>
                    </a:p>
                  </a:txBody>
                  <a:tcPr marL="7620" marR="7620" marT="7620" marB="0" anchor="b"/>
                </a:tc>
                <a:tc>
                  <a:txBody>
                    <a:bodyPr/>
                    <a:lstStyle/>
                    <a:p>
                      <a:pPr algn="ctr" fontAlgn="b"/>
                      <a:r>
                        <a:rPr lang="en-CA" sz="700" b="0" i="0" u="none" strike="noStrike">
                          <a:solidFill>
                            <a:srgbClr val="000000"/>
                          </a:solidFill>
                          <a:effectLst/>
                          <a:latin typeface="+mn-lt"/>
                        </a:rPr>
                        <a:t>0.58</a:t>
                      </a:r>
                    </a:p>
                  </a:txBody>
                  <a:tcPr marL="7620" marR="7620" marT="7620" marB="0" anchor="b"/>
                </a:tc>
                <a:extLst>
                  <a:ext uri="{0D108BD9-81ED-4DB2-BD59-A6C34878D82A}">
                    <a16:rowId xmlns:a16="http://schemas.microsoft.com/office/drawing/2014/main" val="1960268142"/>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Mar</a:t>
                      </a:r>
                    </a:p>
                  </a:txBody>
                  <a:tcPr marL="7620" marR="7620" marT="7620" marB="0" anchor="b"/>
                </a:tc>
                <a:tc>
                  <a:txBody>
                    <a:bodyPr/>
                    <a:lstStyle/>
                    <a:p>
                      <a:pPr algn="ctr" fontAlgn="b"/>
                      <a:r>
                        <a:rPr lang="en-CA" sz="700" b="0" i="0" u="none" strike="noStrike" dirty="0">
                          <a:solidFill>
                            <a:srgbClr val="000000"/>
                          </a:solidFill>
                          <a:effectLst/>
                          <a:latin typeface="+mn-lt"/>
                        </a:rPr>
                        <a:t>2386</a:t>
                      </a:r>
                    </a:p>
                  </a:txBody>
                  <a:tcPr marL="7620" marR="7620" marT="7620" marB="0" anchor="b"/>
                </a:tc>
                <a:tc>
                  <a:txBody>
                    <a:bodyPr/>
                    <a:lstStyle/>
                    <a:p>
                      <a:pPr algn="ctr" fontAlgn="b"/>
                      <a:r>
                        <a:rPr lang="en-CA" sz="700" b="0" i="0" u="none" strike="noStrike">
                          <a:solidFill>
                            <a:srgbClr val="000000"/>
                          </a:solidFill>
                          <a:effectLst/>
                          <a:latin typeface="+mn-lt"/>
                        </a:rPr>
                        <a:t>$99,732</a:t>
                      </a:r>
                    </a:p>
                  </a:txBody>
                  <a:tcPr marL="7620" marR="7620" marT="7620" marB="0" anchor="b"/>
                </a:tc>
                <a:tc>
                  <a:txBody>
                    <a:bodyPr/>
                    <a:lstStyle/>
                    <a:p>
                      <a:pPr algn="ctr" fontAlgn="b"/>
                      <a:r>
                        <a:rPr lang="en-CA" sz="700" b="0" i="0" u="none" strike="noStrike">
                          <a:solidFill>
                            <a:srgbClr val="000000"/>
                          </a:solidFill>
                          <a:effectLst/>
                          <a:latin typeface="+mn-lt"/>
                        </a:rPr>
                        <a:t>1.33</a:t>
                      </a:r>
                    </a:p>
                  </a:txBody>
                  <a:tcPr marL="7620" marR="7620" marT="7620" marB="0" anchor="b"/>
                </a:tc>
                <a:tc>
                  <a:txBody>
                    <a:bodyPr/>
                    <a:lstStyle/>
                    <a:p>
                      <a:pPr algn="ctr" fontAlgn="b"/>
                      <a:r>
                        <a:rPr lang="en-CA" sz="700" b="0" i="0" u="none" strike="noStrike">
                          <a:solidFill>
                            <a:srgbClr val="000000"/>
                          </a:solidFill>
                          <a:effectLst/>
                          <a:latin typeface="+mn-lt"/>
                        </a:rPr>
                        <a:t>1.30</a:t>
                      </a:r>
                    </a:p>
                  </a:txBody>
                  <a:tcPr marL="7620" marR="7620" marT="7620" marB="0" anchor="b"/>
                </a:tc>
                <a:extLst>
                  <a:ext uri="{0D108BD9-81ED-4DB2-BD59-A6C34878D82A}">
                    <a16:rowId xmlns:a16="http://schemas.microsoft.com/office/drawing/2014/main" val="841052141"/>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Apr</a:t>
                      </a:r>
                    </a:p>
                  </a:txBody>
                  <a:tcPr marL="7620" marR="7620" marT="7620" marB="0" anchor="b"/>
                </a:tc>
                <a:tc>
                  <a:txBody>
                    <a:bodyPr/>
                    <a:lstStyle/>
                    <a:p>
                      <a:pPr algn="ctr" fontAlgn="b"/>
                      <a:r>
                        <a:rPr lang="en-CA" sz="700" b="0" i="0" u="none" strike="noStrike" dirty="0">
                          <a:solidFill>
                            <a:srgbClr val="000000"/>
                          </a:solidFill>
                          <a:effectLst/>
                          <a:latin typeface="+mn-lt"/>
                        </a:rPr>
                        <a:t>2062</a:t>
                      </a:r>
                    </a:p>
                  </a:txBody>
                  <a:tcPr marL="7620" marR="7620" marT="7620" marB="0" anchor="b"/>
                </a:tc>
                <a:tc>
                  <a:txBody>
                    <a:bodyPr/>
                    <a:lstStyle/>
                    <a:p>
                      <a:pPr algn="ctr" fontAlgn="b"/>
                      <a:r>
                        <a:rPr lang="en-CA" sz="700" b="0" i="0" u="none" strike="noStrike">
                          <a:solidFill>
                            <a:srgbClr val="000000"/>
                          </a:solidFill>
                          <a:effectLst/>
                          <a:latin typeface="+mn-lt"/>
                        </a:rPr>
                        <a:t>$82,389</a:t>
                      </a:r>
                    </a:p>
                  </a:txBody>
                  <a:tcPr marL="7620" marR="7620" marT="7620" marB="0" anchor="b"/>
                </a:tc>
                <a:tc>
                  <a:txBody>
                    <a:bodyPr/>
                    <a:lstStyle/>
                    <a:p>
                      <a:pPr algn="ctr" fontAlgn="b"/>
                      <a:r>
                        <a:rPr lang="en-CA" sz="700" b="0" i="0" u="none" strike="noStrike">
                          <a:solidFill>
                            <a:srgbClr val="000000"/>
                          </a:solidFill>
                          <a:effectLst/>
                          <a:latin typeface="+mn-lt"/>
                        </a:rPr>
                        <a:t>1.15</a:t>
                      </a:r>
                    </a:p>
                  </a:txBody>
                  <a:tcPr marL="7620" marR="7620" marT="7620" marB="0" anchor="b"/>
                </a:tc>
                <a:tc>
                  <a:txBody>
                    <a:bodyPr/>
                    <a:lstStyle/>
                    <a:p>
                      <a:pPr algn="ctr" fontAlgn="b"/>
                      <a:r>
                        <a:rPr lang="en-CA" sz="700" b="0" i="0" u="none" strike="noStrike">
                          <a:solidFill>
                            <a:srgbClr val="000000"/>
                          </a:solidFill>
                          <a:effectLst/>
                          <a:latin typeface="+mn-lt"/>
                        </a:rPr>
                        <a:t>1.07</a:t>
                      </a:r>
                    </a:p>
                  </a:txBody>
                  <a:tcPr marL="7620" marR="7620" marT="7620" marB="0" anchor="b"/>
                </a:tc>
                <a:extLst>
                  <a:ext uri="{0D108BD9-81ED-4DB2-BD59-A6C34878D82A}">
                    <a16:rowId xmlns:a16="http://schemas.microsoft.com/office/drawing/2014/main" val="4048757230"/>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May</a:t>
                      </a:r>
                    </a:p>
                  </a:txBody>
                  <a:tcPr marL="7620" marR="7620" marT="7620" marB="0" anchor="b"/>
                </a:tc>
                <a:tc>
                  <a:txBody>
                    <a:bodyPr/>
                    <a:lstStyle/>
                    <a:p>
                      <a:pPr algn="ctr" fontAlgn="b"/>
                      <a:r>
                        <a:rPr lang="en-CA" sz="700" b="0" i="0" u="none" strike="noStrike">
                          <a:solidFill>
                            <a:srgbClr val="000000"/>
                          </a:solidFill>
                          <a:effectLst/>
                          <a:latin typeface="+mn-lt"/>
                        </a:rPr>
                        <a:t>2165</a:t>
                      </a:r>
                    </a:p>
                  </a:txBody>
                  <a:tcPr marL="7620" marR="7620" marT="7620" marB="0" anchor="b"/>
                </a:tc>
                <a:tc>
                  <a:txBody>
                    <a:bodyPr/>
                    <a:lstStyle/>
                    <a:p>
                      <a:pPr algn="ctr" fontAlgn="b"/>
                      <a:r>
                        <a:rPr lang="en-CA" sz="700" b="0" i="0" u="none" strike="noStrike">
                          <a:solidFill>
                            <a:srgbClr val="000000"/>
                          </a:solidFill>
                          <a:effectLst/>
                          <a:latin typeface="+mn-lt"/>
                        </a:rPr>
                        <a:t>$92,987</a:t>
                      </a:r>
                    </a:p>
                  </a:txBody>
                  <a:tcPr marL="7620" marR="7620" marT="7620" marB="0" anchor="b"/>
                </a:tc>
                <a:tc>
                  <a:txBody>
                    <a:bodyPr/>
                    <a:lstStyle/>
                    <a:p>
                      <a:pPr algn="ctr" fontAlgn="b"/>
                      <a:r>
                        <a:rPr lang="en-CA" sz="700" b="0" i="0" u="none" strike="noStrike">
                          <a:solidFill>
                            <a:srgbClr val="000000"/>
                          </a:solidFill>
                          <a:effectLst/>
                          <a:latin typeface="+mn-lt"/>
                        </a:rPr>
                        <a:t>1.21</a:t>
                      </a:r>
                    </a:p>
                  </a:txBody>
                  <a:tcPr marL="7620" marR="7620" marT="7620" marB="0" anchor="b"/>
                </a:tc>
                <a:tc>
                  <a:txBody>
                    <a:bodyPr/>
                    <a:lstStyle/>
                    <a:p>
                      <a:pPr algn="ctr" fontAlgn="b"/>
                      <a:r>
                        <a:rPr lang="en-CA" sz="700" b="0" i="0" u="none" strike="noStrike">
                          <a:solidFill>
                            <a:srgbClr val="000000"/>
                          </a:solidFill>
                          <a:effectLst/>
                          <a:latin typeface="+mn-lt"/>
                        </a:rPr>
                        <a:t>1.21</a:t>
                      </a:r>
                    </a:p>
                  </a:txBody>
                  <a:tcPr marL="7620" marR="7620" marT="7620" marB="0" anchor="b"/>
                </a:tc>
                <a:extLst>
                  <a:ext uri="{0D108BD9-81ED-4DB2-BD59-A6C34878D82A}">
                    <a16:rowId xmlns:a16="http://schemas.microsoft.com/office/drawing/2014/main" val="367310685"/>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Jun</a:t>
                      </a:r>
                    </a:p>
                  </a:txBody>
                  <a:tcPr marL="7620" marR="7620" marT="7620" marB="0" anchor="b"/>
                </a:tc>
                <a:tc>
                  <a:txBody>
                    <a:bodyPr/>
                    <a:lstStyle/>
                    <a:p>
                      <a:pPr algn="ctr" fontAlgn="b"/>
                      <a:r>
                        <a:rPr lang="en-CA" sz="700" b="0" i="0" u="none" strike="noStrike" dirty="0">
                          <a:solidFill>
                            <a:srgbClr val="000000"/>
                          </a:solidFill>
                          <a:effectLst/>
                          <a:latin typeface="+mn-lt"/>
                        </a:rPr>
                        <a:t>2001</a:t>
                      </a:r>
                    </a:p>
                  </a:txBody>
                  <a:tcPr marL="7620" marR="7620" marT="7620" marB="0" anchor="b"/>
                </a:tc>
                <a:tc>
                  <a:txBody>
                    <a:bodyPr/>
                    <a:lstStyle/>
                    <a:p>
                      <a:pPr algn="ctr" fontAlgn="b"/>
                      <a:r>
                        <a:rPr lang="en-CA" sz="700" b="0" i="0" u="none" strike="noStrike">
                          <a:solidFill>
                            <a:srgbClr val="000000"/>
                          </a:solidFill>
                          <a:effectLst/>
                          <a:latin typeface="+mn-lt"/>
                        </a:rPr>
                        <a:t>$83,158</a:t>
                      </a:r>
                    </a:p>
                  </a:txBody>
                  <a:tcPr marL="7620" marR="7620" marT="7620" marB="0" anchor="b"/>
                </a:tc>
                <a:tc>
                  <a:txBody>
                    <a:bodyPr/>
                    <a:lstStyle/>
                    <a:p>
                      <a:pPr algn="ctr" fontAlgn="b"/>
                      <a:r>
                        <a:rPr lang="en-CA" sz="700" b="0" i="0" u="none" strike="noStrike">
                          <a:solidFill>
                            <a:srgbClr val="000000"/>
                          </a:solidFill>
                          <a:effectLst/>
                          <a:latin typeface="+mn-lt"/>
                        </a:rPr>
                        <a:t>1.12</a:t>
                      </a:r>
                    </a:p>
                  </a:txBody>
                  <a:tcPr marL="7620" marR="7620" marT="7620" marB="0" anchor="b"/>
                </a:tc>
                <a:tc>
                  <a:txBody>
                    <a:bodyPr/>
                    <a:lstStyle/>
                    <a:p>
                      <a:pPr algn="ctr" fontAlgn="b"/>
                      <a:r>
                        <a:rPr lang="en-CA" sz="700" b="0" i="0" u="none" strike="noStrike">
                          <a:solidFill>
                            <a:srgbClr val="000000"/>
                          </a:solidFill>
                          <a:effectLst/>
                          <a:latin typeface="+mn-lt"/>
                        </a:rPr>
                        <a:t>1.08</a:t>
                      </a:r>
                    </a:p>
                  </a:txBody>
                  <a:tcPr marL="7620" marR="7620" marT="7620" marB="0" anchor="b"/>
                </a:tc>
                <a:extLst>
                  <a:ext uri="{0D108BD9-81ED-4DB2-BD59-A6C34878D82A}">
                    <a16:rowId xmlns:a16="http://schemas.microsoft.com/office/drawing/2014/main" val="3333283094"/>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Jul</a:t>
                      </a:r>
                    </a:p>
                  </a:txBody>
                  <a:tcPr marL="7620" marR="7620" marT="7620" marB="0" anchor="b"/>
                </a:tc>
                <a:tc>
                  <a:txBody>
                    <a:bodyPr/>
                    <a:lstStyle/>
                    <a:p>
                      <a:pPr algn="ctr" fontAlgn="b"/>
                      <a:r>
                        <a:rPr lang="en-CA" sz="700" b="0" i="0" u="none" strike="noStrike" dirty="0">
                          <a:solidFill>
                            <a:srgbClr val="000000"/>
                          </a:solidFill>
                          <a:effectLst/>
                          <a:latin typeface="+mn-lt"/>
                        </a:rPr>
                        <a:t>1970</a:t>
                      </a:r>
                    </a:p>
                  </a:txBody>
                  <a:tcPr marL="7620" marR="7620" marT="7620" marB="0" anchor="b"/>
                </a:tc>
                <a:tc>
                  <a:txBody>
                    <a:bodyPr/>
                    <a:lstStyle/>
                    <a:p>
                      <a:pPr algn="ctr" fontAlgn="b"/>
                      <a:r>
                        <a:rPr lang="en-CA" sz="700" b="0" i="0" u="none" strike="noStrike">
                          <a:solidFill>
                            <a:srgbClr val="000000"/>
                          </a:solidFill>
                          <a:effectLst/>
                          <a:latin typeface="+mn-lt"/>
                        </a:rPr>
                        <a:t>$79,327</a:t>
                      </a:r>
                    </a:p>
                  </a:txBody>
                  <a:tcPr marL="7620" marR="7620" marT="7620" marB="0" anchor="b"/>
                </a:tc>
                <a:tc>
                  <a:txBody>
                    <a:bodyPr/>
                    <a:lstStyle/>
                    <a:p>
                      <a:pPr algn="ctr" fontAlgn="b"/>
                      <a:r>
                        <a:rPr lang="en-CA" sz="700" b="0" i="0" u="none" strike="noStrike">
                          <a:solidFill>
                            <a:srgbClr val="000000"/>
                          </a:solidFill>
                          <a:effectLst/>
                          <a:latin typeface="+mn-lt"/>
                        </a:rPr>
                        <a:t>1.10</a:t>
                      </a:r>
                    </a:p>
                  </a:txBody>
                  <a:tcPr marL="7620" marR="7620" marT="7620" marB="0" anchor="b"/>
                </a:tc>
                <a:tc>
                  <a:txBody>
                    <a:bodyPr/>
                    <a:lstStyle/>
                    <a:p>
                      <a:pPr algn="ctr" fontAlgn="b"/>
                      <a:r>
                        <a:rPr lang="en-CA" sz="700" b="0" i="0" u="none" strike="noStrike">
                          <a:solidFill>
                            <a:srgbClr val="000000"/>
                          </a:solidFill>
                          <a:effectLst/>
                          <a:latin typeface="+mn-lt"/>
                        </a:rPr>
                        <a:t>1.03</a:t>
                      </a:r>
                    </a:p>
                  </a:txBody>
                  <a:tcPr marL="7620" marR="7620" marT="7620" marB="0" anchor="b"/>
                </a:tc>
                <a:extLst>
                  <a:ext uri="{0D108BD9-81ED-4DB2-BD59-A6C34878D82A}">
                    <a16:rowId xmlns:a16="http://schemas.microsoft.com/office/drawing/2014/main" val="4116503829"/>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Aug</a:t>
                      </a:r>
                    </a:p>
                  </a:txBody>
                  <a:tcPr marL="7620" marR="7620" marT="7620" marB="0" anchor="b"/>
                </a:tc>
                <a:tc>
                  <a:txBody>
                    <a:bodyPr/>
                    <a:lstStyle/>
                    <a:p>
                      <a:pPr algn="ctr" fontAlgn="b"/>
                      <a:r>
                        <a:rPr lang="en-CA" sz="700" b="0" i="0" u="none" strike="noStrike">
                          <a:solidFill>
                            <a:srgbClr val="000000"/>
                          </a:solidFill>
                          <a:effectLst/>
                          <a:latin typeface="+mn-lt"/>
                        </a:rPr>
                        <a:t>1653</a:t>
                      </a:r>
                    </a:p>
                  </a:txBody>
                  <a:tcPr marL="7620" marR="7620" marT="7620" marB="0" anchor="b"/>
                </a:tc>
                <a:tc>
                  <a:txBody>
                    <a:bodyPr/>
                    <a:lstStyle/>
                    <a:p>
                      <a:pPr algn="ctr" fontAlgn="b"/>
                      <a:r>
                        <a:rPr lang="en-CA" sz="700" b="0" i="0" u="none" strike="noStrike">
                          <a:solidFill>
                            <a:srgbClr val="000000"/>
                          </a:solidFill>
                          <a:effectLst/>
                          <a:latin typeface="+mn-lt"/>
                        </a:rPr>
                        <a:t>$74,041</a:t>
                      </a:r>
                    </a:p>
                  </a:txBody>
                  <a:tcPr marL="7620" marR="7620" marT="7620" marB="0" anchor="b"/>
                </a:tc>
                <a:tc>
                  <a:txBody>
                    <a:bodyPr/>
                    <a:lstStyle/>
                    <a:p>
                      <a:pPr algn="ctr" fontAlgn="b"/>
                      <a:r>
                        <a:rPr lang="en-CA" sz="700" b="0" i="0" u="none" strike="noStrike">
                          <a:solidFill>
                            <a:srgbClr val="000000"/>
                          </a:solidFill>
                          <a:effectLst/>
                          <a:latin typeface="+mn-lt"/>
                        </a:rPr>
                        <a:t>0.92</a:t>
                      </a:r>
                    </a:p>
                  </a:txBody>
                  <a:tcPr marL="7620" marR="7620" marT="7620" marB="0" anchor="b"/>
                </a:tc>
                <a:tc>
                  <a:txBody>
                    <a:bodyPr/>
                    <a:lstStyle/>
                    <a:p>
                      <a:pPr algn="ctr" fontAlgn="b"/>
                      <a:r>
                        <a:rPr lang="en-CA" sz="700" b="0" i="0" u="none" strike="noStrike">
                          <a:solidFill>
                            <a:srgbClr val="000000"/>
                          </a:solidFill>
                          <a:effectLst/>
                          <a:latin typeface="+mn-lt"/>
                        </a:rPr>
                        <a:t>0.97</a:t>
                      </a:r>
                    </a:p>
                  </a:txBody>
                  <a:tcPr marL="7620" marR="7620" marT="7620" marB="0" anchor="b"/>
                </a:tc>
                <a:extLst>
                  <a:ext uri="{0D108BD9-81ED-4DB2-BD59-A6C34878D82A}">
                    <a16:rowId xmlns:a16="http://schemas.microsoft.com/office/drawing/2014/main" val="4018659163"/>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Sep</a:t>
                      </a:r>
                    </a:p>
                  </a:txBody>
                  <a:tcPr marL="7620" marR="7620" marT="7620" marB="0" anchor="b"/>
                </a:tc>
                <a:tc>
                  <a:txBody>
                    <a:bodyPr/>
                    <a:lstStyle/>
                    <a:p>
                      <a:pPr algn="ctr" fontAlgn="b"/>
                      <a:r>
                        <a:rPr lang="en-CA" sz="700" b="0" i="0" u="none" strike="noStrike" dirty="0">
                          <a:solidFill>
                            <a:srgbClr val="000000"/>
                          </a:solidFill>
                          <a:effectLst/>
                          <a:latin typeface="+mn-lt"/>
                        </a:rPr>
                        <a:t>1707</a:t>
                      </a:r>
                    </a:p>
                  </a:txBody>
                  <a:tcPr marL="7620" marR="7620" marT="7620" marB="0" anchor="b"/>
                </a:tc>
                <a:tc>
                  <a:txBody>
                    <a:bodyPr/>
                    <a:lstStyle/>
                    <a:p>
                      <a:pPr algn="ctr" fontAlgn="b"/>
                      <a:r>
                        <a:rPr lang="en-CA" sz="700" b="0" i="0" u="none" strike="noStrike">
                          <a:solidFill>
                            <a:srgbClr val="000000"/>
                          </a:solidFill>
                          <a:effectLst/>
                          <a:latin typeface="+mn-lt"/>
                        </a:rPr>
                        <a:t>$74,941</a:t>
                      </a:r>
                    </a:p>
                  </a:txBody>
                  <a:tcPr marL="7620" marR="7620" marT="7620" marB="0" anchor="b"/>
                </a:tc>
                <a:tc>
                  <a:txBody>
                    <a:bodyPr/>
                    <a:lstStyle/>
                    <a:p>
                      <a:pPr algn="ctr" fontAlgn="b"/>
                      <a:r>
                        <a:rPr lang="en-CA" sz="700" b="0" i="0" u="none" strike="noStrike">
                          <a:solidFill>
                            <a:srgbClr val="000000"/>
                          </a:solidFill>
                          <a:effectLst/>
                          <a:latin typeface="+mn-lt"/>
                        </a:rPr>
                        <a:t>0.95</a:t>
                      </a:r>
                    </a:p>
                  </a:txBody>
                  <a:tcPr marL="7620" marR="7620" marT="7620" marB="0" anchor="b"/>
                </a:tc>
                <a:tc>
                  <a:txBody>
                    <a:bodyPr/>
                    <a:lstStyle/>
                    <a:p>
                      <a:pPr algn="ctr" fontAlgn="b"/>
                      <a:r>
                        <a:rPr lang="en-CA" sz="700" b="0" i="0" u="none" strike="noStrike">
                          <a:solidFill>
                            <a:srgbClr val="000000"/>
                          </a:solidFill>
                          <a:effectLst/>
                          <a:latin typeface="+mn-lt"/>
                        </a:rPr>
                        <a:t>0.98</a:t>
                      </a:r>
                    </a:p>
                  </a:txBody>
                  <a:tcPr marL="7620" marR="7620" marT="7620" marB="0" anchor="b"/>
                </a:tc>
                <a:extLst>
                  <a:ext uri="{0D108BD9-81ED-4DB2-BD59-A6C34878D82A}">
                    <a16:rowId xmlns:a16="http://schemas.microsoft.com/office/drawing/2014/main" val="3993810624"/>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Oct</a:t>
                      </a:r>
                    </a:p>
                  </a:txBody>
                  <a:tcPr marL="7620" marR="7620" marT="7620" marB="0" anchor="b"/>
                </a:tc>
                <a:tc>
                  <a:txBody>
                    <a:bodyPr/>
                    <a:lstStyle/>
                    <a:p>
                      <a:pPr algn="ctr" fontAlgn="b"/>
                      <a:r>
                        <a:rPr lang="en-CA" sz="700" b="0" i="0" u="none" strike="noStrike" dirty="0">
                          <a:solidFill>
                            <a:srgbClr val="000000"/>
                          </a:solidFill>
                          <a:effectLst/>
                          <a:latin typeface="+mn-lt"/>
                        </a:rPr>
                        <a:t>1457</a:t>
                      </a:r>
                    </a:p>
                  </a:txBody>
                  <a:tcPr marL="7620" marR="7620" marT="7620" marB="0" anchor="b"/>
                </a:tc>
                <a:tc>
                  <a:txBody>
                    <a:bodyPr/>
                    <a:lstStyle/>
                    <a:p>
                      <a:pPr algn="ctr" fontAlgn="b"/>
                      <a:r>
                        <a:rPr lang="en-CA" sz="700" b="0" i="0" u="none" strike="noStrike">
                          <a:solidFill>
                            <a:srgbClr val="000000"/>
                          </a:solidFill>
                          <a:effectLst/>
                          <a:latin typeface="+mn-lt"/>
                        </a:rPr>
                        <a:t>$66,212</a:t>
                      </a:r>
                    </a:p>
                  </a:txBody>
                  <a:tcPr marL="7620" marR="7620" marT="7620" marB="0" anchor="b"/>
                </a:tc>
                <a:tc>
                  <a:txBody>
                    <a:bodyPr/>
                    <a:lstStyle/>
                    <a:p>
                      <a:pPr algn="ctr" fontAlgn="b"/>
                      <a:r>
                        <a:rPr lang="en-CA" sz="700" b="0" i="0" u="none" strike="noStrike">
                          <a:solidFill>
                            <a:srgbClr val="000000"/>
                          </a:solidFill>
                          <a:effectLst/>
                          <a:latin typeface="+mn-lt"/>
                        </a:rPr>
                        <a:t>0.81</a:t>
                      </a:r>
                    </a:p>
                  </a:txBody>
                  <a:tcPr marL="7620" marR="7620" marT="7620" marB="0" anchor="b"/>
                </a:tc>
                <a:tc>
                  <a:txBody>
                    <a:bodyPr/>
                    <a:lstStyle/>
                    <a:p>
                      <a:pPr algn="ctr" fontAlgn="b"/>
                      <a:r>
                        <a:rPr lang="en-CA" sz="700" b="0" i="0" u="none" strike="noStrike">
                          <a:solidFill>
                            <a:srgbClr val="000000"/>
                          </a:solidFill>
                          <a:effectLst/>
                          <a:latin typeface="+mn-lt"/>
                        </a:rPr>
                        <a:t>0.86</a:t>
                      </a:r>
                    </a:p>
                  </a:txBody>
                  <a:tcPr marL="7620" marR="7620" marT="7620" marB="0" anchor="b"/>
                </a:tc>
                <a:extLst>
                  <a:ext uri="{0D108BD9-81ED-4DB2-BD59-A6C34878D82A}">
                    <a16:rowId xmlns:a16="http://schemas.microsoft.com/office/drawing/2014/main" val="886625107"/>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Nov</a:t>
                      </a:r>
                    </a:p>
                  </a:txBody>
                  <a:tcPr marL="7620" marR="7620" marT="7620" marB="0" anchor="b"/>
                </a:tc>
                <a:tc>
                  <a:txBody>
                    <a:bodyPr/>
                    <a:lstStyle/>
                    <a:p>
                      <a:pPr algn="ctr" fontAlgn="b"/>
                      <a:r>
                        <a:rPr lang="en-CA" sz="700" b="0" i="0" u="none" strike="noStrike" dirty="0">
                          <a:solidFill>
                            <a:srgbClr val="000000"/>
                          </a:solidFill>
                          <a:effectLst/>
                          <a:latin typeface="+mn-lt"/>
                        </a:rPr>
                        <a:t>2162</a:t>
                      </a:r>
                    </a:p>
                  </a:txBody>
                  <a:tcPr marL="7620" marR="7620" marT="7620" marB="0" anchor="b"/>
                </a:tc>
                <a:tc>
                  <a:txBody>
                    <a:bodyPr/>
                    <a:lstStyle/>
                    <a:p>
                      <a:pPr algn="ctr" fontAlgn="b"/>
                      <a:r>
                        <a:rPr lang="en-CA" sz="700" b="0" i="0" u="none" strike="noStrike">
                          <a:solidFill>
                            <a:srgbClr val="000000"/>
                          </a:solidFill>
                          <a:effectLst/>
                          <a:latin typeface="+mn-lt"/>
                        </a:rPr>
                        <a:t>$92,088</a:t>
                      </a:r>
                    </a:p>
                  </a:txBody>
                  <a:tcPr marL="7620" marR="7620" marT="7620" marB="0" anchor="b"/>
                </a:tc>
                <a:tc>
                  <a:txBody>
                    <a:bodyPr/>
                    <a:lstStyle/>
                    <a:p>
                      <a:pPr algn="ctr" fontAlgn="b"/>
                      <a:r>
                        <a:rPr lang="en-CA" sz="700" b="0" i="0" u="none" strike="noStrike">
                          <a:solidFill>
                            <a:srgbClr val="000000"/>
                          </a:solidFill>
                          <a:effectLst/>
                          <a:latin typeface="+mn-lt"/>
                        </a:rPr>
                        <a:t>1.21</a:t>
                      </a:r>
                    </a:p>
                  </a:txBody>
                  <a:tcPr marL="7620" marR="7620" marT="7620" marB="0" anchor="b"/>
                </a:tc>
                <a:tc>
                  <a:txBody>
                    <a:bodyPr/>
                    <a:lstStyle/>
                    <a:p>
                      <a:pPr algn="ctr" fontAlgn="b"/>
                      <a:r>
                        <a:rPr lang="en-CA" sz="700" b="0" i="0" u="none" strike="noStrike">
                          <a:solidFill>
                            <a:srgbClr val="000000"/>
                          </a:solidFill>
                          <a:effectLst/>
                          <a:latin typeface="+mn-lt"/>
                        </a:rPr>
                        <a:t>1.20</a:t>
                      </a:r>
                    </a:p>
                  </a:txBody>
                  <a:tcPr marL="7620" marR="7620" marT="7620" marB="0" anchor="b"/>
                </a:tc>
                <a:extLst>
                  <a:ext uri="{0D108BD9-81ED-4DB2-BD59-A6C34878D82A}">
                    <a16:rowId xmlns:a16="http://schemas.microsoft.com/office/drawing/2014/main" val="1481861797"/>
                  </a:ext>
                </a:extLst>
              </a:tr>
              <a:tr h="122159">
                <a:tc>
                  <a:txBody>
                    <a:bodyPr/>
                    <a:lstStyle/>
                    <a:p>
                      <a:pPr algn="l" fontAlgn="b"/>
                      <a:r>
                        <a:rPr lang="en-CA" sz="700" b="0" i="0" u="none" strike="noStrike">
                          <a:solidFill>
                            <a:srgbClr val="000000"/>
                          </a:solidFill>
                          <a:effectLst/>
                          <a:latin typeface="+mn-lt"/>
                        </a:rPr>
                        <a:t>Lakeshore</a:t>
                      </a:r>
                    </a:p>
                  </a:txBody>
                  <a:tcPr marL="7620" marR="7620" marT="7620" marB="0" anchor="b"/>
                </a:tc>
                <a:tc>
                  <a:txBody>
                    <a:bodyPr/>
                    <a:lstStyle/>
                    <a:p>
                      <a:pPr algn="l" fontAlgn="b"/>
                      <a:r>
                        <a:rPr lang="en-CA" sz="700" b="0" i="0" u="none" strike="noStrike">
                          <a:solidFill>
                            <a:srgbClr val="000000"/>
                          </a:solidFill>
                          <a:effectLst/>
                          <a:latin typeface="+mn-lt"/>
                        </a:rPr>
                        <a:t>Dec</a:t>
                      </a:r>
                    </a:p>
                  </a:txBody>
                  <a:tcPr marL="7620" marR="7620" marT="7620" marB="0" anchor="b"/>
                </a:tc>
                <a:tc>
                  <a:txBody>
                    <a:bodyPr/>
                    <a:lstStyle/>
                    <a:p>
                      <a:pPr algn="ctr" fontAlgn="b"/>
                      <a:r>
                        <a:rPr lang="en-CA" sz="700" b="0" i="0" u="none" strike="noStrike">
                          <a:solidFill>
                            <a:srgbClr val="000000"/>
                          </a:solidFill>
                          <a:effectLst/>
                          <a:latin typeface="+mn-lt"/>
                        </a:rPr>
                        <a:t>1622</a:t>
                      </a:r>
                    </a:p>
                  </a:txBody>
                  <a:tcPr marL="7620" marR="7620" marT="7620" marB="0" anchor="b"/>
                </a:tc>
                <a:tc>
                  <a:txBody>
                    <a:bodyPr/>
                    <a:lstStyle/>
                    <a:p>
                      <a:pPr algn="ctr" fontAlgn="b"/>
                      <a:r>
                        <a:rPr lang="en-CA" sz="700" b="0" i="0" u="none" strike="noStrike">
                          <a:solidFill>
                            <a:srgbClr val="000000"/>
                          </a:solidFill>
                          <a:effectLst/>
                          <a:latin typeface="+mn-lt"/>
                        </a:rPr>
                        <a:t>$73,841</a:t>
                      </a:r>
                    </a:p>
                  </a:txBody>
                  <a:tcPr marL="7620" marR="7620" marT="7620" marB="0" anchor="b"/>
                </a:tc>
                <a:tc>
                  <a:txBody>
                    <a:bodyPr/>
                    <a:lstStyle/>
                    <a:p>
                      <a:pPr algn="ctr" fontAlgn="b"/>
                      <a:r>
                        <a:rPr lang="en-CA" sz="700" b="0" i="0" u="none" strike="noStrike">
                          <a:solidFill>
                            <a:srgbClr val="000000"/>
                          </a:solidFill>
                          <a:effectLst/>
                          <a:latin typeface="+mn-lt"/>
                        </a:rPr>
                        <a:t>0.91</a:t>
                      </a:r>
                    </a:p>
                  </a:txBody>
                  <a:tcPr marL="7620" marR="7620" marT="7620" marB="0" anchor="b"/>
                </a:tc>
                <a:tc>
                  <a:txBody>
                    <a:bodyPr/>
                    <a:lstStyle/>
                    <a:p>
                      <a:pPr algn="ctr" fontAlgn="b"/>
                      <a:r>
                        <a:rPr lang="en-CA" sz="700" b="0" i="0" u="none" strike="noStrike">
                          <a:solidFill>
                            <a:srgbClr val="000000"/>
                          </a:solidFill>
                          <a:effectLst/>
                          <a:latin typeface="+mn-lt"/>
                        </a:rPr>
                        <a:t>0.96</a:t>
                      </a:r>
                    </a:p>
                  </a:txBody>
                  <a:tcPr marL="7620" marR="7620" marT="7620" marB="0" anchor="b"/>
                </a:tc>
                <a:extLst>
                  <a:ext uri="{0D108BD9-81ED-4DB2-BD59-A6C34878D82A}">
                    <a16:rowId xmlns:a16="http://schemas.microsoft.com/office/drawing/2014/main" val="1651215162"/>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Jan</a:t>
                      </a:r>
                    </a:p>
                  </a:txBody>
                  <a:tcPr marL="7620" marR="7620" marT="7620" marB="0" anchor="b"/>
                </a:tc>
                <a:tc>
                  <a:txBody>
                    <a:bodyPr/>
                    <a:lstStyle/>
                    <a:p>
                      <a:pPr algn="ctr" fontAlgn="b"/>
                      <a:r>
                        <a:rPr lang="en-CA" sz="700" b="0" i="0" u="none" strike="noStrike" dirty="0">
                          <a:solidFill>
                            <a:srgbClr val="000000"/>
                          </a:solidFill>
                          <a:effectLst/>
                          <a:latin typeface="+mn-lt"/>
                        </a:rPr>
                        <a:t>558</a:t>
                      </a:r>
                    </a:p>
                  </a:txBody>
                  <a:tcPr marL="7620" marR="7620" marT="7620" marB="0" anchor="b"/>
                </a:tc>
                <a:tc>
                  <a:txBody>
                    <a:bodyPr/>
                    <a:lstStyle/>
                    <a:p>
                      <a:pPr algn="ctr" fontAlgn="b"/>
                      <a:r>
                        <a:rPr lang="en-CA" sz="700" b="0" i="0" u="none" strike="noStrike">
                          <a:solidFill>
                            <a:srgbClr val="000000"/>
                          </a:solidFill>
                          <a:effectLst/>
                          <a:latin typeface="+mn-lt"/>
                        </a:rPr>
                        <a:t>$32,838</a:t>
                      </a:r>
                    </a:p>
                  </a:txBody>
                  <a:tcPr marL="7620" marR="7620" marT="7620" marB="0" anchor="b"/>
                </a:tc>
                <a:tc>
                  <a:txBody>
                    <a:bodyPr/>
                    <a:lstStyle/>
                    <a:p>
                      <a:pPr algn="ctr" fontAlgn="b"/>
                      <a:r>
                        <a:rPr lang="en-CA" sz="700" b="0" i="0" u="none" strike="noStrike">
                          <a:solidFill>
                            <a:srgbClr val="000000"/>
                          </a:solidFill>
                          <a:effectLst/>
                          <a:latin typeface="+mn-lt"/>
                        </a:rPr>
                        <a:t>0.58</a:t>
                      </a:r>
                    </a:p>
                  </a:txBody>
                  <a:tcPr marL="7620" marR="7620" marT="7620" marB="0" anchor="b"/>
                </a:tc>
                <a:tc>
                  <a:txBody>
                    <a:bodyPr/>
                    <a:lstStyle/>
                    <a:p>
                      <a:pPr algn="ctr" fontAlgn="b"/>
                      <a:r>
                        <a:rPr lang="en-CA" sz="700" b="0" i="0" u="none" strike="noStrike">
                          <a:solidFill>
                            <a:srgbClr val="000000"/>
                          </a:solidFill>
                          <a:effectLst/>
                          <a:latin typeface="+mn-lt"/>
                        </a:rPr>
                        <a:t>0.78</a:t>
                      </a:r>
                    </a:p>
                  </a:txBody>
                  <a:tcPr marL="7620" marR="7620" marT="7620" marB="0" anchor="b"/>
                </a:tc>
                <a:extLst>
                  <a:ext uri="{0D108BD9-81ED-4DB2-BD59-A6C34878D82A}">
                    <a16:rowId xmlns:a16="http://schemas.microsoft.com/office/drawing/2014/main" val="387455307"/>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Feb</a:t>
                      </a:r>
                    </a:p>
                  </a:txBody>
                  <a:tcPr marL="7620" marR="7620" marT="7620" marB="0" anchor="b"/>
                </a:tc>
                <a:tc>
                  <a:txBody>
                    <a:bodyPr/>
                    <a:lstStyle/>
                    <a:p>
                      <a:pPr algn="ctr" fontAlgn="b"/>
                      <a:r>
                        <a:rPr lang="en-CA" sz="700" b="0" i="0" u="none" strike="noStrike">
                          <a:solidFill>
                            <a:srgbClr val="000000"/>
                          </a:solidFill>
                          <a:effectLst/>
                          <a:latin typeface="+mn-lt"/>
                        </a:rPr>
                        <a:t>558</a:t>
                      </a:r>
                    </a:p>
                  </a:txBody>
                  <a:tcPr marL="7620" marR="7620" marT="7620" marB="0" anchor="b"/>
                </a:tc>
                <a:tc>
                  <a:txBody>
                    <a:bodyPr/>
                    <a:lstStyle/>
                    <a:p>
                      <a:pPr algn="ctr" fontAlgn="b"/>
                      <a:r>
                        <a:rPr lang="en-CA" sz="700" b="0" i="0" u="none" strike="noStrike">
                          <a:solidFill>
                            <a:srgbClr val="000000"/>
                          </a:solidFill>
                          <a:effectLst/>
                          <a:latin typeface="+mn-lt"/>
                        </a:rPr>
                        <a:t>$22,203</a:t>
                      </a:r>
                    </a:p>
                  </a:txBody>
                  <a:tcPr marL="7620" marR="7620" marT="7620" marB="0" anchor="b"/>
                </a:tc>
                <a:tc>
                  <a:txBody>
                    <a:bodyPr/>
                    <a:lstStyle/>
                    <a:p>
                      <a:pPr algn="ctr" fontAlgn="b"/>
                      <a:r>
                        <a:rPr lang="en-CA" sz="700" b="0" i="0" u="none" strike="noStrike">
                          <a:solidFill>
                            <a:srgbClr val="000000"/>
                          </a:solidFill>
                          <a:effectLst/>
                          <a:latin typeface="+mn-lt"/>
                        </a:rPr>
                        <a:t>0.58</a:t>
                      </a:r>
                    </a:p>
                  </a:txBody>
                  <a:tcPr marL="7620" marR="7620" marT="7620" marB="0" anchor="b"/>
                </a:tc>
                <a:tc>
                  <a:txBody>
                    <a:bodyPr/>
                    <a:lstStyle/>
                    <a:p>
                      <a:pPr algn="ctr" fontAlgn="b"/>
                      <a:r>
                        <a:rPr lang="en-CA" sz="700" b="0" i="0" u="none" strike="noStrike">
                          <a:solidFill>
                            <a:srgbClr val="000000"/>
                          </a:solidFill>
                          <a:effectLst/>
                          <a:latin typeface="+mn-lt"/>
                        </a:rPr>
                        <a:t>0.53</a:t>
                      </a:r>
                    </a:p>
                  </a:txBody>
                  <a:tcPr marL="7620" marR="7620" marT="7620" marB="0" anchor="b"/>
                </a:tc>
                <a:extLst>
                  <a:ext uri="{0D108BD9-81ED-4DB2-BD59-A6C34878D82A}">
                    <a16:rowId xmlns:a16="http://schemas.microsoft.com/office/drawing/2014/main" val="442430040"/>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Mar</a:t>
                      </a:r>
                    </a:p>
                  </a:txBody>
                  <a:tcPr marL="7620" marR="7620" marT="7620" marB="0" anchor="b"/>
                </a:tc>
                <a:tc>
                  <a:txBody>
                    <a:bodyPr/>
                    <a:lstStyle/>
                    <a:p>
                      <a:pPr algn="ctr" fontAlgn="b"/>
                      <a:r>
                        <a:rPr lang="en-CA" sz="700" b="0" i="0" u="none" strike="noStrike" dirty="0">
                          <a:solidFill>
                            <a:srgbClr val="000000"/>
                          </a:solidFill>
                          <a:effectLst/>
                          <a:latin typeface="+mn-lt"/>
                        </a:rPr>
                        <a:t>1099</a:t>
                      </a:r>
                    </a:p>
                  </a:txBody>
                  <a:tcPr marL="7620" marR="7620" marT="7620" marB="0" anchor="b"/>
                </a:tc>
                <a:tc>
                  <a:txBody>
                    <a:bodyPr/>
                    <a:lstStyle/>
                    <a:p>
                      <a:pPr algn="ctr" fontAlgn="b"/>
                      <a:r>
                        <a:rPr lang="en-CA" sz="700" b="0" i="0" u="none" strike="noStrike">
                          <a:solidFill>
                            <a:srgbClr val="000000"/>
                          </a:solidFill>
                          <a:effectLst/>
                          <a:latin typeface="+mn-lt"/>
                        </a:rPr>
                        <a:t>$41,633</a:t>
                      </a:r>
                    </a:p>
                  </a:txBody>
                  <a:tcPr marL="7620" marR="7620" marT="7620" marB="0" anchor="b"/>
                </a:tc>
                <a:tc>
                  <a:txBody>
                    <a:bodyPr/>
                    <a:lstStyle/>
                    <a:p>
                      <a:pPr algn="ctr" fontAlgn="b"/>
                      <a:r>
                        <a:rPr lang="en-CA" sz="700" b="0" i="0" u="none" strike="noStrike">
                          <a:solidFill>
                            <a:srgbClr val="000000"/>
                          </a:solidFill>
                          <a:effectLst/>
                          <a:latin typeface="+mn-lt"/>
                        </a:rPr>
                        <a:t>1.14</a:t>
                      </a:r>
                    </a:p>
                  </a:txBody>
                  <a:tcPr marL="7620" marR="7620" marT="7620" marB="0" anchor="b"/>
                </a:tc>
                <a:tc>
                  <a:txBody>
                    <a:bodyPr/>
                    <a:lstStyle/>
                    <a:p>
                      <a:pPr algn="ctr" fontAlgn="b"/>
                      <a:r>
                        <a:rPr lang="en-CA" sz="700" b="0" i="0" u="none" strike="noStrike">
                          <a:solidFill>
                            <a:srgbClr val="000000"/>
                          </a:solidFill>
                          <a:effectLst/>
                          <a:latin typeface="+mn-lt"/>
                        </a:rPr>
                        <a:t>0.99</a:t>
                      </a:r>
                    </a:p>
                  </a:txBody>
                  <a:tcPr marL="7620" marR="7620" marT="7620" marB="0" anchor="b"/>
                </a:tc>
                <a:extLst>
                  <a:ext uri="{0D108BD9-81ED-4DB2-BD59-A6C34878D82A}">
                    <a16:rowId xmlns:a16="http://schemas.microsoft.com/office/drawing/2014/main" val="1296157755"/>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Apr</a:t>
                      </a:r>
                    </a:p>
                  </a:txBody>
                  <a:tcPr marL="7620" marR="7620" marT="7620" marB="0" anchor="b"/>
                </a:tc>
                <a:tc>
                  <a:txBody>
                    <a:bodyPr/>
                    <a:lstStyle/>
                    <a:p>
                      <a:pPr algn="ctr" fontAlgn="b"/>
                      <a:r>
                        <a:rPr lang="en-CA" sz="700" b="0" i="0" u="none" strike="noStrike" dirty="0">
                          <a:solidFill>
                            <a:srgbClr val="000000"/>
                          </a:solidFill>
                          <a:effectLst/>
                          <a:latin typeface="+mn-lt"/>
                        </a:rPr>
                        <a:t>938</a:t>
                      </a:r>
                    </a:p>
                  </a:txBody>
                  <a:tcPr marL="7620" marR="7620" marT="7620" marB="0" anchor="b"/>
                </a:tc>
                <a:tc>
                  <a:txBody>
                    <a:bodyPr/>
                    <a:lstStyle/>
                    <a:p>
                      <a:pPr algn="ctr" fontAlgn="b"/>
                      <a:r>
                        <a:rPr lang="en-CA" sz="700" b="0" i="0" u="none" strike="noStrike">
                          <a:solidFill>
                            <a:srgbClr val="000000"/>
                          </a:solidFill>
                          <a:effectLst/>
                          <a:latin typeface="+mn-lt"/>
                        </a:rPr>
                        <a:t>$34,102</a:t>
                      </a:r>
                    </a:p>
                  </a:txBody>
                  <a:tcPr marL="7620" marR="7620" marT="7620" marB="0" anchor="b"/>
                </a:tc>
                <a:tc>
                  <a:txBody>
                    <a:bodyPr/>
                    <a:lstStyle/>
                    <a:p>
                      <a:pPr algn="ctr" fontAlgn="b"/>
                      <a:r>
                        <a:rPr lang="en-CA" sz="700" b="0" i="0" u="none" strike="noStrike">
                          <a:solidFill>
                            <a:srgbClr val="000000"/>
                          </a:solidFill>
                          <a:effectLst/>
                          <a:latin typeface="+mn-lt"/>
                        </a:rPr>
                        <a:t>0.97</a:t>
                      </a:r>
                    </a:p>
                  </a:txBody>
                  <a:tcPr marL="7620" marR="7620" marT="7620" marB="0" anchor="b"/>
                </a:tc>
                <a:tc>
                  <a:txBody>
                    <a:bodyPr/>
                    <a:lstStyle/>
                    <a:p>
                      <a:pPr algn="ctr" fontAlgn="b"/>
                      <a:r>
                        <a:rPr lang="en-CA" sz="700" b="0" i="0" u="none" strike="noStrike">
                          <a:solidFill>
                            <a:srgbClr val="000000"/>
                          </a:solidFill>
                          <a:effectLst/>
                          <a:latin typeface="+mn-lt"/>
                        </a:rPr>
                        <a:t>0.81</a:t>
                      </a:r>
                    </a:p>
                  </a:txBody>
                  <a:tcPr marL="7620" marR="7620" marT="7620" marB="0" anchor="b"/>
                </a:tc>
                <a:extLst>
                  <a:ext uri="{0D108BD9-81ED-4DB2-BD59-A6C34878D82A}">
                    <a16:rowId xmlns:a16="http://schemas.microsoft.com/office/drawing/2014/main" val="2492522184"/>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May</a:t>
                      </a:r>
                    </a:p>
                  </a:txBody>
                  <a:tcPr marL="7620" marR="7620" marT="7620" marB="0" anchor="b"/>
                </a:tc>
                <a:tc>
                  <a:txBody>
                    <a:bodyPr/>
                    <a:lstStyle/>
                    <a:p>
                      <a:pPr algn="ctr" fontAlgn="b"/>
                      <a:r>
                        <a:rPr lang="en-CA" sz="700" b="0" i="0" u="none" strike="noStrike" dirty="0">
                          <a:solidFill>
                            <a:srgbClr val="000000"/>
                          </a:solidFill>
                          <a:effectLst/>
                          <a:latin typeface="+mn-lt"/>
                        </a:rPr>
                        <a:t>903</a:t>
                      </a:r>
                    </a:p>
                  </a:txBody>
                  <a:tcPr marL="7620" marR="7620" marT="7620" marB="0" anchor="b"/>
                </a:tc>
                <a:tc>
                  <a:txBody>
                    <a:bodyPr/>
                    <a:lstStyle/>
                    <a:p>
                      <a:pPr algn="ctr" fontAlgn="b"/>
                      <a:r>
                        <a:rPr lang="en-CA" sz="700" b="0" i="0" u="none" strike="noStrike">
                          <a:solidFill>
                            <a:srgbClr val="000000"/>
                          </a:solidFill>
                          <a:effectLst/>
                          <a:latin typeface="+mn-lt"/>
                        </a:rPr>
                        <a:t>$34,803</a:t>
                      </a:r>
                    </a:p>
                  </a:txBody>
                  <a:tcPr marL="7620" marR="7620" marT="7620" marB="0" anchor="b"/>
                </a:tc>
                <a:tc>
                  <a:txBody>
                    <a:bodyPr/>
                    <a:lstStyle/>
                    <a:p>
                      <a:pPr algn="ctr" fontAlgn="b"/>
                      <a:r>
                        <a:rPr lang="en-CA" sz="700" b="0" i="0" u="none" strike="noStrike">
                          <a:solidFill>
                            <a:srgbClr val="000000"/>
                          </a:solidFill>
                          <a:effectLst/>
                          <a:latin typeface="+mn-lt"/>
                        </a:rPr>
                        <a:t>0.94</a:t>
                      </a:r>
                    </a:p>
                  </a:txBody>
                  <a:tcPr marL="7620" marR="7620" marT="7620" marB="0" anchor="b"/>
                </a:tc>
                <a:tc>
                  <a:txBody>
                    <a:bodyPr/>
                    <a:lstStyle/>
                    <a:p>
                      <a:pPr algn="ctr" fontAlgn="b"/>
                      <a:r>
                        <a:rPr lang="en-CA" sz="700" b="0" i="0" u="none" strike="noStrike">
                          <a:solidFill>
                            <a:srgbClr val="000000"/>
                          </a:solidFill>
                          <a:effectLst/>
                          <a:latin typeface="+mn-lt"/>
                        </a:rPr>
                        <a:t>0.83</a:t>
                      </a:r>
                    </a:p>
                  </a:txBody>
                  <a:tcPr marL="7620" marR="7620" marT="7620" marB="0" anchor="b"/>
                </a:tc>
                <a:extLst>
                  <a:ext uri="{0D108BD9-81ED-4DB2-BD59-A6C34878D82A}">
                    <a16:rowId xmlns:a16="http://schemas.microsoft.com/office/drawing/2014/main" val="1039798792"/>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Jun</a:t>
                      </a:r>
                    </a:p>
                  </a:txBody>
                  <a:tcPr marL="7620" marR="7620" marT="7620" marB="0" anchor="b"/>
                </a:tc>
                <a:tc>
                  <a:txBody>
                    <a:bodyPr/>
                    <a:lstStyle/>
                    <a:p>
                      <a:pPr algn="ctr" fontAlgn="b"/>
                      <a:r>
                        <a:rPr lang="en-CA" sz="700" b="0" i="0" u="none" strike="noStrike" dirty="0">
                          <a:solidFill>
                            <a:srgbClr val="000000"/>
                          </a:solidFill>
                          <a:effectLst/>
                          <a:latin typeface="+mn-lt"/>
                        </a:rPr>
                        <a:t>960</a:t>
                      </a:r>
                    </a:p>
                  </a:txBody>
                  <a:tcPr marL="7620" marR="7620" marT="7620" marB="0" anchor="b"/>
                </a:tc>
                <a:tc>
                  <a:txBody>
                    <a:bodyPr/>
                    <a:lstStyle/>
                    <a:p>
                      <a:pPr algn="ctr" fontAlgn="b"/>
                      <a:r>
                        <a:rPr lang="en-CA" sz="700" b="0" i="0" u="none" strike="noStrike">
                          <a:solidFill>
                            <a:srgbClr val="000000"/>
                          </a:solidFill>
                          <a:effectLst/>
                          <a:latin typeface="+mn-lt"/>
                        </a:rPr>
                        <a:t>$38,683</a:t>
                      </a:r>
                    </a:p>
                  </a:txBody>
                  <a:tcPr marL="7620" marR="7620" marT="7620" marB="0" anchor="b"/>
                </a:tc>
                <a:tc>
                  <a:txBody>
                    <a:bodyPr/>
                    <a:lstStyle/>
                    <a:p>
                      <a:pPr algn="ctr" fontAlgn="b"/>
                      <a:r>
                        <a:rPr lang="en-CA" sz="700" b="0" i="0" u="none" strike="noStrike">
                          <a:solidFill>
                            <a:srgbClr val="000000"/>
                          </a:solidFill>
                          <a:effectLst/>
                          <a:latin typeface="+mn-lt"/>
                        </a:rPr>
                        <a:t>1.00</a:t>
                      </a:r>
                    </a:p>
                  </a:txBody>
                  <a:tcPr marL="7620" marR="7620" marT="7620" marB="0" anchor="b"/>
                </a:tc>
                <a:tc>
                  <a:txBody>
                    <a:bodyPr/>
                    <a:lstStyle/>
                    <a:p>
                      <a:pPr algn="ctr" fontAlgn="b"/>
                      <a:r>
                        <a:rPr lang="en-CA" sz="700" b="0" i="0" u="none" strike="noStrike">
                          <a:solidFill>
                            <a:srgbClr val="000000"/>
                          </a:solidFill>
                          <a:effectLst/>
                          <a:latin typeface="+mn-lt"/>
                        </a:rPr>
                        <a:t>0.92</a:t>
                      </a:r>
                    </a:p>
                  </a:txBody>
                  <a:tcPr marL="7620" marR="7620" marT="7620" marB="0" anchor="b"/>
                </a:tc>
                <a:extLst>
                  <a:ext uri="{0D108BD9-81ED-4DB2-BD59-A6C34878D82A}">
                    <a16:rowId xmlns:a16="http://schemas.microsoft.com/office/drawing/2014/main" val="1938353956"/>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Jul</a:t>
                      </a:r>
                    </a:p>
                  </a:txBody>
                  <a:tcPr marL="7620" marR="7620" marT="7620" marB="0" anchor="b"/>
                </a:tc>
                <a:tc>
                  <a:txBody>
                    <a:bodyPr/>
                    <a:lstStyle/>
                    <a:p>
                      <a:pPr algn="ctr" fontAlgn="b"/>
                      <a:r>
                        <a:rPr lang="en-CA" sz="700" b="0" i="0" u="none" strike="noStrike" dirty="0">
                          <a:solidFill>
                            <a:srgbClr val="000000"/>
                          </a:solidFill>
                          <a:effectLst/>
                          <a:latin typeface="+mn-lt"/>
                        </a:rPr>
                        <a:t>819</a:t>
                      </a:r>
                    </a:p>
                  </a:txBody>
                  <a:tcPr marL="7620" marR="7620" marT="7620" marB="0" anchor="b"/>
                </a:tc>
                <a:tc>
                  <a:txBody>
                    <a:bodyPr/>
                    <a:lstStyle/>
                    <a:p>
                      <a:pPr algn="ctr" fontAlgn="b"/>
                      <a:r>
                        <a:rPr lang="en-CA" sz="700" b="0" i="0" u="none" strike="noStrike">
                          <a:solidFill>
                            <a:srgbClr val="000000"/>
                          </a:solidFill>
                          <a:effectLst/>
                          <a:latin typeface="+mn-lt"/>
                        </a:rPr>
                        <a:t>$32,271</a:t>
                      </a:r>
                    </a:p>
                  </a:txBody>
                  <a:tcPr marL="7620" marR="7620" marT="7620" marB="0" anchor="b"/>
                </a:tc>
                <a:tc>
                  <a:txBody>
                    <a:bodyPr/>
                    <a:lstStyle/>
                    <a:p>
                      <a:pPr algn="ctr" fontAlgn="b"/>
                      <a:r>
                        <a:rPr lang="en-CA" sz="700" b="0" i="0" u="none" strike="noStrike">
                          <a:solidFill>
                            <a:srgbClr val="000000"/>
                          </a:solidFill>
                          <a:effectLst/>
                          <a:latin typeface="+mn-lt"/>
                        </a:rPr>
                        <a:t>0.85</a:t>
                      </a:r>
                    </a:p>
                  </a:txBody>
                  <a:tcPr marL="7620" marR="7620" marT="7620" marB="0" anchor="b"/>
                </a:tc>
                <a:tc>
                  <a:txBody>
                    <a:bodyPr/>
                    <a:lstStyle/>
                    <a:p>
                      <a:pPr algn="ctr" fontAlgn="b"/>
                      <a:r>
                        <a:rPr lang="en-CA" sz="700" b="0" i="0" u="none" strike="noStrike">
                          <a:solidFill>
                            <a:srgbClr val="000000"/>
                          </a:solidFill>
                          <a:effectLst/>
                          <a:latin typeface="+mn-lt"/>
                        </a:rPr>
                        <a:t>0.77</a:t>
                      </a:r>
                    </a:p>
                  </a:txBody>
                  <a:tcPr marL="7620" marR="7620" marT="7620" marB="0" anchor="b"/>
                </a:tc>
                <a:extLst>
                  <a:ext uri="{0D108BD9-81ED-4DB2-BD59-A6C34878D82A}">
                    <a16:rowId xmlns:a16="http://schemas.microsoft.com/office/drawing/2014/main" val="321707548"/>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Aug</a:t>
                      </a:r>
                    </a:p>
                  </a:txBody>
                  <a:tcPr marL="7620" marR="7620" marT="7620" marB="0" anchor="b"/>
                </a:tc>
                <a:tc>
                  <a:txBody>
                    <a:bodyPr/>
                    <a:lstStyle/>
                    <a:p>
                      <a:pPr algn="ctr" fontAlgn="b"/>
                      <a:r>
                        <a:rPr lang="en-CA" sz="700" b="0" i="0" u="none" strike="noStrike" dirty="0">
                          <a:solidFill>
                            <a:srgbClr val="000000"/>
                          </a:solidFill>
                          <a:effectLst/>
                          <a:latin typeface="+mn-lt"/>
                        </a:rPr>
                        <a:t>697</a:t>
                      </a:r>
                    </a:p>
                  </a:txBody>
                  <a:tcPr marL="7620" marR="7620" marT="7620" marB="0" anchor="b"/>
                </a:tc>
                <a:tc>
                  <a:txBody>
                    <a:bodyPr/>
                    <a:lstStyle/>
                    <a:p>
                      <a:pPr algn="ctr" fontAlgn="b"/>
                      <a:r>
                        <a:rPr lang="en-CA" sz="700" b="0" i="0" u="none" strike="noStrike">
                          <a:solidFill>
                            <a:srgbClr val="000000"/>
                          </a:solidFill>
                          <a:effectLst/>
                          <a:latin typeface="+mn-lt"/>
                        </a:rPr>
                        <a:t>$31,332</a:t>
                      </a:r>
                    </a:p>
                  </a:txBody>
                  <a:tcPr marL="7620" marR="7620" marT="7620" marB="0" anchor="b"/>
                </a:tc>
                <a:tc>
                  <a:txBody>
                    <a:bodyPr/>
                    <a:lstStyle/>
                    <a:p>
                      <a:pPr algn="ctr" fontAlgn="b"/>
                      <a:r>
                        <a:rPr lang="en-CA" sz="700" b="0" i="0" u="none" strike="noStrike">
                          <a:solidFill>
                            <a:srgbClr val="000000"/>
                          </a:solidFill>
                          <a:effectLst/>
                          <a:latin typeface="+mn-lt"/>
                        </a:rPr>
                        <a:t>0.72</a:t>
                      </a:r>
                    </a:p>
                  </a:txBody>
                  <a:tcPr marL="7620" marR="7620" marT="7620" marB="0" anchor="b"/>
                </a:tc>
                <a:tc>
                  <a:txBody>
                    <a:bodyPr/>
                    <a:lstStyle/>
                    <a:p>
                      <a:pPr algn="ctr" fontAlgn="b"/>
                      <a:r>
                        <a:rPr lang="en-CA" sz="700" b="0" i="0" u="none" strike="noStrike">
                          <a:solidFill>
                            <a:srgbClr val="000000"/>
                          </a:solidFill>
                          <a:effectLst/>
                          <a:latin typeface="+mn-lt"/>
                        </a:rPr>
                        <a:t>0.75</a:t>
                      </a:r>
                    </a:p>
                  </a:txBody>
                  <a:tcPr marL="7620" marR="7620" marT="7620" marB="0" anchor="b"/>
                </a:tc>
                <a:extLst>
                  <a:ext uri="{0D108BD9-81ED-4DB2-BD59-A6C34878D82A}">
                    <a16:rowId xmlns:a16="http://schemas.microsoft.com/office/drawing/2014/main" val="4227486358"/>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Sep</a:t>
                      </a:r>
                    </a:p>
                  </a:txBody>
                  <a:tcPr marL="7620" marR="7620" marT="7620" marB="0" anchor="b"/>
                </a:tc>
                <a:tc>
                  <a:txBody>
                    <a:bodyPr/>
                    <a:lstStyle/>
                    <a:p>
                      <a:pPr algn="ctr" fontAlgn="b"/>
                      <a:r>
                        <a:rPr lang="en-CA" sz="700" b="0" i="0" u="none" strike="noStrike" dirty="0">
                          <a:solidFill>
                            <a:srgbClr val="000000"/>
                          </a:solidFill>
                          <a:effectLst/>
                          <a:latin typeface="+mn-lt"/>
                        </a:rPr>
                        <a:t>1131</a:t>
                      </a:r>
                    </a:p>
                  </a:txBody>
                  <a:tcPr marL="7620" marR="7620" marT="7620" marB="0" anchor="b"/>
                </a:tc>
                <a:tc>
                  <a:txBody>
                    <a:bodyPr/>
                    <a:lstStyle/>
                    <a:p>
                      <a:pPr algn="ctr" fontAlgn="b"/>
                      <a:r>
                        <a:rPr lang="en-CA" sz="700" b="0" i="0" u="none" strike="noStrike">
                          <a:solidFill>
                            <a:srgbClr val="000000"/>
                          </a:solidFill>
                          <a:effectLst/>
                          <a:latin typeface="+mn-lt"/>
                        </a:rPr>
                        <a:t>$51,558</a:t>
                      </a:r>
                    </a:p>
                  </a:txBody>
                  <a:tcPr marL="7620" marR="7620" marT="7620" marB="0" anchor="b"/>
                </a:tc>
                <a:tc>
                  <a:txBody>
                    <a:bodyPr/>
                    <a:lstStyle/>
                    <a:p>
                      <a:pPr algn="ctr" fontAlgn="b"/>
                      <a:r>
                        <a:rPr lang="en-CA" sz="700" b="0" i="0" u="none" strike="noStrike">
                          <a:solidFill>
                            <a:srgbClr val="000000"/>
                          </a:solidFill>
                          <a:effectLst/>
                          <a:latin typeface="+mn-lt"/>
                        </a:rPr>
                        <a:t>1.17</a:t>
                      </a:r>
                    </a:p>
                  </a:txBody>
                  <a:tcPr marL="7620" marR="7620" marT="7620" marB="0" anchor="b"/>
                </a:tc>
                <a:tc>
                  <a:txBody>
                    <a:bodyPr/>
                    <a:lstStyle/>
                    <a:p>
                      <a:pPr algn="ctr" fontAlgn="b"/>
                      <a:r>
                        <a:rPr lang="en-CA" sz="700" b="0" i="0" u="none" strike="noStrike">
                          <a:solidFill>
                            <a:srgbClr val="000000"/>
                          </a:solidFill>
                          <a:effectLst/>
                          <a:latin typeface="+mn-lt"/>
                        </a:rPr>
                        <a:t>1.23</a:t>
                      </a:r>
                    </a:p>
                  </a:txBody>
                  <a:tcPr marL="7620" marR="7620" marT="7620" marB="0" anchor="b"/>
                </a:tc>
                <a:extLst>
                  <a:ext uri="{0D108BD9-81ED-4DB2-BD59-A6C34878D82A}">
                    <a16:rowId xmlns:a16="http://schemas.microsoft.com/office/drawing/2014/main" val="2106764077"/>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Oct</a:t>
                      </a:r>
                    </a:p>
                  </a:txBody>
                  <a:tcPr marL="7620" marR="7620" marT="7620" marB="0" anchor="b"/>
                </a:tc>
                <a:tc>
                  <a:txBody>
                    <a:bodyPr/>
                    <a:lstStyle/>
                    <a:p>
                      <a:pPr algn="ctr" fontAlgn="b"/>
                      <a:r>
                        <a:rPr lang="en-CA" sz="700" b="0" i="0" u="none" strike="noStrike" dirty="0">
                          <a:solidFill>
                            <a:srgbClr val="000000"/>
                          </a:solidFill>
                          <a:effectLst/>
                          <a:latin typeface="+mn-lt"/>
                        </a:rPr>
                        <a:t>959</a:t>
                      </a:r>
                    </a:p>
                  </a:txBody>
                  <a:tcPr marL="7620" marR="7620" marT="7620" marB="0" anchor="b"/>
                </a:tc>
                <a:tc>
                  <a:txBody>
                    <a:bodyPr/>
                    <a:lstStyle/>
                    <a:p>
                      <a:pPr algn="ctr" fontAlgn="b"/>
                      <a:r>
                        <a:rPr lang="en-CA" sz="700" b="0" i="0" u="none" strike="noStrike">
                          <a:solidFill>
                            <a:srgbClr val="000000"/>
                          </a:solidFill>
                          <a:effectLst/>
                          <a:latin typeface="+mn-lt"/>
                        </a:rPr>
                        <a:t>$45,745</a:t>
                      </a:r>
                    </a:p>
                  </a:txBody>
                  <a:tcPr marL="7620" marR="7620" marT="7620" marB="0" anchor="b"/>
                </a:tc>
                <a:tc>
                  <a:txBody>
                    <a:bodyPr/>
                    <a:lstStyle/>
                    <a:p>
                      <a:pPr algn="ctr" fontAlgn="b"/>
                      <a:r>
                        <a:rPr lang="en-CA" sz="700" b="0" i="0" u="none" strike="noStrike">
                          <a:solidFill>
                            <a:srgbClr val="000000"/>
                          </a:solidFill>
                          <a:effectLst/>
                          <a:latin typeface="+mn-lt"/>
                        </a:rPr>
                        <a:t>0.99</a:t>
                      </a:r>
                    </a:p>
                  </a:txBody>
                  <a:tcPr marL="7620" marR="7620" marT="7620" marB="0" anchor="b"/>
                </a:tc>
                <a:tc>
                  <a:txBody>
                    <a:bodyPr/>
                    <a:lstStyle/>
                    <a:p>
                      <a:pPr algn="ctr" fontAlgn="b"/>
                      <a:r>
                        <a:rPr lang="en-CA" sz="700" b="0" i="0" u="none" strike="noStrike">
                          <a:solidFill>
                            <a:srgbClr val="000000"/>
                          </a:solidFill>
                          <a:effectLst/>
                          <a:latin typeface="+mn-lt"/>
                        </a:rPr>
                        <a:t>1.09</a:t>
                      </a:r>
                    </a:p>
                  </a:txBody>
                  <a:tcPr marL="7620" marR="7620" marT="7620" marB="0" anchor="b"/>
                </a:tc>
                <a:extLst>
                  <a:ext uri="{0D108BD9-81ED-4DB2-BD59-A6C34878D82A}">
                    <a16:rowId xmlns:a16="http://schemas.microsoft.com/office/drawing/2014/main" val="397490102"/>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Nov</a:t>
                      </a:r>
                    </a:p>
                  </a:txBody>
                  <a:tcPr marL="7620" marR="7620" marT="7620" marB="0" anchor="b"/>
                </a:tc>
                <a:tc>
                  <a:txBody>
                    <a:bodyPr/>
                    <a:lstStyle/>
                    <a:p>
                      <a:pPr algn="ctr" fontAlgn="b"/>
                      <a:r>
                        <a:rPr lang="en-CA" sz="700" b="0" i="0" u="none" strike="noStrike" dirty="0">
                          <a:solidFill>
                            <a:srgbClr val="000000"/>
                          </a:solidFill>
                          <a:effectLst/>
                          <a:latin typeface="+mn-lt"/>
                        </a:rPr>
                        <a:t>1416</a:t>
                      </a:r>
                    </a:p>
                  </a:txBody>
                  <a:tcPr marL="7620" marR="7620" marT="7620" marB="0" anchor="b"/>
                </a:tc>
                <a:tc>
                  <a:txBody>
                    <a:bodyPr/>
                    <a:lstStyle/>
                    <a:p>
                      <a:pPr algn="ctr" fontAlgn="b"/>
                      <a:r>
                        <a:rPr lang="en-CA" sz="700" b="0" i="0" u="none" strike="noStrike">
                          <a:solidFill>
                            <a:srgbClr val="000000"/>
                          </a:solidFill>
                          <a:effectLst/>
                          <a:latin typeface="+mn-lt"/>
                        </a:rPr>
                        <a:t>$65,408</a:t>
                      </a:r>
                    </a:p>
                  </a:txBody>
                  <a:tcPr marL="7620" marR="7620" marT="7620" marB="0" anchor="b"/>
                </a:tc>
                <a:tc>
                  <a:txBody>
                    <a:bodyPr/>
                    <a:lstStyle/>
                    <a:p>
                      <a:pPr algn="ctr" fontAlgn="b"/>
                      <a:r>
                        <a:rPr lang="en-CA" sz="700" b="0" i="0" u="none" strike="noStrike">
                          <a:solidFill>
                            <a:srgbClr val="000000"/>
                          </a:solidFill>
                          <a:effectLst/>
                          <a:latin typeface="+mn-lt"/>
                        </a:rPr>
                        <a:t>1.47</a:t>
                      </a:r>
                    </a:p>
                  </a:txBody>
                  <a:tcPr marL="7620" marR="7620" marT="7620" marB="0" anchor="b"/>
                </a:tc>
                <a:tc>
                  <a:txBody>
                    <a:bodyPr/>
                    <a:lstStyle/>
                    <a:p>
                      <a:pPr algn="ctr" fontAlgn="b"/>
                      <a:r>
                        <a:rPr lang="en-CA" sz="700" b="0" i="0" u="none" strike="noStrike">
                          <a:solidFill>
                            <a:srgbClr val="000000"/>
                          </a:solidFill>
                          <a:effectLst/>
                          <a:latin typeface="+mn-lt"/>
                        </a:rPr>
                        <a:t>1.56</a:t>
                      </a:r>
                    </a:p>
                  </a:txBody>
                  <a:tcPr marL="7620" marR="7620" marT="7620" marB="0" anchor="b"/>
                </a:tc>
                <a:extLst>
                  <a:ext uri="{0D108BD9-81ED-4DB2-BD59-A6C34878D82A}">
                    <a16:rowId xmlns:a16="http://schemas.microsoft.com/office/drawing/2014/main" val="2168279928"/>
                  </a:ext>
                </a:extLst>
              </a:tr>
              <a:tr h="122159">
                <a:tc>
                  <a:txBody>
                    <a:bodyPr/>
                    <a:lstStyle/>
                    <a:p>
                      <a:pPr algn="l" fontAlgn="b"/>
                      <a:r>
                        <a:rPr lang="en-CA" sz="700" b="0" i="0" u="none" strike="noStrike">
                          <a:solidFill>
                            <a:srgbClr val="000000"/>
                          </a:solidFill>
                          <a:effectLst/>
                          <a:latin typeface="+mn-lt"/>
                        </a:rPr>
                        <a:t>Small - NIS</a:t>
                      </a:r>
                    </a:p>
                  </a:txBody>
                  <a:tcPr marL="7620" marR="7620" marT="7620" marB="0" anchor="b"/>
                </a:tc>
                <a:tc>
                  <a:txBody>
                    <a:bodyPr/>
                    <a:lstStyle/>
                    <a:p>
                      <a:pPr algn="l" fontAlgn="b"/>
                      <a:r>
                        <a:rPr lang="en-CA" sz="700" b="0" i="0" u="none" strike="noStrike">
                          <a:solidFill>
                            <a:srgbClr val="000000"/>
                          </a:solidFill>
                          <a:effectLst/>
                          <a:latin typeface="+mn-lt"/>
                        </a:rPr>
                        <a:t>Dec</a:t>
                      </a:r>
                    </a:p>
                  </a:txBody>
                  <a:tcPr marL="7620" marR="7620" marT="7620" marB="0" anchor="b"/>
                </a:tc>
                <a:tc>
                  <a:txBody>
                    <a:bodyPr/>
                    <a:lstStyle/>
                    <a:p>
                      <a:pPr algn="ctr" fontAlgn="b"/>
                      <a:r>
                        <a:rPr lang="en-CA" sz="700" b="0" i="0" u="none" strike="noStrike" dirty="0">
                          <a:solidFill>
                            <a:srgbClr val="000000"/>
                          </a:solidFill>
                          <a:effectLst/>
                          <a:latin typeface="+mn-lt"/>
                        </a:rPr>
                        <a:t>1529</a:t>
                      </a:r>
                    </a:p>
                  </a:txBody>
                  <a:tcPr marL="7620" marR="7620" marT="7620" marB="0" anchor="b"/>
                </a:tc>
                <a:tc>
                  <a:txBody>
                    <a:bodyPr/>
                    <a:lstStyle/>
                    <a:p>
                      <a:pPr algn="ctr" fontAlgn="b"/>
                      <a:r>
                        <a:rPr lang="en-CA" sz="700" b="0" i="0" u="none" strike="noStrike">
                          <a:solidFill>
                            <a:srgbClr val="000000"/>
                          </a:solidFill>
                          <a:effectLst/>
                          <a:latin typeface="+mn-lt"/>
                        </a:rPr>
                        <a:t>$72,683</a:t>
                      </a:r>
                    </a:p>
                  </a:txBody>
                  <a:tcPr marL="7620" marR="7620" marT="7620" marB="0" anchor="b"/>
                </a:tc>
                <a:tc>
                  <a:txBody>
                    <a:bodyPr/>
                    <a:lstStyle/>
                    <a:p>
                      <a:pPr algn="ctr" fontAlgn="b"/>
                      <a:r>
                        <a:rPr lang="en-CA" sz="700" b="0" i="0" u="none" strike="noStrike">
                          <a:solidFill>
                            <a:srgbClr val="000000"/>
                          </a:solidFill>
                          <a:effectLst/>
                          <a:latin typeface="+mn-lt"/>
                        </a:rPr>
                        <a:t>1.59</a:t>
                      </a:r>
                    </a:p>
                  </a:txBody>
                  <a:tcPr marL="7620" marR="7620" marT="7620" marB="0" anchor="b"/>
                </a:tc>
                <a:tc>
                  <a:txBody>
                    <a:bodyPr/>
                    <a:lstStyle/>
                    <a:p>
                      <a:pPr algn="ctr" fontAlgn="b"/>
                      <a:r>
                        <a:rPr lang="en-CA" sz="700" b="0" i="0" u="none" strike="noStrike" dirty="0">
                          <a:solidFill>
                            <a:srgbClr val="000000"/>
                          </a:solidFill>
                          <a:effectLst/>
                          <a:latin typeface="+mn-lt"/>
                        </a:rPr>
                        <a:t>1.73</a:t>
                      </a:r>
                    </a:p>
                  </a:txBody>
                  <a:tcPr marL="7620" marR="7620" marT="7620" marB="0" anchor="b"/>
                </a:tc>
                <a:extLst>
                  <a:ext uri="{0D108BD9-81ED-4DB2-BD59-A6C34878D82A}">
                    <a16:rowId xmlns:a16="http://schemas.microsoft.com/office/drawing/2014/main" val="171503236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04483312"/>
              </p:ext>
            </p:extLst>
          </p:nvPr>
        </p:nvGraphicFramePr>
        <p:xfrm>
          <a:off x="5232121" y="1578406"/>
          <a:ext cx="1440000" cy="763153"/>
        </p:xfrm>
        <a:graphic>
          <a:graphicData uri="http://schemas.openxmlformats.org/drawingml/2006/table">
            <a:tbl>
              <a:tblPr/>
              <a:tblGrid>
                <a:gridCol w="784615">
                  <a:extLst>
                    <a:ext uri="{9D8B030D-6E8A-4147-A177-3AD203B41FA5}">
                      <a16:colId xmlns:a16="http://schemas.microsoft.com/office/drawing/2014/main" val="1677211042"/>
                    </a:ext>
                  </a:extLst>
                </a:gridCol>
                <a:gridCol w="655385">
                  <a:extLst>
                    <a:ext uri="{9D8B030D-6E8A-4147-A177-3AD203B41FA5}">
                      <a16:colId xmlns:a16="http://schemas.microsoft.com/office/drawing/2014/main" val="3822962954"/>
                    </a:ext>
                  </a:extLst>
                </a:gridCol>
              </a:tblGrid>
              <a:tr h="149229">
                <a:tc gridSpan="2">
                  <a:txBody>
                    <a:bodyPr/>
                    <a:lstStyle/>
                    <a:p>
                      <a:pPr algn="ctr" fontAlgn="b"/>
                      <a:r>
                        <a:rPr lang="en-CA" sz="1000" b="0" i="0" u="none" strike="noStrike" dirty="0" smtClean="0">
                          <a:solidFill>
                            <a:schemeClr val="tx1"/>
                          </a:solidFill>
                          <a:effectLst/>
                          <a:latin typeface="Calibri" panose="020F0502020204030204" pitchFamily="34" charset="0"/>
                        </a:rPr>
                        <a:t>Toronto NIS</a:t>
                      </a:r>
                      <a:endParaRPr lang="en-CA" sz="1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noFill/>
                  </a:tcPr>
                </a:tc>
                <a:tc hMerge="1">
                  <a:txBody>
                    <a:bodyPr/>
                    <a:lstStyle/>
                    <a:p>
                      <a:pPr algn="r" fontAlgn="b"/>
                      <a:endParaRPr lang="en-CA" sz="8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934128043"/>
                  </a:ext>
                </a:extLst>
              </a:tr>
              <a:tr h="149229">
                <a:tc>
                  <a:txBody>
                    <a:bodyPr/>
                    <a:lstStyle/>
                    <a:p>
                      <a:pPr algn="l" fontAlgn="b"/>
                      <a:r>
                        <a:rPr lang="en-CA" sz="800" b="0" i="0" u="none" strike="noStrike">
                          <a:solidFill>
                            <a:srgbClr val="FFFFFF"/>
                          </a:solidFill>
                          <a:effectLst/>
                          <a:latin typeface="Calibri" panose="020F0502020204030204" pitchFamily="34" charset="0"/>
                        </a:rPr>
                        <a:t>Units Sum</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21453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3024404308"/>
                  </a:ext>
                </a:extLst>
              </a:tr>
              <a:tr h="149229">
                <a:tc>
                  <a:txBody>
                    <a:bodyPr/>
                    <a:lstStyle/>
                    <a:p>
                      <a:pPr algn="l" fontAlgn="b"/>
                      <a:r>
                        <a:rPr lang="en-CA" sz="800" b="0" i="0" u="none" strike="noStrike">
                          <a:solidFill>
                            <a:srgbClr val="FFFFFF"/>
                          </a:solidFill>
                          <a:effectLst/>
                          <a:latin typeface="Calibri" panose="020F0502020204030204" pitchFamily="34" charset="0"/>
                        </a:rPr>
                        <a:t>MRR Sum</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$919,864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05329759"/>
                  </a:ext>
                </a:extLst>
              </a:tr>
              <a:tr h="149229">
                <a:tc>
                  <a:txBody>
                    <a:bodyPr/>
                    <a:lstStyle/>
                    <a:p>
                      <a:pPr algn="l" fontAlgn="b"/>
                      <a:r>
                        <a:rPr lang="en-CA" sz="800" b="0" i="0" u="none" strike="noStrike">
                          <a:solidFill>
                            <a:srgbClr val="FFFFFF"/>
                          </a:solidFill>
                          <a:effectLst/>
                          <a:latin typeface="Calibri" panose="020F0502020204030204" pitchFamily="34" charset="0"/>
                        </a:rPr>
                        <a:t>Units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1788</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8368879"/>
                  </a:ext>
                </a:extLst>
              </a:tr>
              <a:tr h="155446">
                <a:tc>
                  <a:txBody>
                    <a:bodyPr/>
                    <a:lstStyle/>
                    <a:p>
                      <a:pPr algn="l" fontAlgn="b"/>
                      <a:r>
                        <a:rPr lang="en-CA" sz="800" b="0" i="0" u="none" strike="noStrike" dirty="0">
                          <a:solidFill>
                            <a:srgbClr val="FFFFFF"/>
                          </a:solidFill>
                          <a:effectLst/>
                          <a:latin typeface="Calibri" panose="020F0502020204030204" pitchFamily="34" charset="0"/>
                        </a:rPr>
                        <a:t>MRR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$76,655</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7388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891073395"/>
              </p:ext>
            </p:extLst>
          </p:nvPr>
        </p:nvGraphicFramePr>
        <p:xfrm>
          <a:off x="5247000" y="3288839"/>
          <a:ext cx="1440000" cy="763153"/>
        </p:xfrm>
        <a:graphic>
          <a:graphicData uri="http://schemas.openxmlformats.org/drawingml/2006/table">
            <a:tbl>
              <a:tblPr/>
              <a:tblGrid>
                <a:gridCol w="784615">
                  <a:extLst>
                    <a:ext uri="{9D8B030D-6E8A-4147-A177-3AD203B41FA5}">
                      <a16:colId xmlns:a16="http://schemas.microsoft.com/office/drawing/2014/main" val="1101776878"/>
                    </a:ext>
                  </a:extLst>
                </a:gridCol>
                <a:gridCol w="655385">
                  <a:extLst>
                    <a:ext uri="{9D8B030D-6E8A-4147-A177-3AD203B41FA5}">
                      <a16:colId xmlns:a16="http://schemas.microsoft.com/office/drawing/2014/main" val="1548261097"/>
                    </a:ext>
                  </a:extLst>
                </a:gridCol>
              </a:tblGrid>
              <a:tr h="149229">
                <a:tc gridSpan="2">
                  <a:txBody>
                    <a:bodyPr/>
                    <a:lstStyle/>
                    <a:p>
                      <a:pPr algn="ctr" fontAlgn="b"/>
                      <a:r>
                        <a:rPr lang="en-CA" sz="1000" b="0" i="0" u="none" strike="noStrike" dirty="0" smtClean="0">
                          <a:solidFill>
                            <a:schemeClr val="tx1"/>
                          </a:solidFill>
                          <a:effectLst/>
                          <a:latin typeface="Calibri" panose="020F0502020204030204" pitchFamily="34" charset="0"/>
                        </a:rPr>
                        <a:t>Brampton</a:t>
                      </a:r>
                      <a:r>
                        <a:rPr lang="en-CA" sz="1000" b="0" i="0" u="none" strike="noStrike" baseline="0" dirty="0" smtClean="0">
                          <a:solidFill>
                            <a:schemeClr val="tx1"/>
                          </a:solidFill>
                          <a:effectLst/>
                          <a:latin typeface="Calibri" panose="020F0502020204030204" pitchFamily="34" charset="0"/>
                        </a:rPr>
                        <a:t> NIS</a:t>
                      </a:r>
                      <a:endParaRPr lang="en-CA" sz="1000" b="0" i="0" u="none" strike="noStrike" dirty="0">
                        <a:solidFill>
                          <a:schemeClr val="tx1"/>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hMerge="1">
                  <a:txBody>
                    <a:bodyPr/>
                    <a:lstStyle/>
                    <a:p>
                      <a:pPr algn="r" fontAlgn="b"/>
                      <a:endParaRPr lang="en-CA" sz="800" b="0" i="0" u="none" strike="noStrike" dirty="0">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811657672"/>
                  </a:ext>
                </a:extLst>
              </a:tr>
              <a:tr h="149229">
                <a:tc>
                  <a:txBody>
                    <a:bodyPr/>
                    <a:lstStyle/>
                    <a:p>
                      <a:pPr algn="l" fontAlgn="b"/>
                      <a:r>
                        <a:rPr lang="en-CA" sz="800" b="0" i="0" u="none" strike="noStrike" dirty="0">
                          <a:solidFill>
                            <a:srgbClr val="FFFFFF"/>
                          </a:solidFill>
                          <a:effectLst/>
                          <a:latin typeface="Calibri" panose="020F0502020204030204" pitchFamily="34" charset="0"/>
                        </a:rPr>
                        <a:t>Units Sum</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noFill/>
                      <a:prstDash val="solid"/>
                      <a:round/>
                      <a:headEnd type="none" w="med" len="med"/>
                      <a:tailEnd type="none" w="med" len="med"/>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11567</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528692650"/>
                  </a:ext>
                </a:extLst>
              </a:tr>
              <a:tr h="149229">
                <a:tc>
                  <a:txBody>
                    <a:bodyPr/>
                    <a:lstStyle/>
                    <a:p>
                      <a:pPr algn="l" fontAlgn="b"/>
                      <a:r>
                        <a:rPr lang="en-CA" sz="800" b="0" i="0" u="none" strike="noStrike">
                          <a:solidFill>
                            <a:srgbClr val="FFFFFF"/>
                          </a:solidFill>
                          <a:effectLst/>
                          <a:latin typeface="Calibri" panose="020F0502020204030204" pitchFamily="34" charset="0"/>
                        </a:rPr>
                        <a:t>MRR Sum</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$503,259</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329942397"/>
                  </a:ext>
                </a:extLst>
              </a:tr>
              <a:tr h="149229">
                <a:tc>
                  <a:txBody>
                    <a:bodyPr/>
                    <a:lstStyle/>
                    <a:p>
                      <a:pPr algn="l" fontAlgn="b"/>
                      <a:r>
                        <a:rPr lang="en-CA" sz="800" b="0" i="0" u="none" strike="noStrike">
                          <a:solidFill>
                            <a:srgbClr val="FFFFFF"/>
                          </a:solidFill>
                          <a:effectLst/>
                          <a:latin typeface="Calibri" panose="020F0502020204030204" pitchFamily="34" charset="0"/>
                        </a:rPr>
                        <a:t>Units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solidFill>
                      <a:srgbClr val="414042"/>
                    </a:solidFill>
                  </a:tcPr>
                </a:tc>
                <a:tc>
                  <a:txBody>
                    <a:bodyPr/>
                    <a:lstStyle/>
                    <a:p>
                      <a:pPr algn="r" fontAlgn="b"/>
                      <a:r>
                        <a:rPr lang="en-CA" sz="800" b="0" i="0" u="none" strike="noStrike">
                          <a:solidFill>
                            <a:srgbClr val="000000"/>
                          </a:solidFill>
                          <a:effectLst/>
                          <a:latin typeface="Calibri" panose="020F0502020204030204" pitchFamily="34" charset="0"/>
                        </a:rPr>
                        <a:t>964</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587501304"/>
                  </a:ext>
                </a:extLst>
              </a:tr>
              <a:tr h="155446">
                <a:tc>
                  <a:txBody>
                    <a:bodyPr/>
                    <a:lstStyle/>
                    <a:p>
                      <a:pPr algn="l" fontAlgn="b"/>
                      <a:r>
                        <a:rPr lang="en-CA" sz="800" b="0" i="0" u="none" strike="noStrike">
                          <a:solidFill>
                            <a:srgbClr val="FFFFFF"/>
                          </a:solidFill>
                          <a:effectLst/>
                          <a:latin typeface="Calibri" panose="020F0502020204030204" pitchFamily="34" charset="0"/>
                        </a:rPr>
                        <a:t>MRR Average</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414042"/>
                    </a:solidFill>
                  </a:tcPr>
                </a:tc>
                <a:tc>
                  <a:txBody>
                    <a:bodyPr/>
                    <a:lstStyle/>
                    <a:p>
                      <a:pPr algn="r" fontAlgn="b"/>
                      <a:r>
                        <a:rPr lang="en-CA" sz="800" b="0" i="0" u="none" strike="noStrike" dirty="0">
                          <a:solidFill>
                            <a:srgbClr val="000000"/>
                          </a:solidFill>
                          <a:effectLst/>
                          <a:latin typeface="Calibri" panose="020F0502020204030204" pitchFamily="34" charset="0"/>
                        </a:rPr>
                        <a:t>$41,938</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9784620"/>
                  </a:ext>
                </a:extLst>
              </a:tr>
            </a:tbl>
          </a:graphicData>
        </a:graphic>
      </p:graphicFrame>
      <p:cxnSp>
        <p:nvCxnSpPr>
          <p:cNvPr id="18" name="Straight Connector 17"/>
          <p:cNvCxnSpPr/>
          <p:nvPr/>
        </p:nvCxnSpPr>
        <p:spPr>
          <a:xfrm>
            <a:off x="5232121" y="1578406"/>
            <a:ext cx="1454879" cy="0"/>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82265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9"/>
          </p:nvPr>
        </p:nvSpPr>
        <p:spPr/>
        <p:txBody>
          <a:bodyPr/>
          <a:lstStyle/>
          <a:p>
            <a:r>
              <a:rPr lang="en-US" smtClean="0"/>
              <a:t>Confidential | Presentation Title</a:t>
            </a:r>
            <a:endParaRPr lang="en-US" dirty="0" smtClean="0"/>
          </a:p>
        </p:txBody>
      </p:sp>
      <p:pic>
        <p:nvPicPr>
          <p:cNvPr id="5" name="Picture 20" descr="Rogers_tm_rgb.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467000" y="1807114"/>
            <a:ext cx="5623180" cy="1124636"/>
          </a:xfrm>
          <a:prstGeom prst="rect">
            <a:avLst/>
          </a:prstGeom>
        </p:spPr>
      </p:pic>
    </p:spTree>
    <p:extLst>
      <p:ext uri="{BB962C8B-B14F-4D97-AF65-F5344CB8AC3E}">
        <p14:creationId xmlns:p14="http://schemas.microsoft.com/office/powerpoint/2010/main" val="4070108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404059" y="1450579"/>
            <a:ext cx="8316973" cy="323937"/>
          </a:xfrm>
          <a:prstGeom prst="roundRect">
            <a:avLst>
              <a:gd name="adj" fmla="val 12289"/>
            </a:avLst>
          </a:prstGeom>
          <a:solidFill>
            <a:srgbClr val="BBE4ED"/>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cs typeface="Aria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22149325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78037" name="think-cell Slide" r:id="rId5" imgW="360" imgH="360" progId="TCLayout.ActiveDocument.1">
                  <p:embed/>
                </p:oleObj>
              </mc:Choice>
              <mc:Fallback>
                <p:oleObj name="think-cell Slide" r:id="rId5" imgW="360" imgH="360" progId="TCLayout.ActiveDocument.1">
                  <p:embed/>
                  <p:pic>
                    <p:nvPicPr>
                      <p:cNvPr id="0" name="Picture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itle 7"/>
          <p:cNvSpPr>
            <a:spLocks noGrp="1"/>
          </p:cNvSpPr>
          <p:nvPr>
            <p:ph type="title"/>
          </p:nvPr>
        </p:nvSpPr>
        <p:spPr/>
        <p:txBody>
          <a:bodyPr/>
          <a:lstStyle/>
          <a:p>
            <a:r>
              <a:rPr lang="en-US" dirty="0" smtClean="0"/>
              <a:t>Agenda</a:t>
            </a:r>
            <a:endParaRPr lang="en-CA" dirty="0"/>
          </a:p>
        </p:txBody>
      </p:sp>
      <p:sp>
        <p:nvSpPr>
          <p:cNvPr id="2" name="Footer Placeholder 1"/>
          <p:cNvSpPr>
            <a:spLocks noGrp="1"/>
          </p:cNvSpPr>
          <p:nvPr>
            <p:ph type="ftr" sz="quarter" idx="19"/>
          </p:nvPr>
        </p:nvSpPr>
        <p:spPr/>
        <p:txBody>
          <a:bodyPr/>
          <a:lstStyle/>
          <a:p>
            <a:r>
              <a:rPr lang="en-US" smtClean="0">
                <a:solidFill>
                  <a:srgbClr val="41403F"/>
                </a:solidFill>
              </a:rPr>
              <a:t>Confidential | Presentation Title</a:t>
            </a:r>
            <a:endParaRPr lang="en-US" dirty="0" smtClean="0">
              <a:solidFill>
                <a:schemeClr val="tx1"/>
              </a:solidFill>
            </a:endParaRPr>
          </a:p>
        </p:txBody>
      </p:sp>
      <p:sp>
        <p:nvSpPr>
          <p:cNvPr id="3" name="Text Placeholder 2"/>
          <p:cNvSpPr>
            <a:spLocks noGrp="1"/>
          </p:cNvSpPr>
          <p:nvPr>
            <p:ph type="body" sz="quarter" idx="18"/>
          </p:nvPr>
        </p:nvSpPr>
        <p:spPr/>
        <p:txBody>
          <a:bodyPr/>
          <a:lstStyle/>
          <a:p>
            <a:endParaRPr lang="en-CA"/>
          </a:p>
        </p:txBody>
      </p:sp>
      <p:sp>
        <p:nvSpPr>
          <p:cNvPr id="11" name="Text Placeholder 4"/>
          <p:cNvSpPr txBox="1">
            <a:spLocks/>
          </p:cNvSpPr>
          <p:nvPr/>
        </p:nvSpPr>
        <p:spPr>
          <a:xfrm>
            <a:off x="415671" y="885930"/>
            <a:ext cx="4807830" cy="3486020"/>
          </a:xfrm>
          <a:prstGeom prst="rect">
            <a:avLst/>
          </a:prstGeom>
        </p:spPr>
        <p:txBody>
          <a:bodyPr lIns="77221" tIns="38611" rIns="77221" bIns="38611"/>
          <a:lstStyle>
            <a:lvl1pPr marL="174625" indent="-174625" algn="l" defTabSz="483306" rtl="0" eaLnBrk="1" latinLnBrk="0" hangingPunct="1">
              <a:spcBef>
                <a:spcPts val="300"/>
              </a:spcBef>
              <a:buClr>
                <a:schemeClr val="tx1"/>
              </a:buClr>
              <a:buFont typeface="Arial"/>
              <a:buChar char="•"/>
              <a:defRPr lang="en-US" sz="1400" b="1" kern="1200" dirty="0" smtClean="0">
                <a:solidFill>
                  <a:schemeClr val="tx1"/>
                </a:solidFill>
                <a:latin typeface="+mj-lt"/>
                <a:ea typeface="+mn-ea"/>
                <a:cs typeface="Arial"/>
              </a:defRPr>
            </a:lvl1pPr>
            <a:lvl2pPr marL="363538" indent="-188913" algn="l" defTabSz="483306" rtl="0" eaLnBrk="1" latinLnBrk="0" hangingPunct="1">
              <a:spcBef>
                <a:spcPts val="300"/>
              </a:spcBef>
              <a:buClr>
                <a:schemeClr val="tx1"/>
              </a:buClr>
              <a:buSzPct val="75000"/>
              <a:buFont typeface="Courier New" panose="02070309020205020404" pitchFamily="49" charset="0"/>
              <a:buChar char="o"/>
              <a:defRPr lang="en-US" sz="1400" b="0" kern="1200" dirty="0" smtClean="0">
                <a:solidFill>
                  <a:schemeClr val="tx1"/>
                </a:solidFill>
                <a:latin typeface="+mj-lt"/>
                <a:ea typeface="+mn-ea"/>
                <a:cs typeface="Arial"/>
              </a:defRPr>
            </a:lvl2pPr>
            <a:lvl3pPr marL="536575" indent="-173038" algn="l" defTabSz="483306" rtl="0" eaLnBrk="1" latinLnBrk="0" hangingPunct="1">
              <a:spcBef>
                <a:spcPts val="300"/>
              </a:spcBef>
              <a:buSzPct val="75000"/>
              <a:buFont typeface="Courier New" panose="02070309020205020404" pitchFamily="49" charset="0"/>
              <a:buChar char="o"/>
              <a:defRPr lang="en-US" sz="1400" b="0" kern="1200" dirty="0" smtClean="0">
                <a:solidFill>
                  <a:schemeClr val="tx1"/>
                </a:solidFill>
                <a:latin typeface="+mj-lt"/>
                <a:ea typeface="+mn-ea"/>
                <a:cs typeface="Arial"/>
              </a:defRPr>
            </a:lvl3pPr>
            <a:lvl4pPr marL="812800" indent="-276225" algn="l" defTabSz="483306" rtl="0" eaLnBrk="1" latinLnBrk="0" hangingPunct="1">
              <a:spcBef>
                <a:spcPts val="300"/>
              </a:spcBef>
              <a:buFont typeface="Arial"/>
              <a:buChar char="–"/>
              <a:defRPr lang="en-US" sz="1400" b="0" kern="1200" dirty="0" smtClean="0">
                <a:solidFill>
                  <a:schemeClr val="tx1"/>
                </a:solidFill>
                <a:latin typeface="+mj-lt"/>
                <a:ea typeface="+mn-ea"/>
                <a:cs typeface="Arial"/>
              </a:defRPr>
            </a:lvl4pPr>
            <a:lvl5pPr marL="1074738" indent="-261938" algn="l" defTabSz="483306" rtl="0" eaLnBrk="1" latinLnBrk="0" hangingPunct="1">
              <a:spcBef>
                <a:spcPts val="300"/>
              </a:spcBef>
              <a:buFont typeface="Arial"/>
              <a:buChar char="»"/>
              <a:defRPr lang="en-CA" sz="1400" b="0" kern="1200" dirty="0">
                <a:solidFill>
                  <a:schemeClr val="tx1"/>
                </a:solidFill>
                <a:latin typeface="+mj-lt"/>
                <a:ea typeface="+mn-ea"/>
                <a:cs typeface="Arial"/>
              </a:defRPr>
            </a:lvl5pPr>
            <a:lvl6pPr marL="2658184" indent="-241653" algn="l" defTabSz="483306" rtl="0" eaLnBrk="1" latinLnBrk="0" hangingPunct="1">
              <a:spcBef>
                <a:spcPct val="20000"/>
              </a:spcBef>
              <a:buFont typeface="Arial"/>
              <a:buChar char="•"/>
              <a:defRPr sz="2100" kern="1200">
                <a:solidFill>
                  <a:schemeClr val="tx1"/>
                </a:solidFill>
                <a:latin typeface="+mn-lt"/>
                <a:ea typeface="+mn-ea"/>
                <a:cs typeface="+mn-cs"/>
              </a:defRPr>
            </a:lvl6pPr>
            <a:lvl7pPr marL="3141490" indent="-241653" algn="l" defTabSz="483306" rtl="0" eaLnBrk="1" latinLnBrk="0" hangingPunct="1">
              <a:spcBef>
                <a:spcPct val="20000"/>
              </a:spcBef>
              <a:buFont typeface="Arial"/>
              <a:buChar char="•"/>
              <a:defRPr sz="2100" kern="1200">
                <a:solidFill>
                  <a:schemeClr val="tx1"/>
                </a:solidFill>
                <a:latin typeface="+mn-lt"/>
                <a:ea typeface="+mn-ea"/>
                <a:cs typeface="+mn-cs"/>
              </a:defRPr>
            </a:lvl7pPr>
            <a:lvl8pPr marL="3624796" indent="-241653" algn="l" defTabSz="483306" rtl="0" eaLnBrk="1" latinLnBrk="0" hangingPunct="1">
              <a:spcBef>
                <a:spcPct val="20000"/>
              </a:spcBef>
              <a:buFont typeface="Arial"/>
              <a:buChar char="•"/>
              <a:defRPr sz="2100" kern="1200">
                <a:solidFill>
                  <a:schemeClr val="tx1"/>
                </a:solidFill>
                <a:latin typeface="+mn-lt"/>
                <a:ea typeface="+mn-ea"/>
                <a:cs typeface="+mn-cs"/>
              </a:defRPr>
            </a:lvl8pPr>
            <a:lvl9pPr marL="4108102" indent="-241653" algn="l" defTabSz="483306" rtl="0" eaLnBrk="1" latinLnBrk="0" hangingPunct="1">
              <a:spcBef>
                <a:spcPct val="20000"/>
              </a:spcBef>
              <a:buFont typeface="Arial"/>
              <a:buChar char="•"/>
              <a:defRPr sz="2100" kern="1200">
                <a:solidFill>
                  <a:schemeClr val="tx1"/>
                </a:solidFill>
                <a:latin typeface="+mn-lt"/>
                <a:ea typeface="+mn-ea"/>
                <a:cs typeface="+mn-cs"/>
              </a:defRPr>
            </a:lvl9pPr>
          </a:lstStyle>
          <a:p>
            <a:pPr marL="306087" indent="-306087" fontAlgn="auto">
              <a:lnSpc>
                <a:spcPct val="150000"/>
              </a:lnSpc>
              <a:spcBef>
                <a:spcPts val="1607"/>
              </a:spcBef>
              <a:spcAft>
                <a:spcPts val="0"/>
              </a:spcAft>
              <a:buClr>
                <a:srgbClr val="CC0000"/>
              </a:buClr>
              <a:buFont typeface="+mj-lt"/>
              <a:buAutoNum type="arabicPeriod"/>
            </a:pPr>
            <a:r>
              <a:rPr lang="en-US" b="0" dirty="0" smtClean="0">
                <a:solidFill>
                  <a:srgbClr val="413F41"/>
                </a:solidFill>
              </a:rPr>
              <a:t>Purpose</a:t>
            </a:r>
            <a:endParaRPr lang="en-US" b="0" dirty="0">
              <a:solidFill>
                <a:srgbClr val="413F41"/>
              </a:solidFill>
            </a:endParaRPr>
          </a:p>
          <a:p>
            <a:pPr marL="306087" indent="-306087" fontAlgn="auto">
              <a:lnSpc>
                <a:spcPct val="150000"/>
              </a:lnSpc>
              <a:spcBef>
                <a:spcPts val="1607"/>
              </a:spcBef>
              <a:spcAft>
                <a:spcPts val="0"/>
              </a:spcAft>
              <a:buClr>
                <a:srgbClr val="CC0000"/>
              </a:buClr>
              <a:buFont typeface="+mj-lt"/>
              <a:buAutoNum type="arabicPeriod"/>
            </a:pPr>
            <a:r>
              <a:rPr lang="en-US" b="0" dirty="0" smtClean="0">
                <a:solidFill>
                  <a:srgbClr val="413F41"/>
                </a:solidFill>
              </a:rPr>
              <a:t>Brampton </a:t>
            </a:r>
            <a:r>
              <a:rPr lang="en-US" b="0" dirty="0" smtClean="0">
                <a:solidFill>
                  <a:srgbClr val="413F41"/>
                </a:solidFill>
              </a:rPr>
              <a:t>NIS</a:t>
            </a:r>
            <a:endParaRPr lang="en-US" b="0" dirty="0">
              <a:solidFill>
                <a:srgbClr val="413F41"/>
              </a:solidFill>
            </a:endParaRPr>
          </a:p>
          <a:p>
            <a:pPr marL="306087" indent="-306087" fontAlgn="auto">
              <a:lnSpc>
                <a:spcPct val="150000"/>
              </a:lnSpc>
              <a:spcBef>
                <a:spcPts val="1607"/>
              </a:spcBef>
              <a:spcAft>
                <a:spcPts val="0"/>
              </a:spcAft>
              <a:buClr>
                <a:srgbClr val="CC0000"/>
              </a:buClr>
              <a:buFont typeface="+mj-lt"/>
              <a:buAutoNum type="arabicPeriod"/>
            </a:pPr>
            <a:r>
              <a:rPr lang="en-US" b="0" dirty="0" smtClean="0">
                <a:solidFill>
                  <a:srgbClr val="413F41"/>
                </a:solidFill>
              </a:rPr>
              <a:t>Toronto NIS</a:t>
            </a:r>
          </a:p>
          <a:p>
            <a:pPr marL="306087" indent="-306087" fontAlgn="auto">
              <a:lnSpc>
                <a:spcPct val="150000"/>
              </a:lnSpc>
              <a:spcBef>
                <a:spcPts val="1607"/>
              </a:spcBef>
              <a:spcAft>
                <a:spcPts val="0"/>
              </a:spcAft>
              <a:buClr>
                <a:srgbClr val="CC0000"/>
              </a:buClr>
              <a:buFont typeface="+mj-lt"/>
              <a:buAutoNum type="arabicPeriod"/>
            </a:pPr>
            <a:r>
              <a:rPr lang="en-US" b="0" dirty="0" smtClean="0">
                <a:solidFill>
                  <a:srgbClr val="413F41"/>
                </a:solidFill>
              </a:rPr>
              <a:t>Commentary</a:t>
            </a:r>
            <a:endParaRPr lang="en-US" b="0" dirty="0">
              <a:solidFill>
                <a:srgbClr val="413F41"/>
              </a:solidFill>
            </a:endParaRPr>
          </a:p>
          <a:p>
            <a:pPr marL="306087" indent="-306087" fontAlgn="auto">
              <a:lnSpc>
                <a:spcPct val="150000"/>
              </a:lnSpc>
              <a:spcBef>
                <a:spcPts val="1607"/>
              </a:spcBef>
              <a:spcAft>
                <a:spcPts val="0"/>
              </a:spcAft>
              <a:buClr>
                <a:srgbClr val="CC0000"/>
              </a:buClr>
              <a:buFont typeface="+mj-lt"/>
              <a:buAutoNum type="arabicPeriod"/>
            </a:pPr>
            <a:r>
              <a:rPr lang="en-US" b="0" dirty="0" smtClean="0">
                <a:solidFill>
                  <a:srgbClr val="413F41"/>
                </a:solidFill>
              </a:rPr>
              <a:t>Appendix</a:t>
            </a:r>
            <a:endParaRPr lang="en-US" b="0" dirty="0">
              <a:solidFill>
                <a:srgbClr val="413F41"/>
              </a:solidFill>
            </a:endParaRPr>
          </a:p>
        </p:txBody>
      </p:sp>
    </p:spTree>
    <p:extLst>
      <p:ext uri="{BB962C8B-B14F-4D97-AF65-F5344CB8AC3E}">
        <p14:creationId xmlns:p14="http://schemas.microsoft.com/office/powerpoint/2010/main" val="3180316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Purpose</a:t>
            </a:r>
            <a:endParaRPr lang="en-CA" dirty="0"/>
          </a:p>
        </p:txBody>
      </p:sp>
      <p:sp>
        <p:nvSpPr>
          <p:cNvPr id="3" name="Footer Placeholder 2"/>
          <p:cNvSpPr>
            <a:spLocks noGrp="1"/>
          </p:cNvSpPr>
          <p:nvPr>
            <p:ph type="ftr" sz="quarter" idx="19"/>
          </p:nvPr>
        </p:nvSpPr>
        <p:spPr/>
        <p:txBody>
          <a:bodyPr/>
          <a:lstStyle/>
          <a:p>
            <a:r>
              <a:rPr lang="en-US" smtClean="0"/>
              <a:t>Confidential | Presentation Title</a:t>
            </a:r>
            <a:endParaRPr lang="en-US" dirty="0" smtClean="0"/>
          </a:p>
        </p:txBody>
      </p:sp>
      <p:sp>
        <p:nvSpPr>
          <p:cNvPr id="4" name="Text Placeholder 3"/>
          <p:cNvSpPr>
            <a:spLocks noGrp="1"/>
          </p:cNvSpPr>
          <p:nvPr>
            <p:ph type="body" sz="quarter" idx="18"/>
          </p:nvPr>
        </p:nvSpPr>
        <p:spPr/>
        <p:txBody>
          <a:bodyPr/>
          <a:lstStyle/>
          <a:p>
            <a:endParaRPr lang="en-CA"/>
          </a:p>
        </p:txBody>
      </p:sp>
      <p:sp>
        <p:nvSpPr>
          <p:cNvPr id="5" name="Rounded Rectangle 4"/>
          <p:cNvSpPr/>
          <p:nvPr/>
        </p:nvSpPr>
        <p:spPr>
          <a:xfrm>
            <a:off x="2266648" y="1581750"/>
            <a:ext cx="4026901" cy="1685995"/>
          </a:xfrm>
          <a:prstGeom prst="roundRect">
            <a:avLst>
              <a:gd name="adj" fmla="val 6105"/>
            </a:avLst>
          </a:prstGeom>
          <a:solidFill>
            <a:srgbClr val="FFFFFF"/>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t"/>
          <a:lstStyle/>
          <a:p>
            <a:pPr algn="l"/>
            <a:endParaRPr lang="da-DK" dirty="0">
              <a:solidFill>
                <a:schemeClr val="tx1"/>
              </a:solidFill>
            </a:endParaRPr>
          </a:p>
        </p:txBody>
      </p:sp>
      <p:sp>
        <p:nvSpPr>
          <p:cNvPr id="6" name="Content Placeholder 1"/>
          <p:cNvSpPr txBox="1">
            <a:spLocks/>
          </p:cNvSpPr>
          <p:nvPr/>
        </p:nvSpPr>
        <p:spPr>
          <a:xfrm>
            <a:off x="2612317" y="2092559"/>
            <a:ext cx="3335561" cy="1090571"/>
          </a:xfrm>
          <a:prstGeom prst="rect">
            <a:avLst/>
          </a:prstGeom>
        </p:spPr>
        <p:txBody>
          <a:bodyPr/>
          <a:lstStyle>
            <a:lvl1pPr marL="147471" indent="-147471" algn="l" defTabSz="408152" rtl="0" eaLnBrk="1" latinLnBrk="0" hangingPunct="1">
              <a:spcBef>
                <a:spcPts val="253"/>
              </a:spcBef>
              <a:buClr>
                <a:schemeClr val="tx1"/>
              </a:buClr>
              <a:buFont typeface="Arial"/>
              <a:buChar char="•"/>
              <a:defRPr lang="en-US" sz="1200" b="1" kern="1200" dirty="0" smtClean="0">
                <a:solidFill>
                  <a:schemeClr val="tx1"/>
                </a:solidFill>
                <a:latin typeface="+mj-lt"/>
                <a:ea typeface="+mn-ea"/>
                <a:cs typeface="Arial"/>
              </a:defRPr>
            </a:lvl1pPr>
            <a:lvl2pPr marL="307008" indent="-159537" algn="l" defTabSz="408152" rtl="0" eaLnBrk="1" latinLnBrk="0" hangingPunct="1">
              <a:spcBef>
                <a:spcPts val="253"/>
              </a:spcBef>
              <a:buClr>
                <a:schemeClr val="tx1"/>
              </a:buClr>
              <a:buSzPct val="75000"/>
              <a:buFont typeface="Courier New" panose="02070309020205020404" pitchFamily="49" charset="0"/>
              <a:buChar char="o"/>
              <a:defRPr lang="en-US" sz="1200" b="0" kern="1200" dirty="0" smtClean="0">
                <a:solidFill>
                  <a:schemeClr val="tx1"/>
                </a:solidFill>
                <a:latin typeface="+mj-lt"/>
                <a:ea typeface="+mn-ea"/>
                <a:cs typeface="Arial"/>
              </a:defRPr>
            </a:lvl2pPr>
            <a:lvl3pPr marL="453138" indent="-146131" algn="l" defTabSz="408152" rtl="0" eaLnBrk="1" latinLnBrk="0" hangingPunct="1">
              <a:spcBef>
                <a:spcPts val="253"/>
              </a:spcBef>
              <a:buSzPct val="75000"/>
              <a:buFont typeface="Courier New" panose="02070309020205020404" pitchFamily="49" charset="0"/>
              <a:buChar char="o"/>
              <a:defRPr lang="en-US" sz="1200" b="0" kern="1200" dirty="0" smtClean="0">
                <a:solidFill>
                  <a:schemeClr val="tx1"/>
                </a:solidFill>
                <a:latin typeface="+mj-lt"/>
                <a:ea typeface="+mn-ea"/>
                <a:cs typeface="Arial"/>
              </a:defRPr>
            </a:lvl3pPr>
            <a:lvl4pPr marL="686410" indent="-233272" algn="l" defTabSz="408152" rtl="0" eaLnBrk="1" latinLnBrk="0" hangingPunct="1">
              <a:spcBef>
                <a:spcPts val="253"/>
              </a:spcBef>
              <a:buFont typeface="Arial"/>
              <a:buChar char="–"/>
              <a:defRPr lang="en-US" sz="1200" b="0" kern="1200" dirty="0" smtClean="0">
                <a:solidFill>
                  <a:schemeClr val="tx1"/>
                </a:solidFill>
                <a:latin typeface="+mj-lt"/>
                <a:ea typeface="+mn-ea"/>
                <a:cs typeface="Arial"/>
              </a:defRPr>
            </a:lvl4pPr>
            <a:lvl5pPr marL="907616" indent="-221207" algn="l" defTabSz="408152" rtl="0" eaLnBrk="1" latinLnBrk="0" hangingPunct="1">
              <a:spcBef>
                <a:spcPts val="253"/>
              </a:spcBef>
              <a:buFont typeface="Arial"/>
              <a:buChar char="»"/>
              <a:defRPr lang="en-CA" sz="1200" b="0" kern="1200" dirty="0">
                <a:solidFill>
                  <a:schemeClr val="tx1"/>
                </a:solidFill>
                <a:latin typeface="+mj-lt"/>
                <a:ea typeface="+mn-ea"/>
                <a:cs typeface="Arial"/>
              </a:defRPr>
            </a:lvl5pPr>
            <a:lvl6pPr marL="2244836" indent="-204076" algn="l" defTabSz="408152" rtl="0" eaLnBrk="1" latinLnBrk="0" hangingPunct="1">
              <a:spcBef>
                <a:spcPct val="20000"/>
              </a:spcBef>
              <a:buFont typeface="Arial"/>
              <a:buChar char="•"/>
              <a:defRPr sz="1800" kern="1200">
                <a:solidFill>
                  <a:schemeClr val="tx1"/>
                </a:solidFill>
                <a:latin typeface="+mn-lt"/>
                <a:ea typeface="+mn-ea"/>
                <a:cs typeface="+mn-cs"/>
              </a:defRPr>
            </a:lvl6pPr>
            <a:lvl7pPr marL="2652988" indent="-204076" algn="l" defTabSz="408152" rtl="0" eaLnBrk="1" latinLnBrk="0" hangingPunct="1">
              <a:spcBef>
                <a:spcPct val="20000"/>
              </a:spcBef>
              <a:buFont typeface="Arial"/>
              <a:buChar char="•"/>
              <a:defRPr sz="1800" kern="1200">
                <a:solidFill>
                  <a:schemeClr val="tx1"/>
                </a:solidFill>
                <a:latin typeface="+mn-lt"/>
                <a:ea typeface="+mn-ea"/>
                <a:cs typeface="+mn-cs"/>
              </a:defRPr>
            </a:lvl7pPr>
            <a:lvl8pPr marL="3061140" indent="-204076" algn="l" defTabSz="408152" rtl="0" eaLnBrk="1" latinLnBrk="0" hangingPunct="1">
              <a:spcBef>
                <a:spcPct val="20000"/>
              </a:spcBef>
              <a:buFont typeface="Arial"/>
              <a:buChar char="•"/>
              <a:defRPr sz="1800" kern="1200">
                <a:solidFill>
                  <a:schemeClr val="tx1"/>
                </a:solidFill>
                <a:latin typeface="+mn-lt"/>
                <a:ea typeface="+mn-ea"/>
                <a:cs typeface="+mn-cs"/>
              </a:defRPr>
            </a:lvl8pPr>
            <a:lvl9pPr marL="3469292" indent="-204076" algn="l" defTabSz="408152" rtl="0" eaLnBrk="1" latinLnBrk="0" hangingPunct="1">
              <a:spcBef>
                <a:spcPct val="20000"/>
              </a:spcBef>
              <a:buFont typeface="Arial"/>
              <a:buChar char="•"/>
              <a:defRPr sz="1800" kern="1200">
                <a:solidFill>
                  <a:schemeClr val="tx1"/>
                </a:solidFill>
                <a:latin typeface="+mn-lt"/>
                <a:ea typeface="+mn-ea"/>
                <a:cs typeface="+mn-cs"/>
              </a:defRPr>
            </a:lvl9pPr>
          </a:lstStyle>
          <a:p>
            <a:pPr marL="0" indent="0" algn="ctr" fontAlgn="auto">
              <a:spcAft>
                <a:spcPts val="0"/>
              </a:spcAft>
              <a:buFont typeface="Arial"/>
              <a:buNone/>
            </a:pPr>
            <a:r>
              <a:rPr lang="en-CA" dirty="0" smtClean="0"/>
              <a:t>Intention of this deck is to outline the differences between active headcount vs. full </a:t>
            </a:r>
            <a:r>
              <a:rPr lang="en-CA" dirty="0" smtClean="0"/>
              <a:t>headcount and the impact </a:t>
            </a:r>
            <a:r>
              <a:rPr lang="en-CA" dirty="0" smtClean="0"/>
              <a:t>against sales performance.</a:t>
            </a:r>
            <a:endParaRPr lang="en-CA" dirty="0"/>
          </a:p>
        </p:txBody>
      </p:sp>
    </p:spTree>
    <p:extLst>
      <p:ext uri="{BB962C8B-B14F-4D97-AF65-F5344CB8AC3E}">
        <p14:creationId xmlns:p14="http://schemas.microsoft.com/office/powerpoint/2010/main" val="639423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Brampton NIS</a:t>
            </a:r>
            <a:endParaRPr lang="en-CA" dirty="0"/>
          </a:p>
        </p:txBody>
      </p:sp>
      <p:sp>
        <p:nvSpPr>
          <p:cNvPr id="4" name="Title 3"/>
          <p:cNvSpPr>
            <a:spLocks noGrp="1"/>
          </p:cNvSpPr>
          <p:nvPr>
            <p:ph type="title"/>
          </p:nvPr>
        </p:nvSpPr>
        <p:spPr/>
        <p:txBody>
          <a:bodyPr/>
          <a:lstStyle/>
          <a:p>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endParaRPr lang="en-CA" dirty="0"/>
          </a:p>
        </p:txBody>
      </p:sp>
      <p:sp>
        <p:nvSpPr>
          <p:cNvPr id="7" name="Rounded Rectangle 6"/>
          <p:cNvSpPr/>
          <p:nvPr/>
        </p:nvSpPr>
        <p:spPr>
          <a:xfrm>
            <a:off x="346021" y="1041750"/>
            <a:ext cx="5805000" cy="1714504"/>
          </a:xfrm>
          <a:prstGeom prst="roundRect">
            <a:avLst>
              <a:gd name="adj" fmla="val 586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p>
        </p:txBody>
      </p:sp>
      <p:sp>
        <p:nvSpPr>
          <p:cNvPr id="8" name="Rounded Rectangle 7"/>
          <p:cNvSpPr/>
          <p:nvPr/>
        </p:nvSpPr>
        <p:spPr>
          <a:xfrm>
            <a:off x="416501" y="1153292"/>
            <a:ext cx="5569448" cy="1510305"/>
          </a:xfrm>
          <a:prstGeom prst="roundRect">
            <a:avLst>
              <a:gd name="adj" fmla="val 6105"/>
            </a:avLst>
          </a:prstGeom>
          <a:solidFill>
            <a:srgbClr val="FFFFFF"/>
          </a:solidFill>
          <a:ln>
            <a:solidFill>
              <a:srgbClr val="FFBF3F"/>
            </a:solid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t"/>
          <a:lstStyle/>
          <a:p>
            <a:pPr algn="l">
              <a:spcBef>
                <a:spcPts val="300"/>
              </a:spcBef>
            </a:pPr>
            <a:r>
              <a:rPr lang="da-DK" sz="800" i="1" dirty="0" smtClean="0">
                <a:solidFill>
                  <a:schemeClr val="tx1"/>
                </a:solidFill>
              </a:rPr>
              <a:t>Actuals </a:t>
            </a:r>
          </a:p>
          <a:p>
            <a:pPr marL="171450" indent="-171450" algn="l">
              <a:spcBef>
                <a:spcPts val="300"/>
              </a:spcBef>
              <a:buFont typeface="Arial" panose="020B0604020202020204" pitchFamily="34" charset="0"/>
              <a:buChar char="•"/>
            </a:pPr>
            <a:r>
              <a:rPr lang="da-DK" sz="800" dirty="0" smtClean="0">
                <a:solidFill>
                  <a:schemeClr val="tx1"/>
                </a:solidFill>
              </a:rPr>
              <a:t>Difference between active and full headcount sits at 6 reps who trended to </a:t>
            </a:r>
            <a:r>
              <a:rPr lang="da-DK" sz="800" dirty="0" smtClean="0">
                <a:solidFill>
                  <a:schemeClr val="tx1"/>
                </a:solidFill>
              </a:rPr>
              <a:t>acheive an addtional </a:t>
            </a:r>
            <a:r>
              <a:rPr lang="da-DK" sz="800" u="sng" dirty="0" smtClean="0">
                <a:solidFill>
                  <a:schemeClr val="tx1"/>
                </a:solidFill>
              </a:rPr>
              <a:t>590</a:t>
            </a:r>
            <a:r>
              <a:rPr lang="da-DK" sz="800" dirty="0" smtClean="0">
                <a:solidFill>
                  <a:schemeClr val="tx1"/>
                </a:solidFill>
              </a:rPr>
              <a:t> units and MRR of </a:t>
            </a:r>
            <a:r>
              <a:rPr lang="da-DK" sz="800" u="sng" dirty="0" smtClean="0">
                <a:solidFill>
                  <a:schemeClr val="tx1"/>
                </a:solidFill>
              </a:rPr>
              <a:t>$29,695 </a:t>
            </a:r>
            <a:r>
              <a:rPr lang="da-DK" sz="800" dirty="0" smtClean="0">
                <a:solidFill>
                  <a:schemeClr val="tx1"/>
                </a:solidFill>
              </a:rPr>
              <a:t>between months of May through </a:t>
            </a:r>
            <a:r>
              <a:rPr lang="da-DK" sz="800" dirty="0" smtClean="0">
                <a:solidFill>
                  <a:schemeClr val="tx1"/>
                </a:solidFill>
              </a:rPr>
              <a:t>July, which would represent a: </a:t>
            </a:r>
          </a:p>
          <a:p>
            <a:pPr marL="557555" lvl="1" indent="-171450" algn="l">
              <a:spcBef>
                <a:spcPts val="300"/>
              </a:spcBef>
              <a:buFont typeface="Arial" panose="020B0604020202020204" pitchFamily="34" charset="0"/>
              <a:buChar char="•"/>
            </a:pPr>
            <a:r>
              <a:rPr lang="da-DK" sz="800" dirty="0" smtClean="0">
                <a:solidFill>
                  <a:schemeClr val="tx1"/>
                </a:solidFill>
              </a:rPr>
              <a:t>14.3% increase in unit attainment</a:t>
            </a:r>
          </a:p>
          <a:p>
            <a:pPr marL="557555" lvl="1" indent="-171450" algn="l">
              <a:spcBef>
                <a:spcPts val="300"/>
              </a:spcBef>
              <a:buFont typeface="Arial" panose="020B0604020202020204" pitchFamily="34" charset="0"/>
              <a:buChar char="•"/>
            </a:pPr>
            <a:r>
              <a:rPr lang="da-DK" sz="800" dirty="0" smtClean="0">
                <a:solidFill>
                  <a:schemeClr val="tx1"/>
                </a:solidFill>
              </a:rPr>
              <a:t>MRR attainment increase of 14.8%</a:t>
            </a:r>
          </a:p>
          <a:p>
            <a:pPr algn="l">
              <a:spcBef>
                <a:spcPts val="300"/>
              </a:spcBef>
            </a:pPr>
            <a:r>
              <a:rPr lang="da-DK" sz="800" i="1" dirty="0" smtClean="0">
                <a:solidFill>
                  <a:schemeClr val="tx1"/>
                </a:solidFill>
              </a:rPr>
              <a:t>Forecast</a:t>
            </a:r>
          </a:p>
          <a:p>
            <a:pPr marL="171450" indent="-171450" algn="l">
              <a:spcBef>
                <a:spcPts val="300"/>
              </a:spcBef>
              <a:buFont typeface="Arial" panose="020B0604020202020204" pitchFamily="34" charset="0"/>
              <a:buChar char="•"/>
            </a:pPr>
            <a:r>
              <a:rPr lang="da-DK" sz="800" dirty="0" smtClean="0">
                <a:solidFill>
                  <a:schemeClr val="tx1"/>
                </a:solidFill>
              </a:rPr>
              <a:t>August </a:t>
            </a:r>
            <a:r>
              <a:rPr lang="da-DK" sz="800" dirty="0" smtClean="0">
                <a:solidFill>
                  <a:schemeClr val="tx1"/>
                </a:solidFill>
              </a:rPr>
              <a:t>– December active and full headcount difference continues at 9 reps who </a:t>
            </a:r>
            <a:r>
              <a:rPr lang="da-DK" sz="800" dirty="0" smtClean="0">
                <a:solidFill>
                  <a:schemeClr val="tx1"/>
                </a:solidFill>
              </a:rPr>
              <a:t>had been </a:t>
            </a:r>
            <a:r>
              <a:rPr lang="da-DK" sz="800" dirty="0" smtClean="0">
                <a:solidFill>
                  <a:schemeClr val="tx1"/>
                </a:solidFill>
              </a:rPr>
              <a:t>forecasted to </a:t>
            </a:r>
            <a:r>
              <a:rPr lang="da-DK" sz="800" dirty="0" smtClean="0">
                <a:solidFill>
                  <a:schemeClr val="tx1"/>
                </a:solidFill>
              </a:rPr>
              <a:t>achieve an addtional </a:t>
            </a:r>
            <a:r>
              <a:rPr lang="da-DK" sz="800" u="sng" dirty="0" smtClean="0">
                <a:solidFill>
                  <a:schemeClr val="tx1"/>
                </a:solidFill>
              </a:rPr>
              <a:t>1750</a:t>
            </a:r>
            <a:r>
              <a:rPr lang="da-DK" sz="800" dirty="0" smtClean="0">
                <a:solidFill>
                  <a:schemeClr val="tx1"/>
                </a:solidFill>
              </a:rPr>
              <a:t> </a:t>
            </a:r>
            <a:r>
              <a:rPr lang="da-DK" sz="800" dirty="0" smtClean="0">
                <a:solidFill>
                  <a:schemeClr val="tx1"/>
                </a:solidFill>
              </a:rPr>
              <a:t>units and MRR of </a:t>
            </a:r>
            <a:r>
              <a:rPr lang="da-DK" sz="800" u="sng" dirty="0" smtClean="0">
                <a:solidFill>
                  <a:schemeClr val="tx1"/>
                </a:solidFill>
              </a:rPr>
              <a:t>$</a:t>
            </a:r>
            <a:r>
              <a:rPr lang="da-DK" sz="800" u="sng" dirty="0" smtClean="0">
                <a:solidFill>
                  <a:schemeClr val="tx1"/>
                </a:solidFill>
              </a:rPr>
              <a:t>57,081</a:t>
            </a:r>
          </a:p>
          <a:p>
            <a:pPr marL="557555" lvl="1" indent="-171450" algn="l">
              <a:spcBef>
                <a:spcPts val="300"/>
              </a:spcBef>
              <a:buFont typeface="Arial" panose="020B0604020202020204" pitchFamily="34" charset="0"/>
              <a:buChar char="•"/>
            </a:pPr>
            <a:r>
              <a:rPr lang="da-DK" sz="800" dirty="0" smtClean="0">
                <a:solidFill>
                  <a:schemeClr val="tx1"/>
                </a:solidFill>
              </a:rPr>
              <a:t>Proportionate attainment increase of both unit count and MRR of 21.4%</a:t>
            </a:r>
            <a:endParaRPr lang="da-DK" sz="800" dirty="0">
              <a:solidFill>
                <a:schemeClr val="tx1"/>
              </a:solidFill>
            </a:endParaRPr>
          </a:p>
          <a:p>
            <a:pPr marL="557555" lvl="1" indent="-171450" algn="l">
              <a:buFont typeface="Arial" panose="020B0604020202020204" pitchFamily="34" charset="0"/>
              <a:buChar char="•"/>
            </a:pPr>
            <a:endParaRPr lang="da-DK" sz="800" dirty="0" smtClean="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95466318"/>
              </p:ext>
            </p:extLst>
          </p:nvPr>
        </p:nvGraphicFramePr>
        <p:xfrm>
          <a:off x="349427" y="2941774"/>
          <a:ext cx="5801592" cy="1556640"/>
        </p:xfrm>
        <a:graphic>
          <a:graphicData uri="http://schemas.openxmlformats.org/drawingml/2006/table">
            <a:tbl>
              <a:tblPr>
                <a:tableStyleId>{8EC20E35-A176-4012-BC5E-935CFFF8708E}</a:tableStyleId>
              </a:tblPr>
              <a:tblGrid>
                <a:gridCol w="1096942">
                  <a:extLst>
                    <a:ext uri="{9D8B030D-6E8A-4147-A177-3AD203B41FA5}">
                      <a16:colId xmlns:a16="http://schemas.microsoft.com/office/drawing/2014/main" val="1009905250"/>
                    </a:ext>
                  </a:extLst>
                </a:gridCol>
                <a:gridCol w="479403">
                  <a:extLst>
                    <a:ext uri="{9D8B030D-6E8A-4147-A177-3AD203B41FA5}">
                      <a16:colId xmlns:a16="http://schemas.microsoft.com/office/drawing/2014/main" val="1574248663"/>
                    </a:ext>
                  </a:extLst>
                </a:gridCol>
                <a:gridCol w="479403">
                  <a:extLst>
                    <a:ext uri="{9D8B030D-6E8A-4147-A177-3AD203B41FA5}">
                      <a16:colId xmlns:a16="http://schemas.microsoft.com/office/drawing/2014/main" val="1747274608"/>
                    </a:ext>
                  </a:extLst>
                </a:gridCol>
                <a:gridCol w="479403">
                  <a:extLst>
                    <a:ext uri="{9D8B030D-6E8A-4147-A177-3AD203B41FA5}">
                      <a16:colId xmlns:a16="http://schemas.microsoft.com/office/drawing/2014/main" val="3097007651"/>
                    </a:ext>
                  </a:extLst>
                </a:gridCol>
                <a:gridCol w="390023">
                  <a:extLst>
                    <a:ext uri="{9D8B030D-6E8A-4147-A177-3AD203B41FA5}">
                      <a16:colId xmlns:a16="http://schemas.microsoft.com/office/drawing/2014/main" val="843370323"/>
                    </a:ext>
                  </a:extLst>
                </a:gridCol>
                <a:gridCol w="479403">
                  <a:extLst>
                    <a:ext uri="{9D8B030D-6E8A-4147-A177-3AD203B41FA5}">
                      <a16:colId xmlns:a16="http://schemas.microsoft.com/office/drawing/2014/main" val="3354996311"/>
                    </a:ext>
                  </a:extLst>
                </a:gridCol>
                <a:gridCol w="479403">
                  <a:extLst>
                    <a:ext uri="{9D8B030D-6E8A-4147-A177-3AD203B41FA5}">
                      <a16:colId xmlns:a16="http://schemas.microsoft.com/office/drawing/2014/main" val="3780933606"/>
                    </a:ext>
                  </a:extLst>
                </a:gridCol>
                <a:gridCol w="479403">
                  <a:extLst>
                    <a:ext uri="{9D8B030D-6E8A-4147-A177-3AD203B41FA5}">
                      <a16:colId xmlns:a16="http://schemas.microsoft.com/office/drawing/2014/main" val="256036964"/>
                    </a:ext>
                  </a:extLst>
                </a:gridCol>
                <a:gridCol w="479403">
                  <a:extLst>
                    <a:ext uri="{9D8B030D-6E8A-4147-A177-3AD203B41FA5}">
                      <a16:colId xmlns:a16="http://schemas.microsoft.com/office/drawing/2014/main" val="904023443"/>
                    </a:ext>
                  </a:extLst>
                </a:gridCol>
                <a:gridCol w="479403">
                  <a:extLst>
                    <a:ext uri="{9D8B030D-6E8A-4147-A177-3AD203B41FA5}">
                      <a16:colId xmlns:a16="http://schemas.microsoft.com/office/drawing/2014/main" val="989360031"/>
                    </a:ext>
                  </a:extLst>
                </a:gridCol>
                <a:gridCol w="479403">
                  <a:extLst>
                    <a:ext uri="{9D8B030D-6E8A-4147-A177-3AD203B41FA5}">
                      <a16:colId xmlns:a16="http://schemas.microsoft.com/office/drawing/2014/main" val="2162867560"/>
                    </a:ext>
                  </a:extLst>
                </a:gridCol>
              </a:tblGrid>
              <a:tr h="129720">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l" fontAlgn="b"/>
                      <a:r>
                        <a:rPr lang="en-CA" sz="700" b="0" i="1" u="sng" strike="noStrike" dirty="0">
                          <a:effectLst/>
                        </a:rPr>
                        <a:t>Actuals</a:t>
                      </a:r>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1" u="sng"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1" u="sng"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sng"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l" fontAlgn="b"/>
                      <a:r>
                        <a:rPr lang="en-CA" sz="700" b="0" i="1" u="sng" strike="noStrike" dirty="0">
                          <a:effectLst/>
                        </a:rPr>
                        <a:t>Forecast</a:t>
                      </a:r>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046337605"/>
                  </a:ext>
                </a:extLst>
              </a:tr>
              <a:tr h="129720">
                <a:tc>
                  <a:txBody>
                    <a:bodyPr/>
                    <a:lstStyle/>
                    <a:p>
                      <a:pPr algn="l" fontAlgn="b"/>
                      <a:r>
                        <a:rPr lang="en-CA" sz="700" b="1" u="none" strike="noStrike" dirty="0">
                          <a:effectLst/>
                        </a:rPr>
                        <a:t>Brampton NIS</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May</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June</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July</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1" u="none" strike="noStrike" dirty="0">
                          <a:effectLst/>
                        </a:rPr>
                        <a:t>August</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September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October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a:effectLst/>
                        </a:rPr>
                        <a:t>November</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u="none" strike="noStrike" dirty="0">
                          <a:effectLst/>
                        </a:rPr>
                        <a:t>December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endParaRPr lang="en-CA" sz="700" b="1" i="0" u="none" strike="noStrike" dirty="0">
                        <a:solidFill>
                          <a:srgbClr val="FFFFFF"/>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583478348"/>
                  </a:ext>
                </a:extLst>
              </a:tr>
              <a:tr h="129720">
                <a:tc>
                  <a:txBody>
                    <a:bodyPr/>
                    <a:lstStyle/>
                    <a:p>
                      <a:pPr algn="l" fontAlgn="b"/>
                      <a:r>
                        <a:rPr lang="en-CA" sz="700" b="0" i="1" u="none" strike="noStrike">
                          <a:effectLst/>
                        </a:rPr>
                        <a:t>Active Headcount</a:t>
                      </a:r>
                      <a:endParaRPr lang="en-CA" sz="700" b="0" i="1" u="none" strike="noStrike">
                        <a:solidFill>
                          <a:srgbClr val="FFFFFF"/>
                        </a:solidFill>
                        <a:effectLst/>
                        <a:latin typeface="Calibri" panose="020F0502020204030204" pitchFamily="34" charset="0"/>
                      </a:endParaRPr>
                    </a:p>
                  </a:txBody>
                  <a:tcPr marL="173387" marR="7224" marT="7224" marB="0" anchor="b"/>
                </a:tc>
                <a:tc>
                  <a:txBody>
                    <a:bodyPr/>
                    <a:lstStyle/>
                    <a:p>
                      <a:pPr algn="ctr" fontAlgn="b"/>
                      <a:r>
                        <a:rPr lang="en-CA" sz="700" u="none" strike="noStrike">
                          <a:effectLst/>
                        </a:rPr>
                        <a:t>45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47</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137</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a:effectLst/>
                        </a:rPr>
                        <a:t>42</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42</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42</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42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42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210</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727573208"/>
                  </a:ext>
                </a:extLst>
              </a:tr>
              <a:tr h="129720">
                <a:tc>
                  <a:txBody>
                    <a:bodyPr/>
                    <a:lstStyle/>
                    <a:p>
                      <a:pPr algn="l" fontAlgn="b"/>
                      <a:r>
                        <a:rPr lang="en-CA" sz="700" b="0" i="1" u="none" strike="noStrike">
                          <a:effectLst/>
                        </a:rPr>
                        <a:t>Total Units</a:t>
                      </a:r>
                      <a:endParaRPr lang="en-CA" sz="700" b="0" i="1" u="none" strike="noStrike">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1817</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1311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991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4119</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mn-lt"/>
                        </a:rPr>
                        <a:t>993</a:t>
                      </a:r>
                    </a:p>
                  </a:txBody>
                  <a:tcPr marL="7620" marR="7620" marT="7620" marB="0" anchor="b"/>
                </a:tc>
                <a:tc>
                  <a:txBody>
                    <a:bodyPr/>
                    <a:lstStyle/>
                    <a:p>
                      <a:pPr algn="ctr" fontAlgn="b"/>
                      <a:r>
                        <a:rPr lang="en-CA" sz="700" b="0" i="0" u="none" strike="noStrike">
                          <a:solidFill>
                            <a:srgbClr val="000000"/>
                          </a:solidFill>
                          <a:effectLst/>
                          <a:latin typeface="+mn-lt"/>
                        </a:rPr>
                        <a:t>1611</a:t>
                      </a:r>
                    </a:p>
                  </a:txBody>
                  <a:tcPr marL="7620" marR="7620" marT="7620" marB="0" anchor="b"/>
                </a:tc>
                <a:tc>
                  <a:txBody>
                    <a:bodyPr/>
                    <a:lstStyle/>
                    <a:p>
                      <a:pPr algn="ctr" fontAlgn="b"/>
                      <a:r>
                        <a:rPr lang="en-CA" sz="700" b="0" i="0" u="none" strike="noStrike">
                          <a:solidFill>
                            <a:srgbClr val="000000"/>
                          </a:solidFill>
                          <a:effectLst/>
                          <a:latin typeface="+mn-lt"/>
                        </a:rPr>
                        <a:t>1366</a:t>
                      </a:r>
                    </a:p>
                  </a:txBody>
                  <a:tcPr marL="7620" marR="7620" marT="7620" marB="0" anchor="b"/>
                </a:tc>
                <a:tc>
                  <a:txBody>
                    <a:bodyPr/>
                    <a:lstStyle/>
                    <a:p>
                      <a:pPr algn="ctr" fontAlgn="b"/>
                      <a:r>
                        <a:rPr lang="en-CA" sz="700" b="0" i="0" u="none" strike="noStrike">
                          <a:solidFill>
                            <a:srgbClr val="000000"/>
                          </a:solidFill>
                          <a:effectLst/>
                          <a:latin typeface="+mn-lt"/>
                        </a:rPr>
                        <a:t>2017</a:t>
                      </a:r>
                    </a:p>
                  </a:txBody>
                  <a:tcPr marL="7620" marR="7620" marT="7620" marB="0" anchor="b"/>
                </a:tc>
                <a:tc>
                  <a:txBody>
                    <a:bodyPr/>
                    <a:lstStyle/>
                    <a:p>
                      <a:pPr algn="ctr" fontAlgn="b"/>
                      <a:r>
                        <a:rPr lang="en-CA" sz="700" b="0" i="0" u="none" strike="noStrike">
                          <a:solidFill>
                            <a:srgbClr val="000000"/>
                          </a:solidFill>
                          <a:effectLst/>
                          <a:latin typeface="+mn-lt"/>
                        </a:rPr>
                        <a:t>2178</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8165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462532162"/>
                  </a:ext>
                </a:extLst>
              </a:tr>
              <a:tr h="129720">
                <a:tc>
                  <a:txBody>
                    <a:bodyPr/>
                    <a:lstStyle/>
                    <a:p>
                      <a:pPr algn="l" fontAlgn="b"/>
                      <a:r>
                        <a:rPr lang="en-CA" sz="700" b="0" i="1" u="none" strike="noStrike">
                          <a:effectLst/>
                        </a:rPr>
                        <a:t>Units Per Rep</a:t>
                      </a:r>
                      <a:endParaRPr lang="en-CA" sz="700" b="0" i="1" u="none" strike="noStrike">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dirty="0">
                          <a:effectLst/>
                        </a:rPr>
                        <a:t>40</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28</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22</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90</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mn-lt"/>
                        </a:rPr>
                        <a:t>24</a:t>
                      </a:r>
                    </a:p>
                  </a:txBody>
                  <a:tcPr marL="7620" marR="7620" marT="7620" marB="0" anchor="b"/>
                </a:tc>
                <a:tc>
                  <a:txBody>
                    <a:bodyPr/>
                    <a:lstStyle/>
                    <a:p>
                      <a:pPr algn="ctr" fontAlgn="b"/>
                      <a:r>
                        <a:rPr lang="en-CA" sz="700" b="0" i="0" u="none" strike="noStrike">
                          <a:solidFill>
                            <a:srgbClr val="000000"/>
                          </a:solidFill>
                          <a:effectLst/>
                          <a:latin typeface="+mn-lt"/>
                        </a:rPr>
                        <a:t>38</a:t>
                      </a:r>
                    </a:p>
                  </a:txBody>
                  <a:tcPr marL="7620" marR="7620" marT="7620" marB="0" anchor="b"/>
                </a:tc>
                <a:tc>
                  <a:txBody>
                    <a:bodyPr/>
                    <a:lstStyle/>
                    <a:p>
                      <a:pPr algn="ctr" fontAlgn="b"/>
                      <a:r>
                        <a:rPr lang="en-CA" sz="700" b="0" i="0" u="none" strike="noStrike">
                          <a:solidFill>
                            <a:srgbClr val="000000"/>
                          </a:solidFill>
                          <a:effectLst/>
                          <a:latin typeface="+mn-lt"/>
                        </a:rPr>
                        <a:t>33</a:t>
                      </a:r>
                    </a:p>
                  </a:txBody>
                  <a:tcPr marL="7620" marR="7620" marT="7620" marB="0" anchor="b"/>
                </a:tc>
                <a:tc>
                  <a:txBody>
                    <a:bodyPr/>
                    <a:lstStyle/>
                    <a:p>
                      <a:pPr algn="ctr" fontAlgn="b"/>
                      <a:r>
                        <a:rPr lang="en-CA" sz="700" b="0" i="0" u="none" strike="noStrike">
                          <a:solidFill>
                            <a:srgbClr val="000000"/>
                          </a:solidFill>
                          <a:effectLst/>
                          <a:latin typeface="+mn-lt"/>
                        </a:rPr>
                        <a:t>48</a:t>
                      </a:r>
                    </a:p>
                  </a:txBody>
                  <a:tcPr marL="7620" marR="7620" marT="7620" marB="0" anchor="b"/>
                </a:tc>
                <a:tc>
                  <a:txBody>
                    <a:bodyPr/>
                    <a:lstStyle/>
                    <a:p>
                      <a:pPr algn="ctr" fontAlgn="b"/>
                      <a:r>
                        <a:rPr lang="en-CA" sz="700" b="0" i="0" u="none" strike="noStrike" dirty="0">
                          <a:solidFill>
                            <a:srgbClr val="000000"/>
                          </a:solidFill>
                          <a:effectLst/>
                          <a:latin typeface="+mn-lt"/>
                        </a:rPr>
                        <a:t>52</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194</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546916797"/>
                  </a:ext>
                </a:extLst>
              </a:tr>
              <a:tr h="129720">
                <a:tc>
                  <a:txBody>
                    <a:bodyPr/>
                    <a:lstStyle/>
                    <a:p>
                      <a:pPr algn="l" fontAlgn="b"/>
                      <a:r>
                        <a:rPr lang="en-CA" sz="700" b="0" i="1" u="none" strike="noStrike">
                          <a:effectLst/>
                        </a:rPr>
                        <a:t>Total MRR</a:t>
                      </a:r>
                      <a:endParaRPr lang="en-CA" sz="700" b="0" i="1" u="none" strike="noStrike">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$82,322</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$65,217</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$52,563</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$200,102</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dirty="0">
                          <a:effectLst/>
                        </a:rPr>
                        <a:t>$46,797</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$50,036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$53,276</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$56,515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$59,754</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$266,378</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3045341959"/>
                  </a:ext>
                </a:extLst>
              </a:tr>
              <a:tr h="129720">
                <a:tc>
                  <a:txBody>
                    <a:bodyPr/>
                    <a:lstStyle/>
                    <a:p>
                      <a:pPr algn="l" fontAlgn="b"/>
                      <a:r>
                        <a:rPr lang="en-CA" sz="700" b="0" i="1" u="none" strike="noStrike" dirty="0">
                          <a:effectLst/>
                        </a:rPr>
                        <a:t>MRR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dirty="0">
                          <a:effectLst/>
                        </a:rPr>
                        <a:t>$1,826</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$1,370</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$1,173</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$4,369</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dirty="0">
                          <a:effectLst/>
                        </a:rPr>
                        <a:t>$1,114</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$1,191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$1,268</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$1,346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$1,423</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$6,342</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49792698"/>
                  </a:ext>
                </a:extLst>
              </a:tr>
              <a:tr h="129720">
                <a:tc>
                  <a:txBody>
                    <a:bodyPr/>
                    <a:lstStyle/>
                    <a:p>
                      <a:pPr algn="l" fontAlgn="b"/>
                      <a:r>
                        <a:rPr lang="en-CA" sz="700" b="0" i="1" u="none" strike="noStrike" dirty="0">
                          <a:effectLst/>
                        </a:rPr>
                        <a:t>Full Headcount</a:t>
                      </a:r>
                      <a:endParaRPr lang="en-CA" sz="700" b="0" i="1" u="none" strike="noStrike" dirty="0">
                        <a:solidFill>
                          <a:srgbClr val="FFFFFF"/>
                        </a:solidFill>
                        <a:effectLst/>
                        <a:latin typeface="Calibri" panose="020F0502020204030204" pitchFamily="34" charset="0"/>
                      </a:endParaRPr>
                    </a:p>
                  </a:txBody>
                  <a:tcPr marL="173387" marR="7224" marT="7224" marB="0" anchor="b"/>
                </a:tc>
                <a:tc>
                  <a:txBody>
                    <a:bodyPr/>
                    <a:lstStyle/>
                    <a:p>
                      <a:pPr algn="ctr" fontAlgn="b"/>
                      <a:r>
                        <a:rPr lang="en-CA" sz="700" u="none" strike="noStrike" dirty="0">
                          <a:effectLst/>
                        </a:rPr>
                        <a:t>52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53</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156</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51</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255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4242995892"/>
                  </a:ext>
                </a:extLst>
              </a:tr>
              <a:tr h="129720">
                <a:tc>
                  <a:txBody>
                    <a:bodyPr/>
                    <a:lstStyle/>
                    <a:p>
                      <a:pPr algn="l" fontAlgn="b"/>
                      <a:r>
                        <a:rPr lang="en-CA" sz="700" b="0" i="1" u="none" strike="noStrike" dirty="0">
                          <a:effectLst/>
                        </a:rPr>
                        <a:t>Total Units</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dirty="0">
                          <a:effectLst/>
                        </a:rPr>
                        <a:t>2117</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1452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1140</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4709</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mn-lt"/>
                        </a:rPr>
                        <a:t>1206</a:t>
                      </a:r>
                    </a:p>
                  </a:txBody>
                  <a:tcPr marL="7620" marR="7620" marT="7620" marB="0" anchor="b"/>
                </a:tc>
                <a:tc>
                  <a:txBody>
                    <a:bodyPr/>
                    <a:lstStyle/>
                    <a:p>
                      <a:pPr algn="ctr" fontAlgn="b"/>
                      <a:r>
                        <a:rPr lang="en-CA" sz="700" b="0" i="0" u="none" strike="noStrike">
                          <a:solidFill>
                            <a:srgbClr val="000000"/>
                          </a:solidFill>
                          <a:effectLst/>
                          <a:latin typeface="+mn-lt"/>
                        </a:rPr>
                        <a:t>1956</a:t>
                      </a:r>
                    </a:p>
                  </a:txBody>
                  <a:tcPr marL="7620" marR="7620" marT="7620" marB="0" anchor="b"/>
                </a:tc>
                <a:tc>
                  <a:txBody>
                    <a:bodyPr/>
                    <a:lstStyle/>
                    <a:p>
                      <a:pPr algn="ctr" fontAlgn="b"/>
                      <a:r>
                        <a:rPr lang="en-CA" sz="700" b="0" i="0" u="none" strike="noStrike">
                          <a:solidFill>
                            <a:srgbClr val="000000"/>
                          </a:solidFill>
                          <a:effectLst/>
                          <a:latin typeface="+mn-lt"/>
                        </a:rPr>
                        <a:t>1659</a:t>
                      </a:r>
                    </a:p>
                  </a:txBody>
                  <a:tcPr marL="7620" marR="7620" marT="7620" marB="0" anchor="b"/>
                </a:tc>
                <a:tc>
                  <a:txBody>
                    <a:bodyPr/>
                    <a:lstStyle/>
                    <a:p>
                      <a:pPr algn="ctr" fontAlgn="b"/>
                      <a:r>
                        <a:rPr lang="en-CA" sz="700" b="0" i="0" u="none" strike="noStrike">
                          <a:solidFill>
                            <a:srgbClr val="000000"/>
                          </a:solidFill>
                          <a:effectLst/>
                          <a:latin typeface="+mn-lt"/>
                        </a:rPr>
                        <a:t>2449</a:t>
                      </a:r>
                    </a:p>
                  </a:txBody>
                  <a:tcPr marL="7620" marR="7620" marT="7620" marB="0" anchor="b"/>
                </a:tc>
                <a:tc>
                  <a:txBody>
                    <a:bodyPr/>
                    <a:lstStyle/>
                    <a:p>
                      <a:pPr algn="ctr" fontAlgn="b"/>
                      <a:r>
                        <a:rPr lang="en-CA" sz="700" b="0" i="0" u="none" strike="noStrike">
                          <a:solidFill>
                            <a:srgbClr val="000000"/>
                          </a:solidFill>
                          <a:effectLst/>
                          <a:latin typeface="+mn-lt"/>
                        </a:rPr>
                        <a:t>2645</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9914</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710635911"/>
                  </a:ext>
                </a:extLst>
              </a:tr>
              <a:tr h="129720">
                <a:tc>
                  <a:txBody>
                    <a:bodyPr/>
                    <a:lstStyle/>
                    <a:p>
                      <a:pPr algn="l" fontAlgn="b"/>
                      <a:r>
                        <a:rPr lang="en-CA" sz="700" b="0" i="1" u="none" strike="noStrike" dirty="0">
                          <a:effectLst/>
                        </a:rPr>
                        <a:t>Units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dirty="0">
                          <a:effectLst/>
                        </a:rPr>
                        <a:t>40</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28</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22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90</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mn-lt"/>
                        </a:rPr>
                        <a:t>24</a:t>
                      </a:r>
                    </a:p>
                  </a:txBody>
                  <a:tcPr marL="7620" marR="7620" marT="7620" marB="0" anchor="b"/>
                </a:tc>
                <a:tc>
                  <a:txBody>
                    <a:bodyPr/>
                    <a:lstStyle/>
                    <a:p>
                      <a:pPr algn="ctr" fontAlgn="b"/>
                      <a:r>
                        <a:rPr lang="en-CA" sz="700" b="0" i="0" u="none" strike="noStrike">
                          <a:solidFill>
                            <a:srgbClr val="000000"/>
                          </a:solidFill>
                          <a:effectLst/>
                          <a:latin typeface="+mn-lt"/>
                        </a:rPr>
                        <a:t>38</a:t>
                      </a:r>
                    </a:p>
                  </a:txBody>
                  <a:tcPr marL="7620" marR="7620" marT="7620" marB="0" anchor="b"/>
                </a:tc>
                <a:tc>
                  <a:txBody>
                    <a:bodyPr/>
                    <a:lstStyle/>
                    <a:p>
                      <a:pPr algn="ctr" fontAlgn="b"/>
                      <a:r>
                        <a:rPr lang="en-CA" sz="700" b="0" i="0" u="none" strike="noStrike">
                          <a:solidFill>
                            <a:srgbClr val="000000"/>
                          </a:solidFill>
                          <a:effectLst/>
                          <a:latin typeface="+mn-lt"/>
                        </a:rPr>
                        <a:t>33</a:t>
                      </a:r>
                    </a:p>
                  </a:txBody>
                  <a:tcPr marL="7620" marR="7620" marT="7620" marB="0" anchor="b"/>
                </a:tc>
                <a:tc>
                  <a:txBody>
                    <a:bodyPr/>
                    <a:lstStyle/>
                    <a:p>
                      <a:pPr algn="ctr" fontAlgn="b"/>
                      <a:r>
                        <a:rPr lang="en-CA" sz="700" b="0" i="0" u="none" strike="noStrike">
                          <a:solidFill>
                            <a:srgbClr val="000000"/>
                          </a:solidFill>
                          <a:effectLst/>
                          <a:latin typeface="+mn-lt"/>
                        </a:rPr>
                        <a:t>48</a:t>
                      </a:r>
                    </a:p>
                  </a:txBody>
                  <a:tcPr marL="7620" marR="7620" marT="7620" marB="0" anchor="b"/>
                </a:tc>
                <a:tc>
                  <a:txBody>
                    <a:bodyPr/>
                    <a:lstStyle/>
                    <a:p>
                      <a:pPr algn="ctr" fontAlgn="b"/>
                      <a:r>
                        <a:rPr lang="en-CA" sz="700" b="0" i="0" u="none" strike="noStrike" dirty="0">
                          <a:solidFill>
                            <a:srgbClr val="000000"/>
                          </a:solidFill>
                          <a:effectLst/>
                          <a:latin typeface="+mn-lt"/>
                        </a:rPr>
                        <a:t>52</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194</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4219864005"/>
                  </a:ext>
                </a:extLst>
              </a:tr>
              <a:tr h="129720">
                <a:tc>
                  <a:txBody>
                    <a:bodyPr/>
                    <a:lstStyle/>
                    <a:p>
                      <a:pPr algn="l" fontAlgn="b"/>
                      <a:r>
                        <a:rPr lang="en-CA" sz="700" b="0" i="1" u="none" strike="noStrike" dirty="0">
                          <a:effectLst/>
                        </a:rPr>
                        <a:t>Total MRR</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dirty="0">
                          <a:effectLst/>
                        </a:rPr>
                        <a:t>$96,917</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$72,705</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$60,175</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$229,797</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dirty="0">
                          <a:effectLst/>
                        </a:rPr>
                        <a:t>$56,825</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$60,758</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$64,692</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$68,625</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$72,558</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$323,459</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818823466"/>
                  </a:ext>
                </a:extLst>
              </a:tr>
              <a:tr h="129720">
                <a:tc>
                  <a:txBody>
                    <a:bodyPr/>
                    <a:lstStyle/>
                    <a:p>
                      <a:pPr algn="l" fontAlgn="b"/>
                      <a:r>
                        <a:rPr lang="en-CA" sz="700" b="0" i="1" u="none" strike="noStrike" dirty="0">
                          <a:effectLst/>
                        </a:rPr>
                        <a:t>MRR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$1,826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$1,370</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$1,173</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$4,369</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a:effectLst/>
                        </a:rPr>
                        <a:t>$1,114</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$1,191</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$1,268</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$1,346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$1,423</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$6,342</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330503277"/>
                  </a:ext>
                </a:extLst>
              </a:tr>
            </a:tbl>
          </a:graphicData>
        </a:graphic>
      </p:graphicFrame>
      <p:sp>
        <p:nvSpPr>
          <p:cNvPr id="12" name="Rounded Rectangle 11"/>
          <p:cNvSpPr/>
          <p:nvPr/>
        </p:nvSpPr>
        <p:spPr>
          <a:xfrm>
            <a:off x="6867000" y="1401750"/>
            <a:ext cx="1530000" cy="2565000"/>
          </a:xfrm>
          <a:prstGeom prst="roundRect">
            <a:avLst>
              <a:gd name="adj" fmla="val 5866"/>
            </a:avLst>
          </a:prstGeom>
          <a:noFill/>
          <a:ln>
            <a:solidFill>
              <a:srgbClr val="41403F"/>
            </a:solid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p>
        </p:txBody>
      </p:sp>
      <p:sp>
        <p:nvSpPr>
          <p:cNvPr id="13" name="TextBox 12"/>
          <p:cNvSpPr txBox="1"/>
          <p:nvPr/>
        </p:nvSpPr>
        <p:spPr>
          <a:xfrm>
            <a:off x="6867000" y="1470731"/>
            <a:ext cx="1530000" cy="2451953"/>
          </a:xfrm>
          <a:prstGeom prst="rect">
            <a:avLst/>
          </a:prstGeom>
          <a:noFill/>
        </p:spPr>
        <p:txBody>
          <a:bodyPr wrap="square" rtlCol="0">
            <a:spAutoFit/>
          </a:bodyPr>
          <a:lstStyle/>
          <a:p>
            <a:pPr algn="l" defTabSz="483306" fontAlgn="auto">
              <a:spcBef>
                <a:spcPts val="100"/>
              </a:spcBef>
              <a:spcAft>
                <a:spcPts val="0"/>
              </a:spcAft>
            </a:pPr>
            <a:r>
              <a:rPr lang="en-CA" sz="1000" dirty="0" smtClean="0">
                <a:solidFill>
                  <a:srgbClr val="414042"/>
                </a:solidFill>
                <a:latin typeface="Arial"/>
                <a:cs typeface="Arial"/>
              </a:rPr>
              <a:t>Active Headcount</a:t>
            </a:r>
          </a:p>
          <a:p>
            <a:pPr algn="l" defTabSz="483306" fontAlgn="auto">
              <a:spcBef>
                <a:spcPts val="100"/>
              </a:spcBef>
              <a:spcAft>
                <a:spcPts val="0"/>
              </a:spcAft>
            </a:pPr>
            <a:r>
              <a:rPr lang="en-CA" sz="800" i="1" dirty="0" smtClean="0">
                <a:solidFill>
                  <a:srgbClr val="414042"/>
                </a:solidFill>
                <a:latin typeface="Arial"/>
                <a:cs typeface="Arial"/>
              </a:rPr>
              <a:t>Forecasted to average:</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42 reps</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1633 units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39 units per rep</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$53,276 MRR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$1,268 MRR per rep</a:t>
            </a: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r>
              <a:rPr lang="en-CA" sz="1000" dirty="0" smtClean="0">
                <a:solidFill>
                  <a:srgbClr val="414042"/>
                </a:solidFill>
                <a:latin typeface="Arial"/>
                <a:cs typeface="Arial"/>
              </a:rPr>
              <a:t>Full Headcount</a:t>
            </a:r>
          </a:p>
          <a:p>
            <a:pPr algn="l" defTabSz="483306" fontAlgn="auto">
              <a:spcBef>
                <a:spcPts val="100"/>
              </a:spcBef>
              <a:spcAft>
                <a:spcPts val="0"/>
              </a:spcAft>
            </a:pPr>
            <a:r>
              <a:rPr lang="en-CA" sz="800" i="1" dirty="0" smtClean="0">
                <a:solidFill>
                  <a:srgbClr val="414042"/>
                </a:solidFill>
                <a:latin typeface="Arial"/>
                <a:cs typeface="Arial"/>
              </a:rPr>
              <a:t>Forecasted to average:</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51 </a:t>
            </a:r>
            <a:r>
              <a:rPr lang="en-CA" sz="800" dirty="0">
                <a:solidFill>
                  <a:srgbClr val="414042"/>
                </a:solidFill>
                <a:latin typeface="Arial"/>
                <a:cs typeface="Arial"/>
              </a:rPr>
              <a:t>reps</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1983 </a:t>
            </a:r>
            <a:r>
              <a:rPr lang="en-CA" sz="800" dirty="0">
                <a:solidFill>
                  <a:srgbClr val="414042"/>
                </a:solidFill>
                <a:latin typeface="Arial"/>
                <a:cs typeface="Arial"/>
              </a:rPr>
              <a:t>units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$64,692 </a:t>
            </a:r>
            <a:r>
              <a:rPr lang="en-CA" sz="800" dirty="0">
                <a:solidFill>
                  <a:srgbClr val="414042"/>
                </a:solidFill>
                <a:latin typeface="Arial"/>
                <a:cs typeface="Arial"/>
              </a:rPr>
              <a:t>MRR per month</a:t>
            </a: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r>
              <a:rPr lang="en-CA" sz="800" b="1" dirty="0" smtClean="0">
                <a:solidFill>
                  <a:srgbClr val="FF0000"/>
                </a:solidFill>
                <a:latin typeface="Arial"/>
                <a:cs typeface="Arial"/>
              </a:rPr>
              <a:t>18% understaffed</a:t>
            </a:r>
            <a:endParaRPr lang="en-CA" sz="800" b="1" dirty="0">
              <a:solidFill>
                <a:srgbClr val="FF0000"/>
              </a:solidFill>
              <a:latin typeface="Arial"/>
              <a:cs typeface="Arial"/>
            </a:endParaRPr>
          </a:p>
        </p:txBody>
      </p:sp>
    </p:spTree>
    <p:extLst>
      <p:ext uri="{BB962C8B-B14F-4D97-AF65-F5344CB8AC3E}">
        <p14:creationId xmlns:p14="http://schemas.microsoft.com/office/powerpoint/2010/main" val="9225324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Toronto NIS</a:t>
            </a:r>
            <a:endParaRPr lang="en-CA" dirty="0"/>
          </a:p>
        </p:txBody>
      </p:sp>
      <p:sp>
        <p:nvSpPr>
          <p:cNvPr id="4" name="Title 3"/>
          <p:cNvSpPr>
            <a:spLocks noGrp="1"/>
          </p:cNvSpPr>
          <p:nvPr>
            <p:ph type="title"/>
          </p:nvPr>
        </p:nvSpPr>
        <p:spPr/>
        <p:txBody>
          <a:bodyPr/>
          <a:lstStyle/>
          <a:p>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endParaRPr lang="en-CA" dirty="0"/>
          </a:p>
        </p:txBody>
      </p:sp>
      <p:sp>
        <p:nvSpPr>
          <p:cNvPr id="7" name="Rounded Rectangle 6"/>
          <p:cNvSpPr/>
          <p:nvPr/>
        </p:nvSpPr>
        <p:spPr>
          <a:xfrm>
            <a:off x="346021" y="1041750"/>
            <a:ext cx="5805000" cy="1714504"/>
          </a:xfrm>
          <a:prstGeom prst="roundRect">
            <a:avLst>
              <a:gd name="adj" fmla="val 5866"/>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p>
        </p:txBody>
      </p:sp>
      <p:sp>
        <p:nvSpPr>
          <p:cNvPr id="8" name="Rounded Rectangle 7"/>
          <p:cNvSpPr/>
          <p:nvPr/>
        </p:nvSpPr>
        <p:spPr>
          <a:xfrm>
            <a:off x="416501" y="1153292"/>
            <a:ext cx="5569448" cy="1510305"/>
          </a:xfrm>
          <a:prstGeom prst="roundRect">
            <a:avLst>
              <a:gd name="adj" fmla="val 6105"/>
            </a:avLst>
          </a:prstGeom>
          <a:solidFill>
            <a:srgbClr val="FFFFFF"/>
          </a:solidFill>
          <a:ln>
            <a:solidFill>
              <a:srgbClr val="FFBF3F"/>
            </a:solid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t"/>
          <a:lstStyle/>
          <a:p>
            <a:pPr algn="l">
              <a:spcBef>
                <a:spcPts val="300"/>
              </a:spcBef>
            </a:pPr>
            <a:r>
              <a:rPr lang="da-DK" sz="800" i="1" dirty="0">
                <a:solidFill>
                  <a:schemeClr val="tx1"/>
                </a:solidFill>
              </a:rPr>
              <a:t>Actuals </a:t>
            </a:r>
          </a:p>
          <a:p>
            <a:pPr marL="171450" indent="-171450" algn="l">
              <a:spcBef>
                <a:spcPts val="300"/>
              </a:spcBef>
              <a:buFont typeface="Arial" panose="020B0604020202020204" pitchFamily="34" charset="0"/>
              <a:buChar char="•"/>
            </a:pPr>
            <a:r>
              <a:rPr lang="da-DK" sz="800" dirty="0" smtClean="0">
                <a:solidFill>
                  <a:schemeClr val="tx1"/>
                </a:solidFill>
              </a:rPr>
              <a:t>Only Q3 headcount onward will be considered for this analyse due to ‘Lake Shore’s’ restrutured sales floor </a:t>
            </a:r>
          </a:p>
          <a:p>
            <a:pPr marL="171450" indent="-171450" algn="l">
              <a:spcBef>
                <a:spcPts val="300"/>
              </a:spcBef>
              <a:buFont typeface="Arial" panose="020B0604020202020204" pitchFamily="34" charset="0"/>
              <a:buChar char="•"/>
            </a:pPr>
            <a:r>
              <a:rPr lang="da-DK" sz="800" dirty="0" smtClean="0">
                <a:solidFill>
                  <a:schemeClr val="tx1"/>
                </a:solidFill>
              </a:rPr>
              <a:t>Active vs. full headcount difference for July at an addtional </a:t>
            </a:r>
            <a:r>
              <a:rPr lang="da-DK" sz="800" u="sng" dirty="0" smtClean="0">
                <a:solidFill>
                  <a:schemeClr val="tx1"/>
                </a:solidFill>
              </a:rPr>
              <a:t>192</a:t>
            </a:r>
            <a:r>
              <a:rPr lang="da-DK" sz="800" dirty="0" smtClean="0">
                <a:solidFill>
                  <a:schemeClr val="tx1"/>
                </a:solidFill>
              </a:rPr>
              <a:t> </a:t>
            </a:r>
            <a:r>
              <a:rPr lang="da-DK" sz="800" dirty="0">
                <a:solidFill>
                  <a:schemeClr val="tx1"/>
                </a:solidFill>
              </a:rPr>
              <a:t>units and MRR of </a:t>
            </a:r>
            <a:r>
              <a:rPr lang="da-DK" sz="800" u="sng" dirty="0" smtClean="0">
                <a:solidFill>
                  <a:schemeClr val="tx1"/>
                </a:solidFill>
              </a:rPr>
              <a:t>$8,630</a:t>
            </a:r>
            <a:r>
              <a:rPr lang="da-DK" sz="800" dirty="0" smtClean="0">
                <a:solidFill>
                  <a:schemeClr val="tx1"/>
                </a:solidFill>
              </a:rPr>
              <a:t> which represents a:</a:t>
            </a:r>
          </a:p>
          <a:p>
            <a:pPr marL="557555" lvl="1" indent="-171450" algn="l">
              <a:spcBef>
                <a:spcPts val="300"/>
              </a:spcBef>
              <a:buFont typeface="Arial" panose="020B0604020202020204" pitchFamily="34" charset="0"/>
              <a:buChar char="•"/>
            </a:pPr>
            <a:r>
              <a:rPr lang="da-DK" sz="800" dirty="0" smtClean="0">
                <a:solidFill>
                  <a:schemeClr val="tx1"/>
                </a:solidFill>
              </a:rPr>
              <a:t>13.0% </a:t>
            </a:r>
            <a:r>
              <a:rPr lang="da-DK" sz="800" dirty="0">
                <a:solidFill>
                  <a:schemeClr val="tx1"/>
                </a:solidFill>
              </a:rPr>
              <a:t>increase in unit attainment</a:t>
            </a:r>
          </a:p>
          <a:p>
            <a:pPr marL="557555" lvl="1" indent="-171450" algn="l">
              <a:spcBef>
                <a:spcPts val="300"/>
              </a:spcBef>
              <a:buFont typeface="Arial" panose="020B0604020202020204" pitchFamily="34" charset="0"/>
              <a:buChar char="•"/>
            </a:pPr>
            <a:r>
              <a:rPr lang="da-DK" sz="800" dirty="0">
                <a:solidFill>
                  <a:schemeClr val="tx1"/>
                </a:solidFill>
              </a:rPr>
              <a:t>MRR attainment increase of </a:t>
            </a:r>
            <a:r>
              <a:rPr lang="da-DK" sz="800" dirty="0" smtClean="0">
                <a:solidFill>
                  <a:schemeClr val="tx1"/>
                </a:solidFill>
              </a:rPr>
              <a:t>12.5%</a:t>
            </a:r>
            <a:endParaRPr lang="da-DK" sz="800" dirty="0">
              <a:solidFill>
                <a:schemeClr val="tx1"/>
              </a:solidFill>
            </a:endParaRPr>
          </a:p>
          <a:p>
            <a:pPr algn="l">
              <a:spcBef>
                <a:spcPts val="300"/>
              </a:spcBef>
            </a:pPr>
            <a:r>
              <a:rPr lang="da-DK" sz="800" i="1" dirty="0" smtClean="0">
                <a:solidFill>
                  <a:schemeClr val="tx1"/>
                </a:solidFill>
              </a:rPr>
              <a:t>Forecast</a:t>
            </a:r>
          </a:p>
          <a:p>
            <a:pPr marL="171450" indent="-171450" algn="l">
              <a:spcBef>
                <a:spcPts val="300"/>
              </a:spcBef>
              <a:buFont typeface="Arial" panose="020B0604020202020204" pitchFamily="34" charset="0"/>
              <a:buChar char="•"/>
            </a:pPr>
            <a:r>
              <a:rPr lang="da-DK" sz="800" dirty="0" smtClean="0">
                <a:solidFill>
                  <a:schemeClr val="tx1"/>
                </a:solidFill>
              </a:rPr>
              <a:t>Difference between active and full headcount sits at 6 reps who had been forecasted to achieve </a:t>
            </a:r>
            <a:r>
              <a:rPr lang="da-DK" sz="800" u="sng" dirty="0" smtClean="0">
                <a:solidFill>
                  <a:schemeClr val="tx1"/>
                </a:solidFill>
              </a:rPr>
              <a:t>871</a:t>
            </a:r>
            <a:r>
              <a:rPr lang="da-DK" sz="800" dirty="0" smtClean="0">
                <a:solidFill>
                  <a:schemeClr val="tx1"/>
                </a:solidFill>
              </a:rPr>
              <a:t> units and MRR of </a:t>
            </a:r>
            <a:r>
              <a:rPr lang="da-DK" sz="800" u="sng" dirty="0" smtClean="0">
                <a:solidFill>
                  <a:schemeClr val="tx1"/>
                </a:solidFill>
              </a:rPr>
              <a:t>$42,005, </a:t>
            </a:r>
            <a:r>
              <a:rPr lang="da-DK" sz="800" dirty="0" smtClean="0">
                <a:solidFill>
                  <a:schemeClr val="tx1"/>
                </a:solidFill>
              </a:rPr>
              <a:t>this addtional increase would be representative of a:</a:t>
            </a:r>
            <a:endParaRPr lang="da-DK" sz="800" u="sng" dirty="0" smtClean="0">
              <a:solidFill>
                <a:schemeClr val="tx1"/>
              </a:solidFill>
            </a:endParaRPr>
          </a:p>
          <a:p>
            <a:pPr marL="557555" lvl="1" indent="-171450" algn="l">
              <a:spcBef>
                <a:spcPts val="300"/>
              </a:spcBef>
              <a:buFont typeface="Arial" panose="020B0604020202020204" pitchFamily="34" charset="0"/>
              <a:buChar char="•"/>
            </a:pPr>
            <a:r>
              <a:rPr lang="da-DK" sz="800" dirty="0" smtClean="0">
                <a:solidFill>
                  <a:schemeClr val="tx1"/>
                </a:solidFill>
              </a:rPr>
              <a:t>Proportionate </a:t>
            </a:r>
            <a:r>
              <a:rPr lang="da-DK" sz="800" dirty="0">
                <a:solidFill>
                  <a:schemeClr val="tx1"/>
                </a:solidFill>
              </a:rPr>
              <a:t>attainment increase of both unit count and MRR of </a:t>
            </a:r>
            <a:r>
              <a:rPr lang="da-DK" sz="800" dirty="0" smtClean="0">
                <a:solidFill>
                  <a:schemeClr val="tx1"/>
                </a:solidFill>
              </a:rPr>
              <a:t>12.2%</a:t>
            </a:r>
            <a:endParaRPr lang="da-DK" sz="800"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2844029"/>
              </p:ext>
            </p:extLst>
          </p:nvPr>
        </p:nvGraphicFramePr>
        <p:xfrm>
          <a:off x="346021" y="2941770"/>
          <a:ext cx="5805002" cy="1562760"/>
        </p:xfrm>
        <a:graphic>
          <a:graphicData uri="http://schemas.openxmlformats.org/drawingml/2006/table">
            <a:tbl>
              <a:tblPr>
                <a:tableStyleId>{8EC20E35-A176-4012-BC5E-935CFFF8708E}</a:tableStyleId>
              </a:tblPr>
              <a:tblGrid>
                <a:gridCol w="1097585">
                  <a:extLst>
                    <a:ext uri="{9D8B030D-6E8A-4147-A177-3AD203B41FA5}">
                      <a16:colId xmlns:a16="http://schemas.microsoft.com/office/drawing/2014/main" val="3348195676"/>
                    </a:ext>
                  </a:extLst>
                </a:gridCol>
                <a:gridCol w="479685">
                  <a:extLst>
                    <a:ext uri="{9D8B030D-6E8A-4147-A177-3AD203B41FA5}">
                      <a16:colId xmlns:a16="http://schemas.microsoft.com/office/drawing/2014/main" val="2104931752"/>
                    </a:ext>
                  </a:extLst>
                </a:gridCol>
                <a:gridCol w="479685">
                  <a:extLst>
                    <a:ext uri="{9D8B030D-6E8A-4147-A177-3AD203B41FA5}">
                      <a16:colId xmlns:a16="http://schemas.microsoft.com/office/drawing/2014/main" val="3335697871"/>
                    </a:ext>
                  </a:extLst>
                </a:gridCol>
                <a:gridCol w="479685">
                  <a:extLst>
                    <a:ext uri="{9D8B030D-6E8A-4147-A177-3AD203B41FA5}">
                      <a16:colId xmlns:a16="http://schemas.microsoft.com/office/drawing/2014/main" val="2522396191"/>
                    </a:ext>
                  </a:extLst>
                </a:gridCol>
                <a:gridCol w="390252">
                  <a:extLst>
                    <a:ext uri="{9D8B030D-6E8A-4147-A177-3AD203B41FA5}">
                      <a16:colId xmlns:a16="http://schemas.microsoft.com/office/drawing/2014/main" val="250838206"/>
                    </a:ext>
                  </a:extLst>
                </a:gridCol>
                <a:gridCol w="479685">
                  <a:extLst>
                    <a:ext uri="{9D8B030D-6E8A-4147-A177-3AD203B41FA5}">
                      <a16:colId xmlns:a16="http://schemas.microsoft.com/office/drawing/2014/main" val="733551088"/>
                    </a:ext>
                  </a:extLst>
                </a:gridCol>
                <a:gridCol w="479685">
                  <a:extLst>
                    <a:ext uri="{9D8B030D-6E8A-4147-A177-3AD203B41FA5}">
                      <a16:colId xmlns:a16="http://schemas.microsoft.com/office/drawing/2014/main" val="2501809280"/>
                    </a:ext>
                  </a:extLst>
                </a:gridCol>
                <a:gridCol w="479685">
                  <a:extLst>
                    <a:ext uri="{9D8B030D-6E8A-4147-A177-3AD203B41FA5}">
                      <a16:colId xmlns:a16="http://schemas.microsoft.com/office/drawing/2014/main" val="3774489442"/>
                    </a:ext>
                  </a:extLst>
                </a:gridCol>
                <a:gridCol w="479685">
                  <a:extLst>
                    <a:ext uri="{9D8B030D-6E8A-4147-A177-3AD203B41FA5}">
                      <a16:colId xmlns:a16="http://schemas.microsoft.com/office/drawing/2014/main" val="45079268"/>
                    </a:ext>
                  </a:extLst>
                </a:gridCol>
                <a:gridCol w="479685">
                  <a:extLst>
                    <a:ext uri="{9D8B030D-6E8A-4147-A177-3AD203B41FA5}">
                      <a16:colId xmlns:a16="http://schemas.microsoft.com/office/drawing/2014/main" val="3923995525"/>
                    </a:ext>
                  </a:extLst>
                </a:gridCol>
                <a:gridCol w="479685">
                  <a:extLst>
                    <a:ext uri="{9D8B030D-6E8A-4147-A177-3AD203B41FA5}">
                      <a16:colId xmlns:a16="http://schemas.microsoft.com/office/drawing/2014/main" val="2321649407"/>
                    </a:ext>
                  </a:extLst>
                </a:gridCol>
              </a:tblGrid>
              <a:tr h="130230">
                <a:tc>
                  <a:txBody>
                    <a:bodyPr/>
                    <a:lstStyle/>
                    <a:p>
                      <a:pPr algn="l" fontAlgn="b"/>
                      <a:endParaRPr lang="en-CA" sz="700" b="1" i="1" u="none" strike="noStrike">
                        <a:solidFill>
                          <a:srgbClr val="000000"/>
                        </a:solidFill>
                        <a:effectLst/>
                        <a:latin typeface="Calibri" panose="020F0502020204030204" pitchFamily="34" charset="0"/>
                      </a:endParaRPr>
                    </a:p>
                  </a:txBody>
                  <a:tcPr marL="7224" marR="7224" marT="7224" marB="0" anchor="b"/>
                </a:tc>
                <a:tc>
                  <a:txBody>
                    <a:bodyPr/>
                    <a:lstStyle/>
                    <a:p>
                      <a:pPr algn="l" fontAlgn="b"/>
                      <a:r>
                        <a:rPr lang="en-CA" sz="700" b="0" i="1" u="sng" strike="noStrike" dirty="0">
                          <a:effectLst/>
                        </a:rPr>
                        <a:t>Actuals</a:t>
                      </a:r>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1" u="sng"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l" fontAlgn="b"/>
                      <a:r>
                        <a:rPr lang="en-CA" sz="700" b="0" i="1" u="sng" strike="noStrike" dirty="0">
                          <a:effectLst/>
                        </a:rPr>
                        <a:t>Forecast</a:t>
                      </a:r>
                      <a:endParaRPr lang="en-CA" sz="700" b="0" i="1" u="sng"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none"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1" i="1"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4247009162"/>
                  </a:ext>
                </a:extLst>
              </a:tr>
              <a:tr h="130230">
                <a:tc>
                  <a:txBody>
                    <a:bodyPr/>
                    <a:lstStyle/>
                    <a:p>
                      <a:pPr algn="l" fontAlgn="b"/>
                      <a:r>
                        <a:rPr lang="en-CA" sz="700" b="1" i="0" u="none" strike="noStrike" dirty="0">
                          <a:effectLst/>
                        </a:rPr>
                        <a:t>Toronto NIS</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a:effectLst/>
                        </a:rPr>
                        <a:t>May</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a:effectLst/>
                        </a:rPr>
                        <a:t>June</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a:effectLst/>
                        </a:rPr>
                        <a:t>July</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l" fontAlgn="b"/>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1" i="0" u="none" strike="noStrike">
                          <a:effectLst/>
                        </a:rPr>
                        <a:t>August</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a:effectLst/>
                        </a:rPr>
                        <a:t>September</a:t>
                      </a:r>
                      <a:endParaRPr lang="en-CA" sz="700" b="1" i="0" u="none" strike="noStrike">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a:effectLst/>
                        </a:rPr>
                        <a:t>October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a:effectLst/>
                        </a:rPr>
                        <a:t>November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a:effectLst/>
                        </a:rPr>
                        <a:t>December</a:t>
                      </a:r>
                      <a:endParaRPr lang="en-CA" sz="700" b="1" i="0" u="none" strike="noStrike" dirty="0">
                        <a:solidFill>
                          <a:srgbClr val="FFFFFF"/>
                        </a:solidFill>
                        <a:effectLst/>
                        <a:latin typeface="Calibri" panose="020F0502020204030204" pitchFamily="34" charset="0"/>
                      </a:endParaRPr>
                    </a:p>
                  </a:txBody>
                  <a:tcPr marL="7224" marR="7224" marT="7224" marB="0" anchor="b"/>
                </a:tc>
                <a:tc>
                  <a:txBody>
                    <a:bodyPr/>
                    <a:lstStyle/>
                    <a:p>
                      <a:pPr algn="ctr" fontAlgn="b"/>
                      <a:endParaRPr lang="en-CA" sz="700" b="1" i="0" u="none" strike="noStrike" dirty="0">
                        <a:solidFill>
                          <a:srgbClr val="FFFFFF"/>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3626535464"/>
                  </a:ext>
                </a:extLst>
              </a:tr>
              <a:tr h="130230">
                <a:tc>
                  <a:txBody>
                    <a:bodyPr/>
                    <a:lstStyle/>
                    <a:p>
                      <a:pPr algn="l" fontAlgn="b"/>
                      <a:r>
                        <a:rPr lang="en-CA" sz="700" i="1" u="none" strike="noStrike" dirty="0">
                          <a:effectLst/>
                        </a:rPr>
                        <a:t>Active Headcount</a:t>
                      </a:r>
                      <a:endParaRPr lang="en-CA" sz="700" b="0" i="1" u="none" strike="noStrike" dirty="0">
                        <a:solidFill>
                          <a:srgbClr val="FFFFFF"/>
                        </a:solidFill>
                        <a:effectLst/>
                        <a:latin typeface="Calibri" panose="020F0502020204030204" pitchFamily="34" charset="0"/>
                      </a:endParaRPr>
                    </a:p>
                  </a:txBody>
                  <a:tcPr marL="173387" marR="7224" marT="7224" marB="0" anchor="b"/>
                </a:tc>
                <a:tc>
                  <a:txBody>
                    <a:bodyPr/>
                    <a:lstStyle/>
                    <a:p>
                      <a:pPr algn="ctr" fontAlgn="b"/>
                      <a:r>
                        <a:rPr lang="en-CA" sz="700" u="none" strike="noStrike" dirty="0">
                          <a:effectLst/>
                        </a:rPr>
                        <a:t> </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 </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49</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dirty="0">
                          <a:effectLst/>
                        </a:rPr>
                        <a:t>49</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49</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49</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49</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49</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245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922984084"/>
                  </a:ext>
                </a:extLst>
              </a:tr>
              <a:tr h="130230">
                <a:tc>
                  <a:txBody>
                    <a:bodyPr/>
                    <a:lstStyle/>
                    <a:p>
                      <a:pPr algn="l" fontAlgn="b"/>
                      <a:r>
                        <a:rPr lang="en-CA" sz="700" i="1" u="none" strike="noStrike" dirty="0">
                          <a:effectLst/>
                        </a:rPr>
                        <a:t>Total Units</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1479</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Calibri" panose="020F0502020204030204" pitchFamily="34" charset="0"/>
                        </a:rPr>
                        <a:t>1368</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1412</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1205</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1789</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1342</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7116</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512629000"/>
                  </a:ext>
                </a:extLst>
              </a:tr>
              <a:tr h="130230">
                <a:tc>
                  <a:txBody>
                    <a:bodyPr/>
                    <a:lstStyle/>
                    <a:p>
                      <a:pPr algn="l" fontAlgn="b"/>
                      <a:r>
                        <a:rPr lang="en-CA" sz="700" i="1" u="none" strike="noStrike" dirty="0">
                          <a:effectLst/>
                        </a:rPr>
                        <a:t>Units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dirty="0">
                          <a:effectLst/>
                        </a:rPr>
                        <a:t>26</a:t>
                      </a:r>
                      <a:endParaRPr lang="en-CA" sz="700" b="0" i="0" u="none" strike="noStrike" dirty="0">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Calibri" panose="020F0502020204030204" pitchFamily="34" charset="0"/>
                        </a:rPr>
                        <a:t>28</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29</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25</a:t>
                      </a:r>
                    </a:p>
                  </a:txBody>
                  <a:tcPr marL="7620" marR="7620" marT="7620" marB="0" anchor="b"/>
                </a:tc>
                <a:tc>
                  <a:txBody>
                    <a:bodyPr/>
                    <a:lstStyle/>
                    <a:p>
                      <a:pPr algn="ctr" fontAlgn="b"/>
                      <a:r>
                        <a:rPr lang="en-CA" sz="700" b="0" i="0" u="none" strike="noStrike">
                          <a:solidFill>
                            <a:srgbClr val="000000"/>
                          </a:solidFill>
                          <a:effectLst/>
                          <a:latin typeface="Calibri" panose="020F0502020204030204" pitchFamily="34" charset="0"/>
                        </a:rPr>
                        <a:t>37</a:t>
                      </a:r>
                    </a:p>
                  </a:txBody>
                  <a:tcPr marL="7620" marR="7620" marT="7620" marB="0" anchor="b"/>
                </a:tc>
                <a:tc>
                  <a:txBody>
                    <a:bodyPr/>
                    <a:lstStyle/>
                    <a:p>
                      <a:pPr algn="ctr" fontAlgn="b"/>
                      <a:r>
                        <a:rPr lang="en-CA" sz="700" b="0" i="0" u="none" strike="noStrike" dirty="0">
                          <a:solidFill>
                            <a:srgbClr val="000000"/>
                          </a:solidFill>
                          <a:effectLst/>
                          <a:latin typeface="Calibri" panose="020F0502020204030204" pitchFamily="34" charset="0"/>
                        </a:rPr>
                        <a:t>27</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145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375067440"/>
                  </a:ext>
                </a:extLst>
              </a:tr>
              <a:tr h="130230">
                <a:tc>
                  <a:txBody>
                    <a:bodyPr/>
                    <a:lstStyle/>
                    <a:p>
                      <a:pPr algn="l" fontAlgn="b"/>
                      <a:r>
                        <a:rPr lang="en-CA" sz="700" i="1" u="none" strike="noStrike" dirty="0">
                          <a:effectLst/>
                        </a:rPr>
                        <a:t>Total MRR</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$68,996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mn-lt"/>
                        </a:rPr>
                        <a:t>$66,643</a:t>
                      </a:r>
                    </a:p>
                  </a:txBody>
                  <a:tcPr marL="7620" marR="7620" marT="7620" marB="0" anchor="b"/>
                </a:tc>
                <a:tc>
                  <a:txBody>
                    <a:bodyPr/>
                    <a:lstStyle/>
                    <a:p>
                      <a:pPr algn="ctr" fontAlgn="b"/>
                      <a:r>
                        <a:rPr lang="en-CA" sz="700" b="0" i="0" u="none" strike="noStrike">
                          <a:solidFill>
                            <a:srgbClr val="000000"/>
                          </a:solidFill>
                          <a:effectLst/>
                          <a:latin typeface="+mn-lt"/>
                        </a:rPr>
                        <a:t>$67,453</a:t>
                      </a:r>
                    </a:p>
                  </a:txBody>
                  <a:tcPr marL="7620" marR="7620" marT="7620" marB="0" anchor="b"/>
                </a:tc>
                <a:tc>
                  <a:txBody>
                    <a:bodyPr/>
                    <a:lstStyle/>
                    <a:p>
                      <a:pPr algn="ctr" fontAlgn="b"/>
                      <a:r>
                        <a:rPr lang="en-CA" sz="700" b="0" i="0" u="none" strike="noStrike">
                          <a:solidFill>
                            <a:srgbClr val="000000"/>
                          </a:solidFill>
                          <a:effectLst/>
                          <a:latin typeface="+mn-lt"/>
                        </a:rPr>
                        <a:t>$59,596</a:t>
                      </a:r>
                    </a:p>
                  </a:txBody>
                  <a:tcPr marL="7620" marR="7620" marT="7620" marB="0" anchor="b"/>
                </a:tc>
                <a:tc>
                  <a:txBody>
                    <a:bodyPr/>
                    <a:lstStyle/>
                    <a:p>
                      <a:pPr algn="ctr" fontAlgn="b"/>
                      <a:r>
                        <a:rPr lang="en-CA" sz="700" b="0" i="0" u="none" strike="noStrike">
                          <a:solidFill>
                            <a:srgbClr val="000000"/>
                          </a:solidFill>
                          <a:effectLst/>
                          <a:latin typeface="+mn-lt"/>
                        </a:rPr>
                        <a:t>$82,886</a:t>
                      </a:r>
                    </a:p>
                  </a:txBody>
                  <a:tcPr marL="7620" marR="7620" marT="7620" marB="0" anchor="b"/>
                </a:tc>
                <a:tc>
                  <a:txBody>
                    <a:bodyPr/>
                    <a:lstStyle/>
                    <a:p>
                      <a:pPr algn="ctr" fontAlgn="b"/>
                      <a:r>
                        <a:rPr lang="en-CA" sz="700" b="0" i="0" u="none" strike="noStrike">
                          <a:solidFill>
                            <a:srgbClr val="000000"/>
                          </a:solidFill>
                          <a:effectLst/>
                          <a:latin typeface="+mn-lt"/>
                        </a:rPr>
                        <a:t>$66,463</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$343,041</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286503159"/>
                  </a:ext>
                </a:extLst>
              </a:tr>
              <a:tr h="130230">
                <a:tc>
                  <a:txBody>
                    <a:bodyPr/>
                    <a:lstStyle/>
                    <a:p>
                      <a:pPr algn="l" fontAlgn="b"/>
                      <a:r>
                        <a:rPr lang="en-CA" sz="700" i="1" u="none" strike="noStrike" dirty="0">
                          <a:effectLst/>
                        </a:rPr>
                        <a:t>MRR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$1,187</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mn-lt"/>
                        </a:rPr>
                        <a:t>$1,360</a:t>
                      </a:r>
                    </a:p>
                  </a:txBody>
                  <a:tcPr marL="7620" marR="7620" marT="7620" marB="0" anchor="b"/>
                </a:tc>
                <a:tc>
                  <a:txBody>
                    <a:bodyPr/>
                    <a:lstStyle/>
                    <a:p>
                      <a:pPr algn="ctr" fontAlgn="b"/>
                      <a:r>
                        <a:rPr lang="en-CA" sz="700" b="0" i="0" u="none" strike="noStrike">
                          <a:solidFill>
                            <a:srgbClr val="000000"/>
                          </a:solidFill>
                          <a:effectLst/>
                          <a:latin typeface="+mn-lt"/>
                        </a:rPr>
                        <a:t>$1,377</a:t>
                      </a:r>
                    </a:p>
                  </a:txBody>
                  <a:tcPr marL="7620" marR="7620" marT="7620" marB="0" anchor="b"/>
                </a:tc>
                <a:tc>
                  <a:txBody>
                    <a:bodyPr/>
                    <a:lstStyle/>
                    <a:p>
                      <a:pPr algn="ctr" fontAlgn="b"/>
                      <a:r>
                        <a:rPr lang="en-CA" sz="700" b="0" i="0" u="none" strike="noStrike">
                          <a:solidFill>
                            <a:srgbClr val="000000"/>
                          </a:solidFill>
                          <a:effectLst/>
                          <a:latin typeface="+mn-lt"/>
                        </a:rPr>
                        <a:t>$1,216</a:t>
                      </a:r>
                    </a:p>
                  </a:txBody>
                  <a:tcPr marL="7620" marR="7620" marT="7620" marB="0" anchor="b"/>
                </a:tc>
                <a:tc>
                  <a:txBody>
                    <a:bodyPr/>
                    <a:lstStyle/>
                    <a:p>
                      <a:pPr algn="ctr" fontAlgn="b"/>
                      <a:r>
                        <a:rPr lang="en-CA" sz="700" b="0" i="0" u="none" strike="noStrike">
                          <a:solidFill>
                            <a:srgbClr val="000000"/>
                          </a:solidFill>
                          <a:effectLst/>
                          <a:latin typeface="+mn-lt"/>
                        </a:rPr>
                        <a:t>$1,692</a:t>
                      </a:r>
                    </a:p>
                  </a:txBody>
                  <a:tcPr marL="7620" marR="7620" marT="7620" marB="0" anchor="b"/>
                </a:tc>
                <a:tc>
                  <a:txBody>
                    <a:bodyPr/>
                    <a:lstStyle/>
                    <a:p>
                      <a:pPr algn="ctr" fontAlgn="b"/>
                      <a:r>
                        <a:rPr lang="en-CA" sz="700" b="0" i="0" u="none" strike="noStrike" dirty="0">
                          <a:solidFill>
                            <a:srgbClr val="000000"/>
                          </a:solidFill>
                          <a:effectLst/>
                          <a:latin typeface="+mn-lt"/>
                        </a:rPr>
                        <a:t>$1,356</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$7,001</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158201466"/>
                  </a:ext>
                </a:extLst>
              </a:tr>
              <a:tr h="130230">
                <a:tc>
                  <a:txBody>
                    <a:bodyPr/>
                    <a:lstStyle/>
                    <a:p>
                      <a:pPr algn="l" fontAlgn="b"/>
                      <a:r>
                        <a:rPr lang="en-CA" sz="700" i="1" u="none" strike="noStrike" dirty="0">
                          <a:effectLst/>
                        </a:rPr>
                        <a:t>Full Headcount</a:t>
                      </a:r>
                      <a:endParaRPr lang="en-CA" sz="700" b="0" i="1" u="none" strike="noStrike" dirty="0">
                        <a:solidFill>
                          <a:srgbClr val="FFFFFF"/>
                        </a:solidFill>
                        <a:effectLst/>
                        <a:latin typeface="Calibri" panose="020F0502020204030204" pitchFamily="34" charset="0"/>
                      </a:endParaRPr>
                    </a:p>
                  </a:txBody>
                  <a:tcPr marL="173387"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55</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b="1" i="0" u="none" strike="noStrike" dirty="0" smtClean="0">
                          <a:solidFill>
                            <a:srgbClr val="000000"/>
                          </a:solidFill>
                          <a:effectLst/>
                          <a:latin typeface="Calibri" panose="020F0502020204030204" pitchFamily="34" charset="0"/>
                        </a:rPr>
                        <a:t>275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581057634"/>
                  </a:ext>
                </a:extLst>
              </a:tr>
              <a:tr h="130230">
                <a:tc>
                  <a:txBody>
                    <a:bodyPr/>
                    <a:lstStyle/>
                    <a:p>
                      <a:pPr algn="l" fontAlgn="b"/>
                      <a:r>
                        <a:rPr lang="en-CA" sz="700" i="1" u="none" strike="noStrike" dirty="0">
                          <a:effectLst/>
                        </a:rPr>
                        <a:t>Total Units</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1671</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mn-lt"/>
                        </a:rPr>
                        <a:t>1535</a:t>
                      </a:r>
                    </a:p>
                  </a:txBody>
                  <a:tcPr marL="7620" marR="7620" marT="7620" marB="0" anchor="b"/>
                </a:tc>
                <a:tc>
                  <a:txBody>
                    <a:bodyPr/>
                    <a:lstStyle/>
                    <a:p>
                      <a:pPr algn="ctr" fontAlgn="b"/>
                      <a:r>
                        <a:rPr lang="en-CA" sz="700" b="0" i="0" u="none" strike="noStrike">
                          <a:solidFill>
                            <a:srgbClr val="000000"/>
                          </a:solidFill>
                          <a:effectLst/>
                          <a:latin typeface="+mn-lt"/>
                        </a:rPr>
                        <a:t>1585</a:t>
                      </a:r>
                    </a:p>
                  </a:txBody>
                  <a:tcPr marL="7620" marR="7620" marT="7620" marB="0" anchor="b"/>
                </a:tc>
                <a:tc>
                  <a:txBody>
                    <a:bodyPr/>
                    <a:lstStyle/>
                    <a:p>
                      <a:pPr algn="ctr" fontAlgn="b"/>
                      <a:r>
                        <a:rPr lang="en-CA" sz="700" b="0" i="0" u="none" strike="noStrike">
                          <a:solidFill>
                            <a:srgbClr val="000000"/>
                          </a:solidFill>
                          <a:effectLst/>
                          <a:latin typeface="+mn-lt"/>
                        </a:rPr>
                        <a:t>1353</a:t>
                      </a:r>
                    </a:p>
                  </a:txBody>
                  <a:tcPr marL="7620" marR="7620" marT="7620" marB="0" anchor="b"/>
                </a:tc>
                <a:tc>
                  <a:txBody>
                    <a:bodyPr/>
                    <a:lstStyle/>
                    <a:p>
                      <a:pPr algn="ctr" fontAlgn="b"/>
                      <a:r>
                        <a:rPr lang="en-CA" sz="700" b="0" i="0" u="none" strike="noStrike">
                          <a:solidFill>
                            <a:srgbClr val="000000"/>
                          </a:solidFill>
                          <a:effectLst/>
                          <a:latin typeface="+mn-lt"/>
                        </a:rPr>
                        <a:t>2008</a:t>
                      </a:r>
                    </a:p>
                  </a:txBody>
                  <a:tcPr marL="7620" marR="7620" marT="7620" marB="0" anchor="b"/>
                </a:tc>
                <a:tc>
                  <a:txBody>
                    <a:bodyPr/>
                    <a:lstStyle/>
                    <a:p>
                      <a:pPr algn="ctr" fontAlgn="b"/>
                      <a:r>
                        <a:rPr lang="en-CA" sz="700" b="0" i="0" u="none" strike="noStrike">
                          <a:solidFill>
                            <a:srgbClr val="000000"/>
                          </a:solidFill>
                          <a:effectLst/>
                          <a:latin typeface="+mn-lt"/>
                        </a:rPr>
                        <a:t>1506</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7987</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2872925750"/>
                  </a:ext>
                </a:extLst>
              </a:tr>
              <a:tr h="130230">
                <a:tc>
                  <a:txBody>
                    <a:bodyPr/>
                    <a:lstStyle/>
                    <a:p>
                      <a:pPr algn="l" fontAlgn="b"/>
                      <a:r>
                        <a:rPr lang="en-CA" sz="700" i="1" u="none" strike="noStrike" dirty="0">
                          <a:effectLst/>
                        </a:rPr>
                        <a:t>Units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26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mn-lt"/>
                        </a:rPr>
                        <a:t>28</a:t>
                      </a:r>
                    </a:p>
                  </a:txBody>
                  <a:tcPr marL="7620" marR="7620" marT="7620" marB="0" anchor="b"/>
                </a:tc>
                <a:tc>
                  <a:txBody>
                    <a:bodyPr/>
                    <a:lstStyle/>
                    <a:p>
                      <a:pPr algn="ctr" fontAlgn="b"/>
                      <a:r>
                        <a:rPr lang="en-CA" sz="700" b="0" i="0" u="none" strike="noStrike">
                          <a:solidFill>
                            <a:srgbClr val="000000"/>
                          </a:solidFill>
                          <a:effectLst/>
                          <a:latin typeface="+mn-lt"/>
                        </a:rPr>
                        <a:t>29</a:t>
                      </a:r>
                    </a:p>
                  </a:txBody>
                  <a:tcPr marL="7620" marR="7620" marT="7620" marB="0" anchor="b"/>
                </a:tc>
                <a:tc>
                  <a:txBody>
                    <a:bodyPr/>
                    <a:lstStyle/>
                    <a:p>
                      <a:pPr algn="ctr" fontAlgn="b"/>
                      <a:r>
                        <a:rPr lang="en-CA" sz="700" b="0" i="0" u="none" strike="noStrike">
                          <a:solidFill>
                            <a:srgbClr val="000000"/>
                          </a:solidFill>
                          <a:effectLst/>
                          <a:latin typeface="+mn-lt"/>
                        </a:rPr>
                        <a:t>25</a:t>
                      </a:r>
                    </a:p>
                  </a:txBody>
                  <a:tcPr marL="7620" marR="7620" marT="7620" marB="0" anchor="b"/>
                </a:tc>
                <a:tc>
                  <a:txBody>
                    <a:bodyPr/>
                    <a:lstStyle/>
                    <a:p>
                      <a:pPr algn="ctr" fontAlgn="b"/>
                      <a:r>
                        <a:rPr lang="en-CA" sz="700" b="0" i="0" u="none" strike="noStrike">
                          <a:solidFill>
                            <a:srgbClr val="000000"/>
                          </a:solidFill>
                          <a:effectLst/>
                          <a:latin typeface="+mn-lt"/>
                        </a:rPr>
                        <a:t>37</a:t>
                      </a:r>
                    </a:p>
                  </a:txBody>
                  <a:tcPr marL="7620" marR="7620" marT="7620" marB="0" anchor="b"/>
                </a:tc>
                <a:tc>
                  <a:txBody>
                    <a:bodyPr/>
                    <a:lstStyle/>
                    <a:p>
                      <a:pPr algn="ctr" fontAlgn="b"/>
                      <a:r>
                        <a:rPr lang="en-CA" sz="700" b="0" i="0" u="none" strike="noStrike" dirty="0">
                          <a:solidFill>
                            <a:srgbClr val="000000"/>
                          </a:solidFill>
                          <a:effectLst/>
                          <a:latin typeface="+mn-lt"/>
                        </a:rPr>
                        <a:t>27</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145</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1359743037"/>
                  </a:ext>
                </a:extLst>
              </a:tr>
              <a:tr h="130230">
                <a:tc>
                  <a:txBody>
                    <a:bodyPr/>
                    <a:lstStyle/>
                    <a:p>
                      <a:pPr algn="l" fontAlgn="b"/>
                      <a:r>
                        <a:rPr lang="en-CA" sz="700" i="1" u="none" strike="noStrike" dirty="0">
                          <a:effectLst/>
                        </a:rPr>
                        <a:t>Total MRR</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$77,626</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dirty="0">
                          <a:solidFill>
                            <a:srgbClr val="000000"/>
                          </a:solidFill>
                          <a:effectLst/>
                          <a:latin typeface="+mn-lt"/>
                        </a:rPr>
                        <a:t>$74,803</a:t>
                      </a:r>
                    </a:p>
                  </a:txBody>
                  <a:tcPr marL="7620" marR="7620" marT="7620" marB="0" anchor="b"/>
                </a:tc>
                <a:tc>
                  <a:txBody>
                    <a:bodyPr/>
                    <a:lstStyle/>
                    <a:p>
                      <a:pPr algn="ctr" fontAlgn="b"/>
                      <a:r>
                        <a:rPr lang="en-CA" sz="700" b="0" i="0" u="none" strike="noStrike">
                          <a:solidFill>
                            <a:srgbClr val="000000"/>
                          </a:solidFill>
                          <a:effectLst/>
                          <a:latin typeface="+mn-lt"/>
                        </a:rPr>
                        <a:t>$75,713</a:t>
                      </a:r>
                    </a:p>
                  </a:txBody>
                  <a:tcPr marL="7620" marR="7620" marT="7620" marB="0" anchor="b"/>
                </a:tc>
                <a:tc>
                  <a:txBody>
                    <a:bodyPr/>
                    <a:lstStyle/>
                    <a:p>
                      <a:pPr algn="ctr" fontAlgn="b"/>
                      <a:r>
                        <a:rPr lang="en-CA" sz="700" b="0" i="0" u="none" strike="noStrike">
                          <a:solidFill>
                            <a:srgbClr val="000000"/>
                          </a:solidFill>
                          <a:effectLst/>
                          <a:latin typeface="+mn-lt"/>
                        </a:rPr>
                        <a:t>$66,894</a:t>
                      </a:r>
                    </a:p>
                  </a:txBody>
                  <a:tcPr marL="7620" marR="7620" marT="7620" marB="0" anchor="b"/>
                </a:tc>
                <a:tc>
                  <a:txBody>
                    <a:bodyPr/>
                    <a:lstStyle/>
                    <a:p>
                      <a:pPr algn="ctr" fontAlgn="b"/>
                      <a:r>
                        <a:rPr lang="en-CA" sz="700" b="0" i="0" u="none" strike="noStrike">
                          <a:solidFill>
                            <a:srgbClr val="000000"/>
                          </a:solidFill>
                          <a:effectLst/>
                          <a:latin typeface="+mn-lt"/>
                        </a:rPr>
                        <a:t>$93,036</a:t>
                      </a:r>
                    </a:p>
                  </a:txBody>
                  <a:tcPr marL="7620" marR="7620" marT="7620" marB="0" anchor="b"/>
                </a:tc>
                <a:tc>
                  <a:txBody>
                    <a:bodyPr/>
                    <a:lstStyle/>
                    <a:p>
                      <a:pPr algn="ctr" fontAlgn="b"/>
                      <a:r>
                        <a:rPr lang="en-CA" sz="700" b="0" i="0" u="none" strike="noStrike">
                          <a:solidFill>
                            <a:srgbClr val="000000"/>
                          </a:solidFill>
                          <a:effectLst/>
                          <a:latin typeface="+mn-lt"/>
                        </a:rPr>
                        <a:t>$74,601</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$385,046</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3053436892"/>
                  </a:ext>
                </a:extLst>
              </a:tr>
              <a:tr h="130230">
                <a:tc>
                  <a:txBody>
                    <a:bodyPr/>
                    <a:lstStyle/>
                    <a:p>
                      <a:pPr algn="l" fontAlgn="b"/>
                      <a:r>
                        <a:rPr lang="en-CA" sz="700" i="1" u="none" strike="noStrike" dirty="0">
                          <a:effectLst/>
                        </a:rPr>
                        <a:t>MRR Per Rep</a:t>
                      </a:r>
                      <a:endParaRPr lang="en-CA" sz="700" b="0" i="1" u="none" strike="noStrike" dirty="0">
                        <a:solidFill>
                          <a:srgbClr val="FFFFFF"/>
                        </a:solidFill>
                        <a:effectLst/>
                        <a:latin typeface="Calibri" panose="020F0502020204030204" pitchFamily="34" charset="0"/>
                      </a:endParaRPr>
                    </a:p>
                  </a:txBody>
                  <a:tcPr marL="260080"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 </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ctr" fontAlgn="b"/>
                      <a:r>
                        <a:rPr lang="en-CA" sz="700" u="none" strike="noStrike">
                          <a:effectLst/>
                        </a:rPr>
                        <a:t>$1,187</a:t>
                      </a:r>
                      <a:endParaRPr lang="en-CA" sz="700" b="0" i="0" u="none" strike="noStrike">
                        <a:solidFill>
                          <a:srgbClr val="000000"/>
                        </a:solidFill>
                        <a:effectLst/>
                        <a:latin typeface="Calibri" panose="020F0502020204030204" pitchFamily="34" charset="0"/>
                      </a:endParaRPr>
                    </a:p>
                  </a:txBody>
                  <a:tcPr marL="7224" marR="7224" marT="7224" marB="0" anchor="b"/>
                </a:tc>
                <a:tc>
                  <a:txBody>
                    <a:bodyPr/>
                    <a:lstStyle/>
                    <a:p>
                      <a:pPr algn="l" fontAlgn="b"/>
                      <a:endParaRPr lang="en-CA" sz="700" b="0" i="0" u="none" strike="noStrike" dirty="0">
                        <a:solidFill>
                          <a:srgbClr val="000000"/>
                        </a:solidFill>
                        <a:effectLst/>
                        <a:latin typeface="Calibri" panose="020F0502020204030204" pitchFamily="34" charset="0"/>
                      </a:endParaRPr>
                    </a:p>
                  </a:txBody>
                  <a:tcPr marL="7224" marR="7224" marT="7224" marB="0" anchor="b">
                    <a:solidFill>
                      <a:srgbClr val="777777"/>
                    </a:solidFill>
                  </a:tcPr>
                </a:tc>
                <a:tc>
                  <a:txBody>
                    <a:bodyPr/>
                    <a:lstStyle/>
                    <a:p>
                      <a:pPr algn="ctr" fontAlgn="b"/>
                      <a:r>
                        <a:rPr lang="en-CA" sz="700" b="0" i="0" u="none" strike="noStrike">
                          <a:solidFill>
                            <a:srgbClr val="000000"/>
                          </a:solidFill>
                          <a:effectLst/>
                          <a:latin typeface="+mn-lt"/>
                        </a:rPr>
                        <a:t>$1,360</a:t>
                      </a:r>
                    </a:p>
                  </a:txBody>
                  <a:tcPr marL="7620" marR="7620" marT="7620" marB="0" anchor="b"/>
                </a:tc>
                <a:tc>
                  <a:txBody>
                    <a:bodyPr/>
                    <a:lstStyle/>
                    <a:p>
                      <a:pPr algn="ctr" fontAlgn="b"/>
                      <a:r>
                        <a:rPr lang="en-CA" sz="700" b="0" i="0" u="none" strike="noStrike">
                          <a:solidFill>
                            <a:srgbClr val="000000"/>
                          </a:solidFill>
                          <a:effectLst/>
                          <a:latin typeface="+mn-lt"/>
                        </a:rPr>
                        <a:t>$1,377</a:t>
                      </a:r>
                    </a:p>
                  </a:txBody>
                  <a:tcPr marL="7620" marR="7620" marT="7620" marB="0" anchor="b"/>
                </a:tc>
                <a:tc>
                  <a:txBody>
                    <a:bodyPr/>
                    <a:lstStyle/>
                    <a:p>
                      <a:pPr algn="ctr" fontAlgn="b"/>
                      <a:r>
                        <a:rPr lang="en-CA" sz="700" b="0" i="0" u="none" strike="noStrike">
                          <a:solidFill>
                            <a:srgbClr val="000000"/>
                          </a:solidFill>
                          <a:effectLst/>
                          <a:latin typeface="+mn-lt"/>
                        </a:rPr>
                        <a:t>$1,216</a:t>
                      </a:r>
                    </a:p>
                  </a:txBody>
                  <a:tcPr marL="7620" marR="7620" marT="7620" marB="0" anchor="b"/>
                </a:tc>
                <a:tc>
                  <a:txBody>
                    <a:bodyPr/>
                    <a:lstStyle/>
                    <a:p>
                      <a:pPr algn="ctr" fontAlgn="b"/>
                      <a:r>
                        <a:rPr lang="en-CA" sz="700" b="0" i="0" u="none" strike="noStrike">
                          <a:solidFill>
                            <a:srgbClr val="000000"/>
                          </a:solidFill>
                          <a:effectLst/>
                          <a:latin typeface="+mn-lt"/>
                        </a:rPr>
                        <a:t>$1,692</a:t>
                      </a:r>
                    </a:p>
                  </a:txBody>
                  <a:tcPr marL="7620" marR="7620" marT="7620" marB="0" anchor="b"/>
                </a:tc>
                <a:tc>
                  <a:txBody>
                    <a:bodyPr/>
                    <a:lstStyle/>
                    <a:p>
                      <a:pPr algn="ctr" fontAlgn="b"/>
                      <a:r>
                        <a:rPr lang="en-CA" sz="700" b="0" i="0" u="none" strike="noStrike" dirty="0">
                          <a:solidFill>
                            <a:srgbClr val="000000"/>
                          </a:solidFill>
                          <a:effectLst/>
                          <a:latin typeface="+mn-lt"/>
                        </a:rPr>
                        <a:t>$1,356</a:t>
                      </a:r>
                    </a:p>
                  </a:txBody>
                  <a:tcPr marL="7620" marR="7620" marT="7620" marB="0" anchor="b"/>
                </a:tc>
                <a:tc>
                  <a:txBody>
                    <a:bodyPr/>
                    <a:lstStyle/>
                    <a:p>
                      <a:pPr algn="ctr" fontAlgn="b"/>
                      <a:r>
                        <a:rPr lang="en-CA" sz="700" b="1" i="0" u="none" strike="noStrike" dirty="0" smtClean="0">
                          <a:solidFill>
                            <a:srgbClr val="000000"/>
                          </a:solidFill>
                          <a:effectLst/>
                          <a:latin typeface="Calibri" panose="020F0502020204030204" pitchFamily="34" charset="0"/>
                        </a:rPr>
                        <a:t>$7,001</a:t>
                      </a:r>
                      <a:endParaRPr lang="en-CA" sz="700" b="1" i="0" u="none" strike="noStrike" dirty="0">
                        <a:solidFill>
                          <a:srgbClr val="000000"/>
                        </a:solidFill>
                        <a:effectLst/>
                        <a:latin typeface="Calibri" panose="020F0502020204030204" pitchFamily="34" charset="0"/>
                      </a:endParaRPr>
                    </a:p>
                  </a:txBody>
                  <a:tcPr marL="7224" marR="7224" marT="7224" marB="0" anchor="b">
                    <a:solidFill>
                      <a:srgbClr val="777777"/>
                    </a:solidFill>
                  </a:tcPr>
                </a:tc>
                <a:extLst>
                  <a:ext uri="{0D108BD9-81ED-4DB2-BD59-A6C34878D82A}">
                    <a16:rowId xmlns:a16="http://schemas.microsoft.com/office/drawing/2014/main" val="3278655171"/>
                  </a:ext>
                </a:extLst>
              </a:tr>
            </a:tbl>
          </a:graphicData>
        </a:graphic>
      </p:graphicFrame>
      <p:sp>
        <p:nvSpPr>
          <p:cNvPr id="9" name="Rounded Rectangle 8"/>
          <p:cNvSpPr/>
          <p:nvPr/>
        </p:nvSpPr>
        <p:spPr>
          <a:xfrm>
            <a:off x="6867000" y="1401750"/>
            <a:ext cx="1530000" cy="2492673"/>
          </a:xfrm>
          <a:prstGeom prst="roundRect">
            <a:avLst>
              <a:gd name="adj" fmla="val 5866"/>
            </a:avLst>
          </a:prstGeom>
          <a:noFill/>
          <a:ln>
            <a:solidFill>
              <a:srgbClr val="41403F"/>
            </a:solidFill>
          </a:ln>
          <a:effectLst/>
        </p:spPr>
        <p:style>
          <a:lnRef idx="1">
            <a:schemeClr val="accent1"/>
          </a:lnRef>
          <a:fillRef idx="3">
            <a:schemeClr val="accent1"/>
          </a:fillRef>
          <a:effectRef idx="2">
            <a:schemeClr val="accent1"/>
          </a:effectRef>
          <a:fontRef idx="minor">
            <a:schemeClr val="lt1"/>
          </a:fontRef>
        </p:style>
        <p:txBody>
          <a:bodyPr lIns="81630" tIns="40816" rIns="81630" bIns="40816" rtlCol="0" anchor="ctr"/>
          <a:lstStyle/>
          <a:p>
            <a:pPr algn="ctr"/>
            <a:endParaRPr lang="en-US" dirty="0"/>
          </a:p>
        </p:txBody>
      </p:sp>
      <p:sp>
        <p:nvSpPr>
          <p:cNvPr id="10" name="TextBox 9"/>
          <p:cNvSpPr txBox="1"/>
          <p:nvPr/>
        </p:nvSpPr>
        <p:spPr>
          <a:xfrm>
            <a:off x="6867000" y="1424797"/>
            <a:ext cx="1530000" cy="2451953"/>
          </a:xfrm>
          <a:prstGeom prst="rect">
            <a:avLst/>
          </a:prstGeom>
          <a:noFill/>
        </p:spPr>
        <p:txBody>
          <a:bodyPr wrap="square" rtlCol="0">
            <a:spAutoFit/>
          </a:bodyPr>
          <a:lstStyle/>
          <a:p>
            <a:pPr algn="l" defTabSz="483306" fontAlgn="auto">
              <a:spcBef>
                <a:spcPts val="100"/>
              </a:spcBef>
              <a:spcAft>
                <a:spcPts val="0"/>
              </a:spcAft>
            </a:pPr>
            <a:r>
              <a:rPr lang="en-CA" sz="1000" dirty="0" smtClean="0">
                <a:solidFill>
                  <a:srgbClr val="414042"/>
                </a:solidFill>
                <a:latin typeface="Arial"/>
                <a:cs typeface="Arial"/>
              </a:rPr>
              <a:t>Active Headcount</a:t>
            </a:r>
          </a:p>
          <a:p>
            <a:pPr algn="l" defTabSz="483306" fontAlgn="auto">
              <a:spcBef>
                <a:spcPts val="100"/>
              </a:spcBef>
              <a:spcAft>
                <a:spcPts val="0"/>
              </a:spcAft>
            </a:pPr>
            <a:r>
              <a:rPr lang="en-CA" sz="800" i="1" dirty="0" smtClean="0">
                <a:solidFill>
                  <a:srgbClr val="414042"/>
                </a:solidFill>
                <a:latin typeface="Arial"/>
                <a:cs typeface="Arial"/>
              </a:rPr>
              <a:t>Forecasted to average:</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49 reps</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1423 units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29</a:t>
            </a:r>
            <a:r>
              <a:rPr lang="en-CA" sz="800" dirty="0" smtClean="0">
                <a:solidFill>
                  <a:srgbClr val="414042"/>
                </a:solidFill>
                <a:latin typeface="Arial"/>
                <a:cs typeface="Arial"/>
              </a:rPr>
              <a:t> units per rep</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$68,608 MRR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$1,400 MRR per rep</a:t>
            </a: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endParaRPr lang="en-CA" sz="800" dirty="0" smtClean="0">
              <a:solidFill>
                <a:srgbClr val="414042"/>
              </a:solidFill>
              <a:latin typeface="Arial"/>
              <a:cs typeface="Arial"/>
            </a:endParaRPr>
          </a:p>
          <a:p>
            <a:pPr algn="l" defTabSz="483306" fontAlgn="auto">
              <a:spcBef>
                <a:spcPts val="100"/>
              </a:spcBef>
              <a:spcAft>
                <a:spcPts val="0"/>
              </a:spcAft>
            </a:pPr>
            <a:r>
              <a:rPr lang="en-CA" sz="1000" dirty="0" smtClean="0">
                <a:solidFill>
                  <a:srgbClr val="414042"/>
                </a:solidFill>
                <a:latin typeface="Arial"/>
                <a:cs typeface="Arial"/>
              </a:rPr>
              <a:t>Full Headcount</a:t>
            </a:r>
          </a:p>
          <a:p>
            <a:pPr algn="l" defTabSz="483306" fontAlgn="auto">
              <a:spcBef>
                <a:spcPts val="100"/>
              </a:spcBef>
              <a:spcAft>
                <a:spcPts val="0"/>
              </a:spcAft>
            </a:pPr>
            <a:r>
              <a:rPr lang="en-CA" sz="800" i="1" dirty="0" smtClean="0">
                <a:solidFill>
                  <a:srgbClr val="414042"/>
                </a:solidFill>
                <a:latin typeface="Arial"/>
                <a:cs typeface="Arial"/>
              </a:rPr>
              <a:t>Forecasted to average:</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55 </a:t>
            </a:r>
            <a:r>
              <a:rPr lang="en-CA" sz="800" dirty="0">
                <a:solidFill>
                  <a:srgbClr val="414042"/>
                </a:solidFill>
                <a:latin typeface="Arial"/>
                <a:cs typeface="Arial"/>
              </a:rPr>
              <a:t>reps</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1597 </a:t>
            </a:r>
            <a:r>
              <a:rPr lang="en-CA" sz="800" dirty="0">
                <a:solidFill>
                  <a:srgbClr val="414042"/>
                </a:solidFill>
                <a:latin typeface="Arial"/>
                <a:cs typeface="Arial"/>
              </a:rPr>
              <a:t>units per month</a:t>
            </a:r>
          </a:p>
          <a:p>
            <a:pPr marL="171450" indent="-171450" algn="l" defTabSz="483306" fontAlgn="auto">
              <a:spcBef>
                <a:spcPts val="100"/>
              </a:spcBef>
              <a:spcAft>
                <a:spcPts val="0"/>
              </a:spcAft>
              <a:buFont typeface="Arial" panose="020B0604020202020204" pitchFamily="34" charset="0"/>
              <a:buChar char="•"/>
            </a:pPr>
            <a:r>
              <a:rPr lang="en-CA" sz="800" dirty="0" smtClean="0">
                <a:solidFill>
                  <a:srgbClr val="414042"/>
                </a:solidFill>
                <a:latin typeface="Arial"/>
                <a:cs typeface="Arial"/>
              </a:rPr>
              <a:t>$77,009 </a:t>
            </a:r>
            <a:r>
              <a:rPr lang="en-CA" sz="800" dirty="0">
                <a:solidFill>
                  <a:srgbClr val="414042"/>
                </a:solidFill>
                <a:latin typeface="Arial"/>
                <a:cs typeface="Arial"/>
              </a:rPr>
              <a:t>MRR per </a:t>
            </a:r>
            <a:r>
              <a:rPr lang="en-CA" sz="800" dirty="0" smtClean="0">
                <a:solidFill>
                  <a:srgbClr val="414042"/>
                </a:solidFill>
                <a:latin typeface="Arial"/>
                <a:cs typeface="Arial"/>
              </a:rPr>
              <a:t>month</a:t>
            </a:r>
          </a:p>
          <a:p>
            <a:pPr algn="l" defTabSz="483306" fontAlgn="auto">
              <a:spcBef>
                <a:spcPts val="100"/>
              </a:spcBef>
              <a:spcAft>
                <a:spcPts val="0"/>
              </a:spcAft>
            </a:pPr>
            <a:endParaRPr lang="en-CA" sz="800" dirty="0">
              <a:solidFill>
                <a:srgbClr val="414042"/>
              </a:solidFill>
              <a:latin typeface="Arial"/>
              <a:cs typeface="Arial"/>
            </a:endParaRPr>
          </a:p>
          <a:p>
            <a:pPr algn="l" defTabSz="483306" fontAlgn="auto">
              <a:spcBef>
                <a:spcPts val="100"/>
              </a:spcBef>
              <a:spcAft>
                <a:spcPts val="0"/>
              </a:spcAft>
            </a:pPr>
            <a:endParaRPr lang="en-CA" sz="800" b="1" dirty="0" smtClean="0">
              <a:solidFill>
                <a:srgbClr val="FF0000"/>
              </a:solidFill>
              <a:latin typeface="Arial"/>
              <a:cs typeface="Arial"/>
            </a:endParaRPr>
          </a:p>
          <a:p>
            <a:pPr algn="l" defTabSz="483306" fontAlgn="auto">
              <a:spcBef>
                <a:spcPts val="100"/>
              </a:spcBef>
              <a:spcAft>
                <a:spcPts val="0"/>
              </a:spcAft>
            </a:pPr>
            <a:r>
              <a:rPr lang="en-CA" sz="800" b="1" dirty="0" smtClean="0">
                <a:solidFill>
                  <a:srgbClr val="FF0000"/>
                </a:solidFill>
                <a:latin typeface="Arial"/>
                <a:cs typeface="Arial"/>
              </a:rPr>
              <a:t>11% understaffed</a:t>
            </a:r>
            <a:endParaRPr lang="en-CA" sz="800" b="1" dirty="0">
              <a:solidFill>
                <a:srgbClr val="FF0000"/>
              </a:solidFill>
              <a:latin typeface="Arial"/>
              <a:cs typeface="Arial"/>
            </a:endParaRPr>
          </a:p>
        </p:txBody>
      </p:sp>
    </p:spTree>
    <p:extLst>
      <p:ext uri="{BB962C8B-B14F-4D97-AF65-F5344CB8AC3E}">
        <p14:creationId xmlns:p14="http://schemas.microsoft.com/office/powerpoint/2010/main" val="38888983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135027653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84135" name="think-cell Slide" r:id="rId5" imgW="360" imgH="360" progId="TCLayout.ActiveDocument.1">
                  <p:embed/>
                </p:oleObj>
              </mc:Choice>
              <mc:Fallback>
                <p:oleObj name="think-cell Slide" r:id="rId5" imgW="360" imgH="360" progId="TCLayout.ActiveDocument.1">
                  <p:embed/>
                  <p:pic>
                    <p:nvPicPr>
                      <p:cNvPr id="0" name="Picture 9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7"/>
          <p:cNvSpPr>
            <a:spLocks noGrp="1"/>
          </p:cNvSpPr>
          <p:nvPr>
            <p:ph idx="1"/>
          </p:nvPr>
        </p:nvSpPr>
        <p:spPr>
          <a:xfrm>
            <a:off x="456595" y="1052832"/>
            <a:ext cx="8165405" cy="1144902"/>
          </a:xfrm>
        </p:spPr>
        <p:txBody>
          <a:bodyPr/>
          <a:lstStyle/>
          <a:p>
            <a:r>
              <a:rPr lang="en-CA" sz="900" dirty="0" smtClean="0"/>
              <a:t>Below find sales performance against quotas in the month of August</a:t>
            </a:r>
          </a:p>
          <a:p>
            <a:pPr lvl="1"/>
            <a:r>
              <a:rPr lang="en-CA" sz="800" dirty="0" smtClean="0"/>
              <a:t>Request ‘Outbound NIS YTD Sales Report’ for particulars of sales performance against quotas </a:t>
            </a:r>
            <a:r>
              <a:rPr lang="en-CA" sz="800" dirty="0" smtClean="0"/>
              <a:t> </a:t>
            </a:r>
          </a:p>
          <a:p>
            <a:pPr lvl="0">
              <a:buClr>
                <a:srgbClr val="414042"/>
              </a:buClr>
            </a:pPr>
            <a:r>
              <a:rPr lang="en-CA" sz="900" dirty="0" smtClean="0">
                <a:solidFill>
                  <a:srgbClr val="414042"/>
                </a:solidFill>
              </a:rPr>
              <a:t>Teams staffed at full capacity under Outbound NIS had been forecasted to obtain an 89.7% unit and 79.8% MRR attainment percentage whereas current attainment below headcount sits at 78.5% and 59.5% respectively</a:t>
            </a:r>
          </a:p>
          <a:p>
            <a:pPr lvl="1">
              <a:buClr>
                <a:srgbClr val="414042"/>
              </a:buClr>
            </a:pPr>
            <a:r>
              <a:rPr lang="en-CA" sz="800" dirty="0" smtClean="0">
                <a:solidFill>
                  <a:srgbClr val="414042"/>
                </a:solidFill>
              </a:rPr>
              <a:t>Pronounced Outbound NIS MRR percentage to quota difference of </a:t>
            </a:r>
            <a:r>
              <a:rPr lang="en-CA" sz="800" u="sng" dirty="0" smtClean="0">
                <a:solidFill>
                  <a:srgbClr val="414042"/>
                </a:solidFill>
              </a:rPr>
              <a:t>20.3%</a:t>
            </a:r>
          </a:p>
          <a:p>
            <a:pPr lvl="1">
              <a:buClr>
                <a:srgbClr val="414042"/>
              </a:buClr>
            </a:pPr>
            <a:r>
              <a:rPr lang="en-CA" sz="800" dirty="0" smtClean="0">
                <a:solidFill>
                  <a:srgbClr val="414042"/>
                </a:solidFill>
              </a:rPr>
              <a:t>Mean absolute percent error &gt;10%</a:t>
            </a:r>
            <a:endParaRPr lang="en-CA" dirty="0"/>
          </a:p>
        </p:txBody>
      </p:sp>
      <p:sp>
        <p:nvSpPr>
          <p:cNvPr id="10" name="Text Placeholder 9"/>
          <p:cNvSpPr>
            <a:spLocks noGrp="1"/>
          </p:cNvSpPr>
          <p:nvPr>
            <p:ph type="body" sz="quarter" idx="16"/>
          </p:nvPr>
        </p:nvSpPr>
        <p:spPr/>
        <p:txBody>
          <a:bodyPr/>
          <a:lstStyle/>
          <a:p>
            <a:r>
              <a:rPr lang="en-CA" dirty="0" smtClean="0"/>
              <a:t>Outbound NIS – August Performance</a:t>
            </a:r>
            <a:endParaRPr lang="en-CA" dirty="0"/>
          </a:p>
        </p:txBody>
      </p:sp>
      <p:sp>
        <p:nvSpPr>
          <p:cNvPr id="9" name="Title 8"/>
          <p:cNvSpPr>
            <a:spLocks noGrp="1"/>
          </p:cNvSpPr>
          <p:nvPr>
            <p:ph type="title"/>
          </p:nvPr>
        </p:nvSpPr>
        <p:spPr/>
        <p:txBody>
          <a:bodyPr/>
          <a:lstStyle/>
          <a:p>
            <a:r>
              <a:rPr lang="en-CA" dirty="0" smtClean="0"/>
              <a:t>Commentary</a:t>
            </a:r>
            <a:endParaRPr lang="en-CA" dirty="0"/>
          </a:p>
        </p:txBody>
      </p:sp>
      <p:sp>
        <p:nvSpPr>
          <p:cNvPr id="2" name="Footer Placeholder 1"/>
          <p:cNvSpPr>
            <a:spLocks noGrp="1"/>
          </p:cNvSpPr>
          <p:nvPr>
            <p:ph type="ftr" sz="quarter" idx="19"/>
          </p:nvPr>
        </p:nvSpPr>
        <p:spPr/>
        <p:txBody>
          <a:bodyPr/>
          <a:lstStyle/>
          <a:p>
            <a:r>
              <a:rPr lang="en-US" smtClean="0"/>
              <a:t>Confidential | Presentation Title</a:t>
            </a:r>
            <a:endParaRPr lang="en-US" dirty="0" smtClean="0"/>
          </a:p>
        </p:txBody>
      </p:sp>
      <p:sp>
        <p:nvSpPr>
          <p:cNvPr id="11" name="Text Placeholder 10"/>
          <p:cNvSpPr>
            <a:spLocks noGrp="1"/>
          </p:cNvSpPr>
          <p:nvPr>
            <p:ph type="body" sz="quarter" idx="18"/>
          </p:nvPr>
        </p:nvSpPr>
        <p:spPr/>
        <p:txBody>
          <a:bodyPr/>
          <a:lstStyle/>
          <a:p>
            <a:endParaRPr lang="en-CA"/>
          </a:p>
        </p:txBody>
      </p:sp>
      <p:graphicFrame>
        <p:nvGraphicFramePr>
          <p:cNvPr id="29" name="Table 28"/>
          <p:cNvGraphicFramePr>
            <a:graphicFrameLocks noGrp="1"/>
          </p:cNvGraphicFramePr>
          <p:nvPr>
            <p:extLst>
              <p:ext uri="{D42A27DB-BD31-4B8C-83A1-F6EECF244321}">
                <p14:modId xmlns:p14="http://schemas.microsoft.com/office/powerpoint/2010/main" val="4259637372"/>
              </p:ext>
            </p:extLst>
          </p:nvPr>
        </p:nvGraphicFramePr>
        <p:xfrm>
          <a:off x="613283" y="2197734"/>
          <a:ext cx="5848716" cy="899242"/>
        </p:xfrm>
        <a:graphic>
          <a:graphicData uri="http://schemas.openxmlformats.org/drawingml/2006/table">
            <a:tbl>
              <a:tblPr firstRow="1" bandRow="1">
                <a:tableStyleId>{72833802-FEF1-4C79-8D5D-14CF1EAF98D9}</a:tableStyleId>
              </a:tblPr>
              <a:tblGrid>
                <a:gridCol w="684245">
                  <a:extLst>
                    <a:ext uri="{9D8B030D-6E8A-4147-A177-3AD203B41FA5}">
                      <a16:colId xmlns:a16="http://schemas.microsoft.com/office/drawing/2014/main" val="20000"/>
                    </a:ext>
                  </a:extLst>
                </a:gridCol>
                <a:gridCol w="706472">
                  <a:extLst>
                    <a:ext uri="{9D8B030D-6E8A-4147-A177-3AD203B41FA5}">
                      <a16:colId xmlns:a16="http://schemas.microsoft.com/office/drawing/2014/main" val="20001"/>
                    </a:ext>
                  </a:extLst>
                </a:gridCol>
                <a:gridCol w="618923">
                  <a:extLst>
                    <a:ext uri="{9D8B030D-6E8A-4147-A177-3AD203B41FA5}">
                      <a16:colId xmlns:a16="http://schemas.microsoft.com/office/drawing/2014/main" val="20003"/>
                    </a:ext>
                  </a:extLst>
                </a:gridCol>
                <a:gridCol w="639846">
                  <a:extLst>
                    <a:ext uri="{9D8B030D-6E8A-4147-A177-3AD203B41FA5}">
                      <a16:colId xmlns:a16="http://schemas.microsoft.com/office/drawing/2014/main" val="3884874783"/>
                    </a:ext>
                  </a:extLst>
                </a:gridCol>
                <a:gridCol w="868363">
                  <a:extLst>
                    <a:ext uri="{9D8B030D-6E8A-4147-A177-3AD203B41FA5}">
                      <a16:colId xmlns:a16="http://schemas.microsoft.com/office/drawing/2014/main" val="3683756304"/>
                    </a:ext>
                  </a:extLst>
                </a:gridCol>
                <a:gridCol w="685549">
                  <a:extLst>
                    <a:ext uri="{9D8B030D-6E8A-4147-A177-3AD203B41FA5}">
                      <a16:colId xmlns:a16="http://schemas.microsoft.com/office/drawing/2014/main" val="538189919"/>
                    </a:ext>
                  </a:extLst>
                </a:gridCol>
                <a:gridCol w="822659">
                  <a:extLst>
                    <a:ext uri="{9D8B030D-6E8A-4147-A177-3AD203B41FA5}">
                      <a16:colId xmlns:a16="http://schemas.microsoft.com/office/drawing/2014/main" val="4258509335"/>
                    </a:ext>
                  </a:extLst>
                </a:gridCol>
                <a:gridCol w="822659">
                  <a:extLst>
                    <a:ext uri="{9D8B030D-6E8A-4147-A177-3AD203B41FA5}">
                      <a16:colId xmlns:a16="http://schemas.microsoft.com/office/drawing/2014/main" val="3946826498"/>
                    </a:ext>
                  </a:extLst>
                </a:gridCol>
              </a:tblGrid>
              <a:tr h="295554">
                <a:tc>
                  <a:txBody>
                    <a:bodyPr/>
                    <a:lstStyle/>
                    <a:p>
                      <a:r>
                        <a:rPr lang="en-US" sz="800" b="1" dirty="0" smtClean="0">
                          <a:solidFill>
                            <a:srgbClr val="414042"/>
                          </a:solidFill>
                        </a:rPr>
                        <a:t>Brampton</a:t>
                      </a:r>
                      <a:r>
                        <a:rPr lang="en-US" sz="800" b="1" baseline="0" dirty="0" smtClean="0">
                          <a:solidFill>
                            <a:srgbClr val="414042"/>
                          </a:solidFill>
                        </a:rPr>
                        <a:t> NIS</a:t>
                      </a:r>
                      <a:endParaRPr lang="en-US" sz="800" b="1" dirty="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Active HC Forecast</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Actuals</a:t>
                      </a:r>
                      <a:endParaRPr lang="en-US" sz="800" b="1" dirty="0" smtClean="0">
                        <a:solidFill>
                          <a:srgbClr val="414042"/>
                        </a:solidFil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Quota</a:t>
                      </a:r>
                      <a:endParaRPr lang="en-US" sz="800" b="1" dirty="0" smtClean="0">
                        <a:solidFill>
                          <a:srgbClr val="414042"/>
                        </a:solidFil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Percentage</a:t>
                      </a:r>
                      <a:r>
                        <a:rPr lang="en-US" sz="800" b="1" baseline="0" dirty="0" smtClean="0">
                          <a:solidFill>
                            <a:srgbClr val="414042"/>
                          </a:solidFill>
                        </a:rPr>
                        <a:t> to Quota</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Full HC Forecast</a:t>
                      </a: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Percentage to</a:t>
                      </a:r>
                      <a:r>
                        <a:rPr lang="en-US" sz="800" b="1" baseline="0" dirty="0" smtClean="0">
                          <a:solidFill>
                            <a:srgbClr val="414042"/>
                          </a:solidFill>
                        </a:rPr>
                        <a:t> Quota</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Difference</a:t>
                      </a:r>
                      <a:endParaRPr lang="en-US" sz="800" b="1" dirty="0" smtClean="0">
                        <a:solidFill>
                          <a:srgbClr val="414042"/>
                        </a:solidFill>
                      </a:endParaRPr>
                    </a:p>
                  </a:txBody>
                  <a:tcPr marL="87086" marR="87086" marT="32147" marB="32147" anchor="ctr"/>
                </a:tc>
                <a:extLst>
                  <a:ext uri="{0D108BD9-81ED-4DB2-BD59-A6C34878D82A}">
                    <a16:rowId xmlns:a16="http://schemas.microsoft.com/office/drawing/2014/main" val="10000"/>
                  </a:ext>
                </a:extLst>
              </a:tr>
              <a:tr h="295554">
                <a:tc>
                  <a:txBody>
                    <a:bodyPr/>
                    <a:lstStyle/>
                    <a:p>
                      <a:pPr marL="0" indent="0" algn="l" defTabSz="483306" rtl="0" eaLnBrk="1" fontAlgn="base" latinLnBrk="0" hangingPunct="1">
                        <a:spcBef>
                          <a:spcPts val="300"/>
                        </a:spcBef>
                        <a:spcAft>
                          <a:spcPct val="0"/>
                        </a:spcAft>
                        <a:buClr>
                          <a:schemeClr val="tx1"/>
                        </a:buClr>
                        <a:buFont typeface="Arial" panose="020B0604020202020204" pitchFamily="34" charset="0"/>
                        <a:buNone/>
                      </a:pPr>
                      <a:r>
                        <a:rPr lang="en-CA" sz="800" b="0" kern="1200" dirty="0" smtClean="0">
                          <a:solidFill>
                            <a:srgbClr val="414042"/>
                          </a:solidFill>
                          <a:latin typeface="+mn-lt"/>
                          <a:ea typeface="+mn-ea"/>
                          <a:cs typeface="Arial"/>
                        </a:rPr>
                        <a:t>Unit</a:t>
                      </a:r>
                      <a:r>
                        <a:rPr lang="en-CA" sz="800" b="0" kern="1200" baseline="0" dirty="0" smtClean="0">
                          <a:solidFill>
                            <a:srgbClr val="414042"/>
                          </a:solidFill>
                          <a:latin typeface="+mn-lt"/>
                          <a:ea typeface="+mn-ea"/>
                          <a:cs typeface="Arial"/>
                        </a:rPr>
                        <a:t> Count</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$46,797</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$44,285</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$68,203</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64.9%</a:t>
                      </a:r>
                      <a:endParaRPr lang="en-CA" sz="800" b="1" kern="1200" dirty="0" smtClean="0">
                        <a:solidFill>
                          <a:srgbClr val="FF0000"/>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$56,825</a:t>
                      </a: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BF3F"/>
                          </a:solidFill>
                          <a:latin typeface="+mn-lt"/>
                          <a:ea typeface="+mn-ea"/>
                          <a:cs typeface="Arial"/>
                        </a:rPr>
                        <a:t>83.3%</a:t>
                      </a:r>
                      <a:endParaRPr lang="en-CA" sz="800" b="1" kern="1200" dirty="0" smtClean="0">
                        <a:solidFill>
                          <a:srgbClr val="FFBF3F"/>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-18.4%</a:t>
                      </a:r>
                      <a:endParaRPr lang="en-CA" sz="800" b="1" kern="1200" dirty="0" smtClean="0">
                        <a:solidFill>
                          <a:srgbClr val="FF0000"/>
                        </a:solidFill>
                        <a:latin typeface="+mn-lt"/>
                        <a:ea typeface="+mn-ea"/>
                        <a:cs typeface="Arial"/>
                      </a:endParaRPr>
                    </a:p>
                  </a:txBody>
                  <a:tcPr marL="87086" marR="87086" marT="32147" marB="32147" anchor="ctr"/>
                </a:tc>
                <a:extLst>
                  <a:ext uri="{0D108BD9-81ED-4DB2-BD59-A6C34878D82A}">
                    <a16:rowId xmlns:a16="http://schemas.microsoft.com/office/drawing/2014/main" val="10001"/>
                  </a:ext>
                </a:extLst>
              </a:tr>
              <a:tr h="295554">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MRR</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993</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800</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1599</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50.0%</a:t>
                      </a:r>
                      <a:endParaRPr lang="en-CA" sz="800" b="1" kern="1200" dirty="0" smtClean="0">
                        <a:solidFill>
                          <a:srgbClr val="FF0000"/>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1206</a:t>
                      </a: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BF3F"/>
                          </a:solidFill>
                          <a:latin typeface="+mn-lt"/>
                          <a:ea typeface="+mn-ea"/>
                          <a:cs typeface="Arial"/>
                        </a:rPr>
                        <a:t>75.5%</a:t>
                      </a:r>
                      <a:endParaRPr lang="en-CA" sz="800" b="1" kern="1200" dirty="0" smtClean="0">
                        <a:solidFill>
                          <a:srgbClr val="FFBF3F"/>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-25.5%</a:t>
                      </a:r>
                      <a:endParaRPr lang="en-CA" sz="800" b="1" kern="1200" dirty="0" smtClean="0">
                        <a:solidFill>
                          <a:srgbClr val="FF0000"/>
                        </a:solidFill>
                        <a:latin typeface="+mn-lt"/>
                        <a:ea typeface="+mn-ea"/>
                        <a:cs typeface="Arial"/>
                      </a:endParaRPr>
                    </a:p>
                  </a:txBody>
                  <a:tcPr marL="87086" marR="87086" marT="32147" marB="32147" anchor="ctr"/>
                </a:tc>
                <a:extLst>
                  <a:ext uri="{0D108BD9-81ED-4DB2-BD59-A6C34878D82A}">
                    <a16:rowId xmlns:a16="http://schemas.microsoft.com/office/drawing/2014/main" val="10002"/>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1674249011"/>
              </p:ext>
            </p:extLst>
          </p:nvPr>
        </p:nvGraphicFramePr>
        <p:xfrm>
          <a:off x="613285" y="3413500"/>
          <a:ext cx="5848715" cy="899242"/>
        </p:xfrm>
        <a:graphic>
          <a:graphicData uri="http://schemas.openxmlformats.org/drawingml/2006/table">
            <a:tbl>
              <a:tblPr firstRow="1" bandRow="1">
                <a:tableStyleId>{72833802-FEF1-4C79-8D5D-14CF1EAF98D9}</a:tableStyleId>
              </a:tblPr>
              <a:tblGrid>
                <a:gridCol w="684245">
                  <a:extLst>
                    <a:ext uri="{9D8B030D-6E8A-4147-A177-3AD203B41FA5}">
                      <a16:colId xmlns:a16="http://schemas.microsoft.com/office/drawing/2014/main" val="20000"/>
                    </a:ext>
                  </a:extLst>
                </a:gridCol>
                <a:gridCol w="706472">
                  <a:extLst>
                    <a:ext uri="{9D8B030D-6E8A-4147-A177-3AD203B41FA5}">
                      <a16:colId xmlns:a16="http://schemas.microsoft.com/office/drawing/2014/main" val="20001"/>
                    </a:ext>
                  </a:extLst>
                </a:gridCol>
                <a:gridCol w="618923">
                  <a:extLst>
                    <a:ext uri="{9D8B030D-6E8A-4147-A177-3AD203B41FA5}">
                      <a16:colId xmlns:a16="http://schemas.microsoft.com/office/drawing/2014/main" val="20003"/>
                    </a:ext>
                  </a:extLst>
                </a:gridCol>
                <a:gridCol w="639845">
                  <a:extLst>
                    <a:ext uri="{9D8B030D-6E8A-4147-A177-3AD203B41FA5}">
                      <a16:colId xmlns:a16="http://schemas.microsoft.com/office/drawing/2014/main" val="3884874783"/>
                    </a:ext>
                  </a:extLst>
                </a:gridCol>
                <a:gridCol w="868363">
                  <a:extLst>
                    <a:ext uri="{9D8B030D-6E8A-4147-A177-3AD203B41FA5}">
                      <a16:colId xmlns:a16="http://schemas.microsoft.com/office/drawing/2014/main" val="3683756304"/>
                    </a:ext>
                  </a:extLst>
                </a:gridCol>
                <a:gridCol w="685549">
                  <a:extLst>
                    <a:ext uri="{9D8B030D-6E8A-4147-A177-3AD203B41FA5}">
                      <a16:colId xmlns:a16="http://schemas.microsoft.com/office/drawing/2014/main" val="538189919"/>
                    </a:ext>
                  </a:extLst>
                </a:gridCol>
                <a:gridCol w="822659">
                  <a:extLst>
                    <a:ext uri="{9D8B030D-6E8A-4147-A177-3AD203B41FA5}">
                      <a16:colId xmlns:a16="http://schemas.microsoft.com/office/drawing/2014/main" val="4258509335"/>
                    </a:ext>
                  </a:extLst>
                </a:gridCol>
                <a:gridCol w="822659">
                  <a:extLst>
                    <a:ext uri="{9D8B030D-6E8A-4147-A177-3AD203B41FA5}">
                      <a16:colId xmlns:a16="http://schemas.microsoft.com/office/drawing/2014/main" val="748559941"/>
                    </a:ext>
                  </a:extLst>
                </a:gridCol>
              </a:tblGrid>
              <a:tr h="295554">
                <a:tc>
                  <a:txBody>
                    <a:bodyPr/>
                    <a:lstStyle/>
                    <a:p>
                      <a:r>
                        <a:rPr lang="en-US" sz="800" b="1" dirty="0" smtClean="0">
                          <a:solidFill>
                            <a:srgbClr val="414042"/>
                          </a:solidFill>
                        </a:rPr>
                        <a:t>Toronto</a:t>
                      </a:r>
                      <a:r>
                        <a:rPr lang="en-US" sz="800" b="1" baseline="0" dirty="0" smtClean="0">
                          <a:solidFill>
                            <a:srgbClr val="414042"/>
                          </a:solidFill>
                        </a:rPr>
                        <a:t> NIS</a:t>
                      </a:r>
                      <a:endParaRPr lang="en-US" sz="800" b="1" dirty="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Active HC Forecast</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Actuals</a:t>
                      </a:r>
                      <a:endParaRPr lang="en-US" sz="800" b="1" dirty="0" smtClean="0">
                        <a:solidFill>
                          <a:srgbClr val="414042"/>
                        </a:solidFil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Quota</a:t>
                      </a:r>
                      <a:endParaRPr lang="en-US" sz="800" b="1" dirty="0" smtClean="0">
                        <a:solidFill>
                          <a:srgbClr val="414042"/>
                        </a:solidFil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Percentage</a:t>
                      </a:r>
                      <a:r>
                        <a:rPr lang="en-US" sz="800" b="1" baseline="0" dirty="0" smtClean="0">
                          <a:solidFill>
                            <a:srgbClr val="414042"/>
                          </a:solidFill>
                        </a:rPr>
                        <a:t> to Quota</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Full HC Forecast</a:t>
                      </a: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Percentage to</a:t>
                      </a:r>
                      <a:r>
                        <a:rPr lang="en-US" sz="800" b="1" baseline="0" dirty="0" smtClean="0">
                          <a:solidFill>
                            <a:srgbClr val="414042"/>
                          </a:solidFill>
                        </a:rPr>
                        <a:t> Quota</a:t>
                      </a:r>
                      <a:endParaRPr lang="en-US" sz="800" b="1" dirty="0" smtClean="0">
                        <a:solidFill>
                          <a:srgbClr val="414042"/>
                        </a:solidFill>
                      </a:endParaRPr>
                    </a:p>
                  </a:txBody>
                  <a:tcPr marL="87086" marR="87086" marT="32147" marB="32147" anchor="b"/>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US" sz="800" b="1" dirty="0" smtClean="0">
                          <a:solidFill>
                            <a:srgbClr val="414042"/>
                          </a:solidFill>
                        </a:rPr>
                        <a:t>Difference</a:t>
                      </a:r>
                      <a:endParaRPr lang="en-US" sz="800" b="1" dirty="0" smtClean="0">
                        <a:solidFill>
                          <a:srgbClr val="414042"/>
                        </a:solidFill>
                      </a:endParaRPr>
                    </a:p>
                  </a:txBody>
                  <a:tcPr marL="87086" marR="87086" marT="32147" marB="32147" anchor="ctr"/>
                </a:tc>
                <a:extLst>
                  <a:ext uri="{0D108BD9-81ED-4DB2-BD59-A6C34878D82A}">
                    <a16:rowId xmlns:a16="http://schemas.microsoft.com/office/drawing/2014/main" val="10000"/>
                  </a:ext>
                </a:extLst>
              </a:tr>
              <a:tr h="295554">
                <a:tc>
                  <a:txBody>
                    <a:bodyPr/>
                    <a:lstStyle/>
                    <a:p>
                      <a:pPr marL="0" indent="0" algn="l" defTabSz="483306" rtl="0" eaLnBrk="1" fontAlgn="base" latinLnBrk="0" hangingPunct="1">
                        <a:spcBef>
                          <a:spcPts val="300"/>
                        </a:spcBef>
                        <a:spcAft>
                          <a:spcPct val="0"/>
                        </a:spcAft>
                        <a:buClr>
                          <a:schemeClr val="tx1"/>
                        </a:buClr>
                        <a:buFont typeface="Arial" panose="020B0604020202020204" pitchFamily="34" charset="0"/>
                        <a:buNone/>
                      </a:pPr>
                      <a:r>
                        <a:rPr lang="en-CA" sz="800" b="0" kern="1200" dirty="0" smtClean="0">
                          <a:solidFill>
                            <a:srgbClr val="414042"/>
                          </a:solidFill>
                          <a:latin typeface="+mn-lt"/>
                          <a:ea typeface="+mn-ea"/>
                          <a:cs typeface="Arial"/>
                        </a:rPr>
                        <a:t>Unit</a:t>
                      </a:r>
                      <a:r>
                        <a:rPr lang="en-CA" sz="800" b="0" kern="1200" baseline="0" dirty="0" smtClean="0">
                          <a:solidFill>
                            <a:srgbClr val="414042"/>
                          </a:solidFill>
                          <a:latin typeface="+mn-lt"/>
                          <a:ea typeface="+mn-ea"/>
                          <a:cs typeface="Arial"/>
                        </a:rPr>
                        <a:t> Count</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$66,643</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$71,664</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$77,814</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92.1%</a:t>
                      </a:r>
                      <a:endParaRPr lang="en-CA" sz="800" b="1" kern="1200" dirty="0" smtClean="0">
                        <a:solidFill>
                          <a:srgbClr val="FF0000"/>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$74,803</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BF3F"/>
                          </a:solidFill>
                          <a:latin typeface="+mn-lt"/>
                          <a:ea typeface="+mn-ea"/>
                          <a:cs typeface="Arial"/>
                        </a:rPr>
                        <a:t>96.1%</a:t>
                      </a:r>
                      <a:endParaRPr lang="en-CA" sz="800" b="1" kern="1200" dirty="0" smtClean="0">
                        <a:solidFill>
                          <a:srgbClr val="FFBF3F"/>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-4.0%</a:t>
                      </a:r>
                      <a:endParaRPr lang="en-CA" sz="800" b="1" kern="1200" dirty="0" smtClean="0">
                        <a:solidFill>
                          <a:srgbClr val="FF0000"/>
                        </a:solidFill>
                        <a:latin typeface="+mn-lt"/>
                        <a:ea typeface="+mn-ea"/>
                        <a:cs typeface="Arial"/>
                      </a:endParaRPr>
                    </a:p>
                  </a:txBody>
                  <a:tcPr marL="87086" marR="87086" marT="32147" marB="32147" anchor="ctr"/>
                </a:tc>
                <a:extLst>
                  <a:ext uri="{0D108BD9-81ED-4DB2-BD59-A6C34878D82A}">
                    <a16:rowId xmlns:a16="http://schemas.microsoft.com/office/drawing/2014/main" val="10001"/>
                  </a:ext>
                </a:extLst>
              </a:tr>
              <a:tr h="295554">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MRR</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1368</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1259</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1825</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68.9%</a:t>
                      </a:r>
                      <a:endParaRPr lang="en-CA" sz="800" b="1" kern="1200" dirty="0" smtClean="0">
                        <a:solidFill>
                          <a:srgbClr val="FF0000"/>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0" kern="1200" dirty="0" smtClean="0">
                          <a:solidFill>
                            <a:srgbClr val="414042"/>
                          </a:solidFill>
                          <a:latin typeface="+mn-lt"/>
                          <a:ea typeface="+mn-ea"/>
                          <a:cs typeface="Arial"/>
                        </a:rPr>
                        <a:t>1535</a:t>
                      </a:r>
                      <a:endParaRPr lang="en-CA" sz="800" b="0" kern="1200" dirty="0" smtClean="0">
                        <a:solidFill>
                          <a:srgbClr val="414042"/>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BF3F"/>
                          </a:solidFill>
                          <a:latin typeface="+mn-lt"/>
                          <a:ea typeface="+mn-ea"/>
                          <a:cs typeface="Arial"/>
                        </a:rPr>
                        <a:t>84.1%</a:t>
                      </a:r>
                      <a:endParaRPr lang="en-CA" sz="800" b="1" kern="1200" dirty="0" smtClean="0">
                        <a:solidFill>
                          <a:srgbClr val="FFBF3F"/>
                        </a:solidFill>
                        <a:latin typeface="+mn-lt"/>
                        <a:ea typeface="+mn-ea"/>
                        <a:cs typeface="Arial"/>
                      </a:endParaRPr>
                    </a:p>
                  </a:txBody>
                  <a:tcPr marL="87086" marR="87086" marT="32147" marB="32147" anchor="ctr"/>
                </a:tc>
                <a:tc>
                  <a:txBody>
                    <a:bodyPr/>
                    <a:lstStyle/>
                    <a:p>
                      <a:pPr marL="0" marR="0" indent="0" algn="l" defTabSz="483306" rtl="0" eaLnBrk="1" fontAlgn="auto" latinLnBrk="0" hangingPunct="1">
                        <a:lnSpc>
                          <a:spcPct val="100000"/>
                        </a:lnSpc>
                        <a:spcBef>
                          <a:spcPts val="0"/>
                        </a:spcBef>
                        <a:spcAft>
                          <a:spcPts val="0"/>
                        </a:spcAft>
                        <a:buClrTx/>
                        <a:buSzTx/>
                        <a:buFontTx/>
                        <a:buNone/>
                        <a:tabLst/>
                        <a:defRPr/>
                      </a:pPr>
                      <a:r>
                        <a:rPr lang="en-CA" sz="800" b="1" kern="1200" dirty="0" smtClean="0">
                          <a:solidFill>
                            <a:srgbClr val="FF0000"/>
                          </a:solidFill>
                          <a:latin typeface="+mn-lt"/>
                          <a:ea typeface="+mn-ea"/>
                          <a:cs typeface="Arial"/>
                        </a:rPr>
                        <a:t>-15.2%</a:t>
                      </a:r>
                      <a:endParaRPr lang="en-CA" sz="800" b="1" kern="1200" dirty="0" smtClean="0">
                        <a:solidFill>
                          <a:srgbClr val="FF0000"/>
                        </a:solidFill>
                        <a:latin typeface="+mn-lt"/>
                        <a:ea typeface="+mn-ea"/>
                        <a:cs typeface="Arial"/>
                      </a:endParaRPr>
                    </a:p>
                  </a:txBody>
                  <a:tcPr marL="87086" marR="87086" marT="32147" marB="32147"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96940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1350276530"/>
              </p:ext>
            </p:extLst>
          </p:nvPr>
        </p:nvGraphicFramePr>
        <p:xfrm>
          <a:off x="1513" y="1117"/>
          <a:ext cx="1511" cy="1116"/>
        </p:xfrm>
        <a:graphic>
          <a:graphicData uri="http://schemas.openxmlformats.org/presentationml/2006/ole">
            <mc:AlternateContent xmlns:mc="http://schemas.openxmlformats.org/markup-compatibility/2006">
              <mc:Choice xmlns:v="urn:schemas-microsoft-com:vml" Requires="v">
                <p:oleObj spid="_x0000_s136205" name="think-cell Slide" r:id="rId5" imgW="360" imgH="360" progId="TCLayout.ActiveDocument.1">
                  <p:embed/>
                </p:oleObj>
              </mc:Choice>
              <mc:Fallback>
                <p:oleObj name="think-cell Slide" r:id="rId5" imgW="360" imgH="360" progId="TCLayout.ActiveDocument.1">
                  <p:embed/>
                  <p:pic>
                    <p:nvPicPr>
                      <p:cNvPr id="32" name="Object 3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 y="1117"/>
                        <a:ext cx="1511" cy="11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Placeholder 9"/>
          <p:cNvSpPr>
            <a:spLocks noGrp="1"/>
          </p:cNvSpPr>
          <p:nvPr>
            <p:ph type="body" sz="quarter" idx="16"/>
          </p:nvPr>
        </p:nvSpPr>
        <p:spPr/>
        <p:txBody>
          <a:bodyPr/>
          <a:lstStyle/>
          <a:p>
            <a:r>
              <a:rPr lang="en-CA" dirty="0" smtClean="0"/>
              <a:t>Considerations</a:t>
            </a:r>
            <a:endParaRPr lang="en-CA" dirty="0"/>
          </a:p>
        </p:txBody>
      </p:sp>
      <p:sp>
        <p:nvSpPr>
          <p:cNvPr id="9" name="Title 8"/>
          <p:cNvSpPr>
            <a:spLocks noGrp="1"/>
          </p:cNvSpPr>
          <p:nvPr>
            <p:ph type="title"/>
          </p:nvPr>
        </p:nvSpPr>
        <p:spPr/>
        <p:txBody>
          <a:bodyPr/>
          <a:lstStyle/>
          <a:p>
            <a:r>
              <a:rPr lang="en-CA" dirty="0" smtClean="0"/>
              <a:t>Commentary</a:t>
            </a:r>
            <a:endParaRPr lang="en-CA" dirty="0"/>
          </a:p>
        </p:txBody>
      </p:sp>
      <p:sp>
        <p:nvSpPr>
          <p:cNvPr id="2" name="Footer Placeholder 1"/>
          <p:cNvSpPr>
            <a:spLocks noGrp="1"/>
          </p:cNvSpPr>
          <p:nvPr>
            <p:ph type="ftr" sz="quarter" idx="19"/>
          </p:nvPr>
        </p:nvSpPr>
        <p:spPr/>
        <p:txBody>
          <a:bodyPr/>
          <a:lstStyle/>
          <a:p>
            <a:r>
              <a:rPr lang="en-US" smtClean="0"/>
              <a:t>Confidential | Presentation Title</a:t>
            </a:r>
            <a:endParaRPr lang="en-US" dirty="0" smtClean="0"/>
          </a:p>
        </p:txBody>
      </p:sp>
      <p:sp>
        <p:nvSpPr>
          <p:cNvPr id="11" name="Text Placeholder 10"/>
          <p:cNvSpPr>
            <a:spLocks noGrp="1"/>
          </p:cNvSpPr>
          <p:nvPr>
            <p:ph type="body" sz="quarter" idx="18"/>
          </p:nvPr>
        </p:nvSpPr>
        <p:spPr/>
        <p:txBody>
          <a:bodyPr/>
          <a:lstStyle/>
          <a:p>
            <a:endParaRPr lang="en-CA"/>
          </a:p>
        </p:txBody>
      </p:sp>
      <p:sp>
        <p:nvSpPr>
          <p:cNvPr id="12" name="Rounded Rectangle 11"/>
          <p:cNvSpPr/>
          <p:nvPr/>
        </p:nvSpPr>
        <p:spPr bwMode="gray">
          <a:xfrm>
            <a:off x="1314495" y="1204722"/>
            <a:ext cx="6755036" cy="1357801"/>
          </a:xfrm>
          <a:prstGeom prst="roundRect">
            <a:avLst/>
          </a:prstGeom>
          <a:solidFill>
            <a:schemeClr val="accent2"/>
          </a:solidFill>
          <a:ln>
            <a:noFill/>
          </a:ln>
          <a:effectLst/>
          <a:extLst/>
        </p:spPr>
        <p:style>
          <a:lnRef idx="1">
            <a:schemeClr val="accent3"/>
          </a:lnRef>
          <a:fillRef idx="2">
            <a:schemeClr val="accent3"/>
          </a:fillRef>
          <a:effectRef idx="1">
            <a:schemeClr val="accent3"/>
          </a:effectRef>
          <a:fontRef idx="minor">
            <a:schemeClr val="dk1"/>
          </a:fontRef>
        </p:style>
        <p:txBody>
          <a:bodyPr lIns="77221" tIns="77221" rIns="77221" bIns="77221" rtlCol="0" anchor="ctr"/>
          <a:lstStyle/>
          <a:p>
            <a:pPr algn="ctr"/>
            <a:r>
              <a:rPr lang="en-US" dirty="0" smtClean="0">
                <a:solidFill>
                  <a:schemeClr val="tx1"/>
                </a:solidFill>
                <a:latin typeface="Arial"/>
                <a:cs typeface="Arial"/>
                <a:sym typeface="Arial"/>
              </a:rPr>
              <a:t>Outbound NIS currently operates at 15 salespeople less than a full headcount representing a 29% decrease from a complete salesforce. This lack of headcount has aversively effected sales performance as seen in the month of August. The trend of hitting below quotas for BPS and Cable buckets coupled with below 100% YTD quota attainment may be cause to review hiring policies.</a:t>
            </a:r>
            <a:endParaRPr lang="en-US" dirty="0">
              <a:solidFill>
                <a:schemeClr val="tx1"/>
              </a:solidFill>
              <a:latin typeface="Arial"/>
              <a:cs typeface="Arial"/>
              <a:sym typeface="Arial"/>
            </a:endParaRPr>
          </a:p>
        </p:txBody>
      </p:sp>
      <p:sp>
        <p:nvSpPr>
          <p:cNvPr id="13" name="Rounded Rectangle 12"/>
          <p:cNvSpPr/>
          <p:nvPr/>
        </p:nvSpPr>
        <p:spPr bwMode="gray">
          <a:xfrm>
            <a:off x="1314495" y="2836074"/>
            <a:ext cx="6755036" cy="545676"/>
          </a:xfrm>
          <a:prstGeom prst="roundRect">
            <a:avLst/>
          </a:prstGeom>
          <a:solidFill>
            <a:schemeClr val="accent2"/>
          </a:solidFill>
          <a:ln>
            <a:noFill/>
          </a:ln>
          <a:effectLst/>
          <a:extLst/>
        </p:spPr>
        <p:style>
          <a:lnRef idx="1">
            <a:schemeClr val="accent3"/>
          </a:lnRef>
          <a:fillRef idx="2">
            <a:schemeClr val="accent3"/>
          </a:fillRef>
          <a:effectRef idx="1">
            <a:schemeClr val="accent3"/>
          </a:effectRef>
          <a:fontRef idx="minor">
            <a:schemeClr val="dk1"/>
          </a:fontRef>
        </p:style>
        <p:txBody>
          <a:bodyPr lIns="77221" tIns="77221" rIns="77221" bIns="77221" rtlCol="0" anchor="ctr"/>
          <a:lstStyle/>
          <a:p>
            <a:r>
              <a:rPr lang="en-US" dirty="0" smtClean="0">
                <a:solidFill>
                  <a:schemeClr val="tx1"/>
                </a:solidFill>
                <a:cs typeface="Arial"/>
                <a:sym typeface="Arial"/>
              </a:rPr>
              <a:t>Full headcount forecasts indicate a discrepancy between Toronto NIS YTD sales performance and unit count quota attainment, greater attention will be required on the number of units sold.</a:t>
            </a:r>
            <a:endParaRPr lang="en-US" dirty="0">
              <a:solidFill>
                <a:schemeClr val="tx1"/>
              </a:solidFill>
              <a:cs typeface="Arial"/>
              <a:sym typeface="Arial"/>
            </a:endParaRPr>
          </a:p>
        </p:txBody>
      </p:sp>
      <p:sp>
        <p:nvSpPr>
          <p:cNvPr id="14" name="Rounded Rectangle 13"/>
          <p:cNvSpPr/>
          <p:nvPr/>
        </p:nvSpPr>
        <p:spPr>
          <a:xfrm>
            <a:off x="1206231" y="1291245"/>
            <a:ext cx="304310" cy="282634"/>
          </a:xfrm>
          <a:prstGeom prst="roundRect">
            <a:avLst>
              <a:gd name="adj" fmla="val 24435"/>
            </a:avLst>
          </a:prstGeom>
          <a:solidFill>
            <a:srgbClr val="CF131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spc="-134" dirty="0"/>
              <a:t>1</a:t>
            </a:r>
          </a:p>
        </p:txBody>
      </p:sp>
      <p:sp>
        <p:nvSpPr>
          <p:cNvPr id="15" name="Rounded Rectangle 14"/>
          <p:cNvSpPr/>
          <p:nvPr/>
        </p:nvSpPr>
        <p:spPr>
          <a:xfrm>
            <a:off x="1206231" y="2922596"/>
            <a:ext cx="304310" cy="282634"/>
          </a:xfrm>
          <a:prstGeom prst="roundRect">
            <a:avLst>
              <a:gd name="adj" fmla="val 24435"/>
            </a:avLst>
          </a:prstGeom>
          <a:solidFill>
            <a:srgbClr val="CF1316"/>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n-US" sz="1400" spc="-134" dirty="0" smtClean="0"/>
              <a:t>2</a:t>
            </a:r>
            <a:endParaRPr lang="en-US" sz="1400" spc="-134" dirty="0"/>
          </a:p>
        </p:txBody>
      </p:sp>
    </p:spTree>
    <p:extLst>
      <p:ext uri="{BB962C8B-B14F-4D97-AF65-F5344CB8AC3E}">
        <p14:creationId xmlns:p14="http://schemas.microsoft.com/office/powerpoint/2010/main" val="1396915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Quotas</a:t>
            </a:r>
            <a:endParaRPr lang="en-CA" dirty="0"/>
          </a:p>
        </p:txBody>
      </p:sp>
      <p:sp>
        <p:nvSpPr>
          <p:cNvPr id="4" name="Title 3"/>
          <p:cNvSpPr>
            <a:spLocks noGrp="1"/>
          </p:cNvSpPr>
          <p:nvPr>
            <p:ph type="title"/>
          </p:nvPr>
        </p:nvSpPr>
        <p:spPr/>
        <p:txBody>
          <a:bodyPr/>
          <a:lstStyle/>
          <a:p>
            <a:r>
              <a:rPr lang="en-CA" dirty="0" smtClean="0"/>
              <a:t>Appendix</a:t>
            </a:r>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r>
              <a:rPr lang="en-CA" dirty="0" smtClean="0"/>
              <a:t>Sources: Quota letters dated September 14, 2018</a:t>
            </a:r>
            <a:endParaRPr lang="en-CA" dirty="0"/>
          </a:p>
        </p:txBody>
      </p:sp>
      <p:graphicFrame>
        <p:nvGraphicFramePr>
          <p:cNvPr id="10" name="Table 9"/>
          <p:cNvGraphicFramePr>
            <a:graphicFrameLocks noGrp="1"/>
          </p:cNvGraphicFramePr>
          <p:nvPr>
            <p:extLst>
              <p:ext uri="{D42A27DB-BD31-4B8C-83A1-F6EECF244321}">
                <p14:modId xmlns:p14="http://schemas.microsoft.com/office/powerpoint/2010/main" val="2867787618"/>
              </p:ext>
            </p:extLst>
          </p:nvPr>
        </p:nvGraphicFramePr>
        <p:xfrm>
          <a:off x="492803" y="1311750"/>
          <a:ext cx="4298771" cy="1764742"/>
        </p:xfrm>
        <a:graphic>
          <a:graphicData uri="http://schemas.openxmlformats.org/drawingml/2006/table">
            <a:tbl>
              <a:tblPr>
                <a:tableStyleId>{8EC20E35-A176-4012-BC5E-935CFFF8708E}</a:tableStyleId>
              </a:tblPr>
              <a:tblGrid>
                <a:gridCol w="788771">
                  <a:extLst>
                    <a:ext uri="{9D8B030D-6E8A-4147-A177-3AD203B41FA5}">
                      <a16:colId xmlns:a16="http://schemas.microsoft.com/office/drawing/2014/main" val="2410733215"/>
                    </a:ext>
                  </a:extLst>
                </a:gridCol>
                <a:gridCol w="540000">
                  <a:extLst>
                    <a:ext uri="{9D8B030D-6E8A-4147-A177-3AD203B41FA5}">
                      <a16:colId xmlns:a16="http://schemas.microsoft.com/office/drawing/2014/main" val="191842659"/>
                    </a:ext>
                  </a:extLst>
                </a:gridCol>
                <a:gridCol w="630000">
                  <a:extLst>
                    <a:ext uri="{9D8B030D-6E8A-4147-A177-3AD203B41FA5}">
                      <a16:colId xmlns:a16="http://schemas.microsoft.com/office/drawing/2014/main" val="1793808331"/>
                    </a:ext>
                  </a:extLst>
                </a:gridCol>
                <a:gridCol w="540000">
                  <a:extLst>
                    <a:ext uri="{9D8B030D-6E8A-4147-A177-3AD203B41FA5}">
                      <a16:colId xmlns:a16="http://schemas.microsoft.com/office/drawing/2014/main" val="1041410865"/>
                    </a:ext>
                  </a:extLst>
                </a:gridCol>
                <a:gridCol w="630000">
                  <a:extLst>
                    <a:ext uri="{9D8B030D-6E8A-4147-A177-3AD203B41FA5}">
                      <a16:colId xmlns:a16="http://schemas.microsoft.com/office/drawing/2014/main" val="2005252328"/>
                    </a:ext>
                  </a:extLst>
                </a:gridCol>
                <a:gridCol w="585000">
                  <a:extLst>
                    <a:ext uri="{9D8B030D-6E8A-4147-A177-3AD203B41FA5}">
                      <a16:colId xmlns:a16="http://schemas.microsoft.com/office/drawing/2014/main" val="2839843959"/>
                    </a:ext>
                  </a:extLst>
                </a:gridCol>
                <a:gridCol w="585000">
                  <a:extLst>
                    <a:ext uri="{9D8B030D-6E8A-4147-A177-3AD203B41FA5}">
                      <a16:colId xmlns:a16="http://schemas.microsoft.com/office/drawing/2014/main" val="727597270"/>
                    </a:ext>
                  </a:extLst>
                </a:gridCol>
              </a:tblGrid>
              <a:tr h="252106">
                <a:tc>
                  <a:txBody>
                    <a:bodyPr/>
                    <a:lstStyle/>
                    <a:p>
                      <a:pPr algn="l" fontAlgn="b"/>
                      <a:r>
                        <a:rPr lang="en-CA" sz="800" b="1" u="none" strike="noStrike" dirty="0">
                          <a:effectLst/>
                        </a:rPr>
                        <a:t>Quota</a:t>
                      </a:r>
                      <a:endParaRPr lang="en-CA" sz="8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a:effectLst/>
                        </a:rPr>
                        <a:t>August</a:t>
                      </a:r>
                      <a:endParaRPr lang="en-CA" sz="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a:effectLst/>
                        </a:rPr>
                        <a:t>September</a:t>
                      </a:r>
                      <a:endParaRPr lang="en-CA" sz="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a:effectLst/>
                        </a:rPr>
                        <a:t>October</a:t>
                      </a:r>
                      <a:endParaRPr lang="en-CA" sz="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a:effectLst/>
                        </a:rPr>
                        <a:t>November</a:t>
                      </a:r>
                      <a:endParaRPr lang="en-CA" sz="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a:effectLst/>
                        </a:rPr>
                        <a:t>December</a:t>
                      </a:r>
                      <a:endParaRPr lang="en-CA" sz="8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b="1" u="none" strike="noStrike" dirty="0">
                          <a:effectLst/>
                        </a:rPr>
                        <a:t>Grand Total</a:t>
                      </a:r>
                      <a:endParaRPr lang="en-CA" sz="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03895921"/>
                  </a:ext>
                </a:extLst>
              </a:tr>
              <a:tr h="252106">
                <a:tc>
                  <a:txBody>
                    <a:bodyPr/>
                    <a:lstStyle/>
                    <a:p>
                      <a:pPr algn="l" fontAlgn="b"/>
                      <a:r>
                        <a:rPr lang="en-CA" sz="800" u="none" strike="noStrike" dirty="0">
                          <a:effectLst/>
                        </a:rPr>
                        <a:t>MRR</a:t>
                      </a:r>
                      <a:endParaRPr lang="en-CA" sz="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$146,017</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$129,660</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$127,901</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$142,596</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$127,901</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$674,075</a:t>
                      </a:r>
                      <a:endParaRPr lang="en-CA" sz="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7413837"/>
                  </a:ext>
                </a:extLst>
              </a:tr>
              <a:tr h="252106">
                <a:tc>
                  <a:txBody>
                    <a:bodyPr/>
                    <a:lstStyle/>
                    <a:p>
                      <a:pPr algn="l" fontAlgn="b"/>
                      <a:r>
                        <a:rPr lang="en-CA" sz="800" i="1" u="none" strike="noStrike" dirty="0">
                          <a:effectLst/>
                        </a:rPr>
                        <a:t>Brampton NIS </a:t>
                      </a:r>
                      <a:endParaRPr lang="en-CA" sz="800" b="0" i="1" u="none" strike="noStrike" dirty="0">
                        <a:solidFill>
                          <a:srgbClr val="000000"/>
                        </a:solidFill>
                        <a:effectLst/>
                        <a:latin typeface="Calibri" panose="020F0502020204030204" pitchFamily="34" charset="0"/>
                      </a:endParaRPr>
                    </a:p>
                  </a:txBody>
                  <a:tcPr marR="7620" marT="7620" marB="0" anchor="b"/>
                </a:tc>
                <a:tc>
                  <a:txBody>
                    <a:bodyPr/>
                    <a:lstStyle/>
                    <a:p>
                      <a:pPr algn="ctr" fontAlgn="b"/>
                      <a:r>
                        <a:rPr lang="en-CA" sz="800" u="none" strike="noStrike" dirty="0">
                          <a:effectLst/>
                        </a:rPr>
                        <a:t>$68,203</a:t>
                      </a:r>
                      <a:endParaRPr lang="en-CA" sz="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$58,416</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$57,625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$64,246</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$57,625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$306,114</a:t>
                      </a:r>
                      <a:endParaRPr lang="en-CA" sz="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1672545"/>
                  </a:ext>
                </a:extLst>
              </a:tr>
              <a:tr h="252106">
                <a:tc>
                  <a:txBody>
                    <a:bodyPr/>
                    <a:lstStyle/>
                    <a:p>
                      <a:pPr algn="l" fontAlgn="b"/>
                      <a:r>
                        <a:rPr lang="en-CA" sz="800" i="1" u="none" strike="noStrike" dirty="0">
                          <a:effectLst/>
                        </a:rPr>
                        <a:t>Toronto NIS</a:t>
                      </a:r>
                      <a:endParaRPr lang="en-CA" sz="800" b="0" i="1" u="none" strike="noStrike" dirty="0">
                        <a:solidFill>
                          <a:srgbClr val="000000"/>
                        </a:solidFill>
                        <a:effectLst/>
                        <a:latin typeface="Calibri" panose="020F0502020204030204" pitchFamily="34" charset="0"/>
                      </a:endParaRPr>
                    </a:p>
                  </a:txBody>
                  <a:tcPr marR="7620" marT="7620" marB="0" anchor="b"/>
                </a:tc>
                <a:tc>
                  <a:txBody>
                    <a:bodyPr/>
                    <a:lstStyle/>
                    <a:p>
                      <a:pPr algn="ctr" fontAlgn="b"/>
                      <a:r>
                        <a:rPr lang="en-CA" sz="800" u="none" strike="noStrike">
                          <a:effectLst/>
                        </a:rPr>
                        <a:t>$77,814</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$71,244</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$70,276</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$78,350</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$70,276</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dirty="0">
                          <a:effectLst/>
                        </a:rPr>
                        <a:t>$367,961</a:t>
                      </a:r>
                      <a:endParaRPr lang="en-CA"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7232039"/>
                  </a:ext>
                </a:extLst>
              </a:tr>
              <a:tr h="252106">
                <a:tc>
                  <a:txBody>
                    <a:bodyPr/>
                    <a:lstStyle/>
                    <a:p>
                      <a:pPr algn="l" fontAlgn="b"/>
                      <a:r>
                        <a:rPr lang="en-CA" sz="800" u="none" strike="noStrike">
                          <a:effectLst/>
                        </a:rPr>
                        <a:t>Unit</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3424</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3203</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3103</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3285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3103</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dirty="0">
                          <a:effectLst/>
                        </a:rPr>
                        <a:t>16118</a:t>
                      </a:r>
                      <a:endParaRPr lang="en-CA"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3741800"/>
                  </a:ext>
                </a:extLst>
              </a:tr>
              <a:tr h="252106">
                <a:tc>
                  <a:txBody>
                    <a:bodyPr/>
                    <a:lstStyle/>
                    <a:p>
                      <a:pPr algn="l" fontAlgn="b"/>
                      <a:r>
                        <a:rPr lang="en-CA" sz="800" i="1" u="none" strike="noStrike">
                          <a:effectLst/>
                        </a:rPr>
                        <a:t>Brampton NIS </a:t>
                      </a:r>
                      <a:endParaRPr lang="en-CA" sz="800" b="0" i="1" u="none" strike="noStrike">
                        <a:solidFill>
                          <a:srgbClr val="000000"/>
                        </a:solidFill>
                        <a:effectLst/>
                        <a:latin typeface="Calibri" panose="020F0502020204030204" pitchFamily="34" charset="0"/>
                      </a:endParaRPr>
                    </a:p>
                  </a:txBody>
                  <a:tcPr marR="7620" marT="7620" marB="0" anchor="b"/>
                </a:tc>
                <a:tc>
                  <a:txBody>
                    <a:bodyPr/>
                    <a:lstStyle/>
                    <a:p>
                      <a:pPr algn="ctr" fontAlgn="b"/>
                      <a:r>
                        <a:rPr lang="en-CA" sz="800" u="none" strike="noStrike">
                          <a:effectLst/>
                        </a:rPr>
                        <a:t>1599</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1443</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1398</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1480</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1398</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7318</a:t>
                      </a:r>
                      <a:endParaRPr lang="en-CA" sz="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2560598"/>
                  </a:ext>
                </a:extLst>
              </a:tr>
              <a:tr h="252106">
                <a:tc>
                  <a:txBody>
                    <a:bodyPr/>
                    <a:lstStyle/>
                    <a:p>
                      <a:pPr algn="l" fontAlgn="b"/>
                      <a:r>
                        <a:rPr lang="en-CA" sz="800" i="1" u="none" strike="noStrike" dirty="0">
                          <a:effectLst/>
                        </a:rPr>
                        <a:t>Toronto NIS</a:t>
                      </a:r>
                      <a:endParaRPr lang="en-CA" sz="800" b="0" i="1" u="none" strike="noStrike" dirty="0">
                        <a:solidFill>
                          <a:srgbClr val="000000"/>
                        </a:solidFill>
                        <a:effectLst/>
                        <a:latin typeface="Calibri" panose="020F0502020204030204" pitchFamily="34" charset="0"/>
                      </a:endParaRPr>
                    </a:p>
                  </a:txBody>
                  <a:tcPr marR="7620" marT="7620" marB="0" anchor="b"/>
                </a:tc>
                <a:tc>
                  <a:txBody>
                    <a:bodyPr/>
                    <a:lstStyle/>
                    <a:p>
                      <a:pPr algn="ctr" fontAlgn="b"/>
                      <a:r>
                        <a:rPr lang="en-CA" sz="800" u="none" strike="noStrike">
                          <a:effectLst/>
                        </a:rPr>
                        <a:t>1825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1760</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1705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dirty="0">
                          <a:effectLst/>
                        </a:rPr>
                        <a:t>1805</a:t>
                      </a:r>
                      <a:endParaRPr lang="en-CA" sz="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a:effectLst/>
                        </a:rPr>
                        <a:t>1705</a:t>
                      </a:r>
                      <a:endParaRPr lang="en-CA" sz="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CA" sz="800" u="none" strike="noStrike" dirty="0">
                          <a:effectLst/>
                        </a:rPr>
                        <a:t>8800</a:t>
                      </a:r>
                      <a:endParaRPr lang="en-CA" sz="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1364480"/>
                  </a:ext>
                </a:extLst>
              </a:tr>
            </a:tbl>
          </a:graphicData>
        </a:graphic>
      </p:graphicFrame>
    </p:spTree>
    <p:extLst>
      <p:ext uri="{BB962C8B-B14F-4D97-AF65-F5344CB8AC3E}">
        <p14:creationId xmlns:p14="http://schemas.microsoft.com/office/powerpoint/2010/main" val="746840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CA" dirty="0" smtClean="0"/>
              <a:t>Methodology</a:t>
            </a:r>
            <a:endParaRPr lang="en-CA" dirty="0"/>
          </a:p>
        </p:txBody>
      </p:sp>
      <p:sp>
        <p:nvSpPr>
          <p:cNvPr id="4" name="Title 3"/>
          <p:cNvSpPr>
            <a:spLocks noGrp="1"/>
          </p:cNvSpPr>
          <p:nvPr>
            <p:ph type="title"/>
          </p:nvPr>
        </p:nvSpPr>
        <p:spPr/>
        <p:txBody>
          <a:bodyPr/>
          <a:lstStyle/>
          <a:p>
            <a:r>
              <a:rPr lang="en-CA" dirty="0" smtClean="0"/>
              <a:t>Appendix	</a:t>
            </a:r>
            <a:endParaRPr lang="en-CA" dirty="0"/>
          </a:p>
        </p:txBody>
      </p:sp>
      <p:sp>
        <p:nvSpPr>
          <p:cNvPr id="5" name="Footer Placeholder 4"/>
          <p:cNvSpPr>
            <a:spLocks noGrp="1"/>
          </p:cNvSpPr>
          <p:nvPr>
            <p:ph type="ftr" sz="quarter" idx="19"/>
          </p:nvPr>
        </p:nvSpPr>
        <p:spPr/>
        <p:txBody>
          <a:bodyPr/>
          <a:lstStyle/>
          <a:p>
            <a:r>
              <a:rPr lang="en-US" smtClean="0"/>
              <a:t>Confidential | Presentation Title</a:t>
            </a:r>
            <a:endParaRPr lang="en-US" dirty="0" smtClean="0"/>
          </a:p>
        </p:txBody>
      </p:sp>
      <p:sp>
        <p:nvSpPr>
          <p:cNvPr id="6" name="Text Placeholder 5"/>
          <p:cNvSpPr>
            <a:spLocks noGrp="1"/>
          </p:cNvSpPr>
          <p:nvPr>
            <p:ph type="body" sz="quarter" idx="18"/>
          </p:nvPr>
        </p:nvSpPr>
        <p:spPr/>
        <p:txBody>
          <a:bodyPr/>
          <a:lstStyle/>
          <a:p>
            <a:endParaRPr lang="en-CA"/>
          </a:p>
        </p:txBody>
      </p:sp>
      <p:sp>
        <p:nvSpPr>
          <p:cNvPr id="8" name="Content Placeholder 1"/>
          <p:cNvSpPr>
            <a:spLocks noGrp="1"/>
          </p:cNvSpPr>
          <p:nvPr>
            <p:ph idx="1"/>
          </p:nvPr>
        </p:nvSpPr>
        <p:spPr>
          <a:xfrm>
            <a:off x="456595" y="1052832"/>
            <a:ext cx="8230810" cy="3392252"/>
          </a:xfrm>
        </p:spPr>
        <p:txBody>
          <a:bodyPr/>
          <a:lstStyle/>
          <a:p>
            <a:pPr marL="0" indent="0">
              <a:buNone/>
            </a:pPr>
            <a:r>
              <a:rPr lang="en-CA" i="1" dirty="0" smtClean="0"/>
              <a:t>Active Headcount Forecast</a:t>
            </a:r>
            <a:endParaRPr lang="en-CA" i="1" dirty="0"/>
          </a:p>
          <a:p>
            <a:r>
              <a:rPr lang="en-CA" b="0" dirty="0"/>
              <a:t>Sales are forecasted using a simple linear regression model that uses the 2017 YTD sales as the </a:t>
            </a:r>
            <a:r>
              <a:rPr lang="en-CA" b="0" dirty="0" smtClean="0"/>
              <a:t>predicator </a:t>
            </a:r>
            <a:r>
              <a:rPr lang="en-CA" b="0" dirty="0"/>
              <a:t>variable. Refer to the </a:t>
            </a:r>
            <a:r>
              <a:rPr lang="en-CA" b="0" dirty="0" smtClean="0"/>
              <a:t>next slide for </a:t>
            </a:r>
            <a:r>
              <a:rPr lang="en-CA" b="0" dirty="0" smtClean="0"/>
              <a:t>particulars – only used to forecast Brampton NIS MRR</a:t>
            </a:r>
          </a:p>
          <a:p>
            <a:r>
              <a:rPr lang="en-CA" b="0" dirty="0"/>
              <a:t>YTD sales are averaged then multiplied by the corresponding month's weighted multiplier from 2017 (as depicted in </a:t>
            </a:r>
            <a:r>
              <a:rPr lang="en-CA" b="0" dirty="0" smtClean="0"/>
              <a:t>slide 11) </a:t>
            </a:r>
            <a:r>
              <a:rPr lang="en-CA" b="0" dirty="0"/>
              <a:t>to account for seasonality and determine forecasted </a:t>
            </a:r>
            <a:r>
              <a:rPr lang="en-CA" b="0" dirty="0" smtClean="0"/>
              <a:t>units/MRR</a:t>
            </a:r>
          </a:p>
          <a:p>
            <a:endParaRPr lang="en-CA" b="0" dirty="0" smtClean="0"/>
          </a:p>
          <a:p>
            <a:pPr marL="0" indent="0">
              <a:buNone/>
            </a:pPr>
            <a:endParaRPr lang="en-CA" dirty="0" smtClean="0"/>
          </a:p>
          <a:p>
            <a:pPr marL="0" indent="0">
              <a:buNone/>
            </a:pPr>
            <a:r>
              <a:rPr lang="en-CA" i="1" dirty="0" smtClean="0"/>
              <a:t>Full </a:t>
            </a:r>
            <a:r>
              <a:rPr lang="en-CA" i="1" dirty="0" smtClean="0"/>
              <a:t>Headcount Forecast</a:t>
            </a:r>
            <a:endParaRPr lang="en-CA" i="1" dirty="0"/>
          </a:p>
          <a:p>
            <a:r>
              <a:rPr lang="en-CA" b="0" dirty="0"/>
              <a:t>Active headcount average units and MRR per rep are multiplied against the full headcount to determine the total units and MRR for a full headcount in the respective </a:t>
            </a:r>
            <a:r>
              <a:rPr lang="en-CA" b="0" dirty="0" smtClean="0"/>
              <a:t>month</a:t>
            </a:r>
            <a:endParaRPr lang="en-CA" b="0" dirty="0"/>
          </a:p>
          <a:p>
            <a:endParaRPr lang="en-CA" dirty="0"/>
          </a:p>
        </p:txBody>
      </p:sp>
    </p:spTree>
    <p:extLst>
      <p:ext uri="{BB962C8B-B14F-4D97-AF65-F5344CB8AC3E}">
        <p14:creationId xmlns:p14="http://schemas.microsoft.com/office/powerpoint/2010/main" val="21581239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48&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precDefaultPercent&gt;&lt;m_precDefaultDate/&gt;&lt;m_precDefaultYear/&gt;&lt;m_precDefaultQuarter/&gt;&lt;m_precDefaultMonth/&gt;&lt;m_precDefaultWeek/&gt;&lt;m_precDefaultDay/&gt;&lt;m_mruColor&gt;&lt;m_vecMRU length=&quot;10&quot;&gt;&lt;elem m_fUsage=&quot;2.43900000000000010000E+000&quot;&gt;&lt;m_msothmcolidx val=&quot;0&quot;/&gt;&lt;m_rgb r=&quot;da&quot; g=&quot;29&quot; b=&quot;1c&quot;/&gt;&lt;m_ppcolschidx tagver0=&quot;23004&quot; tagname0=&quot;m_ppcolschidxUNRECOGNIZED&quot; val=&quot;0&quot;/&gt;&lt;m_nBrightness val=&quot;0&quot;/&gt;&lt;/elem&gt;&lt;elem m_fUsage=&quot;2.24659000000000030000E+000&quot;&gt;&lt;m_msothmcolidx val=&quot;0&quot;/&gt;&lt;m_rgb r=&quot;ff&quot; g=&quot;99&quot; b=&quot;0&quot;/&gt;&lt;m_ppcolschidx tagver0=&quot;23004&quot; tagname0=&quot;m_ppcolschidxUNRECOGNIZED&quot; val=&quot;0&quot;/&gt;&lt;m_nBrightness val=&quot;0&quot;/&gt;&lt;/elem&gt;&lt;elem m_fUsage=&quot;1.00973790000000000000E+000&quot;&gt;&lt;m_msothmcolidx val=&quot;0&quot;/&gt;&lt;m_rgb r=&quot;0&quot; g=&quot;33&quot; b=&quot;cc&quot;/&gt;&lt;m_ppcolschidx tagver0=&quot;23004&quot; tagname0=&quot;m_ppcolschidxUNRECOGNIZED&quot; val=&quot;0&quot;/&gt;&lt;m_nBrightness val=&quot;0&quot;/&gt;&lt;/elem&gt;&lt;elem m_fUsage=&quot;8.17887699000000020000E-001&quot;&gt;&lt;m_msothmcolidx val=&quot;0&quot;/&gt;&lt;m_rgb r=&quot;77&quot; g=&quot;77&quot; b=&quot;77&quot;/&gt;&lt;m_ppcolschidx tagver0=&quot;23004&quot; tagname0=&quot;m_ppcolschidxUNRECOGNIZED&quot; val=&quot;0&quot;/&gt;&lt;m_nBrightness val=&quot;0&quot;/&gt;&lt;/elem&gt;&lt;elem m_fUsage=&quot;5.96240132571000060000E-001&quot;&gt;&lt;m_msothmcolidx val=&quot;0&quot;/&gt;&lt;m_rgb r=&quot;0&quot; g=&quot;99&quot; b=&quot;0&quot;/&gt;&lt;m_ppcolschidx tagver0=&quot;23004&quot; tagname0=&quot;m_ppcolschidxUNRECOGNIZED&quot; val=&quot;0&quot;/&gt;&lt;m_nBrightness val=&quot;0&quot;/&gt;&lt;/elem&gt;&lt;elem m_fUsage=&quot;4.82954507382510060000E-001&quot;&gt;&lt;m_msothmcolidx val=&quot;0&quot;/&gt;&lt;m_rgb r=&quot;cc&quot; g=&quot;0&quot; b=&quot;0&quot;/&gt;&lt;m_ppcolschidx tagver0=&quot;23004&quot; tagname0=&quot;m_ppcolschidxUNRECOGNIZED&quot; val=&quot;0&quot;/&gt;&lt;m_nBrightness val=&quot;0&quot;/&gt;&lt;/elem&gt;&lt;elem m_fUsage=&quot;3.91193150979833200000E-001&quot;&gt;&lt;m_msothmcolidx val=&quot;0&quot;/&gt;&lt;m_rgb r=&quot;7f&quot; g=&quot;7f&quot; b=&quot;7f&quot;/&gt;&lt;m_ppcolschidx tagver0=&quot;23004&quot; tagname0=&quot;m_ppcolschidxUNRECOGNIZED&quot; val=&quot;0&quot;/&gt;&lt;m_nBrightness val=&quot;0&quot;/&gt;&lt;/elem&gt;&lt;elem m_fUsage=&quot;3.48678440100000150000E-001&quot;&gt;&lt;m_msothmcolidx val=&quot;0&quot;/&gt;&lt;m_rgb r=&quot;dd&quot; g=&quot;dd&quot; b=&quot;dd&quot;/&gt;&lt;m_ppcolschidx tagver0=&quot;23004&quot; tagname0=&quot;m_ppcolschidxUNRECOGNIZED&quot; val=&quot;0&quot;/&gt;&lt;m_nBrightness val=&quot;0&quot;/&gt;&lt;/elem&gt;&lt;elem m_fUsage=&quot;2.88348471587235030000E-001&quot;&gt;&lt;m_msothmcolidx val=&quot;0&quot;/&gt;&lt;m_rgb r=&quot;be&quot; g=&quot;0&quot; b=&quot;0&quot;/&gt;&lt;m_ppcolschidx tagver0=&quot;23004&quot; tagname0=&quot;m_ppcolschidxUNRECOGNIZED&quot; val=&quot;0&quot;/&gt;&lt;m_nBrightness val=&quot;0&quot;/&gt;&lt;/elem&gt;&lt;elem m_fUsage=&quot;2.85179807064298410000E-001&quot;&gt;&lt;m_msothmcolidx val=&quot;0&quot;/&gt;&lt;m_rgb r=&quot;0&quot; g=&quot;95&quot; b=&quot;0&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_ROGERS_v9">
  <a:themeElements>
    <a:clrScheme name="Custom 1">
      <a:dk1>
        <a:srgbClr val="414042"/>
      </a:dk1>
      <a:lt1>
        <a:sysClr val="window" lastClr="FFFFFF"/>
      </a:lt1>
      <a:dk2>
        <a:srgbClr val="DA291C"/>
      </a:dk2>
      <a:lt2>
        <a:srgbClr val="00A0B7"/>
      </a:lt2>
      <a:accent1>
        <a:srgbClr val="74CEE0"/>
      </a:accent1>
      <a:accent2>
        <a:srgbClr val="BBE4ED"/>
      </a:accent2>
      <a:accent3>
        <a:srgbClr val="FFBF3F"/>
      </a:accent3>
      <a:accent4>
        <a:srgbClr val="414042"/>
      </a:accent4>
      <a:accent5>
        <a:srgbClr val="4BACC6"/>
      </a:accent5>
      <a:accent6>
        <a:srgbClr val="DA291C"/>
      </a:accent6>
      <a:hlink>
        <a:srgbClr val="414042"/>
      </a:hlink>
      <a:folHlink>
        <a:srgbClr val="DA291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marL="185738" indent="-185738" algn="l" defTabSz="483306" fontAlgn="auto">
          <a:spcBef>
            <a:spcPts val="100"/>
          </a:spcBef>
          <a:spcAft>
            <a:spcPts val="0"/>
          </a:spcAft>
          <a:buFont typeface="Arial" panose="020B0604020202020204" pitchFamily="34" charset="0"/>
          <a:buChar char="•"/>
          <a:defRPr dirty="0">
            <a:solidFill>
              <a:srgbClr val="414042"/>
            </a:solidFill>
            <a:latin typeface="Arial"/>
            <a:cs typeface="Arial"/>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685CB668BF0E45802884DDF4B41E71" ma:contentTypeVersion="5" ma:contentTypeDescription="Create a new document." ma:contentTypeScope="" ma:versionID="a0793b874412f16f658fa5df6f6d6848">
  <xsd:schema xmlns:xsd="http://www.w3.org/2001/XMLSchema" xmlns:xs="http://www.w3.org/2001/XMLSchema" xmlns:p="http://schemas.microsoft.com/office/2006/metadata/properties" xmlns:ns2="f925d8ae-5393-43d4-8c7a-f2f16b61af13" targetNamespace="http://schemas.microsoft.com/office/2006/metadata/properties" ma:root="true" ma:fieldsID="53211abaa4197be7ba70cfda5d4f8a28" ns2:_="">
    <xsd:import namespace="f925d8ae-5393-43d4-8c7a-f2f16b61a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25d8ae-5393-43d4-8c7a-f2f16b61af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062907-E58A-4D1B-9843-B0DFF7FE1DE1}">
  <ds:schemaRefs>
    <ds:schemaRef ds:uri="http://www.w3.org/XML/1998/namespace"/>
    <ds:schemaRef ds:uri="http://schemas.microsoft.com/office/infopath/2007/PartnerControls"/>
    <ds:schemaRef ds:uri="http://purl.org/dc/dcmitype/"/>
    <ds:schemaRef ds:uri="http://purl.org/dc/elements/1.1/"/>
    <ds:schemaRef ds:uri="http://schemas.microsoft.com/office/2006/documentManagement/types"/>
    <ds:schemaRef ds:uri="http://schemas.microsoft.com/office/2006/metadata/properties"/>
    <ds:schemaRef ds:uri="http://schemas.openxmlformats.org/package/2006/metadata/core-properties"/>
    <ds:schemaRef ds:uri="http://purl.org/dc/terms/"/>
    <ds:schemaRef ds:uri="f925d8ae-5393-43d4-8c7a-f2f16b61af13"/>
  </ds:schemaRefs>
</ds:datastoreItem>
</file>

<file path=customXml/itemProps2.xml><?xml version="1.0" encoding="utf-8"?>
<ds:datastoreItem xmlns:ds="http://schemas.openxmlformats.org/officeDocument/2006/customXml" ds:itemID="{58246C40-6F12-4D98-BFE4-68D020D55885}">
  <ds:schemaRefs>
    <ds:schemaRef ds:uri="http://schemas.microsoft.com/sharepoint/v3/contenttype/forms"/>
  </ds:schemaRefs>
</ds:datastoreItem>
</file>

<file path=customXml/itemProps3.xml><?xml version="1.0" encoding="utf-8"?>
<ds:datastoreItem xmlns:ds="http://schemas.openxmlformats.org/officeDocument/2006/customXml" ds:itemID="{B225B456-721D-41E6-A236-8F513A26D0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25d8ae-5393-43d4-8c7a-f2f16b61af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1638</TotalTime>
  <Words>1861</Words>
  <Application>Microsoft Office PowerPoint</Application>
  <PresentationFormat>On-screen Show (16:9)</PresentationFormat>
  <Paragraphs>903</Paragraphs>
  <Slides>12</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12</vt:i4>
      </vt:variant>
    </vt:vector>
  </HeadingPairs>
  <TitlesOfParts>
    <vt:vector size="19" baseType="lpstr">
      <vt:lpstr>ＭＳ Ｐゴシック</vt:lpstr>
      <vt:lpstr>Arial</vt:lpstr>
      <vt:lpstr>Calibri</vt:lpstr>
      <vt:lpstr>Courier New</vt:lpstr>
      <vt:lpstr>Presentation_ROGERS_v9</vt:lpstr>
      <vt:lpstr>think-cell Slide</vt:lpstr>
      <vt:lpstr>Worksheet</vt:lpstr>
      <vt:lpstr>PowerPoint Presentation</vt:lpstr>
      <vt:lpstr>Agenda</vt:lpstr>
      <vt:lpstr>Purpose</vt:lpstr>
      <vt:lpstr>PowerPoint Presentation</vt:lpstr>
      <vt:lpstr>PowerPoint Presentation</vt:lpstr>
      <vt:lpstr>Commentary</vt:lpstr>
      <vt:lpstr>Commentary</vt:lpstr>
      <vt:lpstr>Appendix</vt:lpstr>
      <vt:lpstr>Appendix </vt:lpstr>
      <vt:lpstr>Appendix</vt:lpstr>
      <vt:lpstr>Appendix</vt:lpstr>
      <vt:lpstr>PowerPoint Presentation</vt:lpstr>
    </vt:vector>
  </TitlesOfParts>
  <Company>Rogers Communications Partnership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Shapiro</dc:creator>
  <cp:lastModifiedBy>Sahil Singh</cp:lastModifiedBy>
  <cp:revision>86</cp:revision>
  <cp:lastPrinted>2015-03-13T16:48:56Z</cp:lastPrinted>
  <dcterms:created xsi:type="dcterms:W3CDTF">2017-12-19T14:58:50Z</dcterms:created>
  <dcterms:modified xsi:type="dcterms:W3CDTF">2018-09-28T20:58:32Z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0x01010084685CB668BF0E45802884DDF4B41E71</vt:lpwstr>
  </property>
</Properties>
</file>