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Bold" charset="1" panose="00000800000000000000"/>
      <p:regular r:id="rId17"/>
    </p:embeddedFont>
    <p:embeddedFont>
      <p:font typeface="Montserrat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36194" y="1867384"/>
            <a:ext cx="2815613" cy="2579805"/>
          </a:xfrm>
          <a:custGeom>
            <a:avLst/>
            <a:gdLst/>
            <a:ahLst/>
            <a:cxnLst/>
            <a:rect r="r" b="b" t="t" l="l"/>
            <a:pathLst>
              <a:path h="2579805" w="2815613">
                <a:moveTo>
                  <a:pt x="0" y="0"/>
                </a:moveTo>
                <a:lnTo>
                  <a:pt x="2815612" y="0"/>
                </a:lnTo>
                <a:lnTo>
                  <a:pt x="2815612" y="2579805"/>
                </a:lnTo>
                <a:lnTo>
                  <a:pt x="0" y="2579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9239250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57404" y="6433974"/>
            <a:ext cx="2352300" cy="1481949"/>
          </a:xfrm>
          <a:custGeom>
            <a:avLst/>
            <a:gdLst/>
            <a:ahLst/>
            <a:cxnLst/>
            <a:rect r="r" b="b" t="t" l="l"/>
            <a:pathLst>
              <a:path h="1481949" w="2352300">
                <a:moveTo>
                  <a:pt x="0" y="0"/>
                </a:moveTo>
                <a:lnTo>
                  <a:pt x="2352301" y="0"/>
                </a:lnTo>
                <a:lnTo>
                  <a:pt x="2352301" y="1481949"/>
                </a:lnTo>
                <a:lnTo>
                  <a:pt x="0" y="1481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43155" y="6292059"/>
            <a:ext cx="1989142" cy="1623864"/>
          </a:xfrm>
          <a:custGeom>
            <a:avLst/>
            <a:gdLst/>
            <a:ahLst/>
            <a:cxnLst/>
            <a:rect r="r" b="b" t="t" l="l"/>
            <a:pathLst>
              <a:path h="1623864" w="1989142">
                <a:moveTo>
                  <a:pt x="0" y="0"/>
                </a:moveTo>
                <a:lnTo>
                  <a:pt x="1989142" y="0"/>
                </a:lnTo>
                <a:lnTo>
                  <a:pt x="1989142" y="1623864"/>
                </a:lnTo>
                <a:lnTo>
                  <a:pt x="0" y="16238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67613" y="5731612"/>
            <a:ext cx="2355052" cy="2184311"/>
          </a:xfrm>
          <a:custGeom>
            <a:avLst/>
            <a:gdLst/>
            <a:ahLst/>
            <a:cxnLst/>
            <a:rect r="r" b="b" t="t" l="l"/>
            <a:pathLst>
              <a:path h="2184311" w="2355052">
                <a:moveTo>
                  <a:pt x="0" y="0"/>
                </a:moveTo>
                <a:lnTo>
                  <a:pt x="2355052" y="0"/>
                </a:lnTo>
                <a:lnTo>
                  <a:pt x="2355052" y="2184311"/>
                </a:lnTo>
                <a:lnTo>
                  <a:pt x="0" y="21843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62960" y="4666264"/>
            <a:ext cx="9962079" cy="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53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Deploying .</a:t>
            </a:r>
            <a:r>
              <a:rPr lang="en-US" b="true" sz="5398">
                <a:solidFill>
                  <a:srgbClr val="5E17E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NET</a:t>
            </a:r>
            <a:r>
              <a:rPr lang="en-US" sz="5398">
                <a:solidFill>
                  <a:srgbClr val="5E17E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3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65335" y="9534525"/>
            <a:ext cx="8157329" cy="471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9"/>
              </a:lnSpc>
              <a:spcBef>
                <a:spcPct val="0"/>
              </a:spcBef>
            </a:pPr>
            <a:r>
              <a:rPr lang="en-US" b="true" sz="28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SAHIL MAKVANA</a:t>
            </a:r>
            <a:r>
              <a:rPr lang="en-US" sz="281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- 8023058064 (ROLL NO:12)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55733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046238" y="516242"/>
            <a:ext cx="4195524" cy="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53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0101" y="3720341"/>
            <a:ext cx="15707797" cy="369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01"/>
              </a:lnSpc>
              <a:spcBef>
                <a:spcPct val="0"/>
              </a:spcBef>
            </a:pPr>
            <a:r>
              <a:rPr lang="en-US" sz="42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🔹 Console Apps – Deploy as .exe or via script</a:t>
            </a:r>
          </a:p>
          <a:p>
            <a:pPr algn="l">
              <a:lnSpc>
                <a:spcPts val="5901"/>
              </a:lnSpc>
              <a:spcBef>
                <a:spcPct val="0"/>
              </a:spcBef>
            </a:pPr>
            <a:r>
              <a:rPr lang="en-US" sz="42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🔹 Web Apps – Host on IIS, Azure, or Containers</a:t>
            </a:r>
          </a:p>
          <a:p>
            <a:pPr algn="l">
              <a:lnSpc>
                <a:spcPts val="5901"/>
              </a:lnSpc>
              <a:spcBef>
                <a:spcPct val="0"/>
              </a:spcBef>
            </a:pPr>
            <a:r>
              <a:rPr lang="en-US" sz="42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🔹 Desktop Apps – Use MSIX, ClickOnce, or standalone .exe</a:t>
            </a:r>
          </a:p>
          <a:p>
            <a:pPr algn="l">
              <a:lnSpc>
                <a:spcPts val="5901"/>
              </a:lnSpc>
              <a:spcBef>
                <a:spcPct val="0"/>
              </a:spcBef>
            </a:pPr>
            <a:r>
              <a:rPr lang="en-US" sz="42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🔹 CI/CD Pipelines – Automate deployments</a:t>
            </a:r>
          </a:p>
          <a:p>
            <a:pPr algn="l">
              <a:lnSpc>
                <a:spcPts val="5901"/>
              </a:lnSpc>
              <a:spcBef>
                <a:spcPct val="0"/>
              </a:spcBef>
            </a:pPr>
            <a:r>
              <a:rPr lang="en-US" sz="42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🔹 Security &amp; Cloud Considerations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09860"/>
          </a:xfrm>
          <a:custGeom>
            <a:avLst/>
            <a:gdLst/>
            <a:ahLst/>
            <a:cxnLst/>
            <a:rect r="r" b="b" t="t" l="l"/>
            <a:pathLst>
              <a:path h="10309860" w="18288000">
                <a:moveTo>
                  <a:pt x="0" y="0"/>
                </a:moveTo>
                <a:lnTo>
                  <a:pt x="18288000" y="0"/>
                </a:lnTo>
                <a:lnTo>
                  <a:pt x="18288000" y="10309860"/>
                </a:lnTo>
                <a:lnTo>
                  <a:pt x="0" y="1030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55733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884075" y="516242"/>
            <a:ext cx="4519851" cy="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53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91315"/>
            <a:ext cx="16230600" cy="455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Deployment refers to distributing a .NET application so users can run it on their machines or servers.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.NET applicationscan be deployed in different ways depending on the type: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Console Applications (Command-line apps)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Web Applications (ASP.NET apps, APIs)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Desktop Applications (WinForms, WPF, MAUI)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Choosing the right deployment method depends on platform, dependencies, and target audience.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55733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04480" y="516242"/>
            <a:ext cx="13279041" cy="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53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Deploying .NET Console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91315"/>
            <a:ext cx="16230600" cy="341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Console apps are lightweight and don’t need a GUI.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be deployed as: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Self-Contained Deployment (SCD) – Includes .NET runtime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Framework-Dependent Deployment (FDD) – Requires .NET installed on the machine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Steps to Publish a Console App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2626" y="6755209"/>
            <a:ext cx="14165978" cy="1027815"/>
          </a:xfrm>
          <a:custGeom>
            <a:avLst/>
            <a:gdLst/>
            <a:ahLst/>
            <a:cxnLst/>
            <a:rect r="r" b="b" t="t" l="l"/>
            <a:pathLst>
              <a:path h="1027815" w="14165978">
                <a:moveTo>
                  <a:pt x="0" y="0"/>
                </a:moveTo>
                <a:lnTo>
                  <a:pt x="14165978" y="0"/>
                </a:lnTo>
                <a:lnTo>
                  <a:pt x="14165978" y="1027815"/>
                </a:lnTo>
                <a:lnTo>
                  <a:pt x="0" y="1027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2626" y="8154499"/>
            <a:ext cx="7257105" cy="106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b="true" sz="20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Deployment Methods: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b="true" sz="20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✅ Copying Executables – Simple for small apps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b="true" sz="20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✅ Creating an Installer – Makes it easy for end users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55733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91755" y="516242"/>
            <a:ext cx="12104489" cy="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53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Deploying .NET Web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17683"/>
            <a:ext cx="16230600" cy="398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Web apps built with ASP.NET Core can be deployed on: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IIS (Windows Server) – Used for enterprise apps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Azure Web App – Cloud-based hosting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Docker Containers – For scalability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Linux with Nginx/Apache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Self-Hosting (Kestrel) – Directly run via dotnet run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Steps to Publish a Web App: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2626" y="7991163"/>
            <a:ext cx="6377480" cy="70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6"/>
              </a:lnSpc>
            </a:pPr>
            <a:r>
              <a:rPr lang="en-US" sz="206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✅ Environment Variables for configurations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b="true" sz="20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✅ CI/CD Pipelines for automated deployment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02626" y="6416244"/>
            <a:ext cx="10596992" cy="1203444"/>
          </a:xfrm>
          <a:custGeom>
            <a:avLst/>
            <a:gdLst/>
            <a:ahLst/>
            <a:cxnLst/>
            <a:rect r="r" b="b" t="t" l="l"/>
            <a:pathLst>
              <a:path h="1203444" w="10596992">
                <a:moveTo>
                  <a:pt x="0" y="0"/>
                </a:moveTo>
                <a:lnTo>
                  <a:pt x="10596992" y="0"/>
                </a:lnTo>
                <a:lnTo>
                  <a:pt x="10596992" y="1203444"/>
                </a:lnTo>
                <a:lnTo>
                  <a:pt x="0" y="120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55733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425303" y="516242"/>
            <a:ext cx="13437394" cy="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53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Deploying .NET Desktop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17683"/>
            <a:ext cx="16230600" cy="341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Desktop apps are typically WinForms, WPF, or MAUI apps.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be deployed using: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MSIX Packaging – Modern Windows installer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ClickOnce Deployment – Simple auto-updating installer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Standalone Executables – Publish as a single .exe file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Steps to Publish a WinForms/WPF App: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2462" y="7495863"/>
            <a:ext cx="9004592" cy="70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6"/>
              </a:lnSpc>
            </a:pPr>
            <a:r>
              <a:rPr lang="en-US" sz="206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✅ Dependency Bundling – Ensure required libraries are included</a:t>
            </a:r>
          </a:p>
          <a:p>
            <a:pPr algn="l">
              <a:lnSpc>
                <a:spcPts val="2896"/>
              </a:lnSpc>
              <a:spcBef>
                <a:spcPct val="0"/>
              </a:spcBef>
            </a:pPr>
            <a:r>
              <a:rPr lang="en-US" b="true" sz="206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✅ Code Signing – Prevents security warnings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22462" y="6031147"/>
            <a:ext cx="13025325" cy="945055"/>
          </a:xfrm>
          <a:custGeom>
            <a:avLst/>
            <a:gdLst/>
            <a:ahLst/>
            <a:cxnLst/>
            <a:rect r="r" b="b" t="t" l="l"/>
            <a:pathLst>
              <a:path h="945055" w="13025325">
                <a:moveTo>
                  <a:pt x="0" y="0"/>
                </a:moveTo>
                <a:lnTo>
                  <a:pt x="13025325" y="0"/>
                </a:lnTo>
                <a:lnTo>
                  <a:pt x="13025325" y="945056"/>
                </a:lnTo>
                <a:lnTo>
                  <a:pt x="0" y="94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55733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04925" y="3067050"/>
          <a:ext cx="15237716" cy="3615887"/>
        </p:xfrm>
        <a:graphic>
          <a:graphicData uri="http://schemas.openxmlformats.org/drawingml/2006/table">
            <a:tbl>
              <a:tblPr/>
              <a:tblGrid>
                <a:gridCol w="3950323"/>
                <a:gridCol w="6112736"/>
                <a:gridCol w="5174657"/>
              </a:tblGrid>
              <a:tr h="839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6"/>
                        </a:lnSpc>
                        <a:defRPr/>
                      </a:pPr>
                      <a:r>
                        <a:rPr lang="en-US" sz="206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Deployment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6"/>
                        </a:lnSpc>
                        <a:defRPr/>
                      </a:pPr>
                      <a:r>
                        <a:rPr lang="en-US" sz="206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Pros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6"/>
                        </a:lnSpc>
                        <a:defRPr/>
                      </a:pPr>
                      <a:r>
                        <a:rPr lang="en-US" sz="206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35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6"/>
                        </a:lnSpc>
                        <a:defRPr/>
                      </a:pPr>
                      <a:r>
                        <a:rPr lang="en-US" sz="206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Self-Contained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6"/>
                        </a:lnSpc>
                        <a:defRPr/>
                      </a:pPr>
                      <a:r>
                        <a:rPr lang="en-US" sz="206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need for .NET runtime on the machine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6"/>
                        </a:lnSpc>
                        <a:defRPr/>
                      </a:pPr>
                      <a:r>
                        <a:rPr lang="en-US" sz="206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Larger file 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27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6"/>
                        </a:lnSpc>
                        <a:defRPr/>
                      </a:pPr>
                      <a:r>
                        <a:rPr lang="en-US" sz="206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Framework-Dependent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6"/>
                        </a:lnSpc>
                        <a:defRPr/>
                      </a:pPr>
                      <a:r>
                        <a:rPr lang="en-US" sz="206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Smaller 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6"/>
                        </a:lnSpc>
                        <a:defRPr/>
                      </a:pPr>
                      <a:r>
                        <a:rPr lang="en-US" sz="206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Requires .NET installed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573253"/>
            <a:ext cx="15513941" cy="710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  <a:spcBef>
                <a:spcPct val="0"/>
              </a:spcBef>
            </a:pPr>
            <a:r>
              <a:rPr lang="en-US" b="true" sz="4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Self-Contained vs Framework-Dependent Deployment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4925" y="7292685"/>
            <a:ext cx="16230600" cy="112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Self-Contained for standalone apps.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Framework-Dependent for enterprise environments.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55733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284756" y="516242"/>
            <a:ext cx="11718488" cy="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53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Deployment Automation (CI/CD)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17683"/>
            <a:ext cx="16230600" cy="2840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CI/CD automates deployment using tools like: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GitHub Actions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Azure DevOps Pipelines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Jenkins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GitHub Action for .NET Deployment: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71600" y="5458055"/>
            <a:ext cx="8115300" cy="3968049"/>
          </a:xfrm>
          <a:custGeom>
            <a:avLst/>
            <a:gdLst/>
            <a:ahLst/>
            <a:cxnLst/>
            <a:rect r="r" b="b" t="t" l="l"/>
            <a:pathLst>
              <a:path h="3968049" w="8115300">
                <a:moveTo>
                  <a:pt x="0" y="0"/>
                </a:moveTo>
                <a:lnTo>
                  <a:pt x="8115300" y="0"/>
                </a:lnTo>
                <a:lnTo>
                  <a:pt x="8115300" y="3968049"/>
                </a:lnTo>
                <a:lnTo>
                  <a:pt x="0" y="3968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55733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819513" y="516242"/>
            <a:ext cx="14648974" cy="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53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Cloud Deployment (Azure, AWS, Docker)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17683"/>
            <a:ext cx="16230600" cy="22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ure App Service – For web apps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AWS Elastic Beanstalk – Auto-scales web apps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Docker Containers – Deploy cross-platform apps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Deploying to Azure Example: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43100" y="5143500"/>
            <a:ext cx="12353850" cy="779423"/>
          </a:xfrm>
          <a:custGeom>
            <a:avLst/>
            <a:gdLst/>
            <a:ahLst/>
            <a:cxnLst/>
            <a:rect r="r" b="b" t="t" l="l"/>
            <a:pathLst>
              <a:path h="779423" w="12353850">
                <a:moveTo>
                  <a:pt x="0" y="0"/>
                </a:moveTo>
                <a:lnTo>
                  <a:pt x="12353850" y="0"/>
                </a:lnTo>
                <a:lnTo>
                  <a:pt x="12353850" y="779423"/>
                </a:lnTo>
                <a:lnTo>
                  <a:pt x="0" y="779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55733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43100" y="5143500"/>
            <a:ext cx="12353850" cy="779423"/>
          </a:xfrm>
          <a:custGeom>
            <a:avLst/>
            <a:gdLst/>
            <a:ahLst/>
            <a:cxnLst/>
            <a:rect r="r" b="b" t="t" l="l"/>
            <a:pathLst>
              <a:path h="779423" w="12353850">
                <a:moveTo>
                  <a:pt x="0" y="0"/>
                </a:moveTo>
                <a:lnTo>
                  <a:pt x="12353850" y="0"/>
                </a:lnTo>
                <a:lnTo>
                  <a:pt x="12353850" y="779423"/>
                </a:lnTo>
                <a:lnTo>
                  <a:pt x="0" y="779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850" y="6761123"/>
            <a:ext cx="4693179" cy="2317257"/>
          </a:xfrm>
          <a:custGeom>
            <a:avLst/>
            <a:gdLst/>
            <a:ahLst/>
            <a:cxnLst/>
            <a:rect r="r" b="b" t="t" l="l"/>
            <a:pathLst>
              <a:path h="2317257" w="4693179">
                <a:moveTo>
                  <a:pt x="0" y="0"/>
                </a:moveTo>
                <a:lnTo>
                  <a:pt x="4693179" y="0"/>
                </a:lnTo>
                <a:lnTo>
                  <a:pt x="4693179" y="2317257"/>
                </a:lnTo>
                <a:lnTo>
                  <a:pt x="0" y="23172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62096" y="516242"/>
            <a:ext cx="8563809" cy="92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8"/>
              </a:lnSpc>
              <a:spcBef>
                <a:spcPct val="0"/>
              </a:spcBef>
            </a:pPr>
            <a:r>
              <a:rPr lang="en-US" b="true" sz="53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Security Considerations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217683"/>
            <a:ext cx="16230600" cy="22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HTTPS &amp; SSL Certificates – Encrypt web traffic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Environment Variables – Never store secrets in code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 Signing – Prevents tampering with executables</a:t>
            </a:r>
          </a:p>
          <a:p>
            <a:pPr algn="l" marL="699467" indent="-349734" lvl="1">
              <a:lnSpc>
                <a:spcPts val="4535"/>
              </a:lnSpc>
              <a:buFont typeface="Arial"/>
              <a:buChar char="•"/>
            </a:pPr>
            <a:r>
              <a:rPr lang="en-US" sz="323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Regular Updates – Patch security vulnerabilities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DAGg3UQNHHU</dc:identifier>
  <dcterms:modified xsi:type="dcterms:W3CDTF">2011-08-01T06:04:30Z</dcterms:modified>
  <cp:revision>1</cp:revision>
  <dc:title>deployment</dc:title>
</cp:coreProperties>
</file>