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80" r:id="rId5"/>
    <p:sldId id="279" r:id="rId6"/>
    <p:sldId id="262" r:id="rId7"/>
    <p:sldId id="282" r:id="rId8"/>
    <p:sldId id="263" r:id="rId9"/>
    <p:sldId id="283" r:id="rId10"/>
    <p:sldId id="284" r:id="rId11"/>
    <p:sldId id="265" r:id="rId12"/>
    <p:sldId id="266" r:id="rId13"/>
    <p:sldId id="285" r:id="rId14"/>
    <p:sldId id="267" r:id="rId15"/>
    <p:sldId id="286" r:id="rId16"/>
    <p:sldId id="281" r:id="rId17"/>
    <p:sldId id="269" r:id="rId18"/>
    <p:sldId id="270" r:id="rId19"/>
    <p:sldId id="271" r:id="rId20"/>
    <p:sldId id="272" r:id="rId21"/>
    <p:sldId id="273" r:id="rId22"/>
    <p:sldId id="274" r:id="rId23"/>
    <p:sldId id="275" r:id="rId24"/>
    <p:sldId id="276" r:id="rId25"/>
    <p:sldId id="287"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43" autoAdjust="0"/>
    <p:restoredTop sz="94660"/>
  </p:normalViewPr>
  <p:slideViewPr>
    <p:cSldViewPr snapToGrid="0">
      <p:cViewPr>
        <p:scale>
          <a:sx n="79" d="100"/>
          <a:sy n="79" d="100"/>
        </p:scale>
        <p:origin x="41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26863-3075-428C-86B1-27A285E74A1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5FB4AF01-B88E-446E-A0FC-0FE9625A24F1}">
      <dgm:prSet/>
      <dgm:spPr/>
      <dgm:t>
        <a:bodyPr/>
        <a:lstStyle/>
        <a:p>
          <a:r>
            <a:rPr lang="en-IN" dirty="0">
              <a:latin typeface="Bell MT" panose="02020503060305020303" pitchFamily="18" charset="0"/>
            </a:rPr>
            <a:t>Caste as a Status Hierarchy</a:t>
          </a:r>
          <a:endParaRPr lang="en-US" dirty="0">
            <a:latin typeface="Bell MT" panose="02020503060305020303" pitchFamily="18" charset="0"/>
          </a:endParaRPr>
        </a:p>
      </dgm:t>
    </dgm:pt>
    <dgm:pt modelId="{FCF68059-60DC-4B8F-AE3A-15272C78181C}" type="parTrans" cxnId="{2B8BEAFB-4D0D-4735-AB6D-58FE07E97198}">
      <dgm:prSet/>
      <dgm:spPr/>
      <dgm:t>
        <a:bodyPr/>
        <a:lstStyle/>
        <a:p>
          <a:endParaRPr lang="en-US"/>
        </a:p>
      </dgm:t>
    </dgm:pt>
    <dgm:pt modelId="{35905EAF-1FA5-45F1-BC9D-1C969702C9FC}" type="sibTrans" cxnId="{2B8BEAFB-4D0D-4735-AB6D-58FE07E97198}">
      <dgm:prSet/>
      <dgm:spPr/>
      <dgm:t>
        <a:bodyPr/>
        <a:lstStyle/>
        <a:p>
          <a:endParaRPr lang="en-US"/>
        </a:p>
      </dgm:t>
    </dgm:pt>
    <dgm:pt modelId="{29261A4F-3318-4E5A-ADB2-E474E341E5E1}">
      <dgm:prSet/>
      <dgm:spPr/>
      <dgm:t>
        <a:bodyPr/>
        <a:lstStyle/>
        <a:p>
          <a:pPr algn="just"/>
          <a:r>
            <a:rPr lang="en-IN" dirty="0">
              <a:latin typeface="Bell MT" panose="02020503060305020303" pitchFamily="18" charset="0"/>
            </a:rPr>
            <a:t>Caste system brings in social system of super ordination and subordination.</a:t>
          </a:r>
          <a:endParaRPr lang="en-US" dirty="0">
            <a:latin typeface="Bell MT" panose="02020503060305020303" pitchFamily="18" charset="0"/>
          </a:endParaRPr>
        </a:p>
      </dgm:t>
    </dgm:pt>
    <dgm:pt modelId="{B13F6432-65C5-40EC-9809-E08BEEC39542}" type="parTrans" cxnId="{BB3A6366-0CAE-4C40-8499-C1DC777A7180}">
      <dgm:prSet/>
      <dgm:spPr/>
      <dgm:t>
        <a:bodyPr/>
        <a:lstStyle/>
        <a:p>
          <a:endParaRPr lang="en-US"/>
        </a:p>
      </dgm:t>
    </dgm:pt>
    <dgm:pt modelId="{29DB4EBE-895A-41E3-9C8A-F63A39608602}" type="sibTrans" cxnId="{BB3A6366-0CAE-4C40-8499-C1DC777A7180}">
      <dgm:prSet/>
      <dgm:spPr/>
      <dgm:t>
        <a:bodyPr/>
        <a:lstStyle/>
        <a:p>
          <a:endParaRPr lang="en-US"/>
        </a:p>
      </dgm:t>
    </dgm:pt>
    <dgm:pt modelId="{C8425AE8-C6CE-49C1-A624-4C076E007731}">
      <dgm:prSet/>
      <dgm:spPr/>
      <dgm:t>
        <a:bodyPr/>
        <a:lstStyle/>
        <a:p>
          <a:pPr algn="just"/>
          <a:r>
            <a:rPr lang="en-IN" dirty="0">
              <a:latin typeface="Bell MT" panose="02020503060305020303" pitchFamily="18" charset="0"/>
            </a:rPr>
            <a:t>In Urban India – purity and pollution are difficult to maintain.</a:t>
          </a:r>
          <a:endParaRPr lang="en-US" dirty="0">
            <a:latin typeface="Bell MT" panose="02020503060305020303" pitchFamily="18" charset="0"/>
          </a:endParaRPr>
        </a:p>
      </dgm:t>
    </dgm:pt>
    <dgm:pt modelId="{E08840E3-B03C-40FE-A6B5-7552C0C63BFC}" type="parTrans" cxnId="{D9681E42-E978-475A-86D7-ACF2451B46E3}">
      <dgm:prSet/>
      <dgm:spPr/>
      <dgm:t>
        <a:bodyPr/>
        <a:lstStyle/>
        <a:p>
          <a:endParaRPr lang="en-US"/>
        </a:p>
      </dgm:t>
    </dgm:pt>
    <dgm:pt modelId="{01E5BD6F-A291-42E0-BBAC-A2B2F9F2E0ED}" type="sibTrans" cxnId="{D9681E42-E978-475A-86D7-ACF2451B46E3}">
      <dgm:prSet/>
      <dgm:spPr/>
      <dgm:t>
        <a:bodyPr/>
        <a:lstStyle/>
        <a:p>
          <a:endParaRPr lang="en-US"/>
        </a:p>
      </dgm:t>
    </dgm:pt>
    <dgm:pt modelId="{21D0B889-ADEA-4CAD-A999-5F3EA0AFCBF8}">
      <dgm:prSet/>
      <dgm:spPr/>
      <dgm:t>
        <a:bodyPr/>
        <a:lstStyle/>
        <a:p>
          <a:pPr algn="just"/>
          <a:r>
            <a:rPr lang="en-IN" dirty="0">
              <a:latin typeface="Bell MT" panose="02020503060305020303" pitchFamily="18" charset="0"/>
            </a:rPr>
            <a:t>There might be differences existing among different castes but if it translates to social hierarchy is still a question.</a:t>
          </a:r>
          <a:endParaRPr lang="en-US" dirty="0">
            <a:latin typeface="Bell MT" panose="02020503060305020303" pitchFamily="18" charset="0"/>
          </a:endParaRPr>
        </a:p>
      </dgm:t>
    </dgm:pt>
    <dgm:pt modelId="{28B06AA0-5848-4FF2-9385-FEF1329E48E9}" type="parTrans" cxnId="{2518CE1E-DD85-472F-B81A-34331323973F}">
      <dgm:prSet/>
      <dgm:spPr/>
      <dgm:t>
        <a:bodyPr/>
        <a:lstStyle/>
        <a:p>
          <a:endParaRPr lang="en-US"/>
        </a:p>
      </dgm:t>
    </dgm:pt>
    <dgm:pt modelId="{0701E314-3D85-4013-B54C-28094B02B2FE}" type="sibTrans" cxnId="{2518CE1E-DD85-472F-B81A-34331323973F}">
      <dgm:prSet/>
      <dgm:spPr/>
      <dgm:t>
        <a:bodyPr/>
        <a:lstStyle/>
        <a:p>
          <a:endParaRPr lang="en-US"/>
        </a:p>
      </dgm:t>
    </dgm:pt>
    <dgm:pt modelId="{B5FB2C9A-2CB4-4479-AC8C-7D28DD9F7272}">
      <dgm:prSet/>
      <dgm:spPr/>
      <dgm:t>
        <a:bodyPr/>
        <a:lstStyle/>
        <a:p>
          <a:pPr algn="just"/>
          <a:r>
            <a:rPr lang="en-IN" dirty="0">
              <a:latin typeface="Bell MT" panose="02020503060305020303" pitchFamily="18" charset="0"/>
            </a:rPr>
            <a:t>Over time rituals and food habits of different castes have also seen a decline.</a:t>
          </a:r>
          <a:endParaRPr lang="en-US" dirty="0">
            <a:latin typeface="Bell MT" panose="02020503060305020303" pitchFamily="18" charset="0"/>
          </a:endParaRPr>
        </a:p>
      </dgm:t>
    </dgm:pt>
    <dgm:pt modelId="{E945E705-3592-401F-B7AC-E064C14882AC}" type="parTrans" cxnId="{FCEE16F4-F4AE-4519-A6BC-9BD4C7EE47C2}">
      <dgm:prSet/>
      <dgm:spPr/>
      <dgm:t>
        <a:bodyPr/>
        <a:lstStyle/>
        <a:p>
          <a:endParaRPr lang="en-US"/>
        </a:p>
      </dgm:t>
    </dgm:pt>
    <dgm:pt modelId="{8D0F339F-1F17-4D40-AAE7-B2ABBB2A680B}" type="sibTrans" cxnId="{FCEE16F4-F4AE-4519-A6BC-9BD4C7EE47C2}">
      <dgm:prSet/>
      <dgm:spPr/>
      <dgm:t>
        <a:bodyPr/>
        <a:lstStyle/>
        <a:p>
          <a:endParaRPr lang="en-US"/>
        </a:p>
      </dgm:t>
    </dgm:pt>
    <dgm:pt modelId="{53A18A65-1A3D-42DE-8174-20D8D77A2C9E}">
      <dgm:prSet/>
      <dgm:spPr/>
      <dgm:t>
        <a:bodyPr/>
        <a:lstStyle/>
        <a:p>
          <a:r>
            <a:rPr lang="en-IN" dirty="0">
              <a:latin typeface="Bell MT" panose="02020503060305020303" pitchFamily="18" charset="0"/>
            </a:rPr>
            <a:t>Caste as a System of Exclusion and Exploitation</a:t>
          </a:r>
          <a:endParaRPr lang="en-US" dirty="0">
            <a:latin typeface="Bell MT" panose="02020503060305020303" pitchFamily="18" charset="0"/>
          </a:endParaRPr>
        </a:p>
      </dgm:t>
    </dgm:pt>
    <dgm:pt modelId="{44756D9F-1E53-4136-A92C-D6EBBD8DC893}" type="parTrans" cxnId="{83ADA72C-FDC7-4C9C-9FA0-D7134AA3B048}">
      <dgm:prSet/>
      <dgm:spPr/>
      <dgm:t>
        <a:bodyPr/>
        <a:lstStyle/>
        <a:p>
          <a:endParaRPr lang="en-US"/>
        </a:p>
      </dgm:t>
    </dgm:pt>
    <dgm:pt modelId="{06A00682-580C-4081-A026-E3EF14E7074F}" type="sibTrans" cxnId="{83ADA72C-FDC7-4C9C-9FA0-D7134AA3B048}">
      <dgm:prSet/>
      <dgm:spPr/>
      <dgm:t>
        <a:bodyPr/>
        <a:lstStyle/>
        <a:p>
          <a:endParaRPr lang="en-US"/>
        </a:p>
      </dgm:t>
    </dgm:pt>
    <dgm:pt modelId="{1E04720B-728C-4899-A98E-0CF20AE07969}">
      <dgm:prSet/>
      <dgm:spPr/>
      <dgm:t>
        <a:bodyPr/>
        <a:lstStyle/>
        <a:p>
          <a:pPr algn="just"/>
          <a:r>
            <a:rPr lang="en-IN" dirty="0">
              <a:latin typeface="Bell MT" panose="02020503060305020303" pitchFamily="18" charset="0"/>
            </a:rPr>
            <a:t>Centuries of caste-based social organisation have left a legacy of inequality in access to land, education, business ownership and occupation. </a:t>
          </a:r>
          <a:endParaRPr lang="en-US" dirty="0">
            <a:latin typeface="Bell MT" panose="02020503060305020303" pitchFamily="18" charset="0"/>
          </a:endParaRPr>
        </a:p>
      </dgm:t>
    </dgm:pt>
    <dgm:pt modelId="{62BA5CFB-34D2-43B3-BFE8-FFEB2B0A92EA}" type="parTrans" cxnId="{11C690C7-9BDA-4251-BEE7-86A6F58023BB}">
      <dgm:prSet/>
      <dgm:spPr/>
      <dgm:t>
        <a:bodyPr/>
        <a:lstStyle/>
        <a:p>
          <a:endParaRPr lang="en-US"/>
        </a:p>
      </dgm:t>
    </dgm:pt>
    <dgm:pt modelId="{F803BE0C-4A31-4BB1-9F1E-9B043A083BF1}" type="sibTrans" cxnId="{11C690C7-9BDA-4251-BEE7-86A6F58023BB}">
      <dgm:prSet/>
      <dgm:spPr/>
      <dgm:t>
        <a:bodyPr/>
        <a:lstStyle/>
        <a:p>
          <a:endParaRPr lang="en-US"/>
        </a:p>
      </dgm:t>
    </dgm:pt>
    <dgm:pt modelId="{71C6E397-28A5-4CB8-BE14-63EBA4A81324}">
      <dgm:prSet/>
      <dgm:spPr/>
      <dgm:t>
        <a:bodyPr/>
        <a:lstStyle/>
        <a:p>
          <a:pPr algn="just"/>
          <a:r>
            <a:rPr lang="en-IN" dirty="0">
              <a:latin typeface="Bell MT" panose="02020503060305020303" pitchFamily="18" charset="0"/>
            </a:rPr>
            <a:t>Two aspects of caste inequalities deserve attention: inequality of opportunity and inequality of outcome. </a:t>
          </a:r>
          <a:endParaRPr lang="en-US" dirty="0">
            <a:latin typeface="Bell MT" panose="02020503060305020303" pitchFamily="18" charset="0"/>
          </a:endParaRPr>
        </a:p>
      </dgm:t>
    </dgm:pt>
    <dgm:pt modelId="{7445C359-EEB4-4FF6-9D83-DE9A6CBAA16B}" type="parTrans" cxnId="{17FC3A33-20AD-4B1E-8BBA-A05DF1F783BE}">
      <dgm:prSet/>
      <dgm:spPr/>
      <dgm:t>
        <a:bodyPr/>
        <a:lstStyle/>
        <a:p>
          <a:endParaRPr lang="en-US"/>
        </a:p>
      </dgm:t>
    </dgm:pt>
    <dgm:pt modelId="{92C4CCC6-506B-48A9-967D-62D4208DCEC7}" type="sibTrans" cxnId="{17FC3A33-20AD-4B1E-8BBA-A05DF1F783BE}">
      <dgm:prSet/>
      <dgm:spPr/>
      <dgm:t>
        <a:bodyPr/>
        <a:lstStyle/>
        <a:p>
          <a:endParaRPr lang="en-US"/>
        </a:p>
      </dgm:t>
    </dgm:pt>
    <dgm:pt modelId="{30C39FA2-911F-4DD5-A0F2-942ACEF9CCC5}">
      <dgm:prSet/>
      <dgm:spPr/>
      <dgm:t>
        <a:bodyPr/>
        <a:lstStyle/>
        <a:p>
          <a:pPr algn="just"/>
          <a:endParaRPr lang="en-US" dirty="0">
            <a:latin typeface="Bell MT" panose="02020503060305020303" pitchFamily="18" charset="0"/>
          </a:endParaRPr>
        </a:p>
      </dgm:t>
    </dgm:pt>
    <dgm:pt modelId="{344FFB25-8A9D-4261-9E1D-5366ED308FC0}" type="parTrans" cxnId="{A4F1206D-8C3D-4878-970C-44F42C36E21F}">
      <dgm:prSet/>
      <dgm:spPr/>
      <dgm:t>
        <a:bodyPr/>
        <a:lstStyle/>
        <a:p>
          <a:endParaRPr lang="en-IN"/>
        </a:p>
      </dgm:t>
    </dgm:pt>
    <dgm:pt modelId="{F0B6F78D-CCEE-4D93-B482-366DA6641A4B}" type="sibTrans" cxnId="{A4F1206D-8C3D-4878-970C-44F42C36E21F}">
      <dgm:prSet/>
      <dgm:spPr/>
      <dgm:t>
        <a:bodyPr/>
        <a:lstStyle/>
        <a:p>
          <a:endParaRPr lang="en-IN"/>
        </a:p>
      </dgm:t>
    </dgm:pt>
    <dgm:pt modelId="{C91F9BF1-44B1-4DB4-9921-D8DB5C0804A2}" type="pres">
      <dgm:prSet presAssocID="{C4226863-3075-428C-86B1-27A285E74A10}" presName="Name0" presStyleCnt="0">
        <dgm:presLayoutVars>
          <dgm:dir/>
          <dgm:animLvl val="lvl"/>
          <dgm:resizeHandles val="exact"/>
        </dgm:presLayoutVars>
      </dgm:prSet>
      <dgm:spPr/>
    </dgm:pt>
    <dgm:pt modelId="{A7D75764-ACA6-43A4-B4A8-2A77BFA34530}" type="pres">
      <dgm:prSet presAssocID="{5FB4AF01-B88E-446E-A0FC-0FE9625A24F1}" presName="composite" presStyleCnt="0"/>
      <dgm:spPr/>
    </dgm:pt>
    <dgm:pt modelId="{4ECA060F-B4F0-4798-B79A-B595A0EFA121}" type="pres">
      <dgm:prSet presAssocID="{5FB4AF01-B88E-446E-A0FC-0FE9625A24F1}" presName="parTx" presStyleLbl="alignNode1" presStyleIdx="0" presStyleCnt="2">
        <dgm:presLayoutVars>
          <dgm:chMax val="0"/>
          <dgm:chPref val="0"/>
          <dgm:bulletEnabled val="1"/>
        </dgm:presLayoutVars>
      </dgm:prSet>
      <dgm:spPr/>
    </dgm:pt>
    <dgm:pt modelId="{C79A224C-97A2-40FE-A14D-4E055FC9328E}" type="pres">
      <dgm:prSet presAssocID="{5FB4AF01-B88E-446E-A0FC-0FE9625A24F1}" presName="desTx" presStyleLbl="alignAccFollowNode1" presStyleIdx="0" presStyleCnt="2">
        <dgm:presLayoutVars>
          <dgm:bulletEnabled val="1"/>
        </dgm:presLayoutVars>
      </dgm:prSet>
      <dgm:spPr/>
    </dgm:pt>
    <dgm:pt modelId="{0898C0C4-70E5-44F4-8537-E4BAEC613F7C}" type="pres">
      <dgm:prSet presAssocID="{35905EAF-1FA5-45F1-BC9D-1C969702C9FC}" presName="space" presStyleCnt="0"/>
      <dgm:spPr/>
    </dgm:pt>
    <dgm:pt modelId="{F74536EE-9919-40D7-803E-457025B826F2}" type="pres">
      <dgm:prSet presAssocID="{53A18A65-1A3D-42DE-8174-20D8D77A2C9E}" presName="composite" presStyleCnt="0"/>
      <dgm:spPr/>
    </dgm:pt>
    <dgm:pt modelId="{8029328C-73C0-43D2-B8A9-4E8C3682E12C}" type="pres">
      <dgm:prSet presAssocID="{53A18A65-1A3D-42DE-8174-20D8D77A2C9E}" presName="parTx" presStyleLbl="alignNode1" presStyleIdx="1" presStyleCnt="2">
        <dgm:presLayoutVars>
          <dgm:chMax val="0"/>
          <dgm:chPref val="0"/>
          <dgm:bulletEnabled val="1"/>
        </dgm:presLayoutVars>
      </dgm:prSet>
      <dgm:spPr/>
    </dgm:pt>
    <dgm:pt modelId="{854AC82D-613B-4100-9173-B16D39299A86}" type="pres">
      <dgm:prSet presAssocID="{53A18A65-1A3D-42DE-8174-20D8D77A2C9E}" presName="desTx" presStyleLbl="alignAccFollowNode1" presStyleIdx="1" presStyleCnt="2">
        <dgm:presLayoutVars>
          <dgm:bulletEnabled val="1"/>
        </dgm:presLayoutVars>
      </dgm:prSet>
      <dgm:spPr/>
    </dgm:pt>
  </dgm:ptLst>
  <dgm:cxnLst>
    <dgm:cxn modelId="{98496809-E43D-4316-8974-017AC28CCBE5}" type="presOf" srcId="{C4226863-3075-428C-86B1-27A285E74A10}" destId="{C91F9BF1-44B1-4DB4-9921-D8DB5C0804A2}" srcOrd="0" destOrd="0" presId="urn:microsoft.com/office/officeart/2005/8/layout/hList1"/>
    <dgm:cxn modelId="{2518CE1E-DD85-472F-B81A-34331323973F}" srcId="{5FB4AF01-B88E-446E-A0FC-0FE9625A24F1}" destId="{21D0B889-ADEA-4CAD-A999-5F3EA0AFCBF8}" srcOrd="2" destOrd="0" parTransId="{28B06AA0-5848-4FF2-9385-FEF1329E48E9}" sibTransId="{0701E314-3D85-4013-B54C-28094B02B2FE}"/>
    <dgm:cxn modelId="{83ADA72C-FDC7-4C9C-9FA0-D7134AA3B048}" srcId="{C4226863-3075-428C-86B1-27A285E74A10}" destId="{53A18A65-1A3D-42DE-8174-20D8D77A2C9E}" srcOrd="1" destOrd="0" parTransId="{44756D9F-1E53-4136-A92C-D6EBBD8DC893}" sibTransId="{06A00682-580C-4081-A026-E3EF14E7074F}"/>
    <dgm:cxn modelId="{17FC3A33-20AD-4B1E-8BBA-A05DF1F783BE}" srcId="{53A18A65-1A3D-42DE-8174-20D8D77A2C9E}" destId="{71C6E397-28A5-4CB8-BE14-63EBA4A81324}" srcOrd="2" destOrd="0" parTransId="{7445C359-EEB4-4FF6-9D83-DE9A6CBAA16B}" sibTransId="{92C4CCC6-506B-48A9-967D-62D4208DCEC7}"/>
    <dgm:cxn modelId="{D9681E42-E978-475A-86D7-ACF2451B46E3}" srcId="{5FB4AF01-B88E-446E-A0FC-0FE9625A24F1}" destId="{C8425AE8-C6CE-49C1-A624-4C076E007731}" srcOrd="1" destOrd="0" parTransId="{E08840E3-B03C-40FE-A6B5-7552C0C63BFC}" sibTransId="{01E5BD6F-A291-42E0-BBAC-A2B2F9F2E0ED}"/>
    <dgm:cxn modelId="{BB3A6366-0CAE-4C40-8499-C1DC777A7180}" srcId="{5FB4AF01-B88E-446E-A0FC-0FE9625A24F1}" destId="{29261A4F-3318-4E5A-ADB2-E474E341E5E1}" srcOrd="0" destOrd="0" parTransId="{B13F6432-65C5-40EC-9809-E08BEEC39542}" sibTransId="{29DB4EBE-895A-41E3-9C8A-F63A39608602}"/>
    <dgm:cxn modelId="{E32B024C-5654-4FCF-B0A7-D441F227E1B7}" type="presOf" srcId="{5FB4AF01-B88E-446E-A0FC-0FE9625A24F1}" destId="{4ECA060F-B4F0-4798-B79A-B595A0EFA121}" srcOrd="0" destOrd="0" presId="urn:microsoft.com/office/officeart/2005/8/layout/hList1"/>
    <dgm:cxn modelId="{A4F1206D-8C3D-4878-970C-44F42C36E21F}" srcId="{53A18A65-1A3D-42DE-8174-20D8D77A2C9E}" destId="{30C39FA2-911F-4DD5-A0F2-942ACEF9CCC5}" srcOrd="1" destOrd="0" parTransId="{344FFB25-8A9D-4261-9E1D-5366ED308FC0}" sibTransId="{F0B6F78D-CCEE-4D93-B482-366DA6641A4B}"/>
    <dgm:cxn modelId="{925BA04E-55D6-47BE-8A7F-1D07540CE853}" type="presOf" srcId="{30C39FA2-911F-4DD5-A0F2-942ACEF9CCC5}" destId="{854AC82D-613B-4100-9173-B16D39299A86}" srcOrd="0" destOrd="1" presId="urn:microsoft.com/office/officeart/2005/8/layout/hList1"/>
    <dgm:cxn modelId="{95E14D8A-EA4B-43C4-BA2A-1C7D83A94DD7}" type="presOf" srcId="{C8425AE8-C6CE-49C1-A624-4C076E007731}" destId="{C79A224C-97A2-40FE-A14D-4E055FC9328E}" srcOrd="0" destOrd="1" presId="urn:microsoft.com/office/officeart/2005/8/layout/hList1"/>
    <dgm:cxn modelId="{7AD6FB9A-BA4B-4CE5-843D-5A7DC67C80D1}" type="presOf" srcId="{29261A4F-3318-4E5A-ADB2-E474E341E5E1}" destId="{C79A224C-97A2-40FE-A14D-4E055FC9328E}" srcOrd="0" destOrd="0" presId="urn:microsoft.com/office/officeart/2005/8/layout/hList1"/>
    <dgm:cxn modelId="{54A386AC-D61E-4E48-B392-5A7F08EDFDC3}" type="presOf" srcId="{71C6E397-28A5-4CB8-BE14-63EBA4A81324}" destId="{854AC82D-613B-4100-9173-B16D39299A86}" srcOrd="0" destOrd="2" presId="urn:microsoft.com/office/officeart/2005/8/layout/hList1"/>
    <dgm:cxn modelId="{647076C3-2E20-4587-9CCD-EE7F14DD5E29}" type="presOf" srcId="{B5FB2C9A-2CB4-4479-AC8C-7D28DD9F7272}" destId="{C79A224C-97A2-40FE-A14D-4E055FC9328E}" srcOrd="0" destOrd="3" presId="urn:microsoft.com/office/officeart/2005/8/layout/hList1"/>
    <dgm:cxn modelId="{11C690C7-9BDA-4251-BEE7-86A6F58023BB}" srcId="{53A18A65-1A3D-42DE-8174-20D8D77A2C9E}" destId="{1E04720B-728C-4899-A98E-0CF20AE07969}" srcOrd="0" destOrd="0" parTransId="{62BA5CFB-34D2-43B3-BFE8-FFEB2B0A92EA}" sibTransId="{F803BE0C-4A31-4BB1-9F1E-9B043A083BF1}"/>
    <dgm:cxn modelId="{6F74D7C7-13A9-4D0F-BFAE-B49F7841EC23}" type="presOf" srcId="{53A18A65-1A3D-42DE-8174-20D8D77A2C9E}" destId="{8029328C-73C0-43D2-B8A9-4E8C3682E12C}" srcOrd="0" destOrd="0" presId="urn:microsoft.com/office/officeart/2005/8/layout/hList1"/>
    <dgm:cxn modelId="{65A40BDC-CEA6-4421-9B75-C0A8F9DADBDC}" type="presOf" srcId="{1E04720B-728C-4899-A98E-0CF20AE07969}" destId="{854AC82D-613B-4100-9173-B16D39299A86}" srcOrd="0" destOrd="0" presId="urn:microsoft.com/office/officeart/2005/8/layout/hList1"/>
    <dgm:cxn modelId="{B6A4F8F0-3ED2-4A9B-B2F1-2ACC441BCF8C}" type="presOf" srcId="{21D0B889-ADEA-4CAD-A999-5F3EA0AFCBF8}" destId="{C79A224C-97A2-40FE-A14D-4E055FC9328E}" srcOrd="0" destOrd="2" presId="urn:microsoft.com/office/officeart/2005/8/layout/hList1"/>
    <dgm:cxn modelId="{FCEE16F4-F4AE-4519-A6BC-9BD4C7EE47C2}" srcId="{5FB4AF01-B88E-446E-A0FC-0FE9625A24F1}" destId="{B5FB2C9A-2CB4-4479-AC8C-7D28DD9F7272}" srcOrd="3" destOrd="0" parTransId="{E945E705-3592-401F-B7AC-E064C14882AC}" sibTransId="{8D0F339F-1F17-4D40-AAE7-B2ABBB2A680B}"/>
    <dgm:cxn modelId="{2B8BEAFB-4D0D-4735-AB6D-58FE07E97198}" srcId="{C4226863-3075-428C-86B1-27A285E74A10}" destId="{5FB4AF01-B88E-446E-A0FC-0FE9625A24F1}" srcOrd="0" destOrd="0" parTransId="{FCF68059-60DC-4B8F-AE3A-15272C78181C}" sibTransId="{35905EAF-1FA5-45F1-BC9D-1C969702C9FC}"/>
    <dgm:cxn modelId="{EFA4FB89-A784-4337-BA76-F927494C507A}" type="presParOf" srcId="{C91F9BF1-44B1-4DB4-9921-D8DB5C0804A2}" destId="{A7D75764-ACA6-43A4-B4A8-2A77BFA34530}" srcOrd="0" destOrd="0" presId="urn:microsoft.com/office/officeart/2005/8/layout/hList1"/>
    <dgm:cxn modelId="{6F9A9A8D-C5A1-4518-A9F9-065015F99A9B}" type="presParOf" srcId="{A7D75764-ACA6-43A4-B4A8-2A77BFA34530}" destId="{4ECA060F-B4F0-4798-B79A-B595A0EFA121}" srcOrd="0" destOrd="0" presId="urn:microsoft.com/office/officeart/2005/8/layout/hList1"/>
    <dgm:cxn modelId="{CB7AAD6A-3901-4D8A-8162-5DC655B00123}" type="presParOf" srcId="{A7D75764-ACA6-43A4-B4A8-2A77BFA34530}" destId="{C79A224C-97A2-40FE-A14D-4E055FC9328E}" srcOrd="1" destOrd="0" presId="urn:microsoft.com/office/officeart/2005/8/layout/hList1"/>
    <dgm:cxn modelId="{98D7B815-E017-4CF4-9DF7-6DFA5FEF2E9D}" type="presParOf" srcId="{C91F9BF1-44B1-4DB4-9921-D8DB5C0804A2}" destId="{0898C0C4-70E5-44F4-8537-E4BAEC613F7C}" srcOrd="1" destOrd="0" presId="urn:microsoft.com/office/officeart/2005/8/layout/hList1"/>
    <dgm:cxn modelId="{BAB36AF3-6B50-4073-9D96-C0358AD62AE5}" type="presParOf" srcId="{C91F9BF1-44B1-4DB4-9921-D8DB5C0804A2}" destId="{F74536EE-9919-40D7-803E-457025B826F2}" srcOrd="2" destOrd="0" presId="urn:microsoft.com/office/officeart/2005/8/layout/hList1"/>
    <dgm:cxn modelId="{9B99E13B-3B9E-4C34-A1D6-0615938D9433}" type="presParOf" srcId="{F74536EE-9919-40D7-803E-457025B826F2}" destId="{8029328C-73C0-43D2-B8A9-4E8C3682E12C}" srcOrd="0" destOrd="0" presId="urn:microsoft.com/office/officeart/2005/8/layout/hList1"/>
    <dgm:cxn modelId="{114A804F-0DE0-43A7-AA32-CCDB8CE504C9}" type="presParOf" srcId="{F74536EE-9919-40D7-803E-457025B826F2}" destId="{854AC82D-613B-4100-9173-B16D39299A8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060F-B4F0-4798-B79A-B595A0EFA121}">
      <dsp:nvSpPr>
        <dsp:cNvPr id="0" name=""/>
        <dsp:cNvSpPr/>
      </dsp:nvSpPr>
      <dsp:spPr>
        <a:xfrm>
          <a:off x="51" y="14930"/>
          <a:ext cx="4913783" cy="75846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Bell MT" panose="02020503060305020303" pitchFamily="18" charset="0"/>
            </a:rPr>
            <a:t>Caste as a Status Hierarchy</a:t>
          </a:r>
          <a:endParaRPr lang="en-US" sz="2200" kern="1200" dirty="0">
            <a:latin typeface="Bell MT" panose="02020503060305020303" pitchFamily="18" charset="0"/>
          </a:endParaRPr>
        </a:p>
      </dsp:txBody>
      <dsp:txXfrm>
        <a:off x="51" y="14930"/>
        <a:ext cx="4913783" cy="758466"/>
      </dsp:txXfrm>
    </dsp:sp>
    <dsp:sp modelId="{C79A224C-97A2-40FE-A14D-4E055FC9328E}">
      <dsp:nvSpPr>
        <dsp:cNvPr id="0" name=""/>
        <dsp:cNvSpPr/>
      </dsp:nvSpPr>
      <dsp:spPr>
        <a:xfrm>
          <a:off x="51" y="773397"/>
          <a:ext cx="4913783" cy="35630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en-IN" sz="2200" kern="1200" dirty="0">
              <a:latin typeface="Bell MT" panose="02020503060305020303" pitchFamily="18" charset="0"/>
            </a:rPr>
            <a:t>Caste system brings in social system of super ordination and subordination.</a:t>
          </a:r>
          <a:endParaRPr lang="en-US" sz="2200" kern="1200" dirty="0">
            <a:latin typeface="Bell MT" panose="02020503060305020303" pitchFamily="18" charset="0"/>
          </a:endParaRPr>
        </a:p>
        <a:p>
          <a:pPr marL="228600" lvl="1" indent="-228600" algn="just" defTabSz="977900">
            <a:lnSpc>
              <a:spcPct val="90000"/>
            </a:lnSpc>
            <a:spcBef>
              <a:spcPct val="0"/>
            </a:spcBef>
            <a:spcAft>
              <a:spcPct val="15000"/>
            </a:spcAft>
            <a:buChar char="•"/>
          </a:pPr>
          <a:r>
            <a:rPr lang="en-IN" sz="2200" kern="1200" dirty="0">
              <a:latin typeface="Bell MT" panose="02020503060305020303" pitchFamily="18" charset="0"/>
            </a:rPr>
            <a:t>In Urban India – purity and pollution are difficult to maintain.</a:t>
          </a:r>
          <a:endParaRPr lang="en-US" sz="2200" kern="1200" dirty="0">
            <a:latin typeface="Bell MT" panose="02020503060305020303" pitchFamily="18" charset="0"/>
          </a:endParaRPr>
        </a:p>
        <a:p>
          <a:pPr marL="228600" lvl="1" indent="-228600" algn="just" defTabSz="977900">
            <a:lnSpc>
              <a:spcPct val="90000"/>
            </a:lnSpc>
            <a:spcBef>
              <a:spcPct val="0"/>
            </a:spcBef>
            <a:spcAft>
              <a:spcPct val="15000"/>
            </a:spcAft>
            <a:buChar char="•"/>
          </a:pPr>
          <a:r>
            <a:rPr lang="en-IN" sz="2200" kern="1200" dirty="0">
              <a:latin typeface="Bell MT" panose="02020503060305020303" pitchFamily="18" charset="0"/>
            </a:rPr>
            <a:t>There might be differences existing among different castes but if it translates to social hierarchy is still a question.</a:t>
          </a:r>
          <a:endParaRPr lang="en-US" sz="2200" kern="1200" dirty="0">
            <a:latin typeface="Bell MT" panose="02020503060305020303" pitchFamily="18" charset="0"/>
          </a:endParaRPr>
        </a:p>
        <a:p>
          <a:pPr marL="228600" lvl="1" indent="-228600" algn="just" defTabSz="977900">
            <a:lnSpc>
              <a:spcPct val="90000"/>
            </a:lnSpc>
            <a:spcBef>
              <a:spcPct val="0"/>
            </a:spcBef>
            <a:spcAft>
              <a:spcPct val="15000"/>
            </a:spcAft>
            <a:buChar char="•"/>
          </a:pPr>
          <a:r>
            <a:rPr lang="en-IN" sz="2200" kern="1200" dirty="0">
              <a:latin typeface="Bell MT" panose="02020503060305020303" pitchFamily="18" charset="0"/>
            </a:rPr>
            <a:t>Over time rituals and food habits of different castes have also seen a decline.</a:t>
          </a:r>
          <a:endParaRPr lang="en-US" sz="2200" kern="1200" dirty="0">
            <a:latin typeface="Bell MT" panose="02020503060305020303" pitchFamily="18" charset="0"/>
          </a:endParaRPr>
        </a:p>
      </dsp:txBody>
      <dsp:txXfrm>
        <a:off x="51" y="773397"/>
        <a:ext cx="4913783" cy="3563009"/>
      </dsp:txXfrm>
    </dsp:sp>
    <dsp:sp modelId="{8029328C-73C0-43D2-B8A9-4E8C3682E12C}">
      <dsp:nvSpPr>
        <dsp:cNvPr id="0" name=""/>
        <dsp:cNvSpPr/>
      </dsp:nvSpPr>
      <dsp:spPr>
        <a:xfrm>
          <a:off x="5601764" y="14930"/>
          <a:ext cx="4913783" cy="75846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Bell MT" panose="02020503060305020303" pitchFamily="18" charset="0"/>
            </a:rPr>
            <a:t>Caste as a System of Exclusion and Exploitation</a:t>
          </a:r>
          <a:endParaRPr lang="en-US" sz="2200" kern="1200" dirty="0">
            <a:latin typeface="Bell MT" panose="02020503060305020303" pitchFamily="18" charset="0"/>
          </a:endParaRPr>
        </a:p>
      </dsp:txBody>
      <dsp:txXfrm>
        <a:off x="5601764" y="14930"/>
        <a:ext cx="4913783" cy="758466"/>
      </dsp:txXfrm>
    </dsp:sp>
    <dsp:sp modelId="{854AC82D-613B-4100-9173-B16D39299A86}">
      <dsp:nvSpPr>
        <dsp:cNvPr id="0" name=""/>
        <dsp:cNvSpPr/>
      </dsp:nvSpPr>
      <dsp:spPr>
        <a:xfrm>
          <a:off x="5601764" y="773397"/>
          <a:ext cx="4913783" cy="356300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en-IN" sz="2200" kern="1200" dirty="0">
              <a:latin typeface="Bell MT" panose="02020503060305020303" pitchFamily="18" charset="0"/>
            </a:rPr>
            <a:t>Centuries of caste-based social organisation have left a legacy of inequality in access to land, education, business ownership and occupation. </a:t>
          </a:r>
          <a:endParaRPr lang="en-US" sz="2200" kern="1200" dirty="0">
            <a:latin typeface="Bell MT" panose="02020503060305020303" pitchFamily="18" charset="0"/>
          </a:endParaRPr>
        </a:p>
        <a:p>
          <a:pPr marL="228600" lvl="1" indent="-228600" algn="just" defTabSz="977900">
            <a:lnSpc>
              <a:spcPct val="90000"/>
            </a:lnSpc>
            <a:spcBef>
              <a:spcPct val="0"/>
            </a:spcBef>
            <a:spcAft>
              <a:spcPct val="15000"/>
            </a:spcAft>
            <a:buChar char="•"/>
          </a:pPr>
          <a:endParaRPr lang="en-US" sz="2200" kern="1200" dirty="0">
            <a:latin typeface="Bell MT" panose="02020503060305020303" pitchFamily="18" charset="0"/>
          </a:endParaRPr>
        </a:p>
        <a:p>
          <a:pPr marL="228600" lvl="1" indent="-228600" algn="just" defTabSz="977900">
            <a:lnSpc>
              <a:spcPct val="90000"/>
            </a:lnSpc>
            <a:spcBef>
              <a:spcPct val="0"/>
            </a:spcBef>
            <a:spcAft>
              <a:spcPct val="15000"/>
            </a:spcAft>
            <a:buChar char="•"/>
          </a:pPr>
          <a:r>
            <a:rPr lang="en-IN" sz="2200" kern="1200" dirty="0">
              <a:latin typeface="Bell MT" panose="02020503060305020303" pitchFamily="18" charset="0"/>
            </a:rPr>
            <a:t>Two aspects of caste inequalities deserve attention: inequality of opportunity and inequality of outcome. </a:t>
          </a:r>
          <a:endParaRPr lang="en-US" sz="2200" kern="1200" dirty="0">
            <a:latin typeface="Bell MT" panose="02020503060305020303" pitchFamily="18" charset="0"/>
          </a:endParaRPr>
        </a:p>
      </dsp:txBody>
      <dsp:txXfrm>
        <a:off x="5601764" y="773397"/>
        <a:ext cx="4913783" cy="35630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407765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952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14570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87580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9E1358-840E-4BAD-A056-CB151573F027}" type="datetimeFigureOut">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73546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9E1358-840E-4BAD-A056-CB151573F027}"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87267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9E1358-840E-4BAD-A056-CB151573F027}" type="datetimeFigureOut">
              <a:rPr lang="en-IN" smtClean="0"/>
              <a:t>24-08-2021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318331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9E1358-840E-4BAD-A056-CB151573F027}" type="datetimeFigureOut">
              <a:rPr lang="en-IN" smtClean="0"/>
              <a:t>24-08-2021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96678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E1358-840E-4BAD-A056-CB151573F027}" type="datetimeFigureOut">
              <a:rPr lang="en-IN" smtClean="0"/>
              <a:t>24-08-2021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144150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9E1358-840E-4BAD-A056-CB151573F027}"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78212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9E1358-840E-4BAD-A056-CB151573F027}" type="datetimeFigureOut">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305223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E1358-840E-4BAD-A056-CB151573F027}" type="datetimeFigureOut">
              <a:rPr lang="en-IN" smtClean="0"/>
              <a:t>24-08-2021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1026-0F7E-4555-B1BB-C55347B4655C}" type="slidenum">
              <a:rPr lang="en-IN" smtClean="0"/>
              <a:t>‹#›</a:t>
            </a:fld>
            <a:endParaRPr lang="en-IN"/>
          </a:p>
        </p:txBody>
      </p:sp>
    </p:spTree>
    <p:extLst>
      <p:ext uri="{BB962C8B-B14F-4D97-AF65-F5344CB8AC3E}">
        <p14:creationId xmlns:p14="http://schemas.microsoft.com/office/powerpoint/2010/main" val="1056233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0080" y="320040"/>
            <a:ext cx="6692827" cy="3892669"/>
          </a:xfrm>
        </p:spPr>
        <p:txBody>
          <a:bodyPr>
            <a:normAutofit/>
          </a:bodyPr>
          <a:lstStyle/>
          <a:p>
            <a:pPr algn="l"/>
            <a:r>
              <a:rPr lang="en-IN" sz="6600" b="1">
                <a:latin typeface="Bell MT" panose="02020503060305020303" pitchFamily="18" charset="0"/>
              </a:rPr>
              <a:t>Caste, Dominant Caste and Caste Discrimination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F503D9D-5A23-44BD-B257-198F7593F906}"/>
              </a:ext>
            </a:extLst>
          </p:cNvPr>
          <p:cNvPicPr>
            <a:picLocks noChangeAspect="1"/>
          </p:cNvPicPr>
          <p:nvPr/>
        </p:nvPicPr>
        <p:blipFill>
          <a:blip r:embed="rId2"/>
          <a:stretch>
            <a:fillRect/>
          </a:stretch>
        </p:blipFill>
        <p:spPr>
          <a:xfrm>
            <a:off x="7781544" y="391214"/>
            <a:ext cx="4087368" cy="5839098"/>
          </a:xfrm>
          <a:prstGeom prst="rect">
            <a:avLst/>
          </a:prstGeom>
        </p:spPr>
      </p:pic>
    </p:spTree>
    <p:extLst>
      <p:ext uri="{BB962C8B-B14F-4D97-AF65-F5344CB8AC3E}">
        <p14:creationId xmlns:p14="http://schemas.microsoft.com/office/powerpoint/2010/main" val="64484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latin typeface="Bell MT" panose="02020503060305020303" pitchFamily="18" charset="0"/>
              </a:rPr>
              <a:t>Non-Brahmin Movement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algn="just"/>
            <a:r>
              <a:rPr lang="en-US" sz="2200" dirty="0">
                <a:latin typeface="Bell MT" panose="02020503060305020303" pitchFamily="18" charset="0"/>
              </a:rPr>
              <a:t>But when a caste enjoys one form of dominance, it is frequently able to acquire the other forms as well in course of time.</a:t>
            </a:r>
          </a:p>
          <a:p>
            <a:pPr algn="just"/>
            <a:endParaRPr lang="en-US" sz="2200" dirty="0">
              <a:latin typeface="Bell MT" panose="02020503060305020303" pitchFamily="18" charset="0"/>
            </a:endParaRPr>
          </a:p>
          <a:p>
            <a:pPr algn="just"/>
            <a:r>
              <a:rPr lang="en-US" sz="2200" dirty="0">
                <a:latin typeface="Bell MT" panose="02020503060305020303" pitchFamily="18" charset="0"/>
              </a:rPr>
              <a:t>Thus, a caste which is numerically strong, and wealthy will be able to move up in the ritual hierarchy if it </a:t>
            </a:r>
            <a:r>
              <a:rPr lang="en-US" sz="2200" dirty="0" err="1">
                <a:latin typeface="Bell MT" panose="02020503060305020303" pitchFamily="18" charset="0"/>
              </a:rPr>
              <a:t>Sanskritizes</a:t>
            </a:r>
            <a:r>
              <a:rPr lang="en-US" sz="2200" dirty="0">
                <a:latin typeface="Bell MT" panose="02020503060305020303" pitchFamily="18" charset="0"/>
              </a:rPr>
              <a:t> its ritual and way of life, and also loudly and persistently proclaims itself to be what it wants to be.</a:t>
            </a:r>
          </a:p>
          <a:p>
            <a:pPr marL="0" indent="0" algn="just">
              <a:buNone/>
            </a:pPr>
            <a:endParaRPr lang="en-US" sz="2200" dirty="0">
              <a:latin typeface="Bell MT" panose="02020503060305020303" pitchFamily="18" charset="0"/>
            </a:endParaRPr>
          </a:p>
          <a:p>
            <a:pPr algn="just"/>
            <a:r>
              <a:rPr lang="en-US" sz="2200" dirty="0">
                <a:latin typeface="Bell MT" panose="02020503060305020303" pitchFamily="18" charset="0"/>
              </a:rPr>
              <a:t>This applies only to caste Hindus. Untouchability constitutes a serious obstacle to the group mobility. </a:t>
            </a:r>
            <a:endParaRPr lang="en-IN" sz="2200" dirty="0">
              <a:latin typeface="Bell MT" panose="02020503060305020303" pitchFamily="18" charset="0"/>
            </a:endParaRPr>
          </a:p>
        </p:txBody>
      </p:sp>
    </p:spTree>
    <p:extLst>
      <p:ext uri="{BB962C8B-B14F-4D97-AF65-F5344CB8AC3E}">
        <p14:creationId xmlns:p14="http://schemas.microsoft.com/office/powerpoint/2010/main" val="378258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600">
                <a:latin typeface="Bell MT" panose="02020503060305020303" pitchFamily="18" charset="0"/>
              </a:rPr>
              <a:t>Caste Discrimination and Group Mobility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fontScale="92500" lnSpcReduction="20000"/>
          </a:bodyPr>
          <a:lstStyle/>
          <a:p>
            <a:pPr algn="just"/>
            <a:r>
              <a:rPr lang="en-US" sz="2200" dirty="0">
                <a:latin typeface="Bell MT" panose="02020503060305020303" pitchFamily="18" charset="0"/>
              </a:rPr>
              <a:t>Untouchables in Rampura are either landless laborers, tenants, or very small landowners. They started going to school only in the thirties.</a:t>
            </a:r>
            <a:endParaRPr lang="en-IN" sz="2200" dirty="0">
              <a:latin typeface="Bell MT" panose="02020503060305020303" pitchFamily="18" charset="0"/>
            </a:endParaRPr>
          </a:p>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In 1948 – Untouchable leaders outside villages (</a:t>
            </a:r>
            <a:r>
              <a:rPr lang="en-IN" sz="2200" dirty="0" err="1">
                <a:latin typeface="Bell MT" panose="02020503060305020303" pitchFamily="18" charset="0"/>
              </a:rPr>
              <a:t>Bihalli</a:t>
            </a:r>
            <a:r>
              <a:rPr lang="en-IN" sz="2200" dirty="0">
                <a:latin typeface="Bell MT" panose="02020503060305020303" pitchFamily="18" charset="0"/>
              </a:rPr>
              <a:t>) asked the untouchables in the Rampura village to stop performing services such as removing the dead cattle from the higher caste, removing leaves on which the high caste had dined, etc.</a:t>
            </a:r>
          </a:p>
          <a:p>
            <a:pPr algn="just"/>
            <a:endParaRPr lang="en-IN" sz="2200" dirty="0">
              <a:latin typeface="Bell MT" panose="02020503060305020303" pitchFamily="18" charset="0"/>
            </a:endParaRPr>
          </a:p>
          <a:p>
            <a:pPr algn="just"/>
            <a:r>
              <a:rPr lang="en-US" sz="2200" dirty="0">
                <a:latin typeface="Bell MT" panose="02020503060305020303" pitchFamily="18" charset="0"/>
              </a:rPr>
              <a:t>In the neighboring village of </a:t>
            </a:r>
            <a:r>
              <a:rPr lang="en-US" sz="2200" dirty="0" err="1">
                <a:latin typeface="Bell MT" panose="02020503060305020303" pitchFamily="18" charset="0"/>
              </a:rPr>
              <a:t>Bihalli</a:t>
            </a:r>
            <a:r>
              <a:rPr lang="en-US" sz="2200" dirty="0">
                <a:latin typeface="Bell MT" panose="02020503060305020303" pitchFamily="18" charset="0"/>
              </a:rPr>
              <a:t>, for instance, Untouchables decided to give up performing services such as removing the carcasses of dead cattle from the houses of the higher castes, beating the </a:t>
            </a:r>
            <a:r>
              <a:rPr lang="en-US" sz="2200" dirty="0" err="1">
                <a:latin typeface="Bell MT" panose="02020503060305020303" pitchFamily="18" charset="0"/>
              </a:rPr>
              <a:t>tomtom</a:t>
            </a:r>
            <a:r>
              <a:rPr lang="en-US" sz="2200" dirty="0">
                <a:latin typeface="Bell MT" panose="02020503060305020303" pitchFamily="18" charset="0"/>
              </a:rPr>
              <a:t> at the festivals of village deities, and removing the leaves on which the high castes had dined during festivals and weddings. The </a:t>
            </a:r>
            <a:r>
              <a:rPr lang="en-US" sz="2200" dirty="0" err="1">
                <a:latin typeface="Bell MT" panose="02020503060305020303" pitchFamily="18" charset="0"/>
              </a:rPr>
              <a:t>Bihalli</a:t>
            </a:r>
            <a:r>
              <a:rPr lang="en-US" sz="2200" dirty="0">
                <a:latin typeface="Bell MT" panose="02020503060305020303" pitchFamily="18" charset="0"/>
              </a:rPr>
              <a:t> Peasants became annoyed at this and beat up the Untouchables and set fire to their huts. </a:t>
            </a:r>
          </a:p>
          <a:p>
            <a:pPr marL="0" indent="0" algn="just">
              <a:buNone/>
            </a:pPr>
            <a:endParaRPr lang="en-US" sz="2200" dirty="0">
              <a:latin typeface="Bell MT" panose="02020503060305020303" pitchFamily="18" charset="0"/>
            </a:endParaRPr>
          </a:p>
          <a:p>
            <a:pPr algn="just"/>
            <a:r>
              <a:rPr lang="en-US" sz="2200" dirty="0">
                <a:latin typeface="Bell MT" panose="02020503060305020303" pitchFamily="18" charset="0"/>
              </a:rPr>
              <a:t>A similar attempt by the </a:t>
            </a:r>
            <a:r>
              <a:rPr lang="en-US" sz="2200" dirty="0" err="1">
                <a:latin typeface="Bell MT" panose="02020503060305020303" pitchFamily="18" charset="0"/>
              </a:rPr>
              <a:t>Kere</a:t>
            </a:r>
            <a:r>
              <a:rPr lang="en-US" sz="2200" dirty="0">
                <a:latin typeface="Bell MT" panose="02020503060305020303" pitchFamily="18" charset="0"/>
              </a:rPr>
              <a:t> Untouchables was also made unsuccessful by the local Peasants</a:t>
            </a:r>
            <a:endParaRPr lang="en-IN" sz="2200" dirty="0">
              <a:latin typeface="Bell MT" panose="02020503060305020303" pitchFamily="18" charset="0"/>
            </a:endParaRPr>
          </a:p>
        </p:txBody>
      </p:sp>
    </p:spTree>
    <p:extLst>
      <p:ext uri="{BB962C8B-B14F-4D97-AF65-F5344CB8AC3E}">
        <p14:creationId xmlns:p14="http://schemas.microsoft.com/office/powerpoint/2010/main" val="337455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755028" cy="5431536"/>
          </a:xfrm>
        </p:spPr>
        <p:txBody>
          <a:bodyPr>
            <a:normAutofit/>
          </a:bodyPr>
          <a:lstStyle/>
          <a:p>
            <a:r>
              <a:rPr lang="en-IN" sz="4200" dirty="0">
                <a:latin typeface="Bell MT" panose="02020503060305020303" pitchFamily="18" charset="0"/>
              </a:rPr>
              <a:t>Caste Discrimination and Group Mobility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a:bodyPr>
          <a:lstStyle/>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In Rampura 1948 - the Government of Mysore sanctioned a sum of money to enable Untouchables in Rampura to have tiled roofs instead of thatch – the Untouchables claimed that they did not get readily from the Headman.</a:t>
            </a:r>
          </a:p>
          <a:p>
            <a:pPr algn="just"/>
            <a:endParaRPr lang="en-IN" sz="2200" dirty="0">
              <a:latin typeface="Bell MT" panose="02020503060305020303" pitchFamily="18" charset="0"/>
            </a:endParaRPr>
          </a:p>
          <a:p>
            <a:pPr algn="just"/>
            <a:r>
              <a:rPr lang="en-US" sz="2200" dirty="0">
                <a:latin typeface="Bell MT" panose="02020503060305020303" pitchFamily="18" charset="0"/>
              </a:rPr>
              <a:t>The Peasants, on the other hand, said that the Untouchables had spent the money given to them on toddy, and that this showed that Untouchables could not be improved.</a:t>
            </a:r>
            <a:endParaRPr lang="en-IN" sz="2200" dirty="0">
              <a:latin typeface="Bell MT" panose="02020503060305020303" pitchFamily="18" charset="0"/>
            </a:endParaRPr>
          </a:p>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The dominant caste in both the cases were opposed to the emancipation of the Untouchables.</a:t>
            </a:r>
          </a:p>
          <a:p>
            <a:pPr algn="just"/>
            <a:endParaRPr lang="en-IN" sz="2200" dirty="0">
              <a:latin typeface="Bell MT" panose="02020503060305020303" pitchFamily="18" charset="0"/>
            </a:endParaRPr>
          </a:p>
          <a:p>
            <a:endParaRPr lang="en-IN" sz="2200" dirty="0">
              <a:latin typeface="Bell MT" panose="02020503060305020303" pitchFamily="18" charset="0"/>
            </a:endParaRPr>
          </a:p>
        </p:txBody>
      </p:sp>
    </p:spTree>
    <p:extLst>
      <p:ext uri="{BB962C8B-B14F-4D97-AF65-F5344CB8AC3E}">
        <p14:creationId xmlns:p14="http://schemas.microsoft.com/office/powerpoint/2010/main" val="17357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IN" sz="4200">
                <a:latin typeface="Bell MT" panose="02020503060305020303" pitchFamily="18" charset="0"/>
              </a:rPr>
              <a:t>Caste Discrimination and Group Mobility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fontScale="92500"/>
          </a:bodyPr>
          <a:lstStyle/>
          <a:p>
            <a:pPr marL="0" indent="0" algn="just">
              <a:buNone/>
            </a:pPr>
            <a:endParaRPr lang="en-IN" sz="2200" dirty="0">
              <a:latin typeface="Bell MT" panose="02020503060305020303" pitchFamily="18" charset="0"/>
            </a:endParaRPr>
          </a:p>
          <a:p>
            <a:pPr algn="just"/>
            <a:r>
              <a:rPr lang="en-US" sz="2200" dirty="0">
                <a:latin typeface="Bell MT" panose="02020503060305020303" pitchFamily="18" charset="0"/>
              </a:rPr>
              <a:t>While the Governments of India and Mysore want to abolish Untouchability, and the Untouchables themselves want to improve their position, the locally dominant caste stands in the way; its members want the Untouchables to supply them with cheap labor and perform degrading tasks</a:t>
            </a:r>
          </a:p>
          <a:p>
            <a:pPr marL="0" indent="0" algn="just">
              <a:buNone/>
            </a:pPr>
            <a:endParaRPr lang="en-US" sz="2200" dirty="0">
              <a:latin typeface="Bell MT" panose="02020503060305020303" pitchFamily="18" charset="0"/>
            </a:endParaRPr>
          </a:p>
          <a:p>
            <a:pPr algn="just"/>
            <a:r>
              <a:rPr lang="en-US" sz="2200" dirty="0">
                <a:latin typeface="Bell MT" panose="02020503060305020303" pitchFamily="18" charset="0"/>
              </a:rPr>
              <a:t>The dominant caste also resent the idea that Untouchables should use their wells and tanks, and worship in their temples. They have the twin sanctions of physical force and boycott at their disposal. </a:t>
            </a:r>
          </a:p>
          <a:p>
            <a:pPr algn="just"/>
            <a:endParaRPr lang="en-US" sz="2200" dirty="0">
              <a:latin typeface="Bell MT" panose="02020503060305020303" pitchFamily="18" charset="0"/>
            </a:endParaRPr>
          </a:p>
          <a:p>
            <a:pPr algn="just"/>
            <a:r>
              <a:rPr lang="en-US" sz="2200" dirty="0">
                <a:latin typeface="Bell MT" panose="02020503060305020303" pitchFamily="18" charset="0"/>
              </a:rPr>
              <a:t>It is true that the Untouchables can enforce their rights with the aid of the Police and Law Courts, but there are many considerations which come in the way of taking such a drastic step.</a:t>
            </a:r>
            <a:endParaRPr lang="en-IN" sz="2200" dirty="0">
              <a:latin typeface="Bell MT" panose="02020503060305020303" pitchFamily="18" charset="0"/>
            </a:endParaRPr>
          </a:p>
          <a:p>
            <a:endParaRPr lang="en-IN" sz="2200" dirty="0">
              <a:latin typeface="Bell MT" panose="02020503060305020303" pitchFamily="18" charset="0"/>
            </a:endParaRPr>
          </a:p>
        </p:txBody>
      </p:sp>
    </p:spTree>
    <p:extLst>
      <p:ext uri="{BB962C8B-B14F-4D97-AF65-F5344CB8AC3E}">
        <p14:creationId xmlns:p14="http://schemas.microsoft.com/office/powerpoint/2010/main" val="337025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IN" sz="5400">
                <a:latin typeface="Bell MT" panose="02020503060305020303" pitchFamily="18" charset="0"/>
              </a:rPr>
              <a:t>Different Caste Restrictions</a:t>
            </a:r>
          </a:p>
        </p:txBody>
      </p:sp>
      <p:sp>
        <p:nvSpPr>
          <p:cNvPr id="2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a:bodyPr>
          <a:lstStyle/>
          <a:p>
            <a:pPr algn="just"/>
            <a:r>
              <a:rPr lang="en-IN" sz="2200" dirty="0">
                <a:latin typeface="Bell MT" panose="02020503060305020303" pitchFamily="18" charset="0"/>
              </a:rPr>
              <a:t>According to Srinivas - the same caste may occupy different positions in neighbouring villages and no two caste are identical.</a:t>
            </a:r>
          </a:p>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For instance, in </a:t>
            </a:r>
            <a:r>
              <a:rPr lang="en-IN" sz="2200" dirty="0" err="1">
                <a:latin typeface="Bell MT" panose="02020503060305020303" pitchFamily="18" charset="0"/>
              </a:rPr>
              <a:t>Kere</a:t>
            </a:r>
            <a:r>
              <a:rPr lang="en-IN" sz="2200" dirty="0">
                <a:latin typeface="Bell MT" panose="02020503060305020303" pitchFamily="18" charset="0"/>
              </a:rPr>
              <a:t> village, Fishermen were not allowed to take their wedding and other processions into streets in which Brahmins and Peasants lived, whereas in </a:t>
            </a:r>
            <a:r>
              <a:rPr lang="en-IN" sz="2200" dirty="0" err="1">
                <a:latin typeface="Bell MT" panose="02020503060305020303" pitchFamily="18" charset="0"/>
              </a:rPr>
              <a:t>Malavalli</a:t>
            </a:r>
            <a:r>
              <a:rPr lang="en-IN" sz="2200" dirty="0">
                <a:latin typeface="Bell MT" panose="02020503060305020303" pitchFamily="18" charset="0"/>
              </a:rPr>
              <a:t> Taluk villages where Fishermen were in the majority, no such disabilities affect them.</a:t>
            </a:r>
          </a:p>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 When the same caste occupies different positions in different villages, the segment of the caste which is occupying the lower position will be stimulated to move up in the local hierarchy.</a:t>
            </a:r>
          </a:p>
        </p:txBody>
      </p:sp>
    </p:spTree>
    <p:extLst>
      <p:ext uri="{BB962C8B-B14F-4D97-AF65-F5344CB8AC3E}">
        <p14:creationId xmlns:p14="http://schemas.microsoft.com/office/powerpoint/2010/main" val="356548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IN" sz="5400">
                <a:latin typeface="Bell MT" panose="02020503060305020303" pitchFamily="18" charset="0"/>
              </a:rPr>
              <a:t>Different Caste Restrictions</a:t>
            </a:r>
          </a:p>
        </p:txBody>
      </p:sp>
      <p:sp>
        <p:nvSpPr>
          <p:cNvPr id="2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anchor="ctr">
            <a:normAutofit lnSpcReduction="10000"/>
          </a:bodyPr>
          <a:lstStyle/>
          <a:p>
            <a:pPr algn="just"/>
            <a:r>
              <a:rPr lang="en-US" sz="2200" dirty="0">
                <a:latin typeface="Bell MT" panose="02020503060305020303" pitchFamily="18" charset="0"/>
              </a:rPr>
              <a:t>Srinivas visited </a:t>
            </a:r>
            <a:r>
              <a:rPr lang="en-US" sz="2200" dirty="0" err="1">
                <a:latin typeface="Bell MT" panose="02020503060305020303" pitchFamily="18" charset="0"/>
              </a:rPr>
              <a:t>Kere</a:t>
            </a:r>
            <a:r>
              <a:rPr lang="en-US" sz="2200" dirty="0">
                <a:latin typeface="Bell MT" panose="02020503060305020303" pitchFamily="18" charset="0"/>
              </a:rPr>
              <a:t> a few times during the summer of 1952 and found that the Brahmins there were suffering from a sense of insecurity. </a:t>
            </a:r>
          </a:p>
          <a:p>
            <a:pPr algn="just"/>
            <a:r>
              <a:rPr lang="en-US" sz="2200" dirty="0">
                <a:latin typeface="Bell MT" panose="02020503060305020303" pitchFamily="18" charset="0"/>
              </a:rPr>
              <a:t>In the General Elections held a few months previous to his visit, the members of the family of the Brahmin accountant had actively canvassed for a candidate who was not residing in </a:t>
            </a:r>
            <a:r>
              <a:rPr lang="en-US" sz="2200" dirty="0" err="1">
                <a:latin typeface="Bell MT" panose="02020503060305020303" pitchFamily="18" charset="0"/>
              </a:rPr>
              <a:t>Kere</a:t>
            </a:r>
            <a:r>
              <a:rPr lang="en-US" sz="2200" dirty="0">
                <a:latin typeface="Bell MT" panose="02020503060305020303" pitchFamily="18" charset="0"/>
              </a:rPr>
              <a:t>. This enraged the local candidate, a very powerful Peasant. </a:t>
            </a:r>
          </a:p>
          <a:p>
            <a:pPr algn="just"/>
            <a:r>
              <a:rPr lang="en-US" sz="2200" dirty="0">
                <a:latin typeface="Bell MT" panose="02020503060305020303" pitchFamily="18" charset="0"/>
              </a:rPr>
              <a:t>The outsider won and the defeated candidate freely expressed his dislike of Brahmins in general and the accountant’s family in particular. He even said that he wanted the Brahmins to leave </a:t>
            </a:r>
            <a:r>
              <a:rPr lang="en-US" sz="2200" dirty="0" err="1">
                <a:latin typeface="Bell MT" panose="02020503060305020303" pitchFamily="18" charset="0"/>
              </a:rPr>
              <a:t>Kere</a:t>
            </a:r>
            <a:r>
              <a:rPr lang="en-US" sz="2200" dirty="0">
                <a:latin typeface="Bell MT" panose="02020503060305020303" pitchFamily="18" charset="0"/>
              </a:rPr>
              <a:t>. </a:t>
            </a:r>
          </a:p>
          <a:p>
            <a:pPr algn="just"/>
            <a:r>
              <a:rPr lang="en-US" sz="2200" dirty="0">
                <a:latin typeface="Bell MT" panose="02020503060305020303" pitchFamily="18" charset="0"/>
              </a:rPr>
              <a:t>A Brahmin doctor in </a:t>
            </a:r>
            <a:r>
              <a:rPr lang="en-US" sz="2200" dirty="0" err="1">
                <a:latin typeface="Bell MT" panose="02020503060305020303" pitchFamily="18" charset="0"/>
              </a:rPr>
              <a:t>Kere</a:t>
            </a:r>
            <a:r>
              <a:rPr lang="en-US" sz="2200" dirty="0">
                <a:latin typeface="Bell MT" panose="02020503060305020303" pitchFamily="18" charset="0"/>
              </a:rPr>
              <a:t> told Srinivas that Brahmins had no future in the village where they were few in number. He thought that Brahmins ought to migrate to villages and towns in which they were represented in some strength.</a:t>
            </a:r>
            <a:endParaRPr lang="en-IN" sz="2200" dirty="0">
              <a:latin typeface="Bell MT" panose="02020503060305020303" pitchFamily="18" charset="0"/>
            </a:endParaRPr>
          </a:p>
        </p:txBody>
      </p:sp>
    </p:spTree>
    <p:extLst>
      <p:ext uri="{BB962C8B-B14F-4D97-AF65-F5344CB8AC3E}">
        <p14:creationId xmlns:p14="http://schemas.microsoft.com/office/powerpoint/2010/main" val="119191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14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7731C54-812A-4534-88D4-03A043CDA2CD}"/>
              </a:ext>
            </a:extLst>
          </p:cNvPr>
          <p:cNvPicPr>
            <a:picLocks noChangeAspect="1"/>
          </p:cNvPicPr>
          <p:nvPr/>
        </p:nvPicPr>
        <p:blipFill>
          <a:blip r:embed="rId2"/>
          <a:stretch>
            <a:fillRect/>
          </a:stretch>
        </p:blipFill>
        <p:spPr>
          <a:xfrm>
            <a:off x="643467" y="1002622"/>
            <a:ext cx="10905066" cy="4852755"/>
          </a:xfrm>
          <a:prstGeom prst="rect">
            <a:avLst/>
          </a:prstGeom>
        </p:spPr>
      </p:pic>
    </p:spTree>
    <p:extLst>
      <p:ext uri="{BB962C8B-B14F-4D97-AF65-F5344CB8AC3E}">
        <p14:creationId xmlns:p14="http://schemas.microsoft.com/office/powerpoint/2010/main" val="3880999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4F8C9FE-5569-4A34-A8FF-F7CE90C656D2}"/>
              </a:ext>
            </a:extLst>
          </p:cNvPr>
          <p:cNvPicPr>
            <a:picLocks noChangeAspect="1"/>
          </p:cNvPicPr>
          <p:nvPr/>
        </p:nvPicPr>
        <p:blipFill rotWithShape="1">
          <a:blip r:embed="rId2"/>
          <a:srcRect t="1987" b="1374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IN">
                <a:latin typeface="Bell MT" panose="02020503060305020303" pitchFamily="18" charset="0"/>
              </a:rPr>
              <a:t>Caste in the 21</a:t>
            </a:r>
            <a:r>
              <a:rPr lang="en-IN" baseline="30000">
                <a:latin typeface="Bell MT" panose="02020503060305020303" pitchFamily="18" charset="0"/>
              </a:rPr>
              <a:t>st</a:t>
            </a:r>
            <a:r>
              <a:rPr lang="en-IN">
                <a:latin typeface="Bell MT" panose="02020503060305020303" pitchFamily="18" charset="0"/>
              </a:rPr>
              <a:t> Century</a:t>
            </a:r>
          </a:p>
        </p:txBody>
      </p:sp>
      <p:graphicFrame>
        <p:nvGraphicFramePr>
          <p:cNvPr id="5" name="Content Placeholder 2">
            <a:extLst>
              <a:ext uri="{FF2B5EF4-FFF2-40B4-BE49-F238E27FC236}">
                <a16:creationId xmlns:a16="http://schemas.microsoft.com/office/drawing/2014/main" id="{51CEF083-A1BB-4733-A92A-166FBA3A9D9D}"/>
              </a:ext>
            </a:extLst>
          </p:cNvPr>
          <p:cNvGraphicFramePr>
            <a:graphicFrameLocks noGrp="1"/>
          </p:cNvGraphicFramePr>
          <p:nvPr>
            <p:ph idx="1"/>
            <p:extLst>
              <p:ext uri="{D42A27DB-BD31-4B8C-83A1-F6EECF244321}">
                <p14:modId xmlns:p14="http://schemas.microsoft.com/office/powerpoint/2010/main" val="3407599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412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latin typeface="Bell MT" panose="02020503060305020303" pitchFamily="18" charset="0"/>
              </a:rPr>
              <a:t>Caste in the 21</a:t>
            </a:r>
            <a:r>
              <a:rPr lang="en-IN" sz="5400" baseline="30000">
                <a:latin typeface="Bell MT" panose="02020503060305020303" pitchFamily="18" charset="0"/>
              </a:rPr>
              <a:t>st</a:t>
            </a:r>
            <a:r>
              <a:rPr lang="en-IN" sz="5400">
                <a:latin typeface="Bell MT" panose="02020503060305020303" pitchFamily="18" charset="0"/>
              </a:rPr>
              <a:t> Century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2200" dirty="0">
                <a:latin typeface="Bell MT" panose="02020503060305020303" pitchFamily="18" charset="0"/>
              </a:rPr>
              <a:t>Caste in Transformation </a:t>
            </a:r>
          </a:p>
          <a:p>
            <a:pPr lvl="1" algn="just"/>
            <a:r>
              <a:rPr lang="en-IN" sz="2200" dirty="0">
                <a:latin typeface="Bell MT" panose="02020503060305020303" pitchFamily="18" charset="0"/>
              </a:rPr>
              <a:t>Before independence many castes, and probably most, had more than half their working members in occupations other than those specifically associated with their caste</a:t>
            </a:r>
          </a:p>
          <a:p>
            <a:pPr lvl="1" algn="just"/>
            <a:r>
              <a:rPr lang="en-IN" sz="2200" dirty="0">
                <a:latin typeface="Bell MT" panose="02020503060305020303" pitchFamily="18" charset="0"/>
              </a:rPr>
              <a:t>In an independent India the link between caste and occupation has weakened considerably.</a:t>
            </a:r>
          </a:p>
          <a:p>
            <a:pPr lvl="1" algn="just"/>
            <a:r>
              <a:rPr lang="en-IN" sz="2200" dirty="0">
                <a:latin typeface="Bell MT" panose="02020503060305020303" pitchFamily="18" charset="0"/>
              </a:rPr>
              <a:t>Politics of affirmative action has further strengthened the power of lower castes with reservations in government jobs and higher education (</a:t>
            </a:r>
            <a:r>
              <a:rPr lang="en-IN" sz="2200" dirty="0" err="1">
                <a:latin typeface="Bell MT" panose="02020503060305020303" pitchFamily="18" charset="0"/>
              </a:rPr>
              <a:t>Beteille</a:t>
            </a:r>
            <a:r>
              <a:rPr lang="en-IN" sz="2200" dirty="0">
                <a:latin typeface="Bell MT" panose="02020503060305020303" pitchFamily="18" charset="0"/>
              </a:rPr>
              <a:t> 1992).</a:t>
            </a:r>
          </a:p>
          <a:p>
            <a:pPr marL="0" indent="0">
              <a:buNone/>
            </a:pPr>
            <a:endParaRPr lang="en-IN" sz="2200" dirty="0">
              <a:latin typeface="Bell MT" panose="02020503060305020303" pitchFamily="18" charset="0"/>
            </a:endParaRPr>
          </a:p>
        </p:txBody>
      </p:sp>
    </p:spTree>
    <p:extLst>
      <p:ext uri="{BB962C8B-B14F-4D97-AF65-F5344CB8AC3E}">
        <p14:creationId xmlns:p14="http://schemas.microsoft.com/office/powerpoint/2010/main" val="294289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a:latin typeface="Bell MT" panose="02020503060305020303" pitchFamily="18" charset="0"/>
              </a:rPr>
              <a:t>This idea of the dominant caste is an important development in tracking the evolution of the understanding of lived caste. </a:t>
            </a:r>
          </a:p>
          <a:p>
            <a:pPr algn="just"/>
            <a:r>
              <a:rPr lang="en-US" dirty="0">
                <a:latin typeface="Bell MT" panose="02020503060305020303" pitchFamily="18" charset="0"/>
              </a:rPr>
              <a:t>In contrast to the traditional view of Brahmins as superior regardless of material or numerical strength, Srinivas (1987) coined the term dominant caste to refer to those who were considered more locally dominant because of their numerical or material socioeconomic strength, regardless, to a certain extent, of their ritual purity.</a:t>
            </a:r>
          </a:p>
          <a:p>
            <a:pPr algn="just"/>
            <a:r>
              <a:rPr lang="en-IN" dirty="0">
                <a:latin typeface="Bell MT" panose="02020503060305020303" pitchFamily="18" charset="0"/>
              </a:rPr>
              <a:t>Caste which was regarded as hierarchical and immobile groups – contested.</a:t>
            </a:r>
          </a:p>
        </p:txBody>
      </p:sp>
    </p:spTree>
    <p:extLst>
      <p:ext uri="{BB962C8B-B14F-4D97-AF65-F5344CB8AC3E}">
        <p14:creationId xmlns:p14="http://schemas.microsoft.com/office/powerpoint/2010/main" val="383638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aste graphic"/>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75731" y="643467"/>
            <a:ext cx="6440538"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32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a:latin typeface="Bell MT" panose="02020503060305020303" pitchFamily="18" charset="0"/>
              </a:rPr>
              <a:t>Caste is also a political construct in India. </a:t>
            </a:r>
          </a:p>
          <a:p>
            <a:pPr algn="just"/>
            <a:r>
              <a:rPr lang="en-US" dirty="0">
                <a:latin typeface="Bell MT" panose="02020503060305020303" pitchFamily="18" charset="0"/>
              </a:rPr>
              <a:t>The Indian Constitution recognizes three broad groups for its affirmative action or reservation policies. </a:t>
            </a:r>
          </a:p>
          <a:p>
            <a:pPr lvl="1" algn="just"/>
            <a:r>
              <a:rPr lang="en-US" dirty="0">
                <a:latin typeface="Bell MT" panose="02020503060305020303" pitchFamily="18" charset="0"/>
              </a:rPr>
              <a:t>The Scheduled Castes (SCs, a listing of predominantly ex-untouchable </a:t>
            </a:r>
            <a:r>
              <a:rPr lang="en-US" dirty="0" err="1">
                <a:latin typeface="Bell MT" panose="02020503060305020303" pitchFamily="18" charset="0"/>
              </a:rPr>
              <a:t>jatis</a:t>
            </a:r>
            <a:r>
              <a:rPr lang="en-US" dirty="0">
                <a:latin typeface="Bell MT" panose="02020503060305020303" pitchFamily="18" charset="0"/>
              </a:rPr>
              <a:t>).</a:t>
            </a:r>
          </a:p>
          <a:p>
            <a:pPr lvl="1" algn="just"/>
            <a:r>
              <a:rPr lang="en-US" dirty="0">
                <a:latin typeface="Bell MT" panose="02020503060305020303" pitchFamily="18" charset="0"/>
              </a:rPr>
              <a:t>The Scheduled Tribes (STs, a listing of geographically isolated groups) were identified via a schedule in the Indian Constitution in 1950 as groups deserving of preferential treatment in light of historical discrimination and disadvantage. </a:t>
            </a:r>
          </a:p>
          <a:p>
            <a:pPr lvl="1" algn="just"/>
            <a:r>
              <a:rPr lang="en-US" dirty="0">
                <a:latin typeface="Bell MT" panose="02020503060305020303" pitchFamily="18" charset="0"/>
              </a:rPr>
              <a:t>The third group, called the Other Backward Classes (OBCs), received reservations in the 1990s after much contentious debate and violence.</a:t>
            </a:r>
          </a:p>
          <a:p>
            <a:pPr algn="just"/>
            <a:r>
              <a:rPr lang="en-US" dirty="0">
                <a:latin typeface="Bell MT" panose="02020503060305020303" pitchFamily="18" charset="0"/>
              </a:rPr>
              <a:t>The definition of OBCs is more complex, as they are technically not simply castes or </a:t>
            </a:r>
            <a:r>
              <a:rPr lang="en-US" dirty="0" err="1">
                <a:latin typeface="Bell MT" panose="02020503060305020303" pitchFamily="18" charset="0"/>
              </a:rPr>
              <a:t>jatis</a:t>
            </a:r>
            <a:r>
              <a:rPr lang="en-US" dirty="0">
                <a:latin typeface="Bell MT" panose="02020503060305020303" pitchFamily="18" charset="0"/>
              </a:rPr>
              <a:t>, but classes.</a:t>
            </a:r>
            <a:endParaRPr lang="en-IN" dirty="0">
              <a:latin typeface="Bell MT" panose="02020503060305020303" pitchFamily="18" charset="0"/>
            </a:endParaRPr>
          </a:p>
        </p:txBody>
      </p:sp>
    </p:spTree>
    <p:extLst>
      <p:ext uri="{BB962C8B-B14F-4D97-AF65-F5344CB8AC3E}">
        <p14:creationId xmlns:p14="http://schemas.microsoft.com/office/powerpoint/2010/main" val="108176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a:latin typeface="Bell MT" panose="02020503060305020303" pitchFamily="18" charset="0"/>
              </a:rPr>
              <a:t>Officially, however, the central listing of OBCs includes castes and communities considered socially, economically, or educationally “backward” by the National Commission for Backward Classes.</a:t>
            </a:r>
          </a:p>
          <a:p>
            <a:pPr lvl="1" algn="just"/>
            <a:r>
              <a:rPr lang="en-US" dirty="0">
                <a:latin typeface="Bell MT" panose="02020503060305020303" pitchFamily="18" charset="0"/>
              </a:rPr>
              <a:t>Ex - OBCs include groups of </a:t>
            </a:r>
            <a:r>
              <a:rPr lang="en-US" dirty="0" err="1">
                <a:latin typeface="Bell MT" panose="02020503060305020303" pitchFamily="18" charset="0"/>
              </a:rPr>
              <a:t>jatis</a:t>
            </a:r>
            <a:r>
              <a:rPr lang="en-US" dirty="0">
                <a:latin typeface="Bell MT" panose="02020503060305020303" pitchFamily="18" charset="0"/>
              </a:rPr>
              <a:t> such as the </a:t>
            </a:r>
            <a:r>
              <a:rPr lang="en-US" dirty="0" err="1">
                <a:latin typeface="Bell MT" panose="02020503060305020303" pitchFamily="18" charset="0"/>
              </a:rPr>
              <a:t>Yadavs</a:t>
            </a:r>
            <a:r>
              <a:rPr lang="en-US" dirty="0">
                <a:latin typeface="Bell MT" panose="02020503060305020303" pitchFamily="18" charset="0"/>
              </a:rPr>
              <a:t> (originally a caste of cowherds) in states such as Rajasthan and Uttar Pradesh.</a:t>
            </a:r>
          </a:p>
          <a:p>
            <a:pPr algn="just"/>
            <a:r>
              <a:rPr lang="en-US" dirty="0">
                <a:latin typeface="Bell MT" panose="02020503060305020303" pitchFamily="18" charset="0"/>
              </a:rPr>
              <a:t>They form the “bulk of the Shudras— the fourth category (</a:t>
            </a:r>
            <a:r>
              <a:rPr lang="en-US" dirty="0" err="1">
                <a:latin typeface="Bell MT" panose="02020503060305020303" pitchFamily="18" charset="0"/>
              </a:rPr>
              <a:t>varna</a:t>
            </a:r>
            <a:r>
              <a:rPr lang="en-US" dirty="0">
                <a:latin typeface="Bell MT" panose="02020503060305020303" pitchFamily="18" charset="0"/>
              </a:rPr>
              <a:t>) of the classical Hindu social arrangement” ( </a:t>
            </a:r>
            <a:r>
              <a:rPr lang="en-US" dirty="0" err="1">
                <a:latin typeface="Bell MT" panose="02020503060305020303" pitchFamily="18" charset="0"/>
              </a:rPr>
              <a:t>Jaffrelot</a:t>
            </a:r>
            <a:r>
              <a:rPr lang="en-US" dirty="0">
                <a:latin typeface="Bell MT" panose="02020503060305020303" pitchFamily="18" charset="0"/>
              </a:rPr>
              <a:t> 2000, p. 86), while the ex-untouchables form the bulk of the SCs.</a:t>
            </a:r>
          </a:p>
          <a:p>
            <a:pPr algn="just"/>
            <a:r>
              <a:rPr lang="en-US" dirty="0">
                <a:latin typeface="Bell MT" panose="02020503060305020303" pitchFamily="18" charset="0"/>
              </a:rPr>
              <a:t>SCs, STs, and OBCs receive a particular number, in proportion to their population, of reserved seats in the public sector, educational institutions, and some legislative institutions (see </a:t>
            </a:r>
            <a:r>
              <a:rPr lang="en-US" dirty="0" err="1">
                <a:latin typeface="Bell MT" panose="02020503060305020303" pitchFamily="18" charset="0"/>
              </a:rPr>
              <a:t>Galanter</a:t>
            </a:r>
            <a:r>
              <a:rPr lang="en-US" dirty="0">
                <a:latin typeface="Bell MT" panose="02020503060305020303" pitchFamily="18" charset="0"/>
              </a:rPr>
              <a:t> 1984; McMillan 2005, Srinivas 1996).</a:t>
            </a:r>
          </a:p>
          <a:p>
            <a:pPr algn="just"/>
            <a:endParaRPr lang="en-IN" dirty="0">
              <a:latin typeface="Bell MT" panose="02020503060305020303" pitchFamily="18" charset="0"/>
            </a:endParaRPr>
          </a:p>
        </p:txBody>
      </p:sp>
    </p:spTree>
    <p:extLst>
      <p:ext uri="{BB962C8B-B14F-4D97-AF65-F5344CB8AC3E}">
        <p14:creationId xmlns:p14="http://schemas.microsoft.com/office/powerpoint/2010/main" val="40300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a:latin typeface="Bell MT" panose="02020503060305020303" pitchFamily="18" charset="0"/>
              </a:rPr>
              <a:t>Critics of these reservations have argued that it solidifies caste identity, whereas supporters have emphasized the need for corrective procedures to help these castes overcome centuries of oppression and discrimination (Srinivas 1996a).</a:t>
            </a:r>
          </a:p>
          <a:p>
            <a:pPr algn="just"/>
            <a:r>
              <a:rPr lang="en-US" dirty="0">
                <a:latin typeface="Bell MT" panose="02020503060305020303" pitchFamily="18" charset="0"/>
              </a:rPr>
              <a:t>Caste can be understood in many ways, but the constitutional categories of SC, ST, and OBC arguably have a greater importance in the political domain and with regard to affirmative action.</a:t>
            </a:r>
          </a:p>
          <a:p>
            <a:pPr algn="just"/>
            <a:r>
              <a:rPr lang="en-US" dirty="0">
                <a:latin typeface="Bell MT" panose="02020503060305020303" pitchFamily="18" charset="0"/>
              </a:rPr>
              <a:t>Caste is not restricted to Hindu society nor to communities in India alone. Caste exists in a variety of forms in other religions in India, leading to a hierarchy of ritual status in these religions as well [for castes among Muslims, see Ahmed (1978), </a:t>
            </a:r>
            <a:r>
              <a:rPr lang="en-US" dirty="0" err="1">
                <a:latin typeface="Bell MT" panose="02020503060305020303" pitchFamily="18" charset="0"/>
              </a:rPr>
              <a:t>Bhatty</a:t>
            </a:r>
            <a:r>
              <a:rPr lang="en-US" dirty="0">
                <a:latin typeface="Bell MT" panose="02020503060305020303" pitchFamily="18" charset="0"/>
              </a:rPr>
              <a:t> (1996), and </a:t>
            </a:r>
            <a:r>
              <a:rPr lang="en-US" dirty="0" err="1">
                <a:latin typeface="Bell MT" panose="02020503060305020303" pitchFamily="18" charset="0"/>
              </a:rPr>
              <a:t>Fanselow</a:t>
            </a:r>
            <a:r>
              <a:rPr lang="en-US" dirty="0">
                <a:latin typeface="Bell MT" panose="02020503060305020303" pitchFamily="18" charset="0"/>
              </a:rPr>
              <a:t> (1996); for castes among Christians, see </a:t>
            </a:r>
            <a:r>
              <a:rPr lang="en-US" dirty="0" err="1">
                <a:latin typeface="Bell MT" panose="02020503060305020303" pitchFamily="18" charset="0"/>
              </a:rPr>
              <a:t>Tharamangalam</a:t>
            </a:r>
            <a:r>
              <a:rPr lang="en-US" dirty="0">
                <a:latin typeface="Bell MT" panose="02020503060305020303" pitchFamily="18" charset="0"/>
              </a:rPr>
              <a:t> (1996)].</a:t>
            </a:r>
            <a:endParaRPr lang="en-IN" dirty="0">
              <a:latin typeface="Bell MT" panose="02020503060305020303" pitchFamily="18" charset="0"/>
            </a:endParaRPr>
          </a:p>
        </p:txBody>
      </p:sp>
    </p:spTree>
    <p:extLst>
      <p:ext uri="{BB962C8B-B14F-4D97-AF65-F5344CB8AC3E}">
        <p14:creationId xmlns:p14="http://schemas.microsoft.com/office/powerpoint/2010/main" val="404961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a:latin typeface="Bell MT" panose="02020503060305020303" pitchFamily="18" charset="0"/>
              </a:rPr>
              <a:t>A recent study on “caste and discrimination” in four South Asian countries—Pakistan, Nepal, Sri Lanka, and Bangladesh by </a:t>
            </a:r>
            <a:r>
              <a:rPr lang="en-US" dirty="0" err="1">
                <a:latin typeface="Bell MT" panose="02020503060305020303" pitchFamily="18" charset="0"/>
              </a:rPr>
              <a:t>Jodhka</a:t>
            </a:r>
            <a:r>
              <a:rPr lang="en-US" dirty="0">
                <a:latin typeface="Bell MT" panose="02020503060305020303" pitchFamily="18" charset="0"/>
              </a:rPr>
              <a:t> and Shah (2010) —underscores the existence of caste and caste-like discrimination outside of India.</a:t>
            </a:r>
          </a:p>
          <a:p>
            <a:pPr algn="just"/>
            <a:r>
              <a:rPr lang="en-US" dirty="0" err="1">
                <a:latin typeface="Bell MT" panose="02020503060305020303" pitchFamily="18" charset="0"/>
              </a:rPr>
              <a:t>Jodhka</a:t>
            </a:r>
            <a:r>
              <a:rPr lang="en-US" dirty="0">
                <a:latin typeface="Bell MT" panose="02020503060305020303" pitchFamily="18" charset="0"/>
              </a:rPr>
              <a:t> and Shah (2010) report through their fieldwork in these 4 countries that -</a:t>
            </a:r>
          </a:p>
          <a:p>
            <a:pPr marL="457200" lvl="1" indent="0" algn="just">
              <a:buNone/>
            </a:pPr>
            <a:r>
              <a:rPr lang="en-US" dirty="0">
                <a:latin typeface="Bell MT" panose="02020503060305020303" pitchFamily="18" charset="0"/>
              </a:rPr>
              <a:t>“even when meanings of untouchability or even its sources (religion or tradition) vary across regions, as also its forms, from physical touch and residential segregation to taboos and restrictions on inter-dining, physical movement or pursuing occupations of one’s choice, its effects on those placed at the bottom are quite similar, viz. economic deprivation, discrimination and a life full of humiliation” ( </a:t>
            </a:r>
            <a:r>
              <a:rPr lang="en-US" dirty="0" err="1">
                <a:latin typeface="Bell MT" panose="02020503060305020303" pitchFamily="18" charset="0"/>
              </a:rPr>
              <a:t>Jodhka</a:t>
            </a:r>
            <a:r>
              <a:rPr lang="en-US" dirty="0">
                <a:latin typeface="Bell MT" panose="02020503060305020303" pitchFamily="18" charset="0"/>
              </a:rPr>
              <a:t> &amp; Shah 2010, p. 2)</a:t>
            </a:r>
            <a:endParaRPr lang="en-IN" dirty="0">
              <a:latin typeface="Bell MT" panose="02020503060305020303" pitchFamily="18" charset="0"/>
            </a:endParaRPr>
          </a:p>
        </p:txBody>
      </p:sp>
    </p:spTree>
    <p:extLst>
      <p:ext uri="{BB962C8B-B14F-4D97-AF65-F5344CB8AC3E}">
        <p14:creationId xmlns:p14="http://schemas.microsoft.com/office/powerpoint/2010/main" val="2761266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a:latin typeface="Bell MT" panose="02020503060305020303" pitchFamily="18" charset="0"/>
              </a:rPr>
              <a:t>Furthermore, research among the Indian diaspora has highlighted the persistence of caste, especially in social relationships and religious practice (</a:t>
            </a:r>
            <a:r>
              <a:rPr lang="en-US" dirty="0" err="1">
                <a:latin typeface="Bell MT" panose="02020503060305020303" pitchFamily="18" charset="0"/>
              </a:rPr>
              <a:t>Borbas</a:t>
            </a:r>
            <a:r>
              <a:rPr lang="en-US" dirty="0">
                <a:latin typeface="Bell MT" panose="02020503060305020303" pitchFamily="18" charset="0"/>
              </a:rPr>
              <a:t> et al. 2007, Kumar 2004, Metcalf &amp; Rolfe 2010).</a:t>
            </a:r>
          </a:p>
          <a:p>
            <a:pPr lvl="1" algn="just"/>
            <a:r>
              <a:rPr lang="en-US" dirty="0">
                <a:latin typeface="Bell MT" panose="02020503060305020303" pitchFamily="18" charset="0"/>
              </a:rPr>
              <a:t>For example there are certain </a:t>
            </a:r>
            <a:r>
              <a:rPr lang="en-US" dirty="0" err="1">
                <a:latin typeface="Bell MT" panose="02020503060305020303" pitchFamily="18" charset="0"/>
              </a:rPr>
              <a:t>Gurudwaras</a:t>
            </a:r>
            <a:r>
              <a:rPr lang="en-US" dirty="0">
                <a:latin typeface="Bell MT" panose="02020503060305020303" pitchFamily="18" charset="0"/>
              </a:rPr>
              <a:t> or Sikh places of worship in the United Kingdom that are frequented by low-caste Sikhs only.</a:t>
            </a:r>
          </a:p>
          <a:p>
            <a:pPr algn="just"/>
            <a:r>
              <a:rPr lang="en-US" dirty="0">
                <a:latin typeface="Bell MT" panose="02020503060305020303" pitchFamily="18" charset="0"/>
              </a:rPr>
              <a:t>In light of the Indian government’s policies to redress the inequalities suffered by the backward castes and tribes, Sanjay Kumar, Anthony Heath and Oliver Heath (2002) set out to study whether these political and social movements have made India a more mobile society in the past five decades. In their first paper (2002b), they lay out the trends in mobility of men, and in the second (2002a), they study the determinants of this mobility.</a:t>
            </a:r>
          </a:p>
        </p:txBody>
      </p:sp>
    </p:spTree>
    <p:extLst>
      <p:ext uri="{BB962C8B-B14F-4D97-AF65-F5344CB8AC3E}">
        <p14:creationId xmlns:p14="http://schemas.microsoft.com/office/powerpoint/2010/main" val="99174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a:latin typeface="Bell MT" panose="02020503060305020303" pitchFamily="18" charset="0"/>
              </a:rPr>
              <a:t>Using the 1971 and 1996 male-only National Election Study (NES) data (a large, individual level, nationally representative data set), they conclude that “there has been no systematic additional weakening of the links between father’s and son’s class positions, or between caste and class” (Kumar et al. 2002a, p. 4096).</a:t>
            </a:r>
            <a:endParaRPr lang="en-IN" dirty="0">
              <a:latin typeface="Bell MT" panose="02020503060305020303" pitchFamily="18" charset="0"/>
            </a:endParaRPr>
          </a:p>
        </p:txBody>
      </p:sp>
    </p:spTree>
    <p:extLst>
      <p:ext uri="{BB962C8B-B14F-4D97-AF65-F5344CB8AC3E}">
        <p14:creationId xmlns:p14="http://schemas.microsoft.com/office/powerpoint/2010/main" val="286169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a:latin typeface="Bell MT" panose="02020503060305020303" pitchFamily="18" charset="0"/>
              </a:rPr>
              <a:t>The role of castes as interest groups in the political arena has also been a subject of many debates and is another indicator of the adaptive nature of caste ( </a:t>
            </a:r>
            <a:r>
              <a:rPr lang="en-US" dirty="0" err="1">
                <a:latin typeface="Bell MT" panose="02020503060305020303" pitchFamily="18" charset="0"/>
              </a:rPr>
              <a:t>Jaffrelot</a:t>
            </a:r>
            <a:r>
              <a:rPr lang="en-US" dirty="0">
                <a:latin typeface="Bell MT" panose="02020503060305020303" pitchFamily="18" charset="0"/>
              </a:rPr>
              <a:t> 2012, Shah 2004). </a:t>
            </a:r>
          </a:p>
          <a:p>
            <a:pPr lvl="1" algn="just"/>
            <a:r>
              <a:rPr lang="en-US" dirty="0">
                <a:latin typeface="Bell MT" panose="02020503060305020303" pitchFamily="18" charset="0"/>
              </a:rPr>
              <a:t>For instance, the </a:t>
            </a:r>
            <a:r>
              <a:rPr lang="en-US" dirty="0" err="1">
                <a:latin typeface="Bell MT" panose="02020503060305020303" pitchFamily="18" charset="0"/>
              </a:rPr>
              <a:t>Bahujan</a:t>
            </a:r>
            <a:r>
              <a:rPr lang="en-US" dirty="0">
                <a:latin typeface="Bell MT" panose="02020503060305020303" pitchFamily="18" charset="0"/>
              </a:rPr>
              <a:t> </a:t>
            </a:r>
            <a:r>
              <a:rPr lang="en-US" dirty="0" err="1">
                <a:latin typeface="Bell MT" panose="02020503060305020303" pitchFamily="18" charset="0"/>
              </a:rPr>
              <a:t>Samaj</a:t>
            </a:r>
            <a:r>
              <a:rPr lang="en-US" dirty="0">
                <a:latin typeface="Bell MT" panose="02020503060305020303" pitchFamily="18" charset="0"/>
              </a:rPr>
              <a:t> Party, which has gained popularity in Uttar Pradesh and other northern states, is an example of a party geared specifically to those at the margins.</a:t>
            </a:r>
          </a:p>
          <a:p>
            <a:pPr algn="just"/>
            <a:r>
              <a:rPr lang="en-US" dirty="0">
                <a:latin typeface="Bell MT" panose="02020503060305020303" pitchFamily="18" charset="0"/>
              </a:rPr>
              <a:t>Srinivas (1962, p. 5) suggests that “for purposes of sociological analysis a distinction has to be made between caste at the political level and caste at the social and ritual level”.</a:t>
            </a:r>
          </a:p>
          <a:p>
            <a:pPr algn="just"/>
            <a:r>
              <a:rPr lang="en-US" dirty="0">
                <a:latin typeface="Bell MT" panose="02020503060305020303" pitchFamily="18" charset="0"/>
              </a:rPr>
              <a:t>In sum, the caste system has clearly evolved and adapted to socioeconomic and political changes. Whereas some of its characteristics remain intact.</a:t>
            </a:r>
            <a:endParaRPr lang="en-IN" dirty="0">
              <a:latin typeface="Bell MT" panose="02020503060305020303" pitchFamily="18" charset="0"/>
            </a:endParaRPr>
          </a:p>
        </p:txBody>
      </p:sp>
    </p:spTree>
    <p:extLst>
      <p:ext uri="{BB962C8B-B14F-4D97-AF65-F5344CB8AC3E}">
        <p14:creationId xmlns:p14="http://schemas.microsoft.com/office/powerpoint/2010/main" val="2662801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a:latin typeface="Bell MT" panose="02020503060305020303" pitchFamily="18" charset="0"/>
              </a:rPr>
              <a:t>Overview of the Caste System</a:t>
            </a:r>
          </a:p>
        </p:txBody>
      </p:sp>
      <p:sp>
        <p:nvSpPr>
          <p:cNvPr id="3" name="Content Placeholder 2"/>
          <p:cNvSpPr>
            <a:spLocks noGrp="1"/>
          </p:cNvSpPr>
          <p:nvPr>
            <p:ph idx="1"/>
          </p:nvPr>
        </p:nvSpPr>
        <p:spPr>
          <a:xfrm>
            <a:off x="838200" y="1361209"/>
            <a:ext cx="10515600" cy="4815754"/>
          </a:xfrm>
        </p:spPr>
        <p:txBody>
          <a:bodyPr>
            <a:normAutofit/>
          </a:bodyPr>
          <a:lstStyle/>
          <a:p>
            <a:pPr algn="just"/>
            <a:endParaRPr lang="en-US">
              <a:latin typeface="Bell MT" panose="02020503060305020303" pitchFamily="18" charset="0"/>
            </a:endParaRPr>
          </a:p>
          <a:p>
            <a:pPr algn="just"/>
            <a:endParaRPr lang="en-US">
              <a:latin typeface="Bell MT" panose="02020503060305020303" pitchFamily="18" charset="0"/>
            </a:endParaRPr>
          </a:p>
          <a:p>
            <a:pPr algn="just"/>
            <a:r>
              <a:rPr lang="en-US">
                <a:latin typeface="Bell MT" panose="02020503060305020303" pitchFamily="18" charset="0"/>
              </a:rPr>
              <a:t>Characteristics </a:t>
            </a:r>
            <a:r>
              <a:rPr lang="en-US" dirty="0">
                <a:latin typeface="Bell MT" panose="02020503060305020303" pitchFamily="18" charset="0"/>
              </a:rPr>
              <a:t>like (such as practicing pollution) are slowly, although not entirely, disappearing from the public sphere, others (such as voting on the basis of caste identity) have led to caste becoming a part of contemporary political language.</a:t>
            </a:r>
          </a:p>
          <a:p>
            <a:pPr algn="just"/>
            <a:r>
              <a:rPr lang="en-US" dirty="0">
                <a:latin typeface="Bell MT" panose="02020503060305020303" pitchFamily="18" charset="0"/>
              </a:rPr>
              <a:t>Caste has evolved over time but has been quite resilient as an institution and has not disappeared altogether.</a:t>
            </a:r>
            <a:endParaRPr lang="en-IN" dirty="0">
              <a:latin typeface="Bell MT" panose="02020503060305020303" pitchFamily="18" charset="0"/>
            </a:endParaRPr>
          </a:p>
        </p:txBody>
      </p:sp>
    </p:spTree>
    <p:extLst>
      <p:ext uri="{BB962C8B-B14F-4D97-AF65-F5344CB8AC3E}">
        <p14:creationId xmlns:p14="http://schemas.microsoft.com/office/powerpoint/2010/main" val="60918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latin typeface="Bell MT" panose="02020503060305020303" pitchFamily="18" charset="0"/>
              </a:rPr>
              <a:t>Caste System and its characteristics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2200" dirty="0">
                <a:latin typeface="Bell MT" panose="02020503060305020303" pitchFamily="18" charset="0"/>
              </a:rPr>
              <a:t>Celestin </a:t>
            </a:r>
            <a:r>
              <a:rPr lang="en-IN" sz="2200" dirty="0" err="1">
                <a:latin typeface="Bell MT" panose="02020503060305020303" pitchFamily="18" charset="0"/>
              </a:rPr>
              <a:t>Bougle</a:t>
            </a:r>
            <a:r>
              <a:rPr lang="en-IN" sz="2200" dirty="0">
                <a:latin typeface="Bell MT" panose="02020503060305020303" pitchFamily="18" charset="0"/>
              </a:rPr>
              <a:t> finds caste as a system that divides the whole society in large number of hereditary groups, distinguished from one another and connected through three characteristics:-</a:t>
            </a:r>
          </a:p>
          <a:p>
            <a:pPr lvl="1"/>
            <a:r>
              <a:rPr lang="en-IN" sz="2200" dirty="0">
                <a:latin typeface="Bell MT" panose="02020503060305020303" pitchFamily="18" charset="0"/>
              </a:rPr>
              <a:t>Separation – matters related to marriage and contact whether direct or indirect (food)</a:t>
            </a:r>
          </a:p>
          <a:p>
            <a:pPr lvl="1"/>
            <a:r>
              <a:rPr lang="en-IN" sz="2200" dirty="0">
                <a:latin typeface="Bell MT" panose="02020503060305020303" pitchFamily="18" charset="0"/>
              </a:rPr>
              <a:t>Division of labour – each group has in tradition or theory, a profession from which their members can depart to a certain extent</a:t>
            </a:r>
          </a:p>
          <a:p>
            <a:pPr lvl="1"/>
            <a:r>
              <a:rPr lang="en-IN" sz="2200" dirty="0">
                <a:latin typeface="Bell MT" panose="02020503060305020303" pitchFamily="18" charset="0"/>
              </a:rPr>
              <a:t>Hierarchy – which ranks the groups as relatively superior or inferior to one another</a:t>
            </a:r>
          </a:p>
          <a:p>
            <a:r>
              <a:rPr lang="en-IN" sz="2200" dirty="0">
                <a:latin typeface="Bell MT" panose="02020503060305020303" pitchFamily="18" charset="0"/>
              </a:rPr>
              <a:t>‘Caste’ has Portuguese and Spanish origin – </a:t>
            </a:r>
            <a:r>
              <a:rPr lang="en-IN" sz="2200" dirty="0" err="1">
                <a:latin typeface="Bell MT" panose="02020503060305020303" pitchFamily="18" charset="0"/>
              </a:rPr>
              <a:t>Casta</a:t>
            </a:r>
            <a:r>
              <a:rPr lang="en-IN" sz="2200" dirty="0">
                <a:latin typeface="Bell MT" panose="02020503060305020303" pitchFamily="18" charset="0"/>
              </a:rPr>
              <a:t> seemed to be used in the sense of race by the Spaniards and to have been applied to India by the Portuguese in the middle of 15</a:t>
            </a:r>
            <a:r>
              <a:rPr lang="en-IN" sz="2200" baseline="30000" dirty="0">
                <a:latin typeface="Bell MT" panose="02020503060305020303" pitchFamily="18" charset="0"/>
              </a:rPr>
              <a:t>th</a:t>
            </a:r>
            <a:r>
              <a:rPr lang="en-IN" sz="2200" dirty="0">
                <a:latin typeface="Bell MT" panose="02020503060305020303" pitchFamily="18" charset="0"/>
              </a:rPr>
              <a:t> century</a:t>
            </a:r>
          </a:p>
        </p:txBody>
      </p:sp>
    </p:spTree>
    <p:extLst>
      <p:ext uri="{BB962C8B-B14F-4D97-AF65-F5344CB8AC3E}">
        <p14:creationId xmlns:p14="http://schemas.microsoft.com/office/powerpoint/2010/main" val="316537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latin typeface="Bell MT" panose="02020503060305020303" pitchFamily="18" charset="0"/>
              </a:rPr>
              <a:t>Caste System and its characteristics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2000" u="sng">
                <a:latin typeface="Bell MT" panose="02020503060305020303" pitchFamily="18" charset="0"/>
              </a:rPr>
              <a:t>Endogamy</a:t>
            </a:r>
            <a:r>
              <a:rPr lang="en-IN" sz="2000">
                <a:latin typeface="Bell MT" panose="02020503060305020303" pitchFamily="18" charset="0"/>
              </a:rPr>
              <a:t> – Caste System is a hierarchy of endogamous groups that individuals can only enter by birth</a:t>
            </a:r>
          </a:p>
          <a:p>
            <a:r>
              <a:rPr lang="en-IN" sz="2000" u="sng">
                <a:latin typeface="Bell MT" panose="02020503060305020303" pitchFamily="18" charset="0"/>
              </a:rPr>
              <a:t>Compelling religious sanctions</a:t>
            </a:r>
            <a:r>
              <a:rPr lang="en-IN" sz="2000">
                <a:latin typeface="Bell MT" panose="02020503060305020303" pitchFamily="18" charset="0"/>
              </a:rPr>
              <a:t> – Varna Ashrama Dharma – where varna means color, ashram means religious discipline and dharma covers religio-social righteous obligations and mores</a:t>
            </a:r>
          </a:p>
          <a:p>
            <a:pPr lvl="1"/>
            <a:r>
              <a:rPr lang="en-IN" sz="2000">
                <a:latin typeface="Bell MT" panose="02020503060305020303" pitchFamily="18" charset="0"/>
              </a:rPr>
              <a:t>Marriages outside caste was prohibited, eating and drinking with an outsider, from touching an outcaste, eating unclean food, etc</a:t>
            </a:r>
          </a:p>
          <a:p>
            <a:r>
              <a:rPr lang="en-IN" sz="2000" u="sng">
                <a:latin typeface="Bell MT" panose="02020503060305020303" pitchFamily="18" charset="0"/>
              </a:rPr>
              <a:t>Hierarchy based on birth and reincarnation </a:t>
            </a:r>
            <a:r>
              <a:rPr lang="en-IN" sz="2000">
                <a:latin typeface="Bell MT" panose="02020503060305020303" pitchFamily="18" charset="0"/>
              </a:rPr>
              <a:t>– Each caste stands on the shoulder of other caste</a:t>
            </a:r>
          </a:p>
          <a:p>
            <a:r>
              <a:rPr lang="en-IN" sz="2000" u="sng">
                <a:latin typeface="Bell MT" panose="02020503060305020303" pitchFamily="18" charset="0"/>
              </a:rPr>
              <a:t>Socio-economic interdependence </a:t>
            </a:r>
            <a:r>
              <a:rPr lang="en-IN" sz="2000">
                <a:latin typeface="Bell MT" panose="02020503060305020303" pitchFamily="18" charset="0"/>
              </a:rPr>
              <a:t>– Fixed social status established by birth. Ex- carpenter family</a:t>
            </a:r>
          </a:p>
          <a:p>
            <a:r>
              <a:rPr lang="en-IN" sz="2000" u="sng">
                <a:latin typeface="Bell MT" panose="02020503060305020303" pitchFamily="18" charset="0"/>
              </a:rPr>
              <a:t>The Outcaste substratum </a:t>
            </a:r>
            <a:r>
              <a:rPr lang="en-IN" sz="2000">
                <a:latin typeface="Bell MT" panose="02020503060305020303" pitchFamily="18" charset="0"/>
              </a:rPr>
              <a:t>– Menial and defiling drudgery performed for him by the outcaste, depressed classes or untouchables</a:t>
            </a:r>
          </a:p>
        </p:txBody>
      </p:sp>
    </p:spTree>
    <p:extLst>
      <p:ext uri="{BB962C8B-B14F-4D97-AF65-F5344CB8AC3E}">
        <p14:creationId xmlns:p14="http://schemas.microsoft.com/office/powerpoint/2010/main" val="341573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200">
                <a:latin typeface="Bell MT" panose="02020503060305020303" pitchFamily="18" charset="0"/>
              </a:rPr>
              <a:t>M.N. SRINIVAS – “DOMINANT CASTE”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2200">
                <a:latin typeface="Bell MT" panose="02020503060305020303" pitchFamily="18" charset="0"/>
              </a:rPr>
              <a:t>In 1953 – through his study of Rampura Village (multi-caste village) Srinivas came up with the idea of “dominant caste”.</a:t>
            </a:r>
          </a:p>
          <a:p>
            <a:endParaRPr lang="en-IN" sz="2200">
              <a:latin typeface="Bell MT" panose="02020503060305020303" pitchFamily="18" charset="0"/>
            </a:endParaRPr>
          </a:p>
          <a:p>
            <a:r>
              <a:rPr lang="en-IN" sz="2200">
                <a:latin typeface="Bell MT" panose="02020503060305020303" pitchFamily="18" charset="0"/>
              </a:rPr>
              <a:t>Dominant caste – numerically, economically and politically.</a:t>
            </a:r>
          </a:p>
          <a:p>
            <a:endParaRPr lang="en-IN" sz="2200">
              <a:latin typeface="Bell MT" panose="02020503060305020303" pitchFamily="18" charset="0"/>
            </a:endParaRPr>
          </a:p>
          <a:p>
            <a:r>
              <a:rPr lang="en-IN" sz="2200">
                <a:latin typeface="Bell MT" panose="02020503060305020303" pitchFamily="18" charset="0"/>
              </a:rPr>
              <a:t>1950s – Srinivas came up with the idea of “ Western” – where an educated person by gaining the Western or non-traditional means of education can occupy a dominant position in the caste. </a:t>
            </a:r>
          </a:p>
        </p:txBody>
      </p:sp>
    </p:spTree>
    <p:extLst>
      <p:ext uri="{BB962C8B-B14F-4D97-AF65-F5344CB8AC3E}">
        <p14:creationId xmlns:p14="http://schemas.microsoft.com/office/powerpoint/2010/main" val="382480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4200">
                <a:latin typeface="Bell MT" panose="02020503060305020303" pitchFamily="18" charset="0"/>
              </a:rPr>
              <a:t>M.N. SRINIVAS – “DOMINANT CASTE”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algn="just"/>
            <a:r>
              <a:rPr lang="en-IN" sz="2200" dirty="0">
                <a:latin typeface="Bell MT" panose="02020503060305020303" pitchFamily="18" charset="0"/>
              </a:rPr>
              <a:t>Caste which occupies a dominant position in the caste hierarchy by having all the elements of dominance is seen as dominant in a decisive way. </a:t>
            </a:r>
          </a:p>
          <a:p>
            <a:pPr marL="0" indent="0" algn="just">
              <a:buNone/>
            </a:pPr>
            <a:endParaRPr lang="en-IN" sz="2200" dirty="0">
              <a:latin typeface="Bell MT" panose="02020503060305020303" pitchFamily="18" charset="0"/>
            </a:endParaRPr>
          </a:p>
          <a:p>
            <a:pPr algn="just"/>
            <a:r>
              <a:rPr lang="en-IN" sz="2200" dirty="0">
                <a:latin typeface="Bell MT" panose="02020503060305020303" pitchFamily="18" charset="0"/>
              </a:rPr>
              <a:t>This form of dominance is not common.</a:t>
            </a:r>
          </a:p>
          <a:p>
            <a:pPr algn="just"/>
            <a:endParaRPr lang="en-IN" sz="2200" dirty="0">
              <a:latin typeface="Bell MT" panose="02020503060305020303" pitchFamily="18" charset="0"/>
            </a:endParaRPr>
          </a:p>
          <a:p>
            <a:pPr algn="just"/>
            <a:r>
              <a:rPr lang="en-IN" sz="2200" dirty="0">
                <a:latin typeface="Bell MT" panose="02020503060305020303" pitchFamily="18" charset="0"/>
              </a:rPr>
              <a:t>In the study of Rampura Village, Srinivas found that the Peasant (</a:t>
            </a:r>
            <a:r>
              <a:rPr lang="en-IN" sz="2200" dirty="0" err="1">
                <a:latin typeface="Bell MT" panose="02020503060305020303" pitchFamily="18" charset="0"/>
              </a:rPr>
              <a:t>Okkaligas</a:t>
            </a:r>
            <a:r>
              <a:rPr lang="en-IN" sz="2200" dirty="0">
                <a:latin typeface="Bell MT" panose="02020503060305020303" pitchFamily="18" charset="0"/>
              </a:rPr>
              <a:t>) caste enjoyed more than one element of dominance (numerically, economically and educationally). </a:t>
            </a:r>
          </a:p>
          <a:p>
            <a:pPr marL="0" indent="0">
              <a:buNone/>
            </a:pPr>
            <a:endParaRPr lang="en-IN" sz="2200" dirty="0">
              <a:latin typeface="Bell MT" panose="02020503060305020303" pitchFamily="18" charset="0"/>
            </a:endParaRPr>
          </a:p>
        </p:txBody>
      </p:sp>
    </p:spTree>
    <p:extLst>
      <p:ext uri="{BB962C8B-B14F-4D97-AF65-F5344CB8AC3E}">
        <p14:creationId xmlns:p14="http://schemas.microsoft.com/office/powerpoint/2010/main" val="298233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7364" y="676656"/>
            <a:ext cx="10515600" cy="741299"/>
          </a:xfrm>
        </p:spPr>
        <p:txBody>
          <a:bodyPr>
            <a:normAutofit/>
          </a:bodyPr>
          <a:lstStyle/>
          <a:p>
            <a:r>
              <a:rPr lang="en-IN" sz="4200" dirty="0">
                <a:latin typeface="Bell MT" panose="02020503060305020303" pitchFamily="18" charset="0"/>
              </a:rPr>
              <a:t>M.N. SRINIVAS – “DOMINANT CASTE”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878541"/>
            <a:ext cx="10515600" cy="4302803"/>
          </a:xfrm>
        </p:spPr>
        <p:txBody>
          <a:bodyPr>
            <a:normAutofit fontScale="92500" lnSpcReduction="20000"/>
          </a:bodyPr>
          <a:lstStyle/>
          <a:p>
            <a:pPr algn="just"/>
            <a:r>
              <a:rPr lang="en-IN" sz="2200" dirty="0">
                <a:latin typeface="Bell MT" panose="02020503060305020303" pitchFamily="18" charset="0"/>
              </a:rPr>
              <a:t>In the study of Rampura Village, Srinivas found that the Peasant (</a:t>
            </a:r>
            <a:r>
              <a:rPr lang="en-IN" sz="2200" dirty="0" err="1">
                <a:latin typeface="Bell MT" panose="02020503060305020303" pitchFamily="18" charset="0"/>
              </a:rPr>
              <a:t>Okkaligas</a:t>
            </a:r>
            <a:r>
              <a:rPr lang="en-IN" sz="2200" dirty="0">
                <a:latin typeface="Bell MT" panose="02020503060305020303" pitchFamily="18" charset="0"/>
              </a:rPr>
              <a:t>) caste were numerically dominant – with 735 members; biggest landowners as peasants together own more land than all other castes put together; more literate men among peasants than other castes</a:t>
            </a:r>
          </a:p>
          <a:p>
            <a:pPr algn="just"/>
            <a:endParaRPr lang="en-IN" sz="2200" dirty="0">
              <a:latin typeface="Bell MT" panose="02020503060305020303" pitchFamily="18" charset="0"/>
            </a:endParaRPr>
          </a:p>
          <a:p>
            <a:pPr algn="just"/>
            <a:r>
              <a:rPr lang="en-IN" sz="2200" dirty="0">
                <a:latin typeface="Bell MT" panose="02020503060305020303" pitchFamily="18" charset="0"/>
              </a:rPr>
              <a:t>The ritual rank of the peasants is not very high, and they belong to the Shudra caste but they commanded respect from the priestly castes like </a:t>
            </a:r>
            <a:r>
              <a:rPr lang="en-IN" sz="2200" dirty="0" err="1">
                <a:latin typeface="Bell MT" panose="02020503060305020303" pitchFamily="18" charset="0"/>
              </a:rPr>
              <a:t>Lingayats</a:t>
            </a:r>
            <a:r>
              <a:rPr lang="en-IN" sz="2200" dirty="0">
                <a:latin typeface="Bell MT" panose="02020503060305020303" pitchFamily="18" charset="0"/>
              </a:rPr>
              <a:t> and Brahmins as they were the dominant caste in Rampura</a:t>
            </a:r>
          </a:p>
          <a:p>
            <a:pPr algn="just"/>
            <a:endParaRPr lang="en-IN" sz="2200" dirty="0">
              <a:latin typeface="Bell MT" panose="02020503060305020303" pitchFamily="18" charset="0"/>
            </a:endParaRPr>
          </a:p>
          <a:p>
            <a:pPr algn="just"/>
            <a:r>
              <a:rPr lang="en-US" sz="2200" dirty="0">
                <a:latin typeface="Bell MT" panose="02020503060305020303" pitchFamily="18" charset="0"/>
              </a:rPr>
              <a:t>The Brahmins were the first to sense the new economic opportunities opened to them through Western education, and they gradually moved to the towns to enter the new white-collar professions. </a:t>
            </a:r>
          </a:p>
          <a:p>
            <a:pPr algn="just"/>
            <a:endParaRPr lang="en-US" sz="2200" dirty="0">
              <a:latin typeface="Bell MT" panose="02020503060305020303" pitchFamily="18" charset="0"/>
            </a:endParaRPr>
          </a:p>
          <a:p>
            <a:pPr algn="just"/>
            <a:r>
              <a:rPr lang="en-US" sz="2200" dirty="0">
                <a:latin typeface="Bell MT" panose="02020503060305020303" pitchFamily="18" charset="0"/>
              </a:rPr>
              <a:t>Urban living, the cost of educating children, and the high dowries which the new education and economic opportunities had brought about, gradually caused the Brahmins to part with their land. Much of this land passed to non-Brahmins, especially the Peasants, during the years 1900-1948. This led to the large scale landholding among the peasants in Rampura</a:t>
            </a:r>
            <a:endParaRPr lang="en-IN" sz="2200" dirty="0">
              <a:latin typeface="Bell MT" panose="02020503060305020303" pitchFamily="18" charset="0"/>
            </a:endParaRPr>
          </a:p>
        </p:txBody>
      </p:sp>
    </p:spTree>
    <p:extLst>
      <p:ext uri="{BB962C8B-B14F-4D97-AF65-F5344CB8AC3E}">
        <p14:creationId xmlns:p14="http://schemas.microsoft.com/office/powerpoint/2010/main" val="143483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latin typeface="Bell MT" panose="02020503060305020303" pitchFamily="18" charset="0"/>
              </a:rPr>
              <a:t>Non-Brahmin Movement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algn="just"/>
            <a:r>
              <a:rPr lang="en-IN" sz="2200" dirty="0">
                <a:latin typeface="Bell MT" panose="02020503060305020303" pitchFamily="18" charset="0"/>
              </a:rPr>
              <a:t>At the end of the World War I – non-Brahmin leaders also realised that they must get Western education to get important positions and power in the Government of Mysore.</a:t>
            </a:r>
          </a:p>
          <a:p>
            <a:pPr algn="just"/>
            <a:endParaRPr lang="en-IN" sz="2200" dirty="0">
              <a:latin typeface="Bell MT" panose="02020503060305020303" pitchFamily="18" charset="0"/>
            </a:endParaRPr>
          </a:p>
          <a:p>
            <a:pPr algn="just"/>
            <a:r>
              <a:rPr lang="en-IN" sz="2200" dirty="0">
                <a:latin typeface="Bell MT" panose="02020503060305020303" pitchFamily="18" charset="0"/>
              </a:rPr>
              <a:t>Agitation started – institutionalisation of the scholarship, reservation of seats in medical and technical colleges and appointments to government posts.</a:t>
            </a:r>
          </a:p>
          <a:p>
            <a:pPr algn="just"/>
            <a:endParaRPr lang="en-IN" sz="2200" dirty="0">
              <a:latin typeface="Bell MT" panose="02020503060305020303" pitchFamily="18" charset="0"/>
            </a:endParaRPr>
          </a:p>
          <a:p>
            <a:pPr algn="just"/>
            <a:r>
              <a:rPr lang="en-US" sz="2200" dirty="0">
                <a:latin typeface="Bell MT" panose="02020503060305020303" pitchFamily="18" charset="0"/>
              </a:rPr>
              <a:t>The non- Brahmin agitation succeeded, and gradually a number of rules discriminating against the Brahmins were evolved by the Government of Mysore.</a:t>
            </a:r>
            <a:endParaRPr lang="en-IN" sz="2200" dirty="0">
              <a:latin typeface="Bell MT" panose="02020503060305020303" pitchFamily="18" charset="0"/>
            </a:endParaRPr>
          </a:p>
          <a:p>
            <a:pPr algn="just"/>
            <a:endParaRPr lang="en-IN" sz="2200" dirty="0">
              <a:latin typeface="Bell MT" panose="02020503060305020303" pitchFamily="18" charset="0"/>
            </a:endParaRPr>
          </a:p>
          <a:p>
            <a:pPr algn="just"/>
            <a:r>
              <a:rPr lang="en-IN" sz="2200" dirty="0">
                <a:latin typeface="Bell MT" panose="02020503060305020303" pitchFamily="18" charset="0"/>
              </a:rPr>
              <a:t>Agitation succeeded and the measures led to Western educated non-Brahmin intelligentsia in the 1930s.  </a:t>
            </a:r>
          </a:p>
          <a:p>
            <a:endParaRPr lang="en-IN" sz="2200" dirty="0">
              <a:latin typeface="Bell MT" panose="02020503060305020303" pitchFamily="18" charset="0"/>
            </a:endParaRPr>
          </a:p>
          <a:p>
            <a:endParaRPr lang="en-IN" sz="2200" dirty="0">
              <a:latin typeface="Bell MT" panose="02020503060305020303" pitchFamily="18" charset="0"/>
            </a:endParaRPr>
          </a:p>
        </p:txBody>
      </p:sp>
    </p:spTree>
    <p:extLst>
      <p:ext uri="{BB962C8B-B14F-4D97-AF65-F5344CB8AC3E}">
        <p14:creationId xmlns:p14="http://schemas.microsoft.com/office/powerpoint/2010/main" val="382450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latin typeface="Bell MT" panose="02020503060305020303" pitchFamily="18" charset="0"/>
              </a:rPr>
              <a:t>Non-Brahmin Movement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algn="just"/>
            <a:r>
              <a:rPr lang="en-US" sz="2200" dirty="0">
                <a:latin typeface="Bell MT" panose="02020503060305020303" pitchFamily="18" charset="0"/>
              </a:rPr>
              <a:t>This non-Brahmin movement is relevant to the understanding of the situation in Rampura. It was in the thirties that the leaders among Peasants in Rampura and the neighboring villages began to think of higher education for their sons.</a:t>
            </a:r>
            <a:endParaRPr lang="en-IN" sz="2200" dirty="0">
              <a:latin typeface="Bell MT" panose="02020503060305020303" pitchFamily="18" charset="0"/>
            </a:endParaRPr>
          </a:p>
          <a:p>
            <a:endParaRPr lang="en-IN" sz="2200" dirty="0">
              <a:latin typeface="Bell MT" panose="02020503060305020303" pitchFamily="18" charset="0"/>
            </a:endParaRPr>
          </a:p>
          <a:p>
            <a:r>
              <a:rPr lang="en-US" sz="2200" dirty="0">
                <a:latin typeface="Bell MT" panose="02020503060305020303" pitchFamily="18" charset="0"/>
              </a:rPr>
              <a:t>Contact between the Peasants in Rampura and Peasant politicians and officials outside increased in the forties; furthermore, contact with the towns increased generally, and a few Peasants and </a:t>
            </a:r>
            <a:r>
              <a:rPr lang="en-US" sz="2200" dirty="0" err="1">
                <a:latin typeface="Bell MT" panose="02020503060305020303" pitchFamily="18" charset="0"/>
              </a:rPr>
              <a:t>Lingayats</a:t>
            </a:r>
            <a:r>
              <a:rPr lang="en-US" sz="2200" dirty="0">
                <a:latin typeface="Bell MT" panose="02020503060305020303" pitchFamily="18" charset="0"/>
              </a:rPr>
              <a:t> frequently went to Mysore and Bangalore to secure permits and to buy machinery and other goods.</a:t>
            </a:r>
          </a:p>
          <a:p>
            <a:endParaRPr lang="en-US" sz="2200" dirty="0">
              <a:latin typeface="Bell MT" panose="02020503060305020303" pitchFamily="18" charset="0"/>
            </a:endParaRPr>
          </a:p>
          <a:p>
            <a:r>
              <a:rPr lang="en-US" sz="2200" dirty="0">
                <a:latin typeface="Bell MT" panose="02020503060305020303" pitchFamily="18" charset="0"/>
              </a:rPr>
              <a:t>These increased the chances of the Peasants to become dominant in decisive way. </a:t>
            </a:r>
            <a:endParaRPr lang="en-IN" sz="2200" dirty="0">
              <a:latin typeface="Bell MT" panose="02020503060305020303" pitchFamily="18" charset="0"/>
            </a:endParaRPr>
          </a:p>
        </p:txBody>
      </p:sp>
    </p:spTree>
    <p:extLst>
      <p:ext uri="{BB962C8B-B14F-4D97-AF65-F5344CB8AC3E}">
        <p14:creationId xmlns:p14="http://schemas.microsoft.com/office/powerpoint/2010/main" val="418190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CB62BDE5797842B3E8F4DFDEE5EC14" ma:contentTypeVersion="2" ma:contentTypeDescription="Create a new document." ma:contentTypeScope="" ma:versionID="a421b20cc2fb01e6bdf9eca8661a6437">
  <xsd:schema xmlns:xsd="http://www.w3.org/2001/XMLSchema" xmlns:xs="http://www.w3.org/2001/XMLSchema" xmlns:p="http://schemas.microsoft.com/office/2006/metadata/properties" xmlns:ns2="35490fb0-488e-45f4-b3a6-635ff1ba56af" targetNamespace="http://schemas.microsoft.com/office/2006/metadata/properties" ma:root="true" ma:fieldsID="118277de2ff41ddf6288902fdd188c2e" ns2:_="">
    <xsd:import namespace="35490fb0-488e-45f4-b3a6-635ff1ba56a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90fb0-488e-45f4-b3a6-635ff1ba5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C02F12-4536-4899-95B1-066BDEEE31B8}"/>
</file>

<file path=customXml/itemProps2.xml><?xml version="1.0" encoding="utf-8"?>
<ds:datastoreItem xmlns:ds="http://schemas.openxmlformats.org/officeDocument/2006/customXml" ds:itemID="{5C0DAD1D-8283-40BE-A239-6982418CFD06}"/>
</file>

<file path=customXml/itemProps3.xml><?xml version="1.0" encoding="utf-8"?>
<ds:datastoreItem xmlns:ds="http://schemas.openxmlformats.org/officeDocument/2006/customXml" ds:itemID="{36637D28-DF95-4BE4-A6EE-0B363CE47CB3}"/>
</file>

<file path=docProps/app.xml><?xml version="1.0" encoding="utf-8"?>
<Properties xmlns="http://schemas.openxmlformats.org/officeDocument/2006/extended-properties" xmlns:vt="http://schemas.openxmlformats.org/officeDocument/2006/docPropsVTypes">
  <TotalTime>2037</TotalTime>
  <Words>2786</Words>
  <Application>Microsoft Office PowerPoint</Application>
  <PresentationFormat>Widescreen</PresentationFormat>
  <Paragraphs>141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Bell MT</vt:lpstr>
      <vt:lpstr>Calibri</vt:lpstr>
      <vt:lpstr>Calibri Light</vt:lpstr>
      <vt:lpstr>Office Theme</vt:lpstr>
      <vt:lpstr>Caste, Dominant Caste and Caste Discrimination</vt:lpstr>
      <vt:lpstr>PowerPoint Presentation</vt:lpstr>
      <vt:lpstr>Caste System and its characteristics</vt:lpstr>
      <vt:lpstr>Caste System and its characteristics</vt:lpstr>
      <vt:lpstr>M.N. SRINIVAS – “DOMINANT CASTE”</vt:lpstr>
      <vt:lpstr>M.N. SRINIVAS – “DOMINANT CASTE”</vt:lpstr>
      <vt:lpstr>M.N. SRINIVAS – “DOMINANT CASTE”</vt:lpstr>
      <vt:lpstr>Non-Brahmin Movement</vt:lpstr>
      <vt:lpstr>Non-Brahmin Movement</vt:lpstr>
      <vt:lpstr>Non-Brahmin Movement</vt:lpstr>
      <vt:lpstr>Caste Discrimination and Group Mobility</vt:lpstr>
      <vt:lpstr>Caste Discrimination and Group Mobility</vt:lpstr>
      <vt:lpstr>Caste Discrimination and Group Mobility</vt:lpstr>
      <vt:lpstr>Different Caste Restrictions</vt:lpstr>
      <vt:lpstr>Different Caste Restrictions</vt:lpstr>
      <vt:lpstr>PowerPoint Presentation</vt:lpstr>
      <vt:lpstr>Caste in the 21st Century</vt:lpstr>
      <vt:lpstr>Caste in the 21st Century</vt:lpstr>
      <vt:lpstr>Overview of the Caste System</vt:lpstr>
      <vt:lpstr>Overview of the Caste System</vt:lpstr>
      <vt:lpstr>Overview of the Caste System</vt:lpstr>
      <vt:lpstr>Overview of the Caste System</vt:lpstr>
      <vt:lpstr>Overview of the Caste System</vt:lpstr>
      <vt:lpstr>Overview of the Caste System</vt:lpstr>
      <vt:lpstr>Overview of the Caste System</vt:lpstr>
      <vt:lpstr>Overview of the Caste System</vt:lpstr>
      <vt:lpstr>Overview of the Caste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Patnaik</dc:creator>
  <cp:lastModifiedBy>ARCHANA PATNAIK</cp:lastModifiedBy>
  <cp:revision>174</cp:revision>
  <dcterms:created xsi:type="dcterms:W3CDTF">2019-01-17T05:17:00Z</dcterms:created>
  <dcterms:modified xsi:type="dcterms:W3CDTF">2021-08-24T04:38:43Z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0x010100FFCB62BDE5797842B3E8F4DFDEE5EC14</vt:lpwstr>
  </property>
</Properties>
</file>