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73" r:id="rId4"/>
    <p:sldId id="274" r:id="rId5"/>
    <p:sldId id="275" r:id="rId6"/>
    <p:sldId id="258" r:id="rId7"/>
    <p:sldId id="259" r:id="rId8"/>
    <p:sldId id="260" r:id="rId9"/>
    <p:sldId id="261" r:id="rId10"/>
    <p:sldId id="262" r:id="rId11"/>
    <p:sldId id="263" r:id="rId12"/>
    <p:sldId id="271" r:id="rId13"/>
    <p:sldId id="276" r:id="rId14"/>
    <p:sldId id="277" r:id="rId15"/>
    <p:sldId id="278" r:id="rId16"/>
    <p:sldId id="279" r:id="rId17"/>
    <p:sldId id="280" r:id="rId18"/>
    <p:sldId id="281" r:id="rId19"/>
    <p:sldId id="282" r:id="rId20"/>
    <p:sldId id="264" r:id="rId21"/>
    <p:sldId id="265" r:id="rId22"/>
    <p:sldId id="266" r:id="rId23"/>
    <p:sldId id="267" r:id="rId24"/>
    <p:sldId id="268" r:id="rId25"/>
    <p:sldId id="26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905" autoAdjust="0"/>
    <p:restoredTop sz="94660"/>
  </p:normalViewPr>
  <p:slideViewPr>
    <p:cSldViewPr snapToGrid="0">
      <p:cViewPr>
        <p:scale>
          <a:sx n="72" d="100"/>
          <a:sy n="72" d="100"/>
        </p:scale>
        <p:origin x="53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DCEADDB-67FA-42E7-9327-BE2931D9D403}" type="datetimeFigureOut">
              <a:rPr lang="en-IN" smtClean="0"/>
              <a:t>31-08-2021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C8B224-1B8C-44D3-83C3-09A0704635BC}" type="slidenum">
              <a:rPr lang="en-IN" smtClean="0"/>
              <a:t>‹#›</a:t>
            </a:fld>
            <a:endParaRPr lang="en-IN"/>
          </a:p>
        </p:txBody>
      </p:sp>
    </p:spTree>
    <p:extLst>
      <p:ext uri="{BB962C8B-B14F-4D97-AF65-F5344CB8AC3E}">
        <p14:creationId xmlns:p14="http://schemas.microsoft.com/office/powerpoint/2010/main" val="1689230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DCEADDB-67FA-42E7-9327-BE2931D9D403}" type="datetimeFigureOut">
              <a:rPr lang="en-IN" smtClean="0"/>
              <a:t>31-08-2021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C8B224-1B8C-44D3-83C3-09A0704635BC}" type="slidenum">
              <a:rPr lang="en-IN" smtClean="0"/>
              <a:t>‹#›</a:t>
            </a:fld>
            <a:endParaRPr lang="en-IN"/>
          </a:p>
        </p:txBody>
      </p:sp>
    </p:spTree>
    <p:extLst>
      <p:ext uri="{BB962C8B-B14F-4D97-AF65-F5344CB8AC3E}">
        <p14:creationId xmlns:p14="http://schemas.microsoft.com/office/powerpoint/2010/main" val="1724525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DCEADDB-67FA-42E7-9327-BE2931D9D403}" type="datetimeFigureOut">
              <a:rPr lang="en-IN" smtClean="0"/>
              <a:t>31-08-2021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C8B224-1B8C-44D3-83C3-09A0704635BC}" type="slidenum">
              <a:rPr lang="en-IN" smtClean="0"/>
              <a:t>‹#›</a:t>
            </a:fld>
            <a:endParaRPr lang="en-IN"/>
          </a:p>
        </p:txBody>
      </p:sp>
    </p:spTree>
    <p:extLst>
      <p:ext uri="{BB962C8B-B14F-4D97-AF65-F5344CB8AC3E}">
        <p14:creationId xmlns:p14="http://schemas.microsoft.com/office/powerpoint/2010/main" val="3698946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DCEADDB-67FA-42E7-9327-BE2931D9D403}" type="datetimeFigureOut">
              <a:rPr lang="en-IN" smtClean="0"/>
              <a:t>31-08-2021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C8B224-1B8C-44D3-83C3-09A0704635BC}" type="slidenum">
              <a:rPr lang="en-IN" smtClean="0"/>
              <a:t>‹#›</a:t>
            </a:fld>
            <a:endParaRPr lang="en-IN"/>
          </a:p>
        </p:txBody>
      </p:sp>
    </p:spTree>
    <p:extLst>
      <p:ext uri="{BB962C8B-B14F-4D97-AF65-F5344CB8AC3E}">
        <p14:creationId xmlns:p14="http://schemas.microsoft.com/office/powerpoint/2010/main" val="889674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CEADDB-67FA-42E7-9327-BE2931D9D403}" type="datetimeFigureOut">
              <a:rPr lang="en-IN" smtClean="0"/>
              <a:t>31-08-2021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C8B224-1B8C-44D3-83C3-09A0704635BC}" type="slidenum">
              <a:rPr lang="en-IN" smtClean="0"/>
              <a:t>‹#›</a:t>
            </a:fld>
            <a:endParaRPr lang="en-IN"/>
          </a:p>
        </p:txBody>
      </p:sp>
    </p:spTree>
    <p:extLst>
      <p:ext uri="{BB962C8B-B14F-4D97-AF65-F5344CB8AC3E}">
        <p14:creationId xmlns:p14="http://schemas.microsoft.com/office/powerpoint/2010/main" val="1615469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DCEADDB-67FA-42E7-9327-BE2931D9D403}" type="datetimeFigureOut">
              <a:rPr lang="en-IN" smtClean="0"/>
              <a:t>31-08-2021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C8B224-1B8C-44D3-83C3-09A0704635BC}" type="slidenum">
              <a:rPr lang="en-IN" smtClean="0"/>
              <a:t>‹#›</a:t>
            </a:fld>
            <a:endParaRPr lang="en-IN"/>
          </a:p>
        </p:txBody>
      </p:sp>
    </p:spTree>
    <p:extLst>
      <p:ext uri="{BB962C8B-B14F-4D97-AF65-F5344CB8AC3E}">
        <p14:creationId xmlns:p14="http://schemas.microsoft.com/office/powerpoint/2010/main" val="97628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DCEADDB-67FA-42E7-9327-BE2931D9D403}" type="datetimeFigureOut">
              <a:rPr lang="en-IN" smtClean="0"/>
              <a:t>31-08-2021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8C8B224-1B8C-44D3-83C3-09A0704635BC}" type="slidenum">
              <a:rPr lang="en-IN" smtClean="0"/>
              <a:t>‹#›</a:t>
            </a:fld>
            <a:endParaRPr lang="en-IN"/>
          </a:p>
        </p:txBody>
      </p:sp>
    </p:spTree>
    <p:extLst>
      <p:ext uri="{BB962C8B-B14F-4D97-AF65-F5344CB8AC3E}">
        <p14:creationId xmlns:p14="http://schemas.microsoft.com/office/powerpoint/2010/main" val="2864126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DCEADDB-67FA-42E7-9327-BE2931D9D403}" type="datetimeFigureOut">
              <a:rPr lang="en-IN" smtClean="0"/>
              <a:t>31-08-2021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8C8B224-1B8C-44D3-83C3-09A0704635BC}" type="slidenum">
              <a:rPr lang="en-IN" smtClean="0"/>
              <a:t>‹#›</a:t>
            </a:fld>
            <a:endParaRPr lang="en-IN"/>
          </a:p>
        </p:txBody>
      </p:sp>
    </p:spTree>
    <p:extLst>
      <p:ext uri="{BB962C8B-B14F-4D97-AF65-F5344CB8AC3E}">
        <p14:creationId xmlns:p14="http://schemas.microsoft.com/office/powerpoint/2010/main" val="440492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CEADDB-67FA-42E7-9327-BE2931D9D403}" type="datetimeFigureOut">
              <a:rPr lang="en-IN" smtClean="0"/>
              <a:t>31-08-2021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8C8B224-1B8C-44D3-83C3-09A0704635BC}" type="slidenum">
              <a:rPr lang="en-IN" smtClean="0"/>
              <a:t>‹#›</a:t>
            </a:fld>
            <a:endParaRPr lang="en-IN"/>
          </a:p>
        </p:txBody>
      </p:sp>
    </p:spTree>
    <p:extLst>
      <p:ext uri="{BB962C8B-B14F-4D97-AF65-F5344CB8AC3E}">
        <p14:creationId xmlns:p14="http://schemas.microsoft.com/office/powerpoint/2010/main" val="2401108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CEADDB-67FA-42E7-9327-BE2931D9D403}" type="datetimeFigureOut">
              <a:rPr lang="en-IN" smtClean="0"/>
              <a:t>31-08-2021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C8B224-1B8C-44D3-83C3-09A0704635BC}" type="slidenum">
              <a:rPr lang="en-IN" smtClean="0"/>
              <a:t>‹#›</a:t>
            </a:fld>
            <a:endParaRPr lang="en-IN"/>
          </a:p>
        </p:txBody>
      </p:sp>
    </p:spTree>
    <p:extLst>
      <p:ext uri="{BB962C8B-B14F-4D97-AF65-F5344CB8AC3E}">
        <p14:creationId xmlns:p14="http://schemas.microsoft.com/office/powerpoint/2010/main" val="2842101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CEADDB-67FA-42E7-9327-BE2931D9D403}" type="datetimeFigureOut">
              <a:rPr lang="en-IN" smtClean="0"/>
              <a:t>31-08-2021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C8B224-1B8C-44D3-83C3-09A0704635BC}" type="slidenum">
              <a:rPr lang="en-IN" smtClean="0"/>
              <a:t>‹#›</a:t>
            </a:fld>
            <a:endParaRPr lang="en-IN"/>
          </a:p>
        </p:txBody>
      </p:sp>
    </p:spTree>
    <p:extLst>
      <p:ext uri="{BB962C8B-B14F-4D97-AF65-F5344CB8AC3E}">
        <p14:creationId xmlns:p14="http://schemas.microsoft.com/office/powerpoint/2010/main" val="3043618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CEADDB-67FA-42E7-9327-BE2931D9D403}" type="datetimeFigureOut">
              <a:rPr lang="en-IN" smtClean="0"/>
              <a:t>31-08-2021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C8B224-1B8C-44D3-83C3-09A0704635BC}" type="slidenum">
              <a:rPr lang="en-IN" smtClean="0"/>
              <a:t>‹#›</a:t>
            </a:fld>
            <a:endParaRPr lang="en-IN"/>
          </a:p>
        </p:txBody>
      </p:sp>
    </p:spTree>
    <p:extLst>
      <p:ext uri="{BB962C8B-B14F-4D97-AF65-F5344CB8AC3E}">
        <p14:creationId xmlns:p14="http://schemas.microsoft.com/office/powerpoint/2010/main" val="1760449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8A4E5762-03A1-4391-80F8-9EED28C09699}"/>
              </a:ext>
            </a:extLst>
          </p:cNvPr>
          <p:cNvPicPr>
            <a:picLocks noChangeAspect="1"/>
          </p:cNvPicPr>
          <p:nvPr/>
        </p:nvPicPr>
        <p:blipFill rotWithShape="1">
          <a:blip r:embed="rId2"/>
          <a:srcRect t="8861" r="2368"/>
          <a:stretch/>
        </p:blipFill>
        <p:spPr>
          <a:xfrm>
            <a:off x="3523488" y="10"/>
            <a:ext cx="8668512" cy="6857990"/>
          </a:xfrm>
          <a:prstGeom prst="rect">
            <a:avLst/>
          </a:prstGeom>
        </p:spPr>
      </p:pic>
      <p:sp>
        <p:nvSpPr>
          <p:cNvPr id="16" name="Rectangle 9">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7981" y="1122363"/>
            <a:ext cx="4023360" cy="3204134"/>
          </a:xfrm>
        </p:spPr>
        <p:txBody>
          <a:bodyPr anchor="b">
            <a:normAutofit/>
          </a:bodyPr>
          <a:lstStyle/>
          <a:p>
            <a:pPr algn="l"/>
            <a:r>
              <a:rPr lang="en-IN" sz="4800" b="1">
                <a:latin typeface="Bell MT" panose="02020503060305020303" pitchFamily="18" charset="0"/>
              </a:rPr>
              <a:t>Karl Marx and Alienation</a:t>
            </a:r>
          </a:p>
        </p:txBody>
      </p:sp>
      <p:sp>
        <p:nvSpPr>
          <p:cNvPr id="17"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20311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Bell MT" panose="02020503060305020303" pitchFamily="18" charset="0"/>
              </a:rPr>
              <a:t>Karl Marx</a:t>
            </a:r>
          </a:p>
        </p:txBody>
      </p:sp>
      <p:sp>
        <p:nvSpPr>
          <p:cNvPr id="3" name="Content Placeholder 2"/>
          <p:cNvSpPr>
            <a:spLocks noGrp="1"/>
          </p:cNvSpPr>
          <p:nvPr>
            <p:ph idx="1"/>
          </p:nvPr>
        </p:nvSpPr>
        <p:spPr/>
        <p:txBody>
          <a:bodyPr>
            <a:normAutofit/>
          </a:bodyPr>
          <a:lstStyle/>
          <a:p>
            <a:pPr lvl="1" algn="just"/>
            <a:r>
              <a:rPr lang="en-IN" dirty="0">
                <a:latin typeface="Bell MT" panose="02020503060305020303" pitchFamily="18" charset="0"/>
              </a:rPr>
              <a:t>From their own human potential/himself – Marx assumes that individuals perform less and less like human beings as they are reduced in their work to animals, beasts or inhumane machines.</a:t>
            </a:r>
          </a:p>
          <a:p>
            <a:pPr marL="457200" lvl="1" indent="0" algn="just">
              <a:buNone/>
            </a:pPr>
            <a:r>
              <a:rPr lang="en-IN" dirty="0">
                <a:latin typeface="Bell MT" panose="02020503060305020303" pitchFamily="18" charset="0"/>
              </a:rPr>
              <a:t>In capitalism according to Marx the natural interrelationship between the head and the hand is broken so that only a few people are allowed to do the head work and most others do the handwork that is devoid of the mental component.</a:t>
            </a:r>
          </a:p>
          <a:p>
            <a:pPr marL="457200" lvl="1" indent="0" algn="just">
              <a:buNone/>
            </a:pPr>
            <a:endParaRPr lang="en-IN" dirty="0">
              <a:latin typeface="Bell MT" panose="02020503060305020303" pitchFamily="18" charset="0"/>
            </a:endParaRPr>
          </a:p>
          <a:p>
            <a:pPr algn="just"/>
            <a:r>
              <a:rPr lang="en-IN" dirty="0">
                <a:latin typeface="Bell MT" panose="02020503060305020303" pitchFamily="18" charset="0"/>
              </a:rPr>
              <a:t>Sources of alienation –</a:t>
            </a:r>
          </a:p>
          <a:p>
            <a:pPr lvl="1" algn="just"/>
            <a:r>
              <a:rPr lang="en-IN" dirty="0">
                <a:latin typeface="Bell MT" panose="02020503060305020303" pitchFamily="18" charset="0"/>
              </a:rPr>
              <a:t>Structures in the modern workplace that subdivided labour into narrower and narrower specialities.</a:t>
            </a:r>
          </a:p>
        </p:txBody>
      </p:sp>
    </p:spTree>
    <p:extLst>
      <p:ext uri="{BB962C8B-B14F-4D97-AF65-F5344CB8AC3E}">
        <p14:creationId xmlns:p14="http://schemas.microsoft.com/office/powerpoint/2010/main" val="3564740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Bell MT" panose="02020503060305020303" pitchFamily="18" charset="0"/>
              </a:rPr>
              <a:t>Karl Marx</a:t>
            </a:r>
          </a:p>
        </p:txBody>
      </p:sp>
      <p:sp>
        <p:nvSpPr>
          <p:cNvPr id="3" name="Content Placeholder 2"/>
          <p:cNvSpPr>
            <a:spLocks noGrp="1"/>
          </p:cNvSpPr>
          <p:nvPr>
            <p:ph idx="1"/>
          </p:nvPr>
        </p:nvSpPr>
        <p:spPr/>
        <p:txBody>
          <a:bodyPr>
            <a:normAutofit/>
          </a:bodyPr>
          <a:lstStyle/>
          <a:p>
            <a:pPr marL="457200" lvl="1" indent="0" algn="just">
              <a:buNone/>
            </a:pPr>
            <a:endParaRPr lang="en-IN" dirty="0">
              <a:latin typeface="Bell MT" panose="02020503060305020303" pitchFamily="18" charset="0"/>
            </a:endParaRPr>
          </a:p>
          <a:p>
            <a:pPr algn="just"/>
            <a:r>
              <a:rPr lang="en-IN" dirty="0">
                <a:latin typeface="Bell MT" panose="02020503060305020303" pitchFamily="18" charset="0"/>
              </a:rPr>
              <a:t>Sources of alienation –</a:t>
            </a:r>
          </a:p>
          <a:p>
            <a:pPr lvl="1" algn="just"/>
            <a:r>
              <a:rPr lang="en-IN" dirty="0">
                <a:latin typeface="Bell MT" panose="02020503060305020303" pitchFamily="18" charset="0"/>
              </a:rPr>
              <a:t>Those structures in the modern workplace that limit the amount of control workers exercise over the work they do.</a:t>
            </a:r>
          </a:p>
          <a:p>
            <a:pPr lvl="1" algn="just"/>
            <a:endParaRPr lang="en-IN" dirty="0">
              <a:latin typeface="Bell MT" panose="02020503060305020303" pitchFamily="18" charset="0"/>
            </a:endParaRPr>
          </a:p>
          <a:p>
            <a:pPr algn="just"/>
            <a:r>
              <a:rPr lang="en-IN" dirty="0">
                <a:latin typeface="Bell MT" panose="02020503060305020303" pitchFamily="18" charset="0"/>
              </a:rPr>
              <a:t>Alienation carries with it the assumption that the dignity of the workers can not be maintained unless the work process allows autonomy, responsibility and self-fulfilment.</a:t>
            </a:r>
          </a:p>
          <a:p>
            <a:pPr algn="just"/>
            <a:r>
              <a:rPr lang="en-IN" dirty="0">
                <a:latin typeface="Bell MT" panose="02020503060305020303" pitchFamily="18" charset="0"/>
              </a:rPr>
              <a:t>The feeling of powerlessness, isolation and self-estrangement – alienation of the worker.</a:t>
            </a:r>
          </a:p>
        </p:txBody>
      </p:sp>
    </p:spTree>
    <p:extLst>
      <p:ext uri="{BB962C8B-B14F-4D97-AF65-F5344CB8AC3E}">
        <p14:creationId xmlns:p14="http://schemas.microsoft.com/office/powerpoint/2010/main" val="66004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2493" y="238539"/>
            <a:ext cx="11018520" cy="1434415"/>
          </a:xfrm>
        </p:spPr>
        <p:txBody>
          <a:bodyPr anchor="b">
            <a:normAutofit/>
          </a:bodyPr>
          <a:lstStyle/>
          <a:p>
            <a:r>
              <a:rPr lang="en-IN" sz="5400">
                <a:latin typeface="Bell MT" panose="02020503060305020303" pitchFamily="18" charset="0"/>
              </a:rPr>
              <a:t>Communism</a:t>
            </a:r>
          </a:p>
        </p:txBody>
      </p:sp>
      <p:sp>
        <p:nvSpPr>
          <p:cNvPr id="1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72493" y="2071316"/>
            <a:ext cx="6713552" cy="4119172"/>
          </a:xfrm>
        </p:spPr>
        <p:txBody>
          <a:bodyPr anchor="t">
            <a:normAutofit/>
          </a:bodyPr>
          <a:lstStyle/>
          <a:p>
            <a:pPr algn="just"/>
            <a:r>
              <a:rPr lang="en-IN" sz="2200" dirty="0">
                <a:latin typeface="Bell MT" panose="02020503060305020303" pitchFamily="18" charset="0"/>
              </a:rPr>
              <a:t>Marx drops the term democracy in favour of ‘communism’. For him overcoming of alienation hinges on the supersession of private property</a:t>
            </a:r>
          </a:p>
          <a:p>
            <a:pPr marL="0" indent="0" algn="just">
              <a:buNone/>
            </a:pPr>
            <a:endParaRPr lang="en-IN" sz="2200" dirty="0">
              <a:latin typeface="Bell MT" panose="02020503060305020303" pitchFamily="18" charset="0"/>
            </a:endParaRPr>
          </a:p>
          <a:p>
            <a:pPr algn="just"/>
            <a:r>
              <a:rPr lang="en-IN" sz="2200" dirty="0">
                <a:latin typeface="Bell MT" panose="02020503060305020303" pitchFamily="18" charset="0"/>
              </a:rPr>
              <a:t>Acc. to him what is most essential is reorganisation of society based upon eradication of the then existing relation between private property and wage-labour</a:t>
            </a:r>
          </a:p>
          <a:p>
            <a:pPr marL="0" indent="0" algn="just">
              <a:buNone/>
            </a:pPr>
            <a:r>
              <a:rPr lang="en-IN" sz="2200" dirty="0">
                <a:latin typeface="Bell MT" panose="02020503060305020303" pitchFamily="18" charset="0"/>
              </a:rPr>
              <a:t>  </a:t>
            </a:r>
          </a:p>
          <a:p>
            <a:pPr algn="just"/>
            <a:r>
              <a:rPr lang="en-IN" sz="2200" dirty="0">
                <a:latin typeface="Bell MT" panose="02020503060305020303" pitchFamily="18" charset="0"/>
              </a:rPr>
              <a:t>Revolution as a means of achieving communist state. </a:t>
            </a:r>
          </a:p>
          <a:p>
            <a:pPr marL="0" indent="0">
              <a:buNone/>
            </a:pPr>
            <a:endParaRPr lang="en-IN" sz="2200" dirty="0">
              <a:latin typeface="Bell MT" panose="02020503060305020303" pitchFamily="18" charset="0"/>
            </a:endParaRPr>
          </a:p>
        </p:txBody>
      </p:sp>
      <p:pic>
        <p:nvPicPr>
          <p:cNvPr id="4" name="Picture 3">
            <a:extLst>
              <a:ext uri="{FF2B5EF4-FFF2-40B4-BE49-F238E27FC236}">
                <a16:creationId xmlns:a16="http://schemas.microsoft.com/office/drawing/2014/main" id="{9D88FA75-D17B-42C2-A031-CFF284C72A44}"/>
              </a:ext>
            </a:extLst>
          </p:cNvPr>
          <p:cNvPicPr>
            <a:picLocks noChangeAspect="1"/>
          </p:cNvPicPr>
          <p:nvPr/>
        </p:nvPicPr>
        <p:blipFill rotWithShape="1">
          <a:blip r:embed="rId2"/>
          <a:srcRect l="14316" r="7519" b="3"/>
          <a:stretch/>
        </p:blipFill>
        <p:spPr>
          <a:xfrm>
            <a:off x="7675658" y="2093976"/>
            <a:ext cx="3941064" cy="4096512"/>
          </a:xfrm>
          <a:prstGeom prst="rect">
            <a:avLst/>
          </a:prstGeom>
        </p:spPr>
      </p:pic>
    </p:spTree>
    <p:extLst>
      <p:ext uri="{BB962C8B-B14F-4D97-AF65-F5344CB8AC3E}">
        <p14:creationId xmlns:p14="http://schemas.microsoft.com/office/powerpoint/2010/main" val="1463011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2150"/>
          </a:xfrm>
        </p:spPr>
        <p:txBody>
          <a:bodyPr>
            <a:normAutofit fontScale="90000"/>
          </a:bodyPr>
          <a:lstStyle/>
          <a:p>
            <a:r>
              <a:rPr lang="en-IN" dirty="0">
                <a:latin typeface="Bell MT" panose="02020503060305020303" pitchFamily="18" charset="0"/>
              </a:rPr>
              <a:t>Communist society and Marx</a:t>
            </a:r>
          </a:p>
        </p:txBody>
      </p:sp>
      <p:sp>
        <p:nvSpPr>
          <p:cNvPr id="3" name="Content Placeholder 2"/>
          <p:cNvSpPr>
            <a:spLocks noGrp="1"/>
          </p:cNvSpPr>
          <p:nvPr>
            <p:ph idx="1"/>
          </p:nvPr>
        </p:nvSpPr>
        <p:spPr>
          <a:xfrm>
            <a:off x="838200" y="1323975"/>
            <a:ext cx="10515600" cy="4852988"/>
          </a:xfrm>
        </p:spPr>
        <p:txBody>
          <a:bodyPr>
            <a:normAutofit/>
          </a:bodyPr>
          <a:lstStyle/>
          <a:p>
            <a:pPr algn="just"/>
            <a:r>
              <a:rPr lang="en-US" dirty="0">
                <a:latin typeface="Bell MT" panose="02020503060305020303" pitchFamily="18" charset="0"/>
              </a:rPr>
              <a:t>Communist society, as envisioned by Marx, was going to be characterized by unprecedented material abundance, the “withering away” of the state (that is to say, the state as an agent of coercion), and the disappearance of all inequalities and social problems (or social pathologies) such as crime, alcoholism, and family disintegration</a:t>
            </a:r>
          </a:p>
          <a:p>
            <a:pPr algn="just"/>
            <a:r>
              <a:rPr lang="en-US" dirty="0">
                <a:latin typeface="Bell MT" panose="02020503060305020303" pitchFamily="18" charset="0"/>
              </a:rPr>
              <a:t>Most importantly, exploitation and alienation were going to be eliminated</a:t>
            </a:r>
          </a:p>
          <a:p>
            <a:pPr algn="just"/>
            <a:r>
              <a:rPr lang="en-US" dirty="0">
                <a:latin typeface="Bell MT" panose="02020503060305020303" pitchFamily="18" charset="0"/>
              </a:rPr>
              <a:t>Under these conditions, the conflict between individual and society, or private and public interests, was also supposed to disappear</a:t>
            </a:r>
            <a:endParaRPr lang="en-IN" dirty="0">
              <a:latin typeface="Bell MT" panose="02020503060305020303" pitchFamily="18" charset="0"/>
            </a:endParaRPr>
          </a:p>
        </p:txBody>
      </p:sp>
    </p:spTree>
    <p:extLst>
      <p:ext uri="{BB962C8B-B14F-4D97-AF65-F5344CB8AC3E}">
        <p14:creationId xmlns:p14="http://schemas.microsoft.com/office/powerpoint/2010/main" val="1115079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2150"/>
          </a:xfrm>
        </p:spPr>
        <p:txBody>
          <a:bodyPr>
            <a:normAutofit fontScale="90000"/>
          </a:bodyPr>
          <a:lstStyle/>
          <a:p>
            <a:r>
              <a:rPr lang="en-IN" dirty="0">
                <a:latin typeface="Bell MT" panose="02020503060305020303" pitchFamily="18" charset="0"/>
              </a:rPr>
              <a:t>Communist States</a:t>
            </a:r>
          </a:p>
        </p:txBody>
      </p:sp>
      <p:sp>
        <p:nvSpPr>
          <p:cNvPr id="3" name="Content Placeholder 2"/>
          <p:cNvSpPr>
            <a:spLocks noGrp="1"/>
          </p:cNvSpPr>
          <p:nvPr>
            <p:ph idx="1"/>
          </p:nvPr>
        </p:nvSpPr>
        <p:spPr>
          <a:xfrm>
            <a:off x="838200" y="1323975"/>
            <a:ext cx="10515600" cy="4852988"/>
          </a:xfrm>
        </p:spPr>
        <p:txBody>
          <a:bodyPr>
            <a:normAutofit/>
          </a:bodyPr>
          <a:lstStyle/>
          <a:p>
            <a:pPr algn="just"/>
            <a:r>
              <a:rPr lang="en-US" dirty="0">
                <a:latin typeface="Bell MT" panose="02020503060305020303" pitchFamily="18" charset="0"/>
              </a:rPr>
              <a:t>Some of the communist states were totalitarian—at least during certain periods, such as the Soviet Union under Stalin, China under Mao </a:t>
            </a:r>
            <a:r>
              <a:rPr lang="en-US" dirty="0" err="1">
                <a:latin typeface="Bell MT" panose="02020503060305020303" pitchFamily="18" charset="0"/>
              </a:rPr>
              <a:t>Tse</a:t>
            </a:r>
            <a:r>
              <a:rPr lang="en-US" dirty="0">
                <a:latin typeface="Bell MT" panose="02020503060305020303" pitchFamily="18" charset="0"/>
              </a:rPr>
              <a:t>-tung, Cambodia under Pol Pot, and Cuba under Fidel Castro</a:t>
            </a:r>
          </a:p>
          <a:p>
            <a:pPr algn="just"/>
            <a:r>
              <a:rPr lang="en-US" dirty="0">
                <a:latin typeface="Bell MT" panose="02020503060305020303" pitchFamily="18" charset="0"/>
              </a:rPr>
              <a:t>Totalitarian states unlike other repressive, authoritarian systems, developed unusually efficient and ambitious methods of social control and intimidation and sought to politicize most spheres of life</a:t>
            </a:r>
          </a:p>
          <a:p>
            <a:pPr algn="just"/>
            <a:r>
              <a:rPr lang="en-US" dirty="0">
                <a:latin typeface="Bell MT" panose="02020503060305020303" pitchFamily="18" charset="0"/>
              </a:rPr>
              <a:t>In the totalitarian society, the party/state reserved the right to interfere in aspects of life that used to be matters of indifference for other authoritarian rulers (i.e., the family, sexual morality, recreation, sports, travel, etc.)</a:t>
            </a:r>
            <a:endParaRPr lang="en-IN" dirty="0">
              <a:latin typeface="Bell MT" panose="02020503060305020303" pitchFamily="18" charset="0"/>
            </a:endParaRPr>
          </a:p>
        </p:txBody>
      </p:sp>
    </p:spTree>
    <p:extLst>
      <p:ext uri="{BB962C8B-B14F-4D97-AF65-F5344CB8AC3E}">
        <p14:creationId xmlns:p14="http://schemas.microsoft.com/office/powerpoint/2010/main" val="80379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2150"/>
          </a:xfrm>
        </p:spPr>
        <p:txBody>
          <a:bodyPr>
            <a:normAutofit fontScale="90000"/>
          </a:bodyPr>
          <a:lstStyle/>
          <a:p>
            <a:r>
              <a:rPr lang="en-IN" dirty="0">
                <a:latin typeface="Bell MT" panose="02020503060305020303" pitchFamily="18" charset="0"/>
              </a:rPr>
              <a:t>Communist States</a:t>
            </a:r>
          </a:p>
        </p:txBody>
      </p:sp>
      <p:sp>
        <p:nvSpPr>
          <p:cNvPr id="3" name="Content Placeholder 2"/>
          <p:cNvSpPr>
            <a:spLocks noGrp="1"/>
          </p:cNvSpPr>
          <p:nvPr>
            <p:ph idx="1"/>
          </p:nvPr>
        </p:nvSpPr>
        <p:spPr>
          <a:xfrm>
            <a:off x="838200" y="1323975"/>
            <a:ext cx="10515600" cy="4852988"/>
          </a:xfrm>
        </p:spPr>
        <p:txBody>
          <a:bodyPr>
            <a:normAutofit/>
          </a:bodyPr>
          <a:lstStyle/>
          <a:p>
            <a:pPr algn="just"/>
            <a:r>
              <a:rPr lang="en-US" dirty="0">
                <a:latin typeface="Bell MT" panose="02020503060305020303" pitchFamily="18" charset="0"/>
              </a:rPr>
              <a:t>These totalitarian systems controlled both the means of production and mass communication</a:t>
            </a:r>
          </a:p>
          <a:p>
            <a:pPr algn="just"/>
            <a:r>
              <a:rPr lang="en-US" dirty="0">
                <a:latin typeface="Bell MT" panose="02020503060305020303" pitchFamily="18" charset="0"/>
              </a:rPr>
              <a:t>It is indisputable, however, that in 1991 the Soviet Union fell apart. It is also indisputable that between 1989 and 1991, communist systems in Eastern Europe imploded</a:t>
            </a:r>
          </a:p>
          <a:p>
            <a:pPr algn="just"/>
            <a:r>
              <a:rPr lang="en-US" dirty="0">
                <a:latin typeface="Bell MT" panose="02020503060305020303" pitchFamily="18" charset="0"/>
              </a:rPr>
              <a:t>Those Eastern European regimes collapsed when it became clear that the Soviet Union under Mikhail Gorbachev would not keep them in power by Soviet military force as it had done in 1953 in East Germany, in 1956 in Hungary, and in 1968 in Czechoslovakia</a:t>
            </a:r>
            <a:endParaRPr lang="en-IN" dirty="0">
              <a:latin typeface="Bell MT" panose="02020503060305020303" pitchFamily="18" charset="0"/>
            </a:endParaRPr>
          </a:p>
        </p:txBody>
      </p:sp>
    </p:spTree>
    <p:extLst>
      <p:ext uri="{BB962C8B-B14F-4D97-AF65-F5344CB8AC3E}">
        <p14:creationId xmlns:p14="http://schemas.microsoft.com/office/powerpoint/2010/main" val="2813513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2150"/>
          </a:xfrm>
        </p:spPr>
        <p:txBody>
          <a:bodyPr>
            <a:normAutofit fontScale="90000"/>
          </a:bodyPr>
          <a:lstStyle/>
          <a:p>
            <a:r>
              <a:rPr lang="en-IN" dirty="0">
                <a:latin typeface="Bell MT" panose="02020503060305020303" pitchFamily="18" charset="0"/>
              </a:rPr>
              <a:t>Communist System</a:t>
            </a:r>
          </a:p>
        </p:txBody>
      </p:sp>
      <p:sp>
        <p:nvSpPr>
          <p:cNvPr id="3" name="Content Placeholder 2"/>
          <p:cNvSpPr>
            <a:spLocks noGrp="1"/>
          </p:cNvSpPr>
          <p:nvPr>
            <p:ph idx="1"/>
          </p:nvPr>
        </p:nvSpPr>
        <p:spPr>
          <a:xfrm>
            <a:off x="838200" y="1323975"/>
            <a:ext cx="10515600" cy="4852988"/>
          </a:xfrm>
        </p:spPr>
        <p:txBody>
          <a:bodyPr>
            <a:normAutofit/>
          </a:bodyPr>
          <a:lstStyle/>
          <a:p>
            <a:pPr algn="just"/>
            <a:r>
              <a:rPr lang="en-US" dirty="0">
                <a:latin typeface="Bell MT" panose="02020503060305020303" pitchFamily="18" charset="0"/>
              </a:rPr>
              <a:t>The collapse of Soviet communism also helped to hasten the end of the communist systems in Ethiopia and Nicaragua and weakened communist movements in other parts of the world</a:t>
            </a:r>
          </a:p>
          <a:p>
            <a:pPr algn="just"/>
            <a:r>
              <a:rPr lang="en-US" dirty="0">
                <a:latin typeface="Bell MT" panose="02020503060305020303" pitchFamily="18" charset="0"/>
              </a:rPr>
              <a:t>It has also stimulated the change of economic policies in some of the surviving communist states, especially China and Vietnam. Economic policies in Cuba and North Korea, however, remain largely unchanged</a:t>
            </a:r>
          </a:p>
          <a:p>
            <a:pPr algn="just"/>
            <a:r>
              <a:rPr lang="en-US" dirty="0">
                <a:latin typeface="Bell MT" panose="02020503060305020303" pitchFamily="18" charset="0"/>
              </a:rPr>
              <a:t>The failure of communism to meet the material needs of the populace became more obvious over time. Shortages of even the most basic foodstuffs and consumer goods were chronic and ubiquitous throughout the communist bloc, especially the Soviet Union</a:t>
            </a:r>
            <a:endParaRPr lang="en-IN" dirty="0">
              <a:latin typeface="Bell MT" panose="02020503060305020303" pitchFamily="18" charset="0"/>
            </a:endParaRPr>
          </a:p>
        </p:txBody>
      </p:sp>
    </p:spTree>
    <p:extLst>
      <p:ext uri="{BB962C8B-B14F-4D97-AF65-F5344CB8AC3E}">
        <p14:creationId xmlns:p14="http://schemas.microsoft.com/office/powerpoint/2010/main" val="1430332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2150"/>
          </a:xfrm>
        </p:spPr>
        <p:txBody>
          <a:bodyPr>
            <a:normAutofit fontScale="90000"/>
          </a:bodyPr>
          <a:lstStyle/>
          <a:p>
            <a:r>
              <a:rPr lang="en-IN" dirty="0">
                <a:latin typeface="Bell MT" panose="02020503060305020303" pitchFamily="18" charset="0"/>
              </a:rPr>
              <a:t>Communist System</a:t>
            </a:r>
          </a:p>
        </p:txBody>
      </p:sp>
      <p:sp>
        <p:nvSpPr>
          <p:cNvPr id="3" name="Content Placeholder 2"/>
          <p:cNvSpPr>
            <a:spLocks noGrp="1"/>
          </p:cNvSpPr>
          <p:nvPr>
            <p:ph idx="1"/>
          </p:nvPr>
        </p:nvSpPr>
        <p:spPr>
          <a:xfrm>
            <a:off x="838200" y="1323975"/>
            <a:ext cx="10515600" cy="4852988"/>
          </a:xfrm>
        </p:spPr>
        <p:txBody>
          <a:bodyPr>
            <a:normAutofit fontScale="92500"/>
          </a:bodyPr>
          <a:lstStyle/>
          <a:p>
            <a:pPr algn="just"/>
            <a:r>
              <a:rPr lang="en-US" dirty="0">
                <a:latin typeface="Bell MT" panose="02020503060305020303" pitchFamily="18" charset="0"/>
              </a:rPr>
              <a:t>Communist leaders shared Marx’s conviction that capitalism and the profit motive were the sources of all evil. </a:t>
            </a:r>
          </a:p>
          <a:p>
            <a:pPr algn="just"/>
            <a:r>
              <a:rPr lang="en-US" dirty="0">
                <a:latin typeface="Bell MT" panose="02020503060305020303" pitchFamily="18" charset="0"/>
              </a:rPr>
              <a:t>They also believed that religion was a primitive and debilitating superstition and a tool of the ruling classes that had to be suppressed. </a:t>
            </a:r>
          </a:p>
          <a:p>
            <a:pPr algn="just"/>
            <a:r>
              <a:rPr lang="en-US" dirty="0">
                <a:latin typeface="Bell MT" panose="02020503060305020303" pitchFamily="18" charset="0"/>
              </a:rPr>
              <a:t>Marx and the leaders of actually existing communist systems also shared a contempt for peasants and their traditions. </a:t>
            </a:r>
          </a:p>
          <a:p>
            <a:pPr algn="just"/>
            <a:r>
              <a:rPr lang="en-US" dirty="0">
                <a:latin typeface="Bell MT" panose="02020503060305020303" pitchFamily="18" charset="0"/>
              </a:rPr>
              <a:t>Marx’s doctrine of class struggle too was eagerly embraced by communist leaders and helped to legitimize their ruthlessness and intolerance for any opposition or dissent. </a:t>
            </a:r>
          </a:p>
          <a:p>
            <a:pPr algn="just"/>
            <a:r>
              <a:rPr lang="en-US" dirty="0">
                <a:latin typeface="Bell MT" panose="02020503060305020303" pitchFamily="18" charset="0"/>
              </a:rPr>
              <a:t>Neither Marx nor 20th-century communist leaders were concerned with the dangers of bureaucratization and the concentration of political power</a:t>
            </a:r>
            <a:endParaRPr lang="en-IN" dirty="0">
              <a:latin typeface="Bell MT" panose="02020503060305020303" pitchFamily="18" charset="0"/>
            </a:endParaRPr>
          </a:p>
        </p:txBody>
      </p:sp>
    </p:spTree>
    <p:extLst>
      <p:ext uri="{BB962C8B-B14F-4D97-AF65-F5344CB8AC3E}">
        <p14:creationId xmlns:p14="http://schemas.microsoft.com/office/powerpoint/2010/main" val="11762706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2150"/>
          </a:xfrm>
        </p:spPr>
        <p:txBody>
          <a:bodyPr>
            <a:normAutofit fontScale="90000"/>
          </a:bodyPr>
          <a:lstStyle/>
          <a:p>
            <a:r>
              <a:rPr lang="en-IN" dirty="0">
                <a:latin typeface="Bell MT" panose="02020503060305020303" pitchFamily="18" charset="0"/>
              </a:rPr>
              <a:t>Communist system</a:t>
            </a:r>
          </a:p>
        </p:txBody>
      </p:sp>
      <p:sp>
        <p:nvSpPr>
          <p:cNvPr id="3" name="Content Placeholder 2"/>
          <p:cNvSpPr>
            <a:spLocks noGrp="1"/>
          </p:cNvSpPr>
          <p:nvPr>
            <p:ph idx="1"/>
          </p:nvPr>
        </p:nvSpPr>
        <p:spPr>
          <a:xfrm>
            <a:off x="838200" y="1323975"/>
            <a:ext cx="10515600" cy="4852988"/>
          </a:xfrm>
        </p:spPr>
        <p:txBody>
          <a:bodyPr>
            <a:normAutofit/>
          </a:bodyPr>
          <a:lstStyle/>
          <a:p>
            <a:pPr algn="just"/>
            <a:r>
              <a:rPr lang="en-US" dirty="0">
                <a:latin typeface="Bell MT" panose="02020503060305020303" pitchFamily="18" charset="0"/>
              </a:rPr>
              <a:t>The disunity between theory and practice was more apparent. </a:t>
            </a:r>
          </a:p>
          <a:p>
            <a:pPr algn="just"/>
            <a:r>
              <a:rPr lang="en-US" dirty="0">
                <a:latin typeface="Bell MT" panose="02020503060305020303" pitchFamily="18" charset="0"/>
              </a:rPr>
              <a:t>The public ownership of the means of production did not make the economy more productive</a:t>
            </a:r>
          </a:p>
          <a:p>
            <a:pPr algn="just"/>
            <a:r>
              <a:rPr lang="en-US" dirty="0">
                <a:latin typeface="Bell MT" panose="02020503060305020303" pitchFamily="18" charset="0"/>
              </a:rPr>
              <a:t>The workers deprived of autonomous trade unions had less control over their wages and working conditions than their counterparts under capitalism; they were often searched when exiting the factories (to make sure they did not steal) and had little reason to consider themselves masters of their fate and owners of the means of production</a:t>
            </a:r>
          </a:p>
          <a:p>
            <a:pPr algn="just"/>
            <a:r>
              <a:rPr lang="en-US" dirty="0">
                <a:latin typeface="Bell MT" panose="02020503060305020303" pitchFamily="18" charset="0"/>
              </a:rPr>
              <a:t> One-party rule was no more democratic than parliamentary democracy</a:t>
            </a:r>
            <a:endParaRPr lang="en-IN" dirty="0">
              <a:latin typeface="Bell MT" panose="02020503060305020303" pitchFamily="18" charset="0"/>
            </a:endParaRPr>
          </a:p>
        </p:txBody>
      </p:sp>
    </p:spTree>
    <p:extLst>
      <p:ext uri="{BB962C8B-B14F-4D97-AF65-F5344CB8AC3E}">
        <p14:creationId xmlns:p14="http://schemas.microsoft.com/office/powerpoint/2010/main" val="38347204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2150"/>
          </a:xfrm>
        </p:spPr>
        <p:txBody>
          <a:bodyPr>
            <a:normAutofit fontScale="90000"/>
          </a:bodyPr>
          <a:lstStyle/>
          <a:p>
            <a:r>
              <a:rPr lang="en-IN" dirty="0">
                <a:latin typeface="Bell MT" panose="02020503060305020303" pitchFamily="18" charset="0"/>
              </a:rPr>
              <a:t>Communist System</a:t>
            </a:r>
          </a:p>
        </p:txBody>
      </p:sp>
      <p:sp>
        <p:nvSpPr>
          <p:cNvPr id="3" name="Content Placeholder 2"/>
          <p:cNvSpPr>
            <a:spLocks noGrp="1"/>
          </p:cNvSpPr>
          <p:nvPr>
            <p:ph idx="1"/>
          </p:nvPr>
        </p:nvSpPr>
        <p:spPr>
          <a:xfrm>
            <a:off x="838200" y="1323975"/>
            <a:ext cx="10515600" cy="4852988"/>
          </a:xfrm>
        </p:spPr>
        <p:txBody>
          <a:bodyPr>
            <a:normAutofit/>
          </a:bodyPr>
          <a:lstStyle/>
          <a:p>
            <a:pPr algn="just"/>
            <a:r>
              <a:rPr lang="en-US" dirty="0">
                <a:latin typeface="Bell MT" panose="02020503060305020303" pitchFamily="18" charset="0"/>
              </a:rPr>
              <a:t>The Communist Party was not composed of the most selfless and idealistic representatives of the working classes; the leaders of the party and government proved quite vulnerable to corruption</a:t>
            </a:r>
          </a:p>
          <a:p>
            <a:pPr algn="just"/>
            <a:r>
              <a:rPr lang="en-US" dirty="0">
                <a:latin typeface="Bell MT" panose="02020503060305020303" pitchFamily="18" charset="0"/>
              </a:rPr>
              <a:t>Communist prisons were no more humane than those in capitalist countries and they too failed to rehabilitate the inmates</a:t>
            </a:r>
          </a:p>
          <a:p>
            <a:pPr algn="just"/>
            <a:r>
              <a:rPr lang="en-US" dirty="0">
                <a:latin typeface="Bell MT" panose="02020503060305020303" pitchFamily="18" charset="0"/>
              </a:rPr>
              <a:t>The privileges of the nomenklatura (system whereby influential posts were filled by Party appointees) contradicted the ideals of social equality. </a:t>
            </a:r>
          </a:p>
          <a:p>
            <a:pPr algn="just"/>
            <a:r>
              <a:rPr lang="en-US" dirty="0">
                <a:latin typeface="Bell MT" panose="02020503060305020303" pitchFamily="18" charset="0"/>
              </a:rPr>
              <a:t>The masses did not readily accept that religion was their opiate and that the persecution of believers was just and served a useful purpose.</a:t>
            </a:r>
          </a:p>
          <a:p>
            <a:pPr algn="just"/>
            <a:endParaRPr lang="en-IN" dirty="0">
              <a:latin typeface="Bell MT" panose="02020503060305020303" pitchFamily="18" charset="0"/>
            </a:endParaRPr>
          </a:p>
        </p:txBody>
      </p:sp>
    </p:spTree>
    <p:extLst>
      <p:ext uri="{BB962C8B-B14F-4D97-AF65-F5344CB8AC3E}">
        <p14:creationId xmlns:p14="http://schemas.microsoft.com/office/powerpoint/2010/main" val="3880178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0660A-772C-40CD-BAF2-A72BB24034E7}"/>
              </a:ext>
            </a:extLst>
          </p:cNvPr>
          <p:cNvSpPr>
            <a:spLocks noGrp="1"/>
          </p:cNvSpPr>
          <p:nvPr>
            <p:ph type="title"/>
          </p:nvPr>
        </p:nvSpPr>
        <p:spPr>
          <a:xfrm>
            <a:off x="838200" y="365126"/>
            <a:ext cx="10515600" cy="654050"/>
          </a:xfrm>
        </p:spPr>
        <p:txBody>
          <a:bodyPr>
            <a:normAutofit fontScale="90000"/>
          </a:bodyPr>
          <a:lstStyle/>
          <a:p>
            <a:r>
              <a:rPr lang="en-IN" b="1" dirty="0">
                <a:latin typeface="Bell MT" panose="02020503060305020303" pitchFamily="18" charset="0"/>
              </a:rPr>
              <a:t>Social Inequality and social stratification</a:t>
            </a:r>
          </a:p>
        </p:txBody>
      </p:sp>
      <p:sp>
        <p:nvSpPr>
          <p:cNvPr id="3" name="Content Placeholder 2">
            <a:extLst>
              <a:ext uri="{FF2B5EF4-FFF2-40B4-BE49-F238E27FC236}">
                <a16:creationId xmlns:a16="http://schemas.microsoft.com/office/drawing/2014/main" id="{9DD7EA01-E367-4178-A134-54D63F4A1E2E}"/>
              </a:ext>
            </a:extLst>
          </p:cNvPr>
          <p:cNvSpPr>
            <a:spLocks noGrp="1"/>
          </p:cNvSpPr>
          <p:nvPr>
            <p:ph idx="1"/>
          </p:nvPr>
        </p:nvSpPr>
        <p:spPr>
          <a:xfrm>
            <a:off x="838200" y="1019176"/>
            <a:ext cx="10515600" cy="5157787"/>
          </a:xfrm>
        </p:spPr>
        <p:txBody>
          <a:bodyPr>
            <a:normAutofit lnSpcReduction="10000"/>
          </a:bodyPr>
          <a:lstStyle/>
          <a:p>
            <a:pPr algn="just"/>
            <a:r>
              <a:rPr lang="en-US" dirty="0">
                <a:latin typeface="Bell MT" panose="02020503060305020303" pitchFamily="18" charset="0"/>
              </a:rPr>
              <a:t>Inequality of conditions refers to the unequal distribution of material goods</a:t>
            </a:r>
          </a:p>
          <a:p>
            <a:pPr algn="just"/>
            <a:r>
              <a:rPr lang="en-US" dirty="0">
                <a:latin typeface="Bell MT" panose="02020503060305020303" pitchFamily="18" charset="0"/>
              </a:rPr>
              <a:t>Inequality of opportunities refers to the unequal distribution of life chances (access to education, health…)</a:t>
            </a:r>
          </a:p>
          <a:p>
            <a:pPr algn="just"/>
            <a:r>
              <a:rPr lang="en-US" dirty="0">
                <a:latin typeface="Bell MT" panose="02020503060305020303" pitchFamily="18" charset="0"/>
              </a:rPr>
              <a:t>Stratification system = “the complex of institutions that generate inequalities in income, political power, social honor, and other valued goods”. It has three components according to </a:t>
            </a:r>
            <a:r>
              <a:rPr lang="en-US" dirty="0" err="1">
                <a:latin typeface="Bell MT" panose="02020503060305020303" pitchFamily="18" charset="0"/>
              </a:rPr>
              <a:t>Grusky</a:t>
            </a:r>
            <a:r>
              <a:rPr lang="en-US" dirty="0">
                <a:latin typeface="Bell MT" panose="02020503060305020303" pitchFamily="18" charset="0"/>
              </a:rPr>
              <a:t> (2007):</a:t>
            </a:r>
          </a:p>
          <a:p>
            <a:pPr marL="914400" lvl="1" indent="-457200" algn="just">
              <a:buAutoNum type="arabicParenBoth"/>
            </a:pPr>
            <a:r>
              <a:rPr lang="en-US" dirty="0">
                <a:latin typeface="Bell MT" panose="02020503060305020303" pitchFamily="18" charset="0"/>
              </a:rPr>
              <a:t>the social processes that define certain types of goods as valuable and desirable,</a:t>
            </a:r>
          </a:p>
          <a:p>
            <a:pPr marL="914400" lvl="1" indent="-457200" algn="just">
              <a:buAutoNum type="arabicParenBoth"/>
            </a:pPr>
            <a:r>
              <a:rPr lang="en-US" dirty="0">
                <a:latin typeface="Bell MT" panose="02020503060305020303" pitchFamily="18" charset="0"/>
              </a:rPr>
              <a:t>the rules of allocation that distribute these goods across various roles or occupations in the division of labor […]</a:t>
            </a:r>
          </a:p>
          <a:p>
            <a:pPr marL="914400" lvl="1" indent="-457200" algn="just">
              <a:buAutoNum type="arabicParenBoth"/>
            </a:pPr>
            <a:r>
              <a:rPr lang="en-US" dirty="0">
                <a:latin typeface="Bell MT" panose="02020503060305020303" pitchFamily="18" charset="0"/>
              </a:rPr>
              <a:t>the mobility mechanisms that link individuals to these roles or occupations and thereby generate unequal control over valued goods</a:t>
            </a:r>
            <a:endParaRPr lang="en-IN" dirty="0">
              <a:latin typeface="Bell MT" panose="02020503060305020303" pitchFamily="18" charset="0"/>
            </a:endParaRPr>
          </a:p>
        </p:txBody>
      </p:sp>
    </p:spTree>
    <p:extLst>
      <p:ext uri="{BB962C8B-B14F-4D97-AF65-F5344CB8AC3E}">
        <p14:creationId xmlns:p14="http://schemas.microsoft.com/office/powerpoint/2010/main" val="30714555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30250"/>
          </a:xfrm>
        </p:spPr>
        <p:txBody>
          <a:bodyPr/>
          <a:lstStyle/>
          <a:p>
            <a:r>
              <a:rPr lang="en-IN" dirty="0">
                <a:latin typeface="Bell MT" panose="02020503060305020303" pitchFamily="18" charset="0"/>
              </a:rPr>
              <a:t>Karl Marx Theory of Surplus Value</a:t>
            </a:r>
          </a:p>
        </p:txBody>
      </p:sp>
      <p:sp>
        <p:nvSpPr>
          <p:cNvPr id="3" name="Content Placeholder 2"/>
          <p:cNvSpPr>
            <a:spLocks noGrp="1"/>
          </p:cNvSpPr>
          <p:nvPr>
            <p:ph idx="1"/>
          </p:nvPr>
        </p:nvSpPr>
        <p:spPr>
          <a:xfrm>
            <a:off x="838200" y="1447800"/>
            <a:ext cx="10515600" cy="4729163"/>
          </a:xfrm>
        </p:spPr>
        <p:txBody>
          <a:bodyPr>
            <a:normAutofit fontScale="92500"/>
          </a:bodyPr>
          <a:lstStyle/>
          <a:p>
            <a:pPr algn="just"/>
            <a:r>
              <a:rPr lang="en-IN" dirty="0">
                <a:latin typeface="Bell MT" panose="02020503060305020303" pitchFamily="18" charset="0"/>
              </a:rPr>
              <a:t>Capitalism according to Marx – emphasises on the system of commodity production.</a:t>
            </a:r>
          </a:p>
          <a:p>
            <a:pPr algn="just"/>
            <a:r>
              <a:rPr lang="en-IN" dirty="0">
                <a:latin typeface="Bell MT" panose="02020503060305020303" pitchFamily="18" charset="0"/>
              </a:rPr>
              <a:t>Capitalist system producers simply do not produce for their own needs or for the need of the individual with whom they are in personal contact.</a:t>
            </a:r>
          </a:p>
          <a:p>
            <a:pPr algn="just"/>
            <a:r>
              <a:rPr lang="en-IN" dirty="0">
                <a:latin typeface="Bell MT" panose="02020503060305020303" pitchFamily="18" charset="0"/>
              </a:rPr>
              <a:t>Capitalism involves nation-wide and often international exchange market.</a:t>
            </a:r>
          </a:p>
          <a:p>
            <a:pPr algn="just"/>
            <a:r>
              <a:rPr lang="en-IN" dirty="0">
                <a:latin typeface="Bell MT" panose="02020503060305020303" pitchFamily="18" charset="0"/>
              </a:rPr>
              <a:t>Every commodity has two fold aspect according to Marx:-</a:t>
            </a:r>
          </a:p>
          <a:p>
            <a:pPr lvl="1" algn="just"/>
            <a:r>
              <a:rPr lang="en-IN" dirty="0">
                <a:latin typeface="Bell MT" panose="02020503060305020303" pitchFamily="18" charset="0"/>
              </a:rPr>
              <a:t>Use value – which is realised in the process of consumption.</a:t>
            </a:r>
          </a:p>
          <a:p>
            <a:pPr lvl="2" algn="just"/>
            <a:r>
              <a:rPr lang="en-IN" dirty="0">
                <a:latin typeface="Bell MT" panose="02020503060305020303" pitchFamily="18" charset="0"/>
              </a:rPr>
              <a:t>Ex- Cars have use value – transport or Food have use value – satisfying hunger.</a:t>
            </a:r>
          </a:p>
          <a:p>
            <a:pPr lvl="1" algn="just"/>
            <a:r>
              <a:rPr lang="en-IN" dirty="0">
                <a:latin typeface="Bell MT" panose="02020503060305020303" pitchFamily="18" charset="0"/>
              </a:rPr>
              <a:t>Exchange value -  value a product has when offered in exchange for other products.</a:t>
            </a:r>
          </a:p>
          <a:p>
            <a:pPr lvl="2" algn="just"/>
            <a:r>
              <a:rPr lang="en-IN" dirty="0">
                <a:latin typeface="Bell MT" panose="02020503060305020303" pitchFamily="18" charset="0"/>
              </a:rPr>
              <a:t>Ex- Car exchange value for chairs. Car has more exchange value than chair as for its production machines, factory, labour, etc. is required whereas for producing chair labour, machinery required is comparatively less. (However, this is not fixed)</a:t>
            </a:r>
          </a:p>
        </p:txBody>
      </p:sp>
    </p:spTree>
    <p:extLst>
      <p:ext uri="{BB962C8B-B14F-4D97-AF65-F5344CB8AC3E}">
        <p14:creationId xmlns:p14="http://schemas.microsoft.com/office/powerpoint/2010/main" val="1094190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Bell MT" panose="02020503060305020303" pitchFamily="18" charset="0"/>
              </a:rPr>
              <a:t>Karl Marx Theory of Surplus Value</a:t>
            </a:r>
          </a:p>
        </p:txBody>
      </p:sp>
      <p:sp>
        <p:nvSpPr>
          <p:cNvPr id="3" name="Content Placeholder 2"/>
          <p:cNvSpPr>
            <a:spLocks noGrp="1"/>
          </p:cNvSpPr>
          <p:nvPr>
            <p:ph idx="1"/>
          </p:nvPr>
        </p:nvSpPr>
        <p:spPr/>
        <p:txBody>
          <a:bodyPr>
            <a:normAutofit/>
          </a:bodyPr>
          <a:lstStyle/>
          <a:p>
            <a:pPr marL="0" indent="0" algn="just">
              <a:buNone/>
            </a:pPr>
            <a:endParaRPr lang="en-IN" dirty="0">
              <a:latin typeface="Bell MT" panose="02020503060305020303" pitchFamily="18" charset="0"/>
            </a:endParaRPr>
          </a:p>
          <a:p>
            <a:pPr lvl="1" algn="just"/>
            <a:r>
              <a:rPr lang="en-IN" dirty="0">
                <a:latin typeface="Bell MT" panose="02020503060305020303" pitchFamily="18" charset="0"/>
              </a:rPr>
              <a:t>An object can have use-value whether or not it is a commodity but a commodity or a product must have use-value.</a:t>
            </a:r>
          </a:p>
          <a:p>
            <a:pPr lvl="2" algn="just"/>
            <a:r>
              <a:rPr lang="en-IN" dirty="0">
                <a:latin typeface="Bell MT" panose="02020503060305020303" pitchFamily="18" charset="0"/>
              </a:rPr>
              <a:t>Ex- If a person grows vegetables on his farm and uses them then it has use value but is not a commodity. When we go to the market and buy vegetables then it is a commodity.</a:t>
            </a:r>
          </a:p>
          <a:p>
            <a:pPr lvl="1" algn="just"/>
            <a:r>
              <a:rPr lang="en-IN" dirty="0">
                <a:latin typeface="Bell MT" panose="02020503060305020303" pitchFamily="18" charset="0"/>
              </a:rPr>
              <a:t>Exchange value </a:t>
            </a:r>
            <a:r>
              <a:rPr lang="en-IN">
                <a:latin typeface="Bell MT" panose="02020503060305020303" pitchFamily="18" charset="0"/>
              </a:rPr>
              <a:t>- It </a:t>
            </a:r>
            <a:r>
              <a:rPr lang="en-IN" dirty="0">
                <a:latin typeface="Bell MT" panose="02020503060305020303" pitchFamily="18" charset="0"/>
              </a:rPr>
              <a:t>presupposes a definite economic relation and is inseparable from the market on which good are exchanged.</a:t>
            </a:r>
          </a:p>
          <a:p>
            <a:pPr lvl="1" algn="just"/>
            <a:endParaRPr lang="en-IN" dirty="0">
              <a:latin typeface="Bell MT" panose="02020503060305020303" pitchFamily="18" charset="0"/>
            </a:endParaRPr>
          </a:p>
          <a:p>
            <a:pPr algn="just"/>
            <a:r>
              <a:rPr lang="en-IN" dirty="0" err="1">
                <a:latin typeface="Bell MT" panose="02020503060305020303" pitchFamily="18" charset="0"/>
              </a:rPr>
              <a:t>Labor</a:t>
            </a:r>
            <a:r>
              <a:rPr lang="en-IN" dirty="0">
                <a:latin typeface="Bell MT" panose="02020503060305020303" pitchFamily="18" charset="0"/>
              </a:rPr>
              <a:t> theory of value –</a:t>
            </a:r>
          </a:p>
          <a:p>
            <a:pPr marL="457200" lvl="1" indent="0" algn="just">
              <a:buNone/>
            </a:pPr>
            <a:r>
              <a:rPr lang="en-IN" dirty="0">
                <a:latin typeface="Bell MT" panose="02020503060305020303" pitchFamily="18" charset="0"/>
              </a:rPr>
              <a:t>Both use-value and exchange-value must be directly related to the amount of labour embodied in the production of a commodity.</a:t>
            </a:r>
          </a:p>
        </p:txBody>
      </p:sp>
    </p:spTree>
    <p:extLst>
      <p:ext uri="{BB962C8B-B14F-4D97-AF65-F5344CB8AC3E}">
        <p14:creationId xmlns:p14="http://schemas.microsoft.com/office/powerpoint/2010/main" val="6342078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Bell MT" panose="02020503060305020303" pitchFamily="18" charset="0"/>
              </a:rPr>
              <a:t>Karl Marx Theory of Surplus Value</a:t>
            </a:r>
          </a:p>
        </p:txBody>
      </p:sp>
      <p:sp>
        <p:nvSpPr>
          <p:cNvPr id="3" name="Content Placeholder 2"/>
          <p:cNvSpPr>
            <a:spLocks noGrp="1"/>
          </p:cNvSpPr>
          <p:nvPr>
            <p:ph idx="1"/>
          </p:nvPr>
        </p:nvSpPr>
        <p:spPr/>
        <p:txBody>
          <a:bodyPr>
            <a:normAutofit/>
          </a:bodyPr>
          <a:lstStyle/>
          <a:p>
            <a:pPr marL="457200" lvl="1" indent="0" algn="just">
              <a:buNone/>
            </a:pPr>
            <a:endParaRPr lang="en-IN" dirty="0">
              <a:latin typeface="Bell MT" panose="02020503060305020303" pitchFamily="18" charset="0"/>
            </a:endParaRPr>
          </a:p>
          <a:p>
            <a:pPr algn="just"/>
            <a:r>
              <a:rPr lang="en-IN" dirty="0" err="1">
                <a:latin typeface="Bell MT" panose="02020503060305020303" pitchFamily="18" charset="0"/>
              </a:rPr>
              <a:t>Labor</a:t>
            </a:r>
            <a:r>
              <a:rPr lang="en-IN" dirty="0">
                <a:latin typeface="Bell MT" panose="02020503060305020303" pitchFamily="18" charset="0"/>
              </a:rPr>
              <a:t> theory of value –</a:t>
            </a:r>
          </a:p>
          <a:p>
            <a:pPr marL="457200" lvl="1" indent="0" algn="just">
              <a:buNone/>
            </a:pPr>
            <a:r>
              <a:rPr lang="en-IN" dirty="0">
                <a:latin typeface="Bell MT" panose="02020503060305020303" pitchFamily="18" charset="0"/>
              </a:rPr>
              <a:t>Exchange-value can not be derived from use-value.</a:t>
            </a:r>
          </a:p>
          <a:p>
            <a:pPr marL="914400" lvl="2" indent="0" algn="just">
              <a:buNone/>
            </a:pPr>
            <a:r>
              <a:rPr lang="en-IN" dirty="0">
                <a:latin typeface="Bell MT" panose="02020503060305020303" pitchFamily="18" charset="0"/>
              </a:rPr>
              <a:t>Ex- Deciding the exchange value of corn and iron. For some corn might be important and for some iron so use-value is not the right indicator of exchange-value. Here exchange value will rest upon some quantified characteristics of labour.</a:t>
            </a:r>
          </a:p>
          <a:p>
            <a:pPr marL="914400" lvl="2" indent="0" algn="just">
              <a:buNone/>
            </a:pPr>
            <a:endParaRPr lang="en-IN" dirty="0">
              <a:latin typeface="Bell MT" panose="02020503060305020303" pitchFamily="18" charset="0"/>
            </a:endParaRPr>
          </a:p>
          <a:p>
            <a:pPr marL="0" indent="0" algn="just">
              <a:buNone/>
            </a:pPr>
            <a:r>
              <a:rPr lang="en-IN" dirty="0">
                <a:latin typeface="Bell MT" panose="02020503060305020303" pitchFamily="18" charset="0"/>
              </a:rPr>
              <a:t>Capitalists </a:t>
            </a:r>
            <a:r>
              <a:rPr lang="en-IN">
                <a:latin typeface="Bell MT" panose="02020503060305020303" pitchFamily="18" charset="0"/>
              </a:rPr>
              <a:t>are not interested </a:t>
            </a:r>
            <a:r>
              <a:rPr lang="en-IN" dirty="0">
                <a:latin typeface="Bell MT" panose="02020503060305020303" pitchFamily="18" charset="0"/>
              </a:rPr>
              <a:t>in the use-value of a good but in the exchange-value which is produced by labour (concrete labour).</a:t>
            </a:r>
          </a:p>
        </p:txBody>
      </p:sp>
    </p:spTree>
    <p:extLst>
      <p:ext uri="{BB962C8B-B14F-4D97-AF65-F5344CB8AC3E}">
        <p14:creationId xmlns:p14="http://schemas.microsoft.com/office/powerpoint/2010/main" val="19581732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Bell MT" panose="02020503060305020303" pitchFamily="18" charset="0"/>
              </a:rPr>
              <a:t>Karl Marx Theory of Surplus Value</a:t>
            </a:r>
          </a:p>
        </p:txBody>
      </p:sp>
      <p:sp>
        <p:nvSpPr>
          <p:cNvPr id="3" name="Content Placeholder 2"/>
          <p:cNvSpPr>
            <a:spLocks noGrp="1"/>
          </p:cNvSpPr>
          <p:nvPr>
            <p:ph idx="1"/>
          </p:nvPr>
        </p:nvSpPr>
        <p:spPr/>
        <p:txBody>
          <a:bodyPr>
            <a:normAutofit/>
          </a:bodyPr>
          <a:lstStyle/>
          <a:p>
            <a:pPr algn="just"/>
            <a:r>
              <a:rPr lang="en-IN" dirty="0">
                <a:latin typeface="Bell MT" panose="02020503060305020303" pitchFamily="18" charset="0"/>
              </a:rPr>
              <a:t>Labour process time –</a:t>
            </a:r>
          </a:p>
          <a:p>
            <a:pPr marL="457200" lvl="1" indent="0" algn="just">
              <a:buNone/>
            </a:pPr>
            <a:r>
              <a:rPr lang="en-IN" dirty="0">
                <a:latin typeface="Bell MT" panose="02020503060305020303" pitchFamily="18" charset="0"/>
              </a:rPr>
              <a:t>L X P = Wealth; (L- Labour process, P- its productivity)</a:t>
            </a:r>
          </a:p>
          <a:p>
            <a:pPr marL="457200" lvl="1" indent="0" algn="just">
              <a:buNone/>
            </a:pPr>
            <a:r>
              <a:rPr lang="en-IN" dirty="0">
                <a:latin typeface="Bell MT" panose="02020503060305020303" pitchFamily="18" charset="0"/>
              </a:rPr>
              <a:t>Production = Wealth/Labour</a:t>
            </a:r>
          </a:p>
          <a:p>
            <a:pPr marL="457200" lvl="1" indent="0" algn="just">
              <a:buNone/>
            </a:pPr>
            <a:endParaRPr lang="en-IN" dirty="0">
              <a:latin typeface="Bell MT" panose="02020503060305020303" pitchFamily="18" charset="0"/>
            </a:endParaRPr>
          </a:p>
          <a:p>
            <a:pPr marL="457200" lvl="1" indent="0" algn="just">
              <a:buNone/>
            </a:pPr>
            <a:r>
              <a:rPr lang="en-IN" dirty="0">
                <a:latin typeface="Bell MT" panose="02020503060305020303" pitchFamily="18" charset="0"/>
              </a:rPr>
              <a:t>Forces of production-</a:t>
            </a:r>
          </a:p>
          <a:p>
            <a:pPr marL="457200" lvl="1" indent="0" algn="just">
              <a:buNone/>
            </a:pPr>
            <a:r>
              <a:rPr lang="en-IN" dirty="0">
                <a:latin typeface="Bell MT" panose="02020503060305020303" pitchFamily="18" charset="0"/>
              </a:rPr>
              <a:t>Capitalism produces forces of production. To produce more wealth the relation of labour will be more complex.</a:t>
            </a:r>
          </a:p>
          <a:p>
            <a:pPr marL="914400" lvl="2" indent="0" algn="just">
              <a:buNone/>
            </a:pPr>
            <a:r>
              <a:rPr lang="en-IN" dirty="0">
                <a:latin typeface="Bell MT" panose="02020503060305020303" pitchFamily="18" charset="0"/>
              </a:rPr>
              <a:t>Ex- Necessary labour needed for food production + Surplus labour = Total Labour (food produced)</a:t>
            </a:r>
          </a:p>
          <a:p>
            <a:pPr marL="914400" lvl="2" indent="0" algn="just">
              <a:buNone/>
            </a:pPr>
            <a:endParaRPr lang="en-IN" dirty="0">
              <a:latin typeface="Bell MT" panose="02020503060305020303" pitchFamily="18" charset="0"/>
            </a:endParaRPr>
          </a:p>
          <a:p>
            <a:pPr marL="457200" lvl="1" indent="0" algn="just">
              <a:buNone/>
            </a:pPr>
            <a:r>
              <a:rPr lang="en-IN" dirty="0">
                <a:latin typeface="Bell MT" panose="02020503060305020303" pitchFamily="18" charset="0"/>
              </a:rPr>
              <a:t>Forces of production + relation of production = Mode of production.</a:t>
            </a:r>
          </a:p>
        </p:txBody>
      </p:sp>
    </p:spTree>
    <p:extLst>
      <p:ext uri="{BB962C8B-B14F-4D97-AF65-F5344CB8AC3E}">
        <p14:creationId xmlns:p14="http://schemas.microsoft.com/office/powerpoint/2010/main" val="24298776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Bell MT" panose="02020503060305020303" pitchFamily="18" charset="0"/>
              </a:rPr>
              <a:t>Karl Marx Theory of Surplus Value</a:t>
            </a:r>
          </a:p>
        </p:txBody>
      </p:sp>
      <p:sp>
        <p:nvSpPr>
          <p:cNvPr id="3" name="Content Placeholder 2"/>
          <p:cNvSpPr>
            <a:spLocks noGrp="1"/>
          </p:cNvSpPr>
          <p:nvPr>
            <p:ph idx="1"/>
          </p:nvPr>
        </p:nvSpPr>
        <p:spPr/>
        <p:txBody>
          <a:bodyPr>
            <a:normAutofit/>
          </a:bodyPr>
          <a:lstStyle/>
          <a:p>
            <a:pPr marL="914400" lvl="2" indent="0" algn="just">
              <a:buNone/>
            </a:pPr>
            <a:endParaRPr lang="en-IN" dirty="0">
              <a:latin typeface="Bell MT" panose="02020503060305020303" pitchFamily="18" charset="0"/>
            </a:endParaRPr>
          </a:p>
          <a:p>
            <a:pPr marL="457200" lvl="1" indent="0" algn="just">
              <a:buNone/>
            </a:pPr>
            <a:r>
              <a:rPr lang="en-IN" dirty="0">
                <a:latin typeface="Bell MT" panose="02020503060305020303" pitchFamily="18" charset="0"/>
              </a:rPr>
              <a:t>Mode of production – comprises of both relation of production and forces of production.</a:t>
            </a:r>
          </a:p>
          <a:p>
            <a:pPr marL="457200" lvl="1" indent="0" algn="just">
              <a:buNone/>
            </a:pPr>
            <a:endParaRPr lang="en-IN" dirty="0">
              <a:latin typeface="Bell MT" panose="02020503060305020303" pitchFamily="18" charset="0"/>
            </a:endParaRPr>
          </a:p>
          <a:p>
            <a:pPr algn="just"/>
            <a:r>
              <a:rPr lang="en-IN" dirty="0">
                <a:latin typeface="Bell MT" panose="02020503060305020303" pitchFamily="18" charset="0"/>
              </a:rPr>
              <a:t>Abstract labour – is an historical category. It is the socially necessary labour time. Productivity will increase the wealth but in that case the socially necessary labour time will fall.</a:t>
            </a:r>
          </a:p>
          <a:p>
            <a:pPr lvl="1" algn="just"/>
            <a:r>
              <a:rPr lang="en-IN" dirty="0">
                <a:latin typeface="Bell MT" panose="02020503060305020303" pitchFamily="18" charset="0"/>
              </a:rPr>
              <a:t>Ex- Productive labour will be productive of surplus value whereas unproductive labour will not be productive with surplus value. </a:t>
            </a:r>
          </a:p>
        </p:txBody>
      </p:sp>
    </p:spTree>
    <p:extLst>
      <p:ext uri="{BB962C8B-B14F-4D97-AF65-F5344CB8AC3E}">
        <p14:creationId xmlns:p14="http://schemas.microsoft.com/office/powerpoint/2010/main" val="11564392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Bell MT" panose="02020503060305020303" pitchFamily="18" charset="0"/>
              </a:rPr>
              <a:t>Karl Marx Theory of Surplus Value</a:t>
            </a:r>
          </a:p>
        </p:txBody>
      </p:sp>
      <p:sp>
        <p:nvSpPr>
          <p:cNvPr id="3" name="Content Placeholder 2"/>
          <p:cNvSpPr>
            <a:spLocks noGrp="1"/>
          </p:cNvSpPr>
          <p:nvPr>
            <p:ph idx="1"/>
          </p:nvPr>
        </p:nvSpPr>
        <p:spPr/>
        <p:txBody>
          <a:bodyPr>
            <a:normAutofit/>
          </a:bodyPr>
          <a:lstStyle/>
          <a:p>
            <a:pPr marL="457200" lvl="1" indent="0" algn="just">
              <a:buNone/>
            </a:pPr>
            <a:endParaRPr lang="en-IN" dirty="0">
              <a:latin typeface="Bell MT" panose="02020503060305020303" pitchFamily="18" charset="0"/>
            </a:endParaRPr>
          </a:p>
          <a:p>
            <a:pPr algn="just"/>
            <a:r>
              <a:rPr lang="en-IN" dirty="0">
                <a:latin typeface="Bell MT" panose="02020503060305020303" pitchFamily="18" charset="0"/>
              </a:rPr>
              <a:t>Rate of surplus value = rate of exploitation.</a:t>
            </a:r>
          </a:p>
          <a:p>
            <a:pPr algn="just"/>
            <a:r>
              <a:rPr lang="en-IN" dirty="0">
                <a:latin typeface="Bell MT" panose="02020503060305020303" pitchFamily="18" charset="0"/>
              </a:rPr>
              <a:t>Surplus </a:t>
            </a:r>
            <a:r>
              <a:rPr lang="en-IN">
                <a:latin typeface="Bell MT" panose="02020503060305020303" pitchFamily="18" charset="0"/>
              </a:rPr>
              <a:t>value is </a:t>
            </a:r>
            <a:r>
              <a:rPr lang="en-IN" dirty="0">
                <a:latin typeface="Bell MT" panose="02020503060305020303" pitchFamily="18" charset="0"/>
              </a:rPr>
              <a:t>the source </a:t>
            </a:r>
            <a:r>
              <a:rPr lang="en-IN">
                <a:latin typeface="Bell MT" panose="02020503060305020303" pitchFamily="18" charset="0"/>
              </a:rPr>
              <a:t>of profit.</a:t>
            </a:r>
            <a:endParaRPr lang="en-IN" dirty="0">
              <a:latin typeface="Bell MT" panose="02020503060305020303" pitchFamily="18" charset="0"/>
            </a:endParaRPr>
          </a:p>
        </p:txBody>
      </p:sp>
    </p:spTree>
    <p:extLst>
      <p:ext uri="{BB962C8B-B14F-4D97-AF65-F5344CB8AC3E}">
        <p14:creationId xmlns:p14="http://schemas.microsoft.com/office/powerpoint/2010/main" val="4165508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0660A-772C-40CD-BAF2-A72BB24034E7}"/>
              </a:ext>
            </a:extLst>
          </p:cNvPr>
          <p:cNvSpPr>
            <a:spLocks noGrp="1"/>
          </p:cNvSpPr>
          <p:nvPr>
            <p:ph type="title"/>
          </p:nvPr>
        </p:nvSpPr>
        <p:spPr>
          <a:xfrm>
            <a:off x="838200" y="365126"/>
            <a:ext cx="10515600" cy="911224"/>
          </a:xfrm>
        </p:spPr>
        <p:txBody>
          <a:bodyPr>
            <a:normAutofit fontScale="90000"/>
          </a:bodyPr>
          <a:lstStyle/>
          <a:p>
            <a:pPr algn="ctr"/>
            <a:r>
              <a:rPr lang="en-IN" b="1" dirty="0">
                <a:latin typeface="Bell MT" panose="02020503060305020303" pitchFamily="18" charset="0"/>
              </a:rPr>
              <a:t>Theoretical Perspective on social class - Karl Marx</a:t>
            </a:r>
          </a:p>
        </p:txBody>
      </p:sp>
      <p:sp>
        <p:nvSpPr>
          <p:cNvPr id="3" name="Content Placeholder 2">
            <a:extLst>
              <a:ext uri="{FF2B5EF4-FFF2-40B4-BE49-F238E27FC236}">
                <a16:creationId xmlns:a16="http://schemas.microsoft.com/office/drawing/2014/main" id="{9DD7EA01-E367-4178-A134-54D63F4A1E2E}"/>
              </a:ext>
            </a:extLst>
          </p:cNvPr>
          <p:cNvSpPr>
            <a:spLocks noGrp="1"/>
          </p:cNvSpPr>
          <p:nvPr>
            <p:ph idx="1"/>
          </p:nvPr>
        </p:nvSpPr>
        <p:spPr>
          <a:xfrm>
            <a:off x="838200" y="1419226"/>
            <a:ext cx="10515600" cy="5157787"/>
          </a:xfrm>
        </p:spPr>
        <p:txBody>
          <a:bodyPr>
            <a:normAutofit/>
          </a:bodyPr>
          <a:lstStyle/>
          <a:p>
            <a:pPr algn="just"/>
            <a:r>
              <a:rPr lang="en-US" dirty="0">
                <a:latin typeface="Bell MT" panose="02020503060305020303" pitchFamily="18" charset="0"/>
              </a:rPr>
              <a:t>Karl Marx (1818-1883) was born in Prussia, on May 5, 1818.</a:t>
            </a:r>
          </a:p>
          <a:p>
            <a:pPr algn="just"/>
            <a:r>
              <a:rPr lang="en-US" dirty="0">
                <a:latin typeface="Bell MT" panose="02020503060305020303" pitchFamily="18" charset="0"/>
              </a:rPr>
              <a:t>His famous contribution are the Communist manifesto (1848) and volumes of Capital.</a:t>
            </a:r>
          </a:p>
          <a:p>
            <a:pPr algn="just"/>
            <a:r>
              <a:rPr lang="en-US" dirty="0">
                <a:latin typeface="Bell MT" panose="02020503060305020303" pitchFamily="18" charset="0"/>
              </a:rPr>
              <a:t>Marx’s theory of capitalism reflects on the forms of domination and forms of exploitation.</a:t>
            </a:r>
          </a:p>
          <a:p>
            <a:pPr algn="just"/>
            <a:r>
              <a:rPr lang="en-US" dirty="0">
                <a:latin typeface="Bell MT" panose="02020503060305020303" pitchFamily="18" charset="0"/>
              </a:rPr>
              <a:t>Capitalism as an economic system, or a particular “mode of production”</a:t>
            </a:r>
          </a:p>
          <a:p>
            <a:pPr algn="just"/>
            <a:r>
              <a:rPr lang="en-US" dirty="0">
                <a:latin typeface="Bell MT" panose="02020503060305020303" pitchFamily="18" charset="0"/>
              </a:rPr>
              <a:t>Characteristics of capitalism -  social relations are constituted by </a:t>
            </a:r>
            <a:r>
              <a:rPr lang="en-US" dirty="0" err="1">
                <a:latin typeface="Bell MT" panose="02020503060305020303" pitchFamily="18" charset="0"/>
              </a:rPr>
              <a:t>labour</a:t>
            </a:r>
            <a:r>
              <a:rPr lang="en-US" dirty="0">
                <a:latin typeface="Bell MT" panose="02020503060305020303" pitchFamily="18" charset="0"/>
              </a:rPr>
              <a:t> and fundamentally different from those characteristics of the non-capitalistic society.</a:t>
            </a:r>
          </a:p>
          <a:p>
            <a:pPr marL="0" indent="0" algn="just">
              <a:buNone/>
            </a:pPr>
            <a:endParaRPr lang="en-US" dirty="0">
              <a:latin typeface="Bell MT" panose="02020503060305020303" pitchFamily="18" charset="0"/>
            </a:endParaRPr>
          </a:p>
        </p:txBody>
      </p:sp>
    </p:spTree>
    <p:extLst>
      <p:ext uri="{BB962C8B-B14F-4D97-AF65-F5344CB8AC3E}">
        <p14:creationId xmlns:p14="http://schemas.microsoft.com/office/powerpoint/2010/main" val="697881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00660A-772C-40CD-BAF2-A72BB24034E7}"/>
              </a:ext>
            </a:extLst>
          </p:cNvPr>
          <p:cNvSpPr>
            <a:spLocks noGrp="1"/>
          </p:cNvSpPr>
          <p:nvPr>
            <p:ph type="title"/>
          </p:nvPr>
        </p:nvSpPr>
        <p:spPr>
          <a:xfrm>
            <a:off x="838200" y="585216"/>
            <a:ext cx="10515600" cy="1376934"/>
          </a:xfrm>
        </p:spPr>
        <p:txBody>
          <a:bodyPr>
            <a:normAutofit/>
          </a:bodyPr>
          <a:lstStyle/>
          <a:p>
            <a:pPr algn="ctr"/>
            <a:r>
              <a:rPr lang="en-IN" b="1" dirty="0">
                <a:solidFill>
                  <a:schemeClr val="bg1"/>
                </a:solidFill>
                <a:latin typeface="Bell MT" panose="02020503060305020303" pitchFamily="18" charset="0"/>
              </a:rPr>
              <a:t>Theoretical Perspective on social class - Karl Marx</a:t>
            </a:r>
          </a:p>
        </p:txBody>
      </p:sp>
      <p:pic>
        <p:nvPicPr>
          <p:cNvPr id="4" name="Picture 3">
            <a:extLst>
              <a:ext uri="{FF2B5EF4-FFF2-40B4-BE49-F238E27FC236}">
                <a16:creationId xmlns:a16="http://schemas.microsoft.com/office/drawing/2014/main" id="{3FE614C0-CA33-4CDC-A004-68E21A99CF48}"/>
              </a:ext>
            </a:extLst>
          </p:cNvPr>
          <p:cNvPicPr>
            <a:picLocks noChangeAspect="1"/>
          </p:cNvPicPr>
          <p:nvPr/>
        </p:nvPicPr>
        <p:blipFill rotWithShape="1">
          <a:blip r:embed="rId2"/>
          <a:srcRect t="8135" r="3" b="2261"/>
          <a:stretch/>
        </p:blipFill>
        <p:spPr>
          <a:xfrm>
            <a:off x="6171057" y="2496310"/>
            <a:ext cx="5336032" cy="3660185"/>
          </a:xfrm>
          <a:prstGeom prst="rect">
            <a:avLst/>
          </a:prstGeom>
        </p:spPr>
      </p:pic>
      <p:sp>
        <p:nvSpPr>
          <p:cNvPr id="3" name="Content Placeholder 2">
            <a:extLst>
              <a:ext uri="{FF2B5EF4-FFF2-40B4-BE49-F238E27FC236}">
                <a16:creationId xmlns:a16="http://schemas.microsoft.com/office/drawing/2014/main" id="{9DD7EA01-E367-4178-A134-54D63F4A1E2E}"/>
              </a:ext>
            </a:extLst>
          </p:cNvPr>
          <p:cNvSpPr>
            <a:spLocks noGrp="1"/>
          </p:cNvSpPr>
          <p:nvPr>
            <p:ph idx="1"/>
          </p:nvPr>
        </p:nvSpPr>
        <p:spPr>
          <a:xfrm>
            <a:off x="684911" y="2365332"/>
            <a:ext cx="5173472" cy="3660185"/>
          </a:xfrm>
        </p:spPr>
        <p:txBody>
          <a:bodyPr anchor="ctr">
            <a:normAutofit/>
          </a:bodyPr>
          <a:lstStyle/>
          <a:p>
            <a:pPr algn="just"/>
            <a:r>
              <a:rPr lang="en-US" sz="2200" dirty="0">
                <a:latin typeface="Bell MT" panose="02020503060305020303" pitchFamily="18" charset="0"/>
              </a:rPr>
              <a:t>Capitalism characterizes society in terms of class relation structured by private ownership of the means of production and market regulated economy.</a:t>
            </a:r>
          </a:p>
          <a:p>
            <a:pPr algn="just"/>
            <a:r>
              <a:rPr lang="en-US" sz="2200" dirty="0">
                <a:latin typeface="Bell MT" panose="02020503060305020303" pitchFamily="18" charset="0"/>
              </a:rPr>
              <a:t>In any mode of production, the production of goods is based on two types of “productive forces”: means of production and labor force.</a:t>
            </a:r>
          </a:p>
          <a:p>
            <a:pPr marL="0" indent="0">
              <a:buNone/>
            </a:pPr>
            <a:endParaRPr lang="en-US" sz="2200" dirty="0">
              <a:latin typeface="Bell MT" panose="02020503060305020303" pitchFamily="18" charset="0"/>
            </a:endParaRPr>
          </a:p>
        </p:txBody>
      </p:sp>
    </p:spTree>
    <p:extLst>
      <p:ext uri="{BB962C8B-B14F-4D97-AF65-F5344CB8AC3E}">
        <p14:creationId xmlns:p14="http://schemas.microsoft.com/office/powerpoint/2010/main" val="4270884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0660A-772C-40CD-BAF2-A72BB24034E7}"/>
              </a:ext>
            </a:extLst>
          </p:cNvPr>
          <p:cNvSpPr>
            <a:spLocks noGrp="1"/>
          </p:cNvSpPr>
          <p:nvPr>
            <p:ph type="title"/>
          </p:nvPr>
        </p:nvSpPr>
        <p:spPr>
          <a:xfrm>
            <a:off x="838200" y="365126"/>
            <a:ext cx="10515600" cy="911224"/>
          </a:xfrm>
        </p:spPr>
        <p:txBody>
          <a:bodyPr>
            <a:normAutofit fontScale="90000"/>
          </a:bodyPr>
          <a:lstStyle/>
          <a:p>
            <a:pPr algn="ctr"/>
            <a:r>
              <a:rPr lang="en-IN" b="1" dirty="0">
                <a:latin typeface="Bell MT" panose="02020503060305020303" pitchFamily="18" charset="0"/>
              </a:rPr>
              <a:t>Theoretical Perspective on social class - Karl Marx</a:t>
            </a:r>
          </a:p>
        </p:txBody>
      </p:sp>
      <p:sp>
        <p:nvSpPr>
          <p:cNvPr id="3" name="Content Placeholder 2">
            <a:extLst>
              <a:ext uri="{FF2B5EF4-FFF2-40B4-BE49-F238E27FC236}">
                <a16:creationId xmlns:a16="http://schemas.microsoft.com/office/drawing/2014/main" id="{9DD7EA01-E367-4178-A134-54D63F4A1E2E}"/>
              </a:ext>
            </a:extLst>
          </p:cNvPr>
          <p:cNvSpPr>
            <a:spLocks noGrp="1"/>
          </p:cNvSpPr>
          <p:nvPr>
            <p:ph idx="1"/>
          </p:nvPr>
        </p:nvSpPr>
        <p:spPr>
          <a:xfrm>
            <a:off x="838200" y="1419226"/>
            <a:ext cx="10515600" cy="5157787"/>
          </a:xfrm>
        </p:spPr>
        <p:txBody>
          <a:bodyPr>
            <a:normAutofit/>
          </a:bodyPr>
          <a:lstStyle/>
          <a:p>
            <a:pPr algn="just"/>
            <a:endParaRPr lang="en-US">
              <a:latin typeface="Bell MT" panose="02020503060305020303" pitchFamily="18" charset="0"/>
            </a:endParaRPr>
          </a:p>
          <a:p>
            <a:pPr algn="just"/>
            <a:r>
              <a:rPr lang="en-US">
                <a:latin typeface="Bell MT" panose="02020503060305020303" pitchFamily="18" charset="0"/>
              </a:rPr>
              <a:t>In </a:t>
            </a:r>
            <a:r>
              <a:rPr lang="en-US" dirty="0">
                <a:latin typeface="Bell MT" panose="02020503060305020303" pitchFamily="18" charset="0"/>
              </a:rPr>
              <a:t>the capitalist mode of production, the relations of production are organized as </a:t>
            </a:r>
            <a:r>
              <a:rPr lang="en-US">
                <a:latin typeface="Bell MT" panose="02020503060305020303" pitchFamily="18" charset="0"/>
              </a:rPr>
              <a:t>followed:</a:t>
            </a:r>
          </a:p>
          <a:p>
            <a:pPr marL="0" indent="0" algn="just">
              <a:buNone/>
            </a:pPr>
            <a:endParaRPr lang="en-US" dirty="0">
              <a:latin typeface="Bell MT" panose="02020503060305020303" pitchFamily="18" charset="0"/>
            </a:endParaRPr>
          </a:p>
          <a:p>
            <a:pPr lvl="1" algn="just"/>
            <a:r>
              <a:rPr lang="en-US" dirty="0">
                <a:latin typeface="Bell MT" panose="02020503060305020303" pitchFamily="18" charset="0"/>
              </a:rPr>
              <a:t>The means of production are owned by a small number of people who don’t need to work to earn a living : the bourgeoisie</a:t>
            </a:r>
          </a:p>
          <a:p>
            <a:pPr lvl="1" algn="just"/>
            <a:r>
              <a:rPr lang="en-US" dirty="0">
                <a:latin typeface="Bell MT" panose="02020503060305020303" pitchFamily="18" charset="0"/>
              </a:rPr>
              <a:t>All other people (the proletariat) must sell their labor force in order to earn a living</a:t>
            </a:r>
            <a:endParaRPr lang="en-IN" dirty="0">
              <a:latin typeface="Bell MT" panose="02020503060305020303" pitchFamily="18" charset="0"/>
            </a:endParaRPr>
          </a:p>
        </p:txBody>
      </p:sp>
    </p:spTree>
    <p:extLst>
      <p:ext uri="{BB962C8B-B14F-4D97-AF65-F5344CB8AC3E}">
        <p14:creationId xmlns:p14="http://schemas.microsoft.com/office/powerpoint/2010/main" val="1794421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Bell MT" panose="02020503060305020303" pitchFamily="18" charset="0"/>
              </a:rPr>
              <a:t>Karl Marx</a:t>
            </a:r>
          </a:p>
        </p:txBody>
      </p:sp>
      <p:sp>
        <p:nvSpPr>
          <p:cNvPr id="3" name="Content Placeholder 2"/>
          <p:cNvSpPr>
            <a:spLocks noGrp="1"/>
          </p:cNvSpPr>
          <p:nvPr>
            <p:ph idx="1"/>
          </p:nvPr>
        </p:nvSpPr>
        <p:spPr/>
        <p:txBody>
          <a:bodyPr>
            <a:normAutofit/>
          </a:bodyPr>
          <a:lstStyle/>
          <a:p>
            <a:pPr algn="just"/>
            <a:r>
              <a:rPr lang="en-IN" dirty="0">
                <a:latin typeface="Bell MT" panose="02020503060305020303" pitchFamily="18" charset="0"/>
              </a:rPr>
              <a:t>Capitalist own and control production whereas proletariats with labour create wealth for the society.</a:t>
            </a:r>
          </a:p>
          <a:p>
            <a:pPr algn="just"/>
            <a:r>
              <a:rPr lang="en-IN" dirty="0">
                <a:latin typeface="Bell MT" panose="02020503060305020303" pitchFamily="18" charset="0"/>
              </a:rPr>
              <a:t>Class opposition occurs because of the structural contradiction of capitalism – opposition between </a:t>
            </a:r>
            <a:r>
              <a:rPr lang="en-IN">
                <a:latin typeface="Bell MT" panose="02020503060305020303" pitchFamily="18" charset="0"/>
              </a:rPr>
              <a:t>the dominating </a:t>
            </a:r>
            <a:r>
              <a:rPr lang="en-IN" dirty="0">
                <a:latin typeface="Bell MT" panose="02020503060305020303" pitchFamily="18" charset="0"/>
              </a:rPr>
              <a:t>and the exploited.</a:t>
            </a:r>
          </a:p>
          <a:p>
            <a:pPr algn="just"/>
            <a:r>
              <a:rPr lang="en-IN" dirty="0">
                <a:latin typeface="Bell MT" panose="02020503060305020303" pitchFamily="18" charset="0"/>
              </a:rPr>
              <a:t>The social wealth produced by the workers is appropriated by the capitalists for their individual/particularistic ends.</a:t>
            </a:r>
          </a:p>
          <a:p>
            <a:pPr algn="just"/>
            <a:r>
              <a:rPr lang="en-IN" dirty="0">
                <a:latin typeface="Bell MT" panose="02020503060305020303" pitchFamily="18" charset="0"/>
              </a:rPr>
              <a:t>Capitalists employ workers (own labour time) and the means of production (tools and raw material).</a:t>
            </a:r>
          </a:p>
          <a:p>
            <a:pPr marL="0" indent="0" algn="just">
              <a:buNone/>
            </a:pPr>
            <a:endParaRPr lang="en-IN" dirty="0">
              <a:latin typeface="Bell MT" panose="02020503060305020303" pitchFamily="18" charset="0"/>
            </a:endParaRPr>
          </a:p>
        </p:txBody>
      </p:sp>
    </p:spTree>
    <p:extLst>
      <p:ext uri="{BB962C8B-B14F-4D97-AF65-F5344CB8AC3E}">
        <p14:creationId xmlns:p14="http://schemas.microsoft.com/office/powerpoint/2010/main" val="2086926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Bell MT" panose="02020503060305020303" pitchFamily="18" charset="0"/>
              </a:rPr>
              <a:t>Karl Marx</a:t>
            </a:r>
          </a:p>
        </p:txBody>
      </p:sp>
      <p:sp>
        <p:nvSpPr>
          <p:cNvPr id="3" name="Content Placeholder 2"/>
          <p:cNvSpPr>
            <a:spLocks noGrp="1"/>
          </p:cNvSpPr>
          <p:nvPr>
            <p:ph idx="1"/>
          </p:nvPr>
        </p:nvSpPr>
        <p:spPr/>
        <p:txBody>
          <a:bodyPr>
            <a:normAutofit/>
          </a:bodyPr>
          <a:lstStyle/>
          <a:p>
            <a:pPr algn="just"/>
            <a:r>
              <a:rPr lang="en-IN" dirty="0">
                <a:latin typeface="Bell MT" panose="02020503060305020303" pitchFamily="18" charset="0"/>
              </a:rPr>
              <a:t>Marx offered structures of capitalism that cause alienation.</a:t>
            </a:r>
          </a:p>
          <a:p>
            <a:pPr algn="just"/>
            <a:r>
              <a:rPr lang="en-IN" dirty="0">
                <a:latin typeface="Bell MT" panose="02020503060305020303" pitchFamily="18" charset="0"/>
              </a:rPr>
              <a:t>Alienation has four basic components:-</a:t>
            </a:r>
          </a:p>
          <a:p>
            <a:pPr lvl="1" algn="just"/>
            <a:r>
              <a:rPr lang="en-IN" dirty="0">
                <a:latin typeface="Bell MT" panose="02020503060305020303" pitchFamily="18" charset="0"/>
              </a:rPr>
              <a:t>Productive activity – workers do not work for themselves but for the capitalists who pay them a subsistence wage in return. Both the worker and the capitalist believe that the payment of the wage means that the productive activity belongs to the capitalist.</a:t>
            </a:r>
          </a:p>
          <a:p>
            <a:pPr marL="457200" lvl="1" indent="0" algn="just">
              <a:buNone/>
            </a:pPr>
            <a:r>
              <a:rPr lang="en-IN" dirty="0">
                <a:latin typeface="Bell MT" panose="02020503060305020303" pitchFamily="18" charset="0"/>
              </a:rPr>
              <a:t>Marx argued that productive activity in capitalism is reduced often to boring and stultifying means to fulfilment of the only end that is earning money to survive.</a:t>
            </a:r>
          </a:p>
          <a:p>
            <a:pPr marL="457200" lvl="1" indent="0" algn="just">
              <a:buNone/>
            </a:pPr>
            <a:r>
              <a:rPr lang="en-IN" dirty="0">
                <a:latin typeface="Bell MT" panose="02020503060305020303" pitchFamily="18" charset="0"/>
              </a:rPr>
              <a:t>Productive activity belongs to the capitalists because they decide what is to be done with it and workers are alienated for that activity.</a:t>
            </a:r>
          </a:p>
        </p:txBody>
      </p:sp>
    </p:spTree>
    <p:extLst>
      <p:ext uri="{BB962C8B-B14F-4D97-AF65-F5344CB8AC3E}">
        <p14:creationId xmlns:p14="http://schemas.microsoft.com/office/powerpoint/2010/main" val="1581516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Bell MT" panose="02020503060305020303" pitchFamily="18" charset="0"/>
              </a:rPr>
              <a:t>Karl Marx</a:t>
            </a:r>
          </a:p>
        </p:txBody>
      </p:sp>
      <p:sp>
        <p:nvSpPr>
          <p:cNvPr id="3" name="Content Placeholder 2"/>
          <p:cNvSpPr>
            <a:spLocks noGrp="1"/>
          </p:cNvSpPr>
          <p:nvPr>
            <p:ph idx="1"/>
          </p:nvPr>
        </p:nvSpPr>
        <p:spPr/>
        <p:txBody>
          <a:bodyPr>
            <a:normAutofit/>
          </a:bodyPr>
          <a:lstStyle/>
          <a:p>
            <a:pPr lvl="1" algn="just"/>
            <a:r>
              <a:rPr lang="en-IN" dirty="0">
                <a:latin typeface="Bell MT" panose="02020503060305020303" pitchFamily="18" charset="0"/>
              </a:rPr>
              <a:t>Product – The workers are alienated not only from the productive activity but also from the object of those activities - product.</a:t>
            </a:r>
          </a:p>
          <a:p>
            <a:pPr marL="457200" lvl="1" indent="0" algn="just">
              <a:buNone/>
            </a:pPr>
            <a:r>
              <a:rPr lang="en-IN" dirty="0">
                <a:latin typeface="Bell MT" panose="02020503060305020303" pitchFamily="18" charset="0"/>
              </a:rPr>
              <a:t>Marx argued the product of the labour does not belong to the workers, to be used by them in order to satisfy the basic needs.</a:t>
            </a:r>
          </a:p>
          <a:p>
            <a:pPr marL="457200" lvl="1" indent="0" algn="just">
              <a:buNone/>
            </a:pPr>
            <a:r>
              <a:rPr lang="en-IN" dirty="0">
                <a:latin typeface="Bell MT" panose="02020503060305020303" pitchFamily="18" charset="0"/>
              </a:rPr>
              <a:t>The worker does not have control over the product. They lack detailed knowledge of aspects of production process.</a:t>
            </a:r>
          </a:p>
          <a:p>
            <a:pPr marL="457200" lvl="1" indent="0" algn="just">
              <a:buNone/>
            </a:pPr>
            <a:r>
              <a:rPr lang="en-IN" dirty="0">
                <a:latin typeface="Bell MT" panose="02020503060305020303" pitchFamily="18" charset="0"/>
              </a:rPr>
              <a:t>Ex – Automobile assembly line workers and the end product car.</a:t>
            </a:r>
          </a:p>
          <a:p>
            <a:pPr marL="457200" lvl="1" indent="0" algn="just">
              <a:buNone/>
            </a:pPr>
            <a:r>
              <a:rPr lang="en-IN" dirty="0">
                <a:latin typeface="Bell MT" panose="02020503060305020303" pitchFamily="18" charset="0"/>
              </a:rPr>
              <a:t>Here assembly lines are so long that many steps are involved and individuals are reduced to insignificant role in the whole process.</a:t>
            </a:r>
          </a:p>
        </p:txBody>
      </p:sp>
    </p:spTree>
    <p:extLst>
      <p:ext uri="{BB962C8B-B14F-4D97-AF65-F5344CB8AC3E}">
        <p14:creationId xmlns:p14="http://schemas.microsoft.com/office/powerpoint/2010/main" val="2318901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Bell MT" panose="02020503060305020303" pitchFamily="18" charset="0"/>
              </a:rPr>
              <a:t>Karl Marx</a:t>
            </a:r>
          </a:p>
        </p:txBody>
      </p:sp>
      <p:sp>
        <p:nvSpPr>
          <p:cNvPr id="3" name="Content Placeholder 2"/>
          <p:cNvSpPr>
            <a:spLocks noGrp="1"/>
          </p:cNvSpPr>
          <p:nvPr>
            <p:ph idx="1"/>
          </p:nvPr>
        </p:nvSpPr>
        <p:spPr/>
        <p:txBody>
          <a:bodyPr>
            <a:normAutofit/>
          </a:bodyPr>
          <a:lstStyle/>
          <a:p>
            <a:pPr lvl="1" algn="just"/>
            <a:r>
              <a:rPr lang="en-IN" dirty="0">
                <a:latin typeface="Bell MT" panose="02020503060305020303" pitchFamily="18" charset="0"/>
              </a:rPr>
              <a:t>Fellow workers – Marx assumes that people basically need and want to work co-operatively in order to appropriate from nature what they require to survive.</a:t>
            </a:r>
          </a:p>
          <a:p>
            <a:pPr marL="457200" lvl="1" indent="0" algn="just">
              <a:buNone/>
            </a:pPr>
            <a:r>
              <a:rPr lang="en-IN" dirty="0">
                <a:latin typeface="Bell MT" panose="02020503060305020303" pitchFamily="18" charset="0"/>
              </a:rPr>
              <a:t>Marx argued that in capitalism this co-operation is disrupted and strangers are forced to work side by side for the capitalists. Even if workers are friends, the nature of technology makes for great deal of isolation.</a:t>
            </a:r>
          </a:p>
          <a:p>
            <a:pPr marL="457200" lvl="1" indent="0" algn="just">
              <a:buNone/>
            </a:pPr>
            <a:r>
              <a:rPr lang="en-IN" dirty="0">
                <a:latin typeface="Bell MT" panose="02020503060305020303" pitchFamily="18" charset="0"/>
              </a:rPr>
              <a:t>Workers are also forced into outright competition and sometimes conflict with one another. The reward system, pitting one against the other generates considerable hostility among workers towards their peers.</a:t>
            </a:r>
          </a:p>
        </p:txBody>
      </p:sp>
    </p:spTree>
    <p:extLst>
      <p:ext uri="{BB962C8B-B14F-4D97-AF65-F5344CB8AC3E}">
        <p14:creationId xmlns:p14="http://schemas.microsoft.com/office/powerpoint/2010/main" val="31347973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FCB62BDE5797842B3E8F4DFDEE5EC14" ma:contentTypeVersion="2" ma:contentTypeDescription="Create a new document." ma:contentTypeScope="" ma:versionID="a421b20cc2fb01e6bdf9eca8661a6437">
  <xsd:schema xmlns:xsd="http://www.w3.org/2001/XMLSchema" xmlns:xs="http://www.w3.org/2001/XMLSchema" xmlns:p="http://schemas.microsoft.com/office/2006/metadata/properties" xmlns:ns2="35490fb0-488e-45f4-b3a6-635ff1ba56af" targetNamespace="http://schemas.microsoft.com/office/2006/metadata/properties" ma:root="true" ma:fieldsID="118277de2ff41ddf6288902fdd188c2e" ns2:_="">
    <xsd:import namespace="35490fb0-488e-45f4-b3a6-635ff1ba56a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490fb0-488e-45f4-b3a6-635ff1ba56a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15A38C3-F8F7-41C8-8124-3BD1DA55954A}"/>
</file>

<file path=customXml/itemProps2.xml><?xml version="1.0" encoding="utf-8"?>
<ds:datastoreItem xmlns:ds="http://schemas.openxmlformats.org/officeDocument/2006/customXml" ds:itemID="{F641F9DA-0327-4660-93C3-6FA8B4F8CD81}"/>
</file>

<file path=customXml/itemProps3.xml><?xml version="1.0" encoding="utf-8"?>
<ds:datastoreItem xmlns:ds="http://schemas.openxmlformats.org/officeDocument/2006/customXml" ds:itemID="{DF067142-A164-4201-8375-429DFE230579}"/>
</file>

<file path=docProps/app.xml><?xml version="1.0" encoding="utf-8"?>
<Properties xmlns="http://schemas.openxmlformats.org/officeDocument/2006/extended-properties" xmlns:vt="http://schemas.openxmlformats.org/officeDocument/2006/docPropsVTypes">
  <TotalTime>1733</TotalTime>
  <Words>2198</Words>
  <Application>Microsoft Office PowerPoint</Application>
  <PresentationFormat>Widescreen</PresentationFormat>
  <Paragraphs>139</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Bell MT</vt:lpstr>
      <vt:lpstr>Calibri</vt:lpstr>
      <vt:lpstr>Calibri Light</vt:lpstr>
      <vt:lpstr>Office Theme</vt:lpstr>
      <vt:lpstr>Karl Marx and Alienation</vt:lpstr>
      <vt:lpstr>Social Inequality and social stratification</vt:lpstr>
      <vt:lpstr>Theoretical Perspective on social class - Karl Marx</vt:lpstr>
      <vt:lpstr>Theoretical Perspective on social class - Karl Marx</vt:lpstr>
      <vt:lpstr>Theoretical Perspective on social class - Karl Marx</vt:lpstr>
      <vt:lpstr>Karl Marx</vt:lpstr>
      <vt:lpstr>Karl Marx</vt:lpstr>
      <vt:lpstr>Karl Marx</vt:lpstr>
      <vt:lpstr>Karl Marx</vt:lpstr>
      <vt:lpstr>Karl Marx</vt:lpstr>
      <vt:lpstr>Karl Marx</vt:lpstr>
      <vt:lpstr>Communism</vt:lpstr>
      <vt:lpstr>Communist society and Marx</vt:lpstr>
      <vt:lpstr>Communist States</vt:lpstr>
      <vt:lpstr>Communist States</vt:lpstr>
      <vt:lpstr>Communist System</vt:lpstr>
      <vt:lpstr>Communist System</vt:lpstr>
      <vt:lpstr>Communist system</vt:lpstr>
      <vt:lpstr>Communist System</vt:lpstr>
      <vt:lpstr>Karl Marx Theory of Surplus Value</vt:lpstr>
      <vt:lpstr>Karl Marx Theory of Surplus Value</vt:lpstr>
      <vt:lpstr>Karl Marx Theory of Surplus Value</vt:lpstr>
      <vt:lpstr>Karl Marx Theory of Surplus Value</vt:lpstr>
      <vt:lpstr>Karl Marx Theory of Surplus Value</vt:lpstr>
      <vt:lpstr>Karl Marx Theory of Surplus Value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Karl Marx and Alienation</dc:title>
  <dc:creator>Patnaik</dc:creator>
  <cp:lastModifiedBy>ARCHANA PATNAIK</cp:lastModifiedBy>
  <cp:revision>117</cp:revision>
  <dcterms:created xsi:type="dcterms:W3CDTF">2019-02-05T10:10:41Z</dcterms:created>
  <dcterms:modified xsi:type="dcterms:W3CDTF">2021-08-31T02:34:37Z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0x010100FFCB62BDE5797842B3E8F4DFDEE5EC14</vt:lpwstr>
  </property>
</Properties>
</file>