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58" r:id="rId8"/>
    <p:sldId id="264" r:id="rId9"/>
    <p:sldId id="265" r:id="rId10"/>
    <p:sldId id="266" r:id="rId11"/>
    <p:sldId id="267" r:id="rId12"/>
    <p:sldId id="268" r:id="rId13"/>
    <p:sldId id="270" r:id="rId14"/>
    <p:sldId id="272" r:id="rId15"/>
    <p:sldId id="274" r:id="rId16"/>
    <p:sldId id="275" r:id="rId17"/>
    <p:sldId id="276" r:id="rId18"/>
    <p:sldId id="277" r:id="rId19"/>
    <p:sldId id="269" r:id="rId20"/>
    <p:sldId id="271" r:id="rId21"/>
    <p:sldId id="278" r:id="rId22"/>
    <p:sldId id="279" r:id="rId23"/>
    <p:sldId id="280" r:id="rId24"/>
    <p:sldId id="281" r:id="rId25"/>
    <p:sldId id="282" r:id="rId26"/>
    <p:sldId id="283" r:id="rId27"/>
    <p:sldId id="284" r:id="rId2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4660"/>
  </p:normalViewPr>
  <p:slideViewPr>
    <p:cSldViewPr snapToGrid="0">
      <p:cViewPr>
        <p:scale>
          <a:sx n="82" d="100"/>
          <a:sy n="82" d="100"/>
        </p:scale>
        <p:origin x="24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CC466C42-D977-4996-9663-6EA53410581C}" type="datetimeFigureOut">
              <a:rPr lang="nl-NL" smtClean="0"/>
              <a:t>7-9-2021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71658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C466C42-D977-4996-9663-6EA53410581C}" type="datetimeFigureOut">
              <a:rPr lang="nl-NL" smtClean="0"/>
              <a:t>7-9-2021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169983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C466C42-D977-4996-9663-6EA53410581C}" type="datetimeFigureOut">
              <a:rPr lang="nl-NL" smtClean="0"/>
              <a:t>7-9-2021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193251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C466C42-D977-4996-9663-6EA53410581C}" type="datetimeFigureOut">
              <a:rPr lang="nl-NL" smtClean="0"/>
              <a:t>7-9-2021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308619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66C42-D977-4996-9663-6EA53410581C}" type="datetimeFigureOut">
              <a:rPr lang="nl-NL" smtClean="0"/>
              <a:t>7-9-2021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324435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CC466C42-D977-4996-9663-6EA53410581C}" type="datetimeFigureOut">
              <a:rPr lang="nl-NL" smtClean="0"/>
              <a:t>7-9-2021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412844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CC466C42-D977-4996-9663-6EA53410581C}" type="datetimeFigureOut">
              <a:rPr lang="nl-NL" smtClean="0"/>
              <a:t>7-9-2021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96573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CC466C42-D977-4996-9663-6EA53410581C}" type="datetimeFigureOut">
              <a:rPr lang="nl-NL" smtClean="0"/>
              <a:t>7-9-2021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10526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66C42-D977-4996-9663-6EA53410581C}" type="datetimeFigureOut">
              <a:rPr lang="nl-NL" smtClean="0"/>
              <a:t>7-9-2021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7305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66C42-D977-4996-9663-6EA53410581C}" type="datetimeFigureOut">
              <a:rPr lang="nl-NL" smtClean="0"/>
              <a:t>7-9-2021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50707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66C42-D977-4996-9663-6EA53410581C}" type="datetimeFigureOut">
              <a:rPr lang="nl-NL" smtClean="0"/>
              <a:t>7-9-2021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199813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66C42-D977-4996-9663-6EA53410581C}" type="datetimeFigureOut">
              <a:rPr lang="nl-NL" smtClean="0"/>
              <a:t>7-9-2021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708D4-BA0F-4737-97E9-F584C1F578F3}" type="slidenum">
              <a:rPr lang="nl-NL" smtClean="0"/>
              <a:t>‹#›</a:t>
            </a:fld>
            <a:endParaRPr lang="nl-NL"/>
          </a:p>
        </p:txBody>
      </p:sp>
    </p:spTree>
    <p:extLst>
      <p:ext uri="{BB962C8B-B14F-4D97-AF65-F5344CB8AC3E}">
        <p14:creationId xmlns:p14="http://schemas.microsoft.com/office/powerpoint/2010/main" val="57694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url?sa=i&amp;url=https://www.insider.com/jonestown-guyana-abandoned-photos&amp;psig=AOvVaw2PGUWq-rMzaDHYYJbT6NQr&amp;ust=1600750050844000&amp;source=images&amp;cd=vfe&amp;ved=0CAIQjRxqFwoTCLi6uOS4-esCFQAAAAAdAAAAABA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latin typeface="Bell MT" panose="02020503060305020303" pitchFamily="18" charset="0"/>
              </a:rPr>
              <a:t>Emile Durkheim</a:t>
            </a:r>
            <a:endParaRPr lang="nl-NL" b="1" dirty="0">
              <a:latin typeface="Bell MT" panose="02020503060305020303" pitchFamily="18" charset="0"/>
            </a:endParaRPr>
          </a:p>
        </p:txBody>
      </p:sp>
    </p:spTree>
    <p:extLst>
      <p:ext uri="{BB962C8B-B14F-4D97-AF65-F5344CB8AC3E}">
        <p14:creationId xmlns:p14="http://schemas.microsoft.com/office/powerpoint/2010/main" val="121531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oup of people on a ski slope&#10;&#10;Description automatically generated with low confidence">
            <a:extLst>
              <a:ext uri="{FF2B5EF4-FFF2-40B4-BE49-F238E27FC236}">
                <a16:creationId xmlns:a16="http://schemas.microsoft.com/office/drawing/2014/main" id="{C00A5B73-C5AF-4F40-A54C-3F894D682185}"/>
              </a:ext>
            </a:extLst>
          </p:cNvPr>
          <p:cNvPicPr>
            <a:picLocks noChangeAspect="1"/>
          </p:cNvPicPr>
          <p:nvPr/>
        </p:nvPicPr>
        <p:blipFill rotWithShape="1">
          <a:blip r:embed="rId2"/>
          <a:srcRect t="11067" r="9091"/>
          <a:stretch/>
        </p:blipFill>
        <p:spPr>
          <a:xfrm>
            <a:off x="20" y="10"/>
            <a:ext cx="12191980" cy="6857990"/>
          </a:xfrm>
          <a:prstGeom prst="rect">
            <a:avLst/>
          </a:prstGeom>
        </p:spPr>
      </p:pic>
      <p:sp>
        <p:nvSpPr>
          <p:cNvPr id="31" name="Rectangle 2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4109" y="640081"/>
            <a:ext cx="6620505" cy="5254692"/>
          </a:xfrm>
        </p:spPr>
        <p:txBody>
          <a:bodyPr>
            <a:normAutofit/>
          </a:bodyPr>
          <a:lstStyle/>
          <a:p>
            <a:pPr algn="just"/>
            <a:r>
              <a:rPr lang="en-GB" sz="1600" b="1" dirty="0">
                <a:latin typeface="Bell MT" panose="02020503060305020303" pitchFamily="18" charset="0"/>
              </a:rPr>
              <a:t>He demonstrated that social fact in particular social currents are external to and coercive of the individual.</a:t>
            </a:r>
          </a:p>
          <a:p>
            <a:pPr algn="just"/>
            <a:r>
              <a:rPr lang="en-GB" sz="1600" b="1" dirty="0">
                <a:latin typeface="Bell MT" panose="02020503060305020303" pitchFamily="18" charset="0"/>
              </a:rPr>
              <a:t>Acc. to</a:t>
            </a:r>
            <a:r>
              <a:rPr lang="nl-NL" sz="1600" b="1" dirty="0">
                <a:latin typeface="Bell MT" panose="02020503060305020303" pitchFamily="18" charset="0"/>
              </a:rPr>
              <a:t> Durkheim there are four types of suicide and he linked each type of suicide to integration or regulation of the society.</a:t>
            </a:r>
          </a:p>
          <a:p>
            <a:pPr algn="just"/>
            <a:r>
              <a:rPr lang="en-GB" sz="1600" b="1" dirty="0">
                <a:latin typeface="Bell MT" panose="02020503060305020303" pitchFamily="18" charset="0"/>
              </a:rPr>
              <a:t>Integration refers to the degree to which collective sentiments are shared and individual are subordinate to the group.</a:t>
            </a:r>
          </a:p>
          <a:p>
            <a:pPr algn="just"/>
            <a:r>
              <a:rPr lang="en-GB" sz="1600" b="1" dirty="0">
                <a:latin typeface="Bell MT" panose="02020503060305020303" pitchFamily="18" charset="0"/>
              </a:rPr>
              <a:t>Regulation refers to degree of external constraints on people.</a:t>
            </a:r>
          </a:p>
          <a:p>
            <a:pPr lvl="1" algn="just"/>
            <a:r>
              <a:rPr lang="en-GB" sz="1600" b="1" dirty="0">
                <a:latin typeface="Bell MT" panose="02020503060305020303" pitchFamily="18" charset="0"/>
              </a:rPr>
              <a:t>Egoistic Suicide-</a:t>
            </a:r>
          </a:p>
          <a:p>
            <a:pPr lvl="2" algn="just"/>
            <a:r>
              <a:rPr lang="en-GB" sz="1600" dirty="0">
                <a:latin typeface="Bell MT" panose="02020503060305020303" pitchFamily="18" charset="0"/>
              </a:rPr>
              <a:t>This form is found in societies where integration among individuals is low.</a:t>
            </a:r>
          </a:p>
          <a:p>
            <a:pPr lvl="2" algn="just"/>
            <a:r>
              <a:rPr lang="en-GB" sz="1600" dirty="0">
                <a:latin typeface="Bell MT" panose="02020503060305020303" pitchFamily="18" charset="0"/>
              </a:rPr>
              <a:t>Here the individual is not well integrated into the society, collectives or groups/larger social unit.</a:t>
            </a:r>
          </a:p>
          <a:p>
            <a:pPr lvl="2" algn="just"/>
            <a:r>
              <a:rPr lang="en-GB" sz="1600" dirty="0">
                <a:latin typeface="Bell MT" panose="02020503060305020303" pitchFamily="18" charset="0"/>
              </a:rPr>
              <a:t>Lack of integration leads to a sense of meaninglessness among the individuals.</a:t>
            </a:r>
          </a:p>
          <a:p>
            <a:pPr lvl="2" algn="just"/>
            <a:r>
              <a:rPr lang="en-GB" sz="1600" dirty="0">
                <a:latin typeface="Bell MT" panose="02020503060305020303" pitchFamily="18" charset="0"/>
              </a:rPr>
              <a:t>Societies with strong collective conscience and the protective, enveloping social currents that flow from it are likely to prevent the widespread occurrence of egoistic suicide providing a strong sense of broader meaning of their lives.</a:t>
            </a:r>
          </a:p>
          <a:p>
            <a:pPr marL="0" indent="0" algn="just">
              <a:buNone/>
            </a:pPr>
            <a:endParaRPr lang="en-GB" sz="1600" dirty="0">
              <a:latin typeface="Bell MT" panose="02020503060305020303" pitchFamily="18" charset="0"/>
            </a:endParaRPr>
          </a:p>
          <a:p>
            <a:endParaRPr lang="en-GB" sz="1100" dirty="0">
              <a:latin typeface="Bell MT" panose="02020503060305020303" pitchFamily="18" charset="0"/>
            </a:endParaRPr>
          </a:p>
        </p:txBody>
      </p:sp>
    </p:spTree>
    <p:extLst>
      <p:ext uri="{BB962C8B-B14F-4D97-AF65-F5344CB8AC3E}">
        <p14:creationId xmlns:p14="http://schemas.microsoft.com/office/powerpoint/2010/main" val="275418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marL="0" indent="0" algn="just">
              <a:buNone/>
            </a:pPr>
            <a:endParaRPr lang="en-GB" dirty="0">
              <a:latin typeface="Bell MT" panose="02020503060305020303" pitchFamily="18" charset="0"/>
            </a:endParaRPr>
          </a:p>
          <a:p>
            <a:pPr lvl="1" algn="just"/>
            <a:r>
              <a:rPr lang="en-GB" dirty="0">
                <a:latin typeface="Bell MT" panose="02020503060305020303" pitchFamily="18" charset="0"/>
              </a:rPr>
              <a:t>Egoistic Suicide-</a:t>
            </a:r>
          </a:p>
          <a:p>
            <a:pPr lvl="2" algn="just"/>
            <a:r>
              <a:rPr lang="en-GB" dirty="0" err="1">
                <a:latin typeface="Bell MT" panose="02020503060305020303" pitchFamily="18" charset="0"/>
              </a:rPr>
              <a:t>Acc</a:t>
            </a:r>
            <a:r>
              <a:rPr lang="en-GB" dirty="0">
                <a:latin typeface="Bell MT" panose="02020503060305020303" pitchFamily="18" charset="0"/>
              </a:rPr>
              <a:t> to him when social currents are weak individual easily surmount the collective conscience and do as they wish.</a:t>
            </a:r>
          </a:p>
          <a:p>
            <a:pPr lvl="2" algn="just"/>
            <a:r>
              <a:rPr lang="en-GB" dirty="0">
                <a:latin typeface="Bell MT" panose="02020503060305020303" pitchFamily="18" charset="0"/>
              </a:rPr>
              <a:t>In large-scale social units with a weak collective conscience individual are left to pursue their private interests in whatever way they wish.</a:t>
            </a:r>
          </a:p>
          <a:p>
            <a:pPr lvl="2" algn="just"/>
            <a:r>
              <a:rPr lang="en-GB" dirty="0">
                <a:latin typeface="Bell MT" panose="02020503060305020303" pitchFamily="18" charset="0"/>
              </a:rPr>
              <a:t>Declining social and familial bonds.</a:t>
            </a:r>
          </a:p>
          <a:p>
            <a:pPr lvl="2" algn="just"/>
            <a:r>
              <a:rPr lang="en-GB" dirty="0">
                <a:latin typeface="Bell MT" panose="02020503060305020303" pitchFamily="18" charset="0"/>
              </a:rPr>
              <a:t>Unrestrained egoism leads to considerable personal dissatisfaction as all needs can not be fulfilled and this leads to generation of dissatisfaction and for some suicide.</a:t>
            </a:r>
          </a:p>
          <a:p>
            <a:pPr lvl="3" algn="just"/>
            <a:r>
              <a:rPr lang="en-GB" dirty="0">
                <a:latin typeface="Bell MT" panose="02020503060305020303" pitchFamily="18" charset="0"/>
              </a:rPr>
              <a:t>Ex- Religious groups, families, etc. act as strong collective conscience and discourage suicide.</a:t>
            </a:r>
          </a:p>
          <a:p>
            <a:pPr lvl="2" algn="just"/>
            <a:r>
              <a:rPr lang="en-GB" dirty="0">
                <a:latin typeface="Bell MT" panose="02020503060305020303" pitchFamily="18" charset="0"/>
              </a:rPr>
              <a:t>In case of egoistic suicide even if the individual is surrounded by weak collective conscience Durkheim finds that social forces are considered as important for these suicides to occur.</a:t>
            </a:r>
          </a:p>
          <a:p>
            <a:pPr lvl="1" algn="just"/>
            <a:r>
              <a:rPr lang="en-GB" dirty="0">
                <a:latin typeface="Bell MT" panose="02020503060305020303" pitchFamily="18" charset="0"/>
              </a:rPr>
              <a:t>Altruistic Suicide-</a:t>
            </a:r>
          </a:p>
          <a:p>
            <a:pPr lvl="2" algn="just"/>
            <a:r>
              <a:rPr lang="en-GB" dirty="0">
                <a:latin typeface="Bell MT" panose="02020503060305020303" pitchFamily="18" charset="0"/>
              </a:rPr>
              <a:t>It is more likely to occur where integration is too strong. The individual is forced to commit suicide as needs of the individual are not important. </a:t>
            </a:r>
          </a:p>
          <a:p>
            <a:pPr algn="just"/>
            <a:endParaRPr lang="en-GB" dirty="0">
              <a:latin typeface="Bell MT" panose="02020503060305020303" pitchFamily="18" charset="0"/>
            </a:endParaRPr>
          </a:p>
        </p:txBody>
      </p:sp>
    </p:spTree>
    <p:extLst>
      <p:ext uri="{BB962C8B-B14F-4D97-AF65-F5344CB8AC3E}">
        <p14:creationId xmlns:p14="http://schemas.microsoft.com/office/powerpoint/2010/main" val="407985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4"/>
            <a:ext cx="10515600" cy="5922819"/>
          </a:xfrm>
        </p:spPr>
        <p:txBody>
          <a:bodyPr>
            <a:normAutofit/>
          </a:bodyPr>
          <a:lstStyle/>
          <a:p>
            <a:pPr marL="0" indent="0" algn="just">
              <a:buNone/>
            </a:pPr>
            <a:endParaRPr lang="en-GB" dirty="0">
              <a:latin typeface="Bell MT" panose="02020503060305020303" pitchFamily="18" charset="0"/>
            </a:endParaRPr>
          </a:p>
          <a:p>
            <a:pPr lvl="1" algn="just"/>
            <a:r>
              <a:rPr lang="en-GB" dirty="0">
                <a:latin typeface="Bell MT" panose="02020503060305020303" pitchFamily="18" charset="0"/>
              </a:rPr>
              <a:t>Altruistic Suicide-</a:t>
            </a:r>
          </a:p>
          <a:p>
            <a:pPr lvl="2" algn="just"/>
            <a:r>
              <a:rPr lang="en-GB" dirty="0">
                <a:latin typeface="Bell MT" panose="02020503060305020303" pitchFamily="18" charset="0"/>
              </a:rPr>
              <a:t>Ex- Mass suicide of the followers of Reverend Jim Jones in Jonestown, Guyana (</a:t>
            </a:r>
            <a:r>
              <a:rPr lang="en-GB" dirty="0" err="1">
                <a:latin typeface="Bell MT" panose="02020503060305020303" pitchFamily="18" charset="0"/>
              </a:rPr>
              <a:t>S.America</a:t>
            </a:r>
            <a:r>
              <a:rPr lang="en-GB" dirty="0">
                <a:latin typeface="Bell MT" panose="02020503060305020303" pitchFamily="18" charset="0"/>
              </a:rPr>
              <a:t>).</a:t>
            </a:r>
          </a:p>
          <a:p>
            <a:pPr lvl="2" algn="just"/>
            <a:r>
              <a:rPr lang="en-GB" dirty="0">
                <a:latin typeface="Bell MT" panose="02020503060305020303" pitchFamily="18" charset="0"/>
              </a:rPr>
              <a:t>Here followers of the Peoples Temple in 1978 drank cyanide laced flavour aid drink and more than 900 followers died. </a:t>
            </a:r>
          </a:p>
          <a:p>
            <a:pPr marL="914400" lvl="2" indent="0" algn="just">
              <a:buNone/>
            </a:pPr>
            <a:r>
              <a:rPr lang="en-GB" dirty="0">
                <a:latin typeface="Bell MT" panose="02020503060305020303" pitchFamily="18" charset="0"/>
              </a:rPr>
              <a:t> </a:t>
            </a:r>
          </a:p>
          <a:p>
            <a:pPr algn="just"/>
            <a:endParaRPr lang="en-GB" dirty="0">
              <a:latin typeface="Bell MT" panose="02020503060305020303" pitchFamily="18" charset="0"/>
            </a:endParaRPr>
          </a:p>
        </p:txBody>
      </p:sp>
      <p:pic>
        <p:nvPicPr>
          <p:cNvPr id="2" name="Picture 1"/>
          <p:cNvPicPr>
            <a:picLocks noChangeAspect="1"/>
          </p:cNvPicPr>
          <p:nvPr/>
        </p:nvPicPr>
        <p:blipFill>
          <a:blip r:embed="rId2"/>
          <a:stretch>
            <a:fillRect/>
          </a:stretch>
        </p:blipFill>
        <p:spPr>
          <a:xfrm>
            <a:off x="2739736" y="2740602"/>
            <a:ext cx="4752109" cy="3016054"/>
          </a:xfrm>
          <a:prstGeom prst="rect">
            <a:avLst/>
          </a:prstGeom>
        </p:spPr>
      </p:pic>
      <p:sp>
        <p:nvSpPr>
          <p:cNvPr id="4" name="TextBox 3"/>
          <p:cNvSpPr txBox="1"/>
          <p:nvPr/>
        </p:nvSpPr>
        <p:spPr>
          <a:xfrm>
            <a:off x="1859973" y="6016336"/>
            <a:ext cx="9123218" cy="600164"/>
          </a:xfrm>
          <a:prstGeom prst="rect">
            <a:avLst/>
          </a:prstGeom>
          <a:noFill/>
        </p:spPr>
        <p:txBody>
          <a:bodyPr wrap="square" rtlCol="0">
            <a:spAutoFit/>
          </a:bodyPr>
          <a:lstStyle/>
          <a:p>
            <a:r>
              <a:rPr lang="nl-NL" sz="1100" dirty="0">
                <a:hlinkClick r:id="rId3"/>
              </a:rPr>
              <a:t>https://www.google.com/url?sa=i&amp;url=https%3A%2F%2Fwww.insider.com%2Fjonestown-guyana-abandoned-photos&amp;psig=AOvVaw2PGUWq-rMzaDHYYJbT6NQr&amp;ust=1600750050844000&amp;source=images&amp;cd=vfe&amp;ved=0CAIQjRxqFwoTCLi6uOS4-esCFQAAAAAdAAAAABAD</a:t>
            </a:r>
            <a:r>
              <a:rPr lang="nl-NL" sz="1100" dirty="0"/>
              <a:t> accessed on 11th September 2020.</a:t>
            </a:r>
          </a:p>
        </p:txBody>
      </p:sp>
    </p:spTree>
    <p:extLst>
      <p:ext uri="{BB962C8B-B14F-4D97-AF65-F5344CB8AC3E}">
        <p14:creationId xmlns:p14="http://schemas.microsoft.com/office/powerpoint/2010/main" val="46392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marL="0" indent="0" algn="just">
              <a:buNone/>
            </a:pPr>
            <a:r>
              <a:rPr lang="en-GB" dirty="0">
                <a:latin typeface="Bell MT" panose="02020503060305020303" pitchFamily="18" charset="0"/>
              </a:rPr>
              <a:t> </a:t>
            </a:r>
            <a:r>
              <a:rPr lang="en-US" dirty="0">
                <a:latin typeface="Bell MT" panose="02020503060305020303" pitchFamily="18" charset="0"/>
              </a:rPr>
              <a:t>Altruistic Suicide-</a:t>
            </a:r>
          </a:p>
          <a:p>
            <a:pPr algn="just"/>
            <a:r>
              <a:rPr lang="en-US" dirty="0">
                <a:latin typeface="Bell MT" panose="02020503060305020303" pitchFamily="18" charset="0"/>
              </a:rPr>
              <a:t>Individual commits suicide for the betterment/upholding the social integration and culture.</a:t>
            </a:r>
          </a:p>
          <a:p>
            <a:pPr lvl="1" algn="just"/>
            <a:r>
              <a:rPr lang="en-US" dirty="0">
                <a:latin typeface="Bell MT" panose="02020503060305020303" pitchFamily="18" charset="0"/>
              </a:rPr>
              <a:t>Ex- Ancient Egypt – Pyramids have Kings with their servants, pets and followers.</a:t>
            </a:r>
            <a:endParaRPr lang="en-GB" dirty="0">
              <a:latin typeface="Bell MT" panose="02020503060305020303" pitchFamily="18" charset="0"/>
            </a:endParaRPr>
          </a:p>
          <a:p>
            <a:pPr algn="just"/>
            <a:r>
              <a:rPr lang="en-US" dirty="0">
                <a:latin typeface="Bell MT" panose="02020503060305020303" pitchFamily="18" charset="0"/>
              </a:rPr>
              <a:t>In all cases, however, the suicides are condoned by the group. The individual commits suicide for something they love better than themselves (Durkheim, 1897/1966, p. 228).</a:t>
            </a:r>
          </a:p>
          <a:p>
            <a:pPr algn="just"/>
            <a:r>
              <a:rPr lang="en-US" dirty="0">
                <a:latin typeface="Bell MT" panose="02020503060305020303" pitchFamily="18" charset="0"/>
              </a:rPr>
              <a:t>Excessively integrated groups tend to be relatively small in size. In the ideal type of over-integrated society, everyone is the same. Persons have the same religious beliefs, same culture beliefs and practices, and have similar occupations such as farmer or warrior.</a:t>
            </a:r>
          </a:p>
          <a:p>
            <a:pPr algn="just"/>
            <a:endParaRPr lang="en-US" dirty="0">
              <a:latin typeface="Bell MT" panose="02020503060305020303" pitchFamily="18" charset="0"/>
            </a:endParaRPr>
          </a:p>
        </p:txBody>
      </p:sp>
    </p:spTree>
    <p:extLst>
      <p:ext uri="{BB962C8B-B14F-4D97-AF65-F5344CB8AC3E}">
        <p14:creationId xmlns:p14="http://schemas.microsoft.com/office/powerpoint/2010/main" val="2923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lnSpcReduction="10000"/>
          </a:bodyPr>
          <a:lstStyle/>
          <a:p>
            <a:pPr marL="0" indent="0" algn="just">
              <a:buNone/>
            </a:pPr>
            <a:r>
              <a:rPr lang="en-GB" dirty="0">
                <a:latin typeface="Bell MT" panose="02020503060305020303" pitchFamily="18" charset="0"/>
              </a:rPr>
              <a:t> </a:t>
            </a:r>
            <a:r>
              <a:rPr lang="en-US" dirty="0">
                <a:latin typeface="Bell MT" panose="02020503060305020303" pitchFamily="18" charset="0"/>
              </a:rPr>
              <a:t>Altruistic Suicide-</a:t>
            </a:r>
          </a:p>
          <a:p>
            <a:pPr algn="just"/>
            <a:r>
              <a:rPr lang="en-US" dirty="0">
                <a:latin typeface="Bell MT" panose="02020503060305020303" pitchFamily="18" charset="0"/>
              </a:rPr>
              <a:t>Further, the rate of interaction in such small homogenous groups is assumed to be high due to their small size. People are under relatively high surveillance. The greater surveillance in such small groups can nurture a higher degree of control (Durkheim 1897/1966, p. 221).</a:t>
            </a:r>
          </a:p>
          <a:p>
            <a:pPr algn="just"/>
            <a:r>
              <a:rPr lang="en-US" dirty="0">
                <a:latin typeface="Bell MT" panose="02020503060305020303" pitchFamily="18" charset="0"/>
              </a:rPr>
              <a:t>The approved norms and values include those beliefs and practices regarding suicide acceptability. Under such conditions, any form of suicide that is acceptable may be the principle type of suicide.</a:t>
            </a:r>
          </a:p>
          <a:p>
            <a:pPr algn="just"/>
            <a:r>
              <a:rPr lang="en-US" dirty="0">
                <a:latin typeface="Bell MT" panose="02020503060305020303" pitchFamily="18" charset="0"/>
              </a:rPr>
              <a:t>Its purer forms, is supported by public opinion. Unlike many suicides in urban industrial society, the suicides in primitive society, for example, are often supported and even praised by the public.</a:t>
            </a:r>
          </a:p>
          <a:p>
            <a:pPr algn="just"/>
            <a:r>
              <a:rPr lang="en-US" dirty="0">
                <a:latin typeface="Bell MT" panose="02020503060305020303" pitchFamily="18" charset="0"/>
              </a:rPr>
              <a:t>Old persons are sometimes expected to commit suicide in times of scarcity of food. Suicides in modern societies could, in some situations or subcultures, also be supported by public opinion (Durkheim, 1897/1966, p. 222, 240)</a:t>
            </a:r>
          </a:p>
        </p:txBody>
      </p:sp>
    </p:spTree>
    <p:extLst>
      <p:ext uri="{BB962C8B-B14F-4D97-AF65-F5344CB8AC3E}">
        <p14:creationId xmlns:p14="http://schemas.microsoft.com/office/powerpoint/2010/main" val="205909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marL="0" indent="0" algn="just">
              <a:buNone/>
            </a:pPr>
            <a:r>
              <a:rPr lang="en-GB" dirty="0">
                <a:latin typeface="Bell MT" panose="02020503060305020303" pitchFamily="18" charset="0"/>
              </a:rPr>
              <a:t> </a:t>
            </a:r>
            <a:r>
              <a:rPr lang="en-US" dirty="0">
                <a:latin typeface="Bell MT" panose="02020503060305020303" pitchFamily="18" charset="0"/>
              </a:rPr>
              <a:t>Altruistic Suicide-</a:t>
            </a:r>
          </a:p>
          <a:p>
            <a:pPr algn="just"/>
            <a:r>
              <a:rPr lang="en-US" dirty="0">
                <a:latin typeface="Bell MT" panose="02020503060305020303" pitchFamily="18" charset="0"/>
              </a:rPr>
              <a:t>Altruistic suicides are perceived as characterized by energy whereas egoistic suicides are marked by apathy. On the one hand, there is a sense of purpose and on the other hand, there is a sense of defeat and melancholy.</a:t>
            </a:r>
          </a:p>
          <a:p>
            <a:pPr algn="just"/>
            <a:r>
              <a:rPr lang="en-US" dirty="0">
                <a:latin typeface="Bell MT" panose="02020503060305020303" pitchFamily="18" charset="0"/>
              </a:rPr>
              <a:t>The key difference between altruistic suicides and </a:t>
            </a:r>
            <a:r>
              <a:rPr lang="en-US" dirty="0" err="1">
                <a:latin typeface="Bell MT" panose="02020503060305020303" pitchFamily="18" charset="0"/>
              </a:rPr>
              <a:t>nonaltruistic</a:t>
            </a:r>
            <a:r>
              <a:rPr lang="en-US" dirty="0">
                <a:latin typeface="Bell MT" panose="02020503060305020303" pitchFamily="18" charset="0"/>
              </a:rPr>
              <a:t> suicides rests more in their cultural context: that of high integration where there is little value placed on the life of an individual.</a:t>
            </a:r>
          </a:p>
          <a:p>
            <a:pPr algn="just"/>
            <a:r>
              <a:rPr lang="en-US" dirty="0">
                <a:latin typeface="Bell MT" panose="02020503060305020303" pitchFamily="18" charset="0"/>
              </a:rPr>
              <a:t>First there are primitive societies. Second, the modern military represents a cultural climate conducive to altruistic suicide. There are additional loci that fit this scheme and include political altruistic suicide and the recent case of terrorist murder suicides. However, political altruistic suicides were not discussed at any length in Durkheim – (Steven Stack, 2004).</a:t>
            </a:r>
          </a:p>
        </p:txBody>
      </p:sp>
    </p:spTree>
    <p:extLst>
      <p:ext uri="{BB962C8B-B14F-4D97-AF65-F5344CB8AC3E}">
        <p14:creationId xmlns:p14="http://schemas.microsoft.com/office/powerpoint/2010/main" val="2329205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marL="0" indent="0" algn="just">
              <a:buNone/>
            </a:pPr>
            <a:r>
              <a:rPr lang="en-GB" dirty="0">
                <a:latin typeface="Bell MT" panose="02020503060305020303" pitchFamily="18" charset="0"/>
              </a:rPr>
              <a:t> </a:t>
            </a:r>
            <a:r>
              <a:rPr lang="en-US" dirty="0">
                <a:latin typeface="Bell MT" panose="02020503060305020303" pitchFamily="18" charset="0"/>
              </a:rPr>
              <a:t>Suicide in Primitive Society</a:t>
            </a:r>
          </a:p>
          <a:p>
            <a:pPr algn="just"/>
            <a:r>
              <a:rPr lang="en-US" dirty="0">
                <a:latin typeface="Bell MT" panose="02020503060305020303" pitchFamily="18" charset="0"/>
              </a:rPr>
              <a:t>Durkheim discusses three subtypes of altruistic suicides in primitive societies: obligatory, optional, and acute. </a:t>
            </a:r>
          </a:p>
          <a:p>
            <a:pPr lvl="1" algn="just"/>
            <a:r>
              <a:rPr lang="en-US" b="1" dirty="0">
                <a:latin typeface="Bell MT" panose="02020503060305020303" pitchFamily="18" charset="0"/>
              </a:rPr>
              <a:t>Obligatory Altruistic Suicide</a:t>
            </a:r>
          </a:p>
          <a:p>
            <a:pPr lvl="1" algn="just"/>
            <a:r>
              <a:rPr lang="en-US" dirty="0">
                <a:latin typeface="Bell MT" panose="02020503060305020303" pitchFamily="18" charset="0"/>
              </a:rPr>
              <a:t>Obligatory altruistic suicide regards suicide as a duty. Herein under specific situations, the individual is expected by cultural norms of the group to suicide. Not to do so is viewed in negative terms and there are often punishments associated with declining to suicide.</a:t>
            </a:r>
          </a:p>
          <a:p>
            <a:pPr lvl="1" algn="just"/>
            <a:r>
              <a:rPr lang="en-US" dirty="0">
                <a:latin typeface="Bell MT" panose="02020503060305020303" pitchFamily="18" charset="0"/>
              </a:rPr>
              <a:t>Durkheim uncovers three major patterns of obligatory suicide through space and time.</a:t>
            </a:r>
          </a:p>
          <a:p>
            <a:pPr lvl="1" algn="just"/>
            <a:r>
              <a:rPr lang="en-US" dirty="0">
                <a:latin typeface="Bell MT" panose="02020503060305020303" pitchFamily="18" charset="0"/>
              </a:rPr>
              <a:t>The first pattern of obligatory suicides is that of men on the threshold of old age or stricken with sickness. For example, the ancient Goths believed that to die a natural death was a disgrace. Those who died in bed of various diseases and illnesses were believed to go to a terrible afterlife consisting of living in caves with venomous serpents.</a:t>
            </a:r>
          </a:p>
          <a:p>
            <a:pPr algn="just"/>
            <a:endParaRPr lang="en-US" dirty="0">
              <a:latin typeface="Bell MT" panose="02020503060305020303" pitchFamily="18" charset="0"/>
            </a:endParaRPr>
          </a:p>
        </p:txBody>
      </p:sp>
    </p:spTree>
    <p:extLst>
      <p:ext uri="{BB962C8B-B14F-4D97-AF65-F5344CB8AC3E}">
        <p14:creationId xmlns:p14="http://schemas.microsoft.com/office/powerpoint/2010/main" val="101125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lvl="1" algn="just"/>
            <a:r>
              <a:rPr lang="en-US" b="1" dirty="0">
                <a:latin typeface="Bell MT" panose="02020503060305020303" pitchFamily="18" charset="0"/>
              </a:rPr>
              <a:t>Obligatory Altruistic Suicide</a:t>
            </a:r>
          </a:p>
          <a:p>
            <a:pPr lvl="1" algn="just"/>
            <a:r>
              <a:rPr lang="en-US" dirty="0">
                <a:latin typeface="Bell MT" panose="02020503060305020303" pitchFamily="18" charset="0"/>
              </a:rPr>
              <a:t>The second pattern of obligatory suicide is that of widows who commit suicide upon the deaths of their husbands. The Indian practice of Suttee (Sati) is a prime example.</a:t>
            </a:r>
          </a:p>
          <a:p>
            <a:pPr lvl="1" algn="just"/>
            <a:r>
              <a:rPr lang="en-US" dirty="0">
                <a:latin typeface="Bell MT" panose="02020503060305020303" pitchFamily="18" charset="0"/>
              </a:rPr>
              <a:t>According to Durkheim’s (1897/1966, p. 219) sources, 2,366 widows  committed suicide in this fashion in a single year, 1821.</a:t>
            </a:r>
          </a:p>
          <a:p>
            <a:pPr lvl="1" algn="just"/>
            <a:r>
              <a:rPr lang="en-US" dirty="0">
                <a:latin typeface="Bell MT" panose="02020503060305020303" pitchFamily="18" charset="0"/>
              </a:rPr>
              <a:t>The third pattern of obligatory suicide consists of the suicides of followers and/or servants of a deceased chief or leader. For example, among the </a:t>
            </a:r>
            <a:r>
              <a:rPr lang="en-US" dirty="0" err="1">
                <a:latin typeface="Bell MT" panose="02020503060305020303" pitchFamily="18" charset="0"/>
              </a:rPr>
              <a:t>Ashantis</a:t>
            </a:r>
            <a:r>
              <a:rPr lang="en-US" dirty="0">
                <a:latin typeface="Bell MT" panose="02020503060305020303" pitchFamily="18" charset="0"/>
              </a:rPr>
              <a:t> on the King’s death his officers must die. Ancient Egyptians also often had mass burials of the servants, pets, and other followers of a deceased King entombed in his pyramid.</a:t>
            </a:r>
          </a:p>
          <a:p>
            <a:pPr lvl="1" algn="just"/>
            <a:r>
              <a:rPr lang="en-US" b="1" dirty="0">
                <a:latin typeface="Bell MT" panose="02020503060305020303" pitchFamily="18" charset="0"/>
              </a:rPr>
              <a:t>Acute Altruistic Suicide</a:t>
            </a:r>
          </a:p>
          <a:p>
            <a:pPr lvl="1" algn="just"/>
            <a:r>
              <a:rPr lang="en-US" dirty="0">
                <a:latin typeface="Bell MT" panose="02020503060305020303" pitchFamily="18" charset="0"/>
              </a:rPr>
              <a:t>In acute altruistic suicide the person often commits suicides in order to achieve nirvana, or join a pleasant world after death. Renunciation of life itself is a value in itself and is praised by the group (Durkheim 1897/ 1966, p. 223).</a:t>
            </a:r>
          </a:p>
        </p:txBody>
      </p:sp>
    </p:spTree>
    <p:extLst>
      <p:ext uri="{BB962C8B-B14F-4D97-AF65-F5344CB8AC3E}">
        <p14:creationId xmlns:p14="http://schemas.microsoft.com/office/powerpoint/2010/main" val="393933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marL="457200" lvl="1" indent="0" algn="just">
              <a:buNone/>
            </a:pPr>
            <a:endParaRPr lang="en-US" dirty="0">
              <a:latin typeface="Bell MT" panose="02020503060305020303" pitchFamily="18" charset="0"/>
            </a:endParaRPr>
          </a:p>
          <a:p>
            <a:pPr lvl="1" algn="just"/>
            <a:r>
              <a:rPr lang="en-US" b="1" dirty="0">
                <a:latin typeface="Bell MT" panose="02020503060305020303" pitchFamily="18" charset="0"/>
              </a:rPr>
              <a:t>Acute Altruistic Suicide</a:t>
            </a:r>
          </a:p>
          <a:p>
            <a:pPr lvl="1" algn="just"/>
            <a:r>
              <a:rPr lang="en-US" dirty="0">
                <a:latin typeface="Bell MT" panose="02020503060305020303" pitchFamily="18" charset="0"/>
              </a:rPr>
              <a:t>Among the </a:t>
            </a:r>
            <a:r>
              <a:rPr lang="en-US" dirty="0" err="1">
                <a:latin typeface="Bell MT" panose="02020503060305020303" pitchFamily="18" charset="0"/>
              </a:rPr>
              <a:t>Bhils</a:t>
            </a:r>
            <a:r>
              <a:rPr lang="en-US" dirty="0">
                <a:latin typeface="Bell MT" panose="02020503060305020303" pitchFamily="18" charset="0"/>
              </a:rPr>
              <a:t>, there was a record of a sacred rock from the top of which men leaped to devote themselves to Shiva. In the case of Japan, Charlevoix the explorer wrote of boatloads of religious ‘fanatics’ who would jump into the waters with stones tied around them, drowning while singing praises to their idol.</a:t>
            </a:r>
          </a:p>
          <a:p>
            <a:pPr lvl="1" algn="just"/>
            <a:r>
              <a:rPr lang="en-US" dirty="0">
                <a:latin typeface="Bell MT" panose="02020503060305020303" pitchFamily="18" charset="0"/>
              </a:rPr>
              <a:t>In the case of acute altruistic suicides of religious zealots, the purest form of altruistic suicide, the individual rejoices in death by suicide mainly because it can be seen as an immediate avenue to nirvana. Persons who are left behind receive no apparent material benefits in this ideal type of altruistic suicide. However, to the extent that such suicides reinforce a value in cultural beliefs, they may benefit society’s cultural system.</a:t>
            </a:r>
          </a:p>
          <a:p>
            <a:pPr marL="457200" lvl="1" indent="0" algn="just">
              <a:buNone/>
            </a:pPr>
            <a:endParaRPr lang="en-US" dirty="0">
              <a:latin typeface="Bell MT" panose="02020503060305020303" pitchFamily="18" charset="0"/>
            </a:endParaRPr>
          </a:p>
        </p:txBody>
      </p:sp>
    </p:spTree>
    <p:extLst>
      <p:ext uri="{BB962C8B-B14F-4D97-AF65-F5344CB8AC3E}">
        <p14:creationId xmlns:p14="http://schemas.microsoft.com/office/powerpoint/2010/main" val="337439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064858" cy="4722757"/>
          </a:xfrm>
        </p:spPr>
        <p:txBody>
          <a:bodyPr>
            <a:normAutofit/>
          </a:bodyPr>
          <a:lstStyle/>
          <a:p>
            <a:pPr lvl="1" algn="just"/>
            <a:r>
              <a:rPr lang="en-GB" dirty="0">
                <a:latin typeface="Bell MT" panose="02020503060305020303" pitchFamily="18" charset="0"/>
              </a:rPr>
              <a:t>Anomic Suicide –</a:t>
            </a:r>
          </a:p>
          <a:p>
            <a:pPr lvl="2" algn="just"/>
            <a:r>
              <a:rPr lang="en-GB" dirty="0">
                <a:latin typeface="Bell MT" panose="02020503060305020303" pitchFamily="18" charset="0"/>
              </a:rPr>
              <a:t>When regulative powers of the society is disrupted such disruption leave individual dissatisfied because there is little control over their passions, which are free to run wild in insatiable race for gratification.</a:t>
            </a:r>
          </a:p>
          <a:p>
            <a:pPr lvl="2" algn="just"/>
            <a:r>
              <a:rPr lang="en-GB" dirty="0">
                <a:latin typeface="Bell MT" panose="02020503060305020303" pitchFamily="18" charset="0"/>
              </a:rPr>
              <a:t>Rates of anomic suicide are likely to rise when the nature of disruption is positive (economic boom) or negative (economic depression).</a:t>
            </a:r>
          </a:p>
          <a:p>
            <a:pPr lvl="2" algn="just"/>
            <a:r>
              <a:rPr lang="en-GB" dirty="0">
                <a:latin typeface="Bell MT" panose="02020503060305020303" pitchFamily="18" charset="0"/>
              </a:rPr>
              <a:t>Such changes put people in new situations in which older norms no longer apply and new situations need new norms to be developed.</a:t>
            </a:r>
          </a:p>
          <a:p>
            <a:pPr lvl="3" algn="just"/>
            <a:r>
              <a:rPr lang="en-GB" dirty="0">
                <a:latin typeface="Bell MT" panose="02020503060305020303" pitchFamily="18" charset="0"/>
              </a:rPr>
              <a:t>Ex- Periods of disruption such as closing of a factory may lead to job loss. With this the individual might be cut off from family, religion and state thus highly vulnerable to the effects of currents of anomie.</a:t>
            </a:r>
          </a:p>
          <a:p>
            <a:pPr lvl="3" algn="just"/>
            <a:r>
              <a:rPr lang="en-GB" dirty="0">
                <a:latin typeface="Bell MT" panose="02020503060305020303" pitchFamily="18" charset="0"/>
              </a:rPr>
              <a:t>Economic boom- sudden success leads individual to quit their job, move to new place, find new spouse, etc. All these disrupt the regulative effect of existing structures and leave the individual in boom period vulnerable to anomic social currents.</a:t>
            </a:r>
          </a:p>
          <a:p>
            <a:pPr lvl="2" algn="just"/>
            <a:endParaRPr lang="en-GB" dirty="0">
              <a:latin typeface="Bell MT" panose="02020503060305020303" pitchFamily="18" charset="0"/>
            </a:endParaRPr>
          </a:p>
          <a:p>
            <a:pPr algn="just"/>
            <a:endParaRPr lang="en-GB" dirty="0">
              <a:latin typeface="Bell MT" panose="02020503060305020303" pitchFamily="18" charset="0"/>
            </a:endParaRPr>
          </a:p>
        </p:txBody>
      </p:sp>
    </p:spTree>
    <p:extLst>
      <p:ext uri="{BB962C8B-B14F-4D97-AF65-F5344CB8AC3E}">
        <p14:creationId xmlns:p14="http://schemas.microsoft.com/office/powerpoint/2010/main" val="136379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a:bodyPr>
          <a:lstStyle/>
          <a:p>
            <a:pPr algn="just"/>
            <a:r>
              <a:rPr lang="en-US" dirty="0">
                <a:latin typeface="Bell MT" panose="02020503060305020303" pitchFamily="18" charset="0"/>
              </a:rPr>
              <a:t>Emile Durkheim (French Sociologist) was one of the founding fathers of Sociology as a discipline.</a:t>
            </a:r>
          </a:p>
          <a:p>
            <a:pPr algn="just"/>
            <a:r>
              <a:rPr lang="en-US" dirty="0">
                <a:latin typeface="Bell MT" panose="02020503060305020303" pitchFamily="18" charset="0"/>
              </a:rPr>
              <a:t>Some of his famous contribution are “On the Division of Social Labor”, “The Rules of Sociological Method”, “Suicide” and “The Elementary forms of Religious Life”.</a:t>
            </a:r>
          </a:p>
          <a:p>
            <a:pPr algn="just"/>
            <a:r>
              <a:rPr lang="en-US" dirty="0">
                <a:latin typeface="Bell MT" panose="02020503060305020303" pitchFamily="18" charset="0"/>
              </a:rPr>
              <a:t>In The Rules of Sociological Method, he writes that the distinctive subject matter of sociology should be social facts.</a:t>
            </a:r>
          </a:p>
          <a:p>
            <a:pPr algn="just"/>
            <a:r>
              <a:rPr lang="en-US" dirty="0">
                <a:latin typeface="Bell MT" panose="02020503060305020303" pitchFamily="18" charset="0"/>
              </a:rPr>
              <a:t>Social Facts are the social structure, cultural norms and values external to and coercive of the actor. They consist the ways of acting, feeling and thinking that are external to the individual with a coercive power by virtue of which they exercise control over him/her.</a:t>
            </a:r>
          </a:p>
          <a:p>
            <a:pPr lvl="1" algn="just"/>
            <a:r>
              <a:rPr lang="en-GB" dirty="0">
                <a:latin typeface="Bell MT" panose="02020503060305020303" pitchFamily="18" charset="0"/>
              </a:rPr>
              <a:t>For example- If you do not care about the mode of dress customary in your tradition/country and in your social class then this might prove laughter and social distancing.</a:t>
            </a:r>
            <a:endParaRPr lang="nl-NL" dirty="0">
              <a:latin typeface="Bell MT" panose="02020503060305020303" pitchFamily="18" charset="0"/>
            </a:endParaRPr>
          </a:p>
        </p:txBody>
      </p:sp>
    </p:spTree>
    <p:extLst>
      <p:ext uri="{BB962C8B-B14F-4D97-AF65-F5344CB8AC3E}">
        <p14:creationId xmlns:p14="http://schemas.microsoft.com/office/powerpoint/2010/main" val="3594913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marL="0" indent="0" algn="just">
              <a:buNone/>
            </a:pPr>
            <a:endParaRPr lang="en-GB" dirty="0">
              <a:latin typeface="Bell MT" panose="02020503060305020303" pitchFamily="18" charset="0"/>
            </a:endParaRPr>
          </a:p>
          <a:p>
            <a:pPr lvl="1" algn="just"/>
            <a:r>
              <a:rPr lang="en-GB" dirty="0">
                <a:latin typeface="Bell MT" panose="02020503060305020303" pitchFamily="18" charset="0"/>
              </a:rPr>
              <a:t>Fatalistic Suicide –</a:t>
            </a:r>
          </a:p>
          <a:p>
            <a:pPr lvl="2" algn="just"/>
            <a:r>
              <a:rPr lang="en-GB" dirty="0">
                <a:latin typeface="Bell MT" panose="02020503060305020303" pitchFamily="18" charset="0"/>
              </a:rPr>
              <a:t>When regulation is excessive then this is the form of suicide found most.</a:t>
            </a:r>
          </a:p>
          <a:p>
            <a:pPr lvl="3" algn="just"/>
            <a:r>
              <a:rPr lang="en-GB" dirty="0">
                <a:latin typeface="Bell MT" panose="02020503060305020303" pitchFamily="18" charset="0"/>
              </a:rPr>
              <a:t>Ex- Slaves taking his/her life because of hopelessness associated with the oppressive regulation of his/her every action.</a:t>
            </a:r>
          </a:p>
          <a:p>
            <a:pPr lvl="2" algn="just"/>
            <a:r>
              <a:rPr lang="en-GB" dirty="0">
                <a:latin typeface="Bell MT" panose="02020503060305020303" pitchFamily="18" charset="0"/>
              </a:rPr>
              <a:t>Too much regulation and oppression leads individuals to fatalistic suicide.</a:t>
            </a:r>
          </a:p>
          <a:p>
            <a:pPr lvl="3" algn="just"/>
            <a:r>
              <a:rPr lang="en-GB" dirty="0">
                <a:latin typeface="Bell MT" panose="02020503060305020303" pitchFamily="18" charset="0"/>
              </a:rPr>
              <a:t>Ex- Childless women are prone to suicide.</a:t>
            </a:r>
          </a:p>
          <a:p>
            <a:pPr marL="0" indent="0" algn="just">
              <a:buNone/>
            </a:pPr>
            <a:endParaRPr lang="en-GB" dirty="0">
              <a:latin typeface="Bell MT" panose="02020503060305020303" pitchFamily="18" charset="0"/>
            </a:endParaRPr>
          </a:p>
        </p:txBody>
      </p:sp>
    </p:spTree>
    <p:extLst>
      <p:ext uri="{BB962C8B-B14F-4D97-AF65-F5344CB8AC3E}">
        <p14:creationId xmlns:p14="http://schemas.microsoft.com/office/powerpoint/2010/main" val="296516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5E3-469D-4E0C-B2CA-D1DC2DF1E4FA}"/>
              </a:ext>
            </a:extLst>
          </p:cNvPr>
          <p:cNvSpPr>
            <a:spLocks noGrp="1"/>
          </p:cNvSpPr>
          <p:nvPr>
            <p:ph type="title"/>
          </p:nvPr>
        </p:nvSpPr>
        <p:spPr>
          <a:xfrm>
            <a:off x="838200" y="681037"/>
            <a:ext cx="10515600" cy="461963"/>
          </a:xfrm>
        </p:spPr>
        <p:txBody>
          <a:bodyPr>
            <a:normAutofit fontScale="90000"/>
          </a:bodyPr>
          <a:lstStyle/>
          <a:p>
            <a:pPr algn="ctr"/>
            <a:r>
              <a:rPr lang="en-IN" b="1" dirty="0">
                <a:latin typeface="Bell MT" panose="02020503060305020303" pitchFamily="18" charset="0"/>
              </a:rPr>
              <a:t>COVID-19 and Suicide</a:t>
            </a:r>
          </a:p>
        </p:txBody>
      </p:sp>
      <p:sp>
        <p:nvSpPr>
          <p:cNvPr id="3" name="Content Placeholder 2">
            <a:extLst>
              <a:ext uri="{FF2B5EF4-FFF2-40B4-BE49-F238E27FC236}">
                <a16:creationId xmlns:a16="http://schemas.microsoft.com/office/drawing/2014/main" id="{FF0E499B-B8F5-44DE-84CF-8A14B0374F29}"/>
              </a:ext>
            </a:extLst>
          </p:cNvPr>
          <p:cNvSpPr>
            <a:spLocks noGrp="1"/>
          </p:cNvSpPr>
          <p:nvPr>
            <p:ph idx="1"/>
          </p:nvPr>
        </p:nvSpPr>
        <p:spPr>
          <a:xfrm>
            <a:off x="838200" y="1143000"/>
            <a:ext cx="10515600" cy="5033963"/>
          </a:xfrm>
        </p:spPr>
        <p:txBody>
          <a:bodyPr>
            <a:normAutofit/>
          </a:bodyPr>
          <a:lstStyle/>
          <a:p>
            <a:r>
              <a:rPr lang="en-IN" dirty="0">
                <a:latin typeface="Bell MT" panose="02020503060305020303" pitchFamily="18" charset="0"/>
              </a:rPr>
              <a:t>Anomic suicide</a:t>
            </a:r>
          </a:p>
          <a:p>
            <a:pPr lvl="1" algn="just"/>
            <a:r>
              <a:rPr lang="en-US" dirty="0">
                <a:latin typeface="Bell MT" panose="02020503060305020303" pitchFamily="18" charset="0"/>
              </a:rPr>
              <a:t>Germany, March 2020. Thomas Schaefer, a 54- year-old finance minister of Germany’s Hesse state committed suicide near a railway track due to his deep concern about the COVID-19 pandemic and how to deal with the ensuing economic consequence. The deceased minister had worked relentlessly to tackle the crisis, but he struggled with the thought of how to meet the huge expectations of people and manage the flow of financial aid. The state governor, Mr. Volker Bouffier expressed his dismay: “I have to assume that these concerns overwhelmed him. He obviously couldn’t find a way out” (</a:t>
            </a:r>
            <a:r>
              <a:rPr lang="en-US" dirty="0" err="1">
                <a:latin typeface="Bell MT" panose="02020503060305020303" pitchFamily="18" charset="0"/>
              </a:rPr>
              <a:t>Stubley</a:t>
            </a:r>
            <a:r>
              <a:rPr lang="en-US" dirty="0">
                <a:latin typeface="Bell MT" panose="02020503060305020303" pitchFamily="18" charset="0"/>
              </a:rPr>
              <a:t> 2020)</a:t>
            </a:r>
          </a:p>
          <a:p>
            <a:pPr lvl="1" algn="just"/>
            <a:r>
              <a:rPr lang="en-US" dirty="0">
                <a:latin typeface="Bell MT" panose="02020503060305020303" pitchFamily="18" charset="0"/>
              </a:rPr>
              <a:t>Thailand, April 2020. A man hung himself to death on Facebook live. Family and friends were helpless to stop him due to the night curfew. His mother stated that her son was in tremendous distress after losing his job because of the pandemic crisis (The Nation Thailand 2020b).</a:t>
            </a:r>
            <a:endParaRPr lang="en-IN" dirty="0">
              <a:latin typeface="Bell MT" panose="02020503060305020303" pitchFamily="18" charset="0"/>
            </a:endParaRPr>
          </a:p>
        </p:txBody>
      </p:sp>
    </p:spTree>
    <p:extLst>
      <p:ext uri="{BB962C8B-B14F-4D97-AF65-F5344CB8AC3E}">
        <p14:creationId xmlns:p14="http://schemas.microsoft.com/office/powerpoint/2010/main" val="82260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5E3-469D-4E0C-B2CA-D1DC2DF1E4FA}"/>
              </a:ext>
            </a:extLst>
          </p:cNvPr>
          <p:cNvSpPr>
            <a:spLocks noGrp="1"/>
          </p:cNvSpPr>
          <p:nvPr>
            <p:ph type="title"/>
          </p:nvPr>
        </p:nvSpPr>
        <p:spPr>
          <a:xfrm>
            <a:off x="838200" y="681037"/>
            <a:ext cx="10515600" cy="461963"/>
          </a:xfrm>
        </p:spPr>
        <p:txBody>
          <a:bodyPr>
            <a:normAutofit fontScale="90000"/>
          </a:bodyPr>
          <a:lstStyle/>
          <a:p>
            <a:pPr algn="ctr"/>
            <a:r>
              <a:rPr lang="en-IN" b="1" dirty="0">
                <a:latin typeface="Bell MT" panose="02020503060305020303" pitchFamily="18" charset="0"/>
              </a:rPr>
              <a:t>COVID-19 and Suicide</a:t>
            </a:r>
          </a:p>
        </p:txBody>
      </p:sp>
      <p:sp>
        <p:nvSpPr>
          <p:cNvPr id="3" name="Content Placeholder 2">
            <a:extLst>
              <a:ext uri="{FF2B5EF4-FFF2-40B4-BE49-F238E27FC236}">
                <a16:creationId xmlns:a16="http://schemas.microsoft.com/office/drawing/2014/main" id="{FF0E499B-B8F5-44DE-84CF-8A14B0374F29}"/>
              </a:ext>
            </a:extLst>
          </p:cNvPr>
          <p:cNvSpPr>
            <a:spLocks noGrp="1"/>
          </p:cNvSpPr>
          <p:nvPr>
            <p:ph idx="1"/>
          </p:nvPr>
        </p:nvSpPr>
        <p:spPr>
          <a:xfrm>
            <a:off x="838200" y="1143000"/>
            <a:ext cx="10515600" cy="5033963"/>
          </a:xfrm>
        </p:spPr>
        <p:txBody>
          <a:bodyPr>
            <a:normAutofit lnSpcReduction="10000"/>
          </a:bodyPr>
          <a:lstStyle/>
          <a:p>
            <a:r>
              <a:rPr lang="en-IN" dirty="0">
                <a:latin typeface="Bell MT" panose="02020503060305020303" pitchFamily="18" charset="0"/>
              </a:rPr>
              <a:t>Altruistic suicide</a:t>
            </a:r>
          </a:p>
          <a:p>
            <a:pPr lvl="1" algn="just"/>
            <a:r>
              <a:rPr lang="en-US" dirty="0">
                <a:latin typeface="Bell MT" panose="02020503060305020303" pitchFamily="18" charset="0"/>
              </a:rPr>
              <a:t>India, February 2020. </a:t>
            </a:r>
            <a:r>
              <a:rPr lang="en-US" dirty="0" err="1">
                <a:latin typeface="Bell MT" panose="02020503060305020303" pitchFamily="18" charset="0"/>
              </a:rPr>
              <a:t>Bala</a:t>
            </a:r>
            <a:r>
              <a:rPr lang="en-US" dirty="0">
                <a:latin typeface="Bell MT" panose="02020503060305020303" pitchFamily="18" charset="0"/>
              </a:rPr>
              <a:t> </a:t>
            </a:r>
            <a:r>
              <a:rPr lang="en-US" dirty="0" err="1">
                <a:latin typeface="Bell MT" panose="02020503060305020303" pitchFamily="18" charset="0"/>
              </a:rPr>
              <a:t>Krishnayya</a:t>
            </a:r>
            <a:r>
              <a:rPr lang="en-US" dirty="0">
                <a:latin typeface="Bell MT" panose="02020503060305020303" pitchFamily="18" charset="0"/>
              </a:rPr>
              <a:t>, a 50-yearold man who feared he had contracted the deadly COVID-19 virus, fell ill a few days before the incident. The doctor diagnosed him with a viral infection and advised him to wear a mask so that the infection did not spread. He misunderstood the doctor’s advice and thought he was infected with COVID-19. After returning home, he informed all that he had contracted the deadly virus and forbade his family members, relatives, and </a:t>
            </a:r>
            <a:r>
              <a:rPr lang="en-US" dirty="0" err="1">
                <a:latin typeface="Bell MT" panose="02020503060305020303" pitchFamily="18" charset="0"/>
              </a:rPr>
              <a:t>neighbours</a:t>
            </a:r>
            <a:r>
              <a:rPr lang="en-US" dirty="0">
                <a:latin typeface="Bell MT" panose="02020503060305020303" pitchFamily="18" charset="0"/>
              </a:rPr>
              <a:t> to come close to him. His son mentioned, “My father kept on watching coronavirus related videos the whole day and said he has similar symptoms as the deadly virus. He told us that he feared the deadly virus could spread to us and others could get infected as well if they came close to him. When any of us tried, he pelted us with stones”. On the night of the incident, he bolted his home from the outside and left to hang himself on the outskirts of the village. His son furthered, “My father was worried that the virus would spread to us. He hanged himself to save us” (</a:t>
            </a:r>
            <a:r>
              <a:rPr lang="en-US" dirty="0" err="1">
                <a:latin typeface="Bell MT" panose="02020503060305020303" pitchFamily="18" charset="0"/>
              </a:rPr>
              <a:t>Apparasu</a:t>
            </a:r>
            <a:r>
              <a:rPr lang="en-US" dirty="0">
                <a:latin typeface="Bell MT" panose="02020503060305020303" pitchFamily="18" charset="0"/>
              </a:rPr>
              <a:t> 2020; Raghavan 2020)</a:t>
            </a:r>
            <a:endParaRPr lang="en-IN" dirty="0">
              <a:latin typeface="Bell MT" panose="02020503060305020303" pitchFamily="18" charset="0"/>
            </a:endParaRPr>
          </a:p>
        </p:txBody>
      </p:sp>
    </p:spTree>
    <p:extLst>
      <p:ext uri="{BB962C8B-B14F-4D97-AF65-F5344CB8AC3E}">
        <p14:creationId xmlns:p14="http://schemas.microsoft.com/office/powerpoint/2010/main" val="4148066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5E3-469D-4E0C-B2CA-D1DC2DF1E4FA}"/>
              </a:ext>
            </a:extLst>
          </p:cNvPr>
          <p:cNvSpPr>
            <a:spLocks noGrp="1"/>
          </p:cNvSpPr>
          <p:nvPr>
            <p:ph type="title"/>
          </p:nvPr>
        </p:nvSpPr>
        <p:spPr>
          <a:xfrm>
            <a:off x="838200" y="681037"/>
            <a:ext cx="10515600" cy="461963"/>
          </a:xfrm>
        </p:spPr>
        <p:txBody>
          <a:bodyPr>
            <a:normAutofit fontScale="90000"/>
          </a:bodyPr>
          <a:lstStyle/>
          <a:p>
            <a:pPr algn="ctr"/>
            <a:r>
              <a:rPr lang="en-IN" b="1" dirty="0">
                <a:latin typeface="Bell MT" panose="02020503060305020303" pitchFamily="18" charset="0"/>
              </a:rPr>
              <a:t>COVID-19 and Suicide</a:t>
            </a:r>
          </a:p>
        </p:txBody>
      </p:sp>
      <p:sp>
        <p:nvSpPr>
          <p:cNvPr id="3" name="Content Placeholder 2">
            <a:extLst>
              <a:ext uri="{FF2B5EF4-FFF2-40B4-BE49-F238E27FC236}">
                <a16:creationId xmlns:a16="http://schemas.microsoft.com/office/drawing/2014/main" id="{FF0E499B-B8F5-44DE-84CF-8A14B0374F29}"/>
              </a:ext>
            </a:extLst>
          </p:cNvPr>
          <p:cNvSpPr>
            <a:spLocks noGrp="1"/>
          </p:cNvSpPr>
          <p:nvPr>
            <p:ph idx="1"/>
          </p:nvPr>
        </p:nvSpPr>
        <p:spPr>
          <a:xfrm>
            <a:off x="838200" y="1143000"/>
            <a:ext cx="10515600" cy="5033963"/>
          </a:xfrm>
        </p:spPr>
        <p:txBody>
          <a:bodyPr>
            <a:normAutofit lnSpcReduction="10000"/>
          </a:bodyPr>
          <a:lstStyle/>
          <a:p>
            <a:r>
              <a:rPr lang="en-IN" dirty="0">
                <a:latin typeface="Bell MT" panose="02020503060305020303" pitchFamily="18" charset="0"/>
              </a:rPr>
              <a:t>Altruistic suicide</a:t>
            </a:r>
          </a:p>
          <a:p>
            <a:pPr lvl="1" algn="just"/>
            <a:r>
              <a:rPr lang="en-US" dirty="0">
                <a:latin typeface="Bell MT" panose="02020503060305020303" pitchFamily="18" charset="0"/>
              </a:rPr>
              <a:t>Italy, March 2020. Daniela </a:t>
            </a:r>
            <a:r>
              <a:rPr lang="en-US" dirty="0" err="1">
                <a:latin typeface="Bell MT" panose="02020503060305020303" pitchFamily="18" charset="0"/>
              </a:rPr>
              <a:t>Trezzi</a:t>
            </a:r>
            <a:r>
              <a:rPr lang="en-US" dirty="0">
                <a:latin typeface="Bell MT" panose="02020503060305020303" pitchFamily="18" charset="0"/>
              </a:rPr>
              <a:t>, a 34-yearold Italian nurse, treated COVID-19 patients at a hospital located in the worst-affected region of Lombardy. </a:t>
            </a:r>
            <a:r>
              <a:rPr lang="en-US" dirty="0" err="1">
                <a:latin typeface="Bell MT" panose="02020503060305020303" pitchFamily="18" charset="0"/>
              </a:rPr>
              <a:t>Ms</a:t>
            </a:r>
            <a:r>
              <a:rPr lang="en-US" dirty="0">
                <a:latin typeface="Bell MT" panose="02020503060305020303" pitchFamily="18" charset="0"/>
              </a:rPr>
              <a:t> </a:t>
            </a:r>
            <a:r>
              <a:rPr lang="en-US" dirty="0" err="1">
                <a:latin typeface="Bell MT" panose="02020503060305020303" pitchFamily="18" charset="0"/>
              </a:rPr>
              <a:t>Trezzi</a:t>
            </a:r>
            <a:r>
              <a:rPr lang="en-US" dirty="0">
                <a:latin typeface="Bell MT" panose="02020503060305020303" pitchFamily="18" charset="0"/>
              </a:rPr>
              <a:t> killed herself after testing positive for COVID-19 as she feared that she may have spread the virus to others. The National Federation of Nurses of Italy confirmed that </a:t>
            </a:r>
            <a:r>
              <a:rPr lang="en-US" dirty="0" err="1">
                <a:latin typeface="Bell MT" panose="02020503060305020303" pitchFamily="18" charset="0"/>
              </a:rPr>
              <a:t>Ms</a:t>
            </a:r>
            <a:r>
              <a:rPr lang="en-US" dirty="0">
                <a:latin typeface="Bell MT" panose="02020503060305020303" pitchFamily="18" charset="0"/>
              </a:rPr>
              <a:t> </a:t>
            </a:r>
            <a:r>
              <a:rPr lang="en-US" dirty="0" err="1">
                <a:latin typeface="Bell MT" panose="02020503060305020303" pitchFamily="18" charset="0"/>
              </a:rPr>
              <a:t>Trezzi</a:t>
            </a:r>
            <a:r>
              <a:rPr lang="en-US" dirty="0">
                <a:latin typeface="Bell MT" panose="02020503060305020303" pitchFamily="18" charset="0"/>
              </a:rPr>
              <a:t> and many other nurses treating quarantined patients showing COVID-19 symptoms felt “heavy stress for fear of having infected others” (Smith 2020; </a:t>
            </a:r>
            <a:r>
              <a:rPr lang="en-US" dirty="0" err="1">
                <a:latin typeface="Bell MT" panose="02020503060305020303" pitchFamily="18" charset="0"/>
              </a:rPr>
              <a:t>Stickings</a:t>
            </a:r>
            <a:r>
              <a:rPr lang="en-US" dirty="0">
                <a:latin typeface="Bell MT" panose="02020503060305020303" pitchFamily="18" charset="0"/>
              </a:rPr>
              <a:t> 2020).</a:t>
            </a:r>
          </a:p>
          <a:p>
            <a:pPr algn="just"/>
            <a:r>
              <a:rPr lang="en-IN" dirty="0">
                <a:latin typeface="Bell MT" panose="02020503060305020303" pitchFamily="18" charset="0"/>
              </a:rPr>
              <a:t>Fatalistic suicide</a:t>
            </a:r>
          </a:p>
          <a:p>
            <a:pPr lvl="1" algn="just"/>
            <a:r>
              <a:rPr lang="en-US" dirty="0">
                <a:latin typeface="Bell MT" panose="02020503060305020303" pitchFamily="18" charset="0"/>
              </a:rPr>
              <a:t>India, March 2020. A man who had recently attended Muslim religious Tablighi Jamaat gatherings in New Delhi – a gathering treated as a hotbed for COVID-19 infections in India – attempted suicide by jumping from the sixth floor of a hospital building. The man was admitted to the hospital as he was suspected to be COVID-19 positive (Ojha 2020a).</a:t>
            </a:r>
            <a:endParaRPr lang="en-IN" dirty="0">
              <a:latin typeface="Bell MT" panose="02020503060305020303" pitchFamily="18" charset="0"/>
            </a:endParaRPr>
          </a:p>
        </p:txBody>
      </p:sp>
    </p:spTree>
    <p:extLst>
      <p:ext uri="{BB962C8B-B14F-4D97-AF65-F5344CB8AC3E}">
        <p14:creationId xmlns:p14="http://schemas.microsoft.com/office/powerpoint/2010/main" val="1251719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5E3-469D-4E0C-B2CA-D1DC2DF1E4FA}"/>
              </a:ext>
            </a:extLst>
          </p:cNvPr>
          <p:cNvSpPr>
            <a:spLocks noGrp="1"/>
          </p:cNvSpPr>
          <p:nvPr>
            <p:ph type="title"/>
          </p:nvPr>
        </p:nvSpPr>
        <p:spPr>
          <a:xfrm>
            <a:off x="838200" y="681037"/>
            <a:ext cx="10515600" cy="461963"/>
          </a:xfrm>
        </p:spPr>
        <p:txBody>
          <a:bodyPr>
            <a:normAutofit fontScale="90000"/>
          </a:bodyPr>
          <a:lstStyle/>
          <a:p>
            <a:pPr algn="ctr"/>
            <a:r>
              <a:rPr lang="en-IN" b="1" dirty="0">
                <a:latin typeface="Bell MT" panose="02020503060305020303" pitchFamily="18" charset="0"/>
              </a:rPr>
              <a:t>COVID-19 and Suicide</a:t>
            </a:r>
          </a:p>
        </p:txBody>
      </p:sp>
      <p:sp>
        <p:nvSpPr>
          <p:cNvPr id="3" name="Content Placeholder 2">
            <a:extLst>
              <a:ext uri="{FF2B5EF4-FFF2-40B4-BE49-F238E27FC236}">
                <a16:creationId xmlns:a16="http://schemas.microsoft.com/office/drawing/2014/main" id="{FF0E499B-B8F5-44DE-84CF-8A14B0374F29}"/>
              </a:ext>
            </a:extLst>
          </p:cNvPr>
          <p:cNvSpPr>
            <a:spLocks noGrp="1"/>
          </p:cNvSpPr>
          <p:nvPr>
            <p:ph idx="1"/>
          </p:nvPr>
        </p:nvSpPr>
        <p:spPr>
          <a:xfrm>
            <a:off x="838200" y="1143000"/>
            <a:ext cx="10515600" cy="5033963"/>
          </a:xfrm>
        </p:spPr>
        <p:txBody>
          <a:bodyPr>
            <a:normAutofit/>
          </a:bodyPr>
          <a:lstStyle/>
          <a:p>
            <a:r>
              <a:rPr lang="en-IN" dirty="0">
                <a:latin typeface="Bell MT" panose="02020503060305020303" pitchFamily="18" charset="0"/>
              </a:rPr>
              <a:t>Egoistic suicide</a:t>
            </a:r>
          </a:p>
          <a:p>
            <a:pPr lvl="1" algn="just"/>
            <a:r>
              <a:rPr lang="en-US" dirty="0">
                <a:latin typeface="Bell MT" panose="02020503060305020303" pitchFamily="18" charset="0"/>
              </a:rPr>
              <a:t>India, March 2020. A young man from Uttar Pradesh, India, died by suicide over suspicion that he was infected with COVID-19. He killed himself by slitting the veins of his neck and wrist. He left a suicide note stating that he had been infected with the virus (Pandey 2020).</a:t>
            </a:r>
          </a:p>
          <a:p>
            <a:pPr lvl="1" algn="just"/>
            <a:endParaRPr lang="en-US" dirty="0">
              <a:latin typeface="Bell MT" panose="02020503060305020303" pitchFamily="18" charset="0"/>
            </a:endParaRPr>
          </a:p>
          <a:p>
            <a:pPr algn="just"/>
            <a:r>
              <a:rPr lang="en-US" dirty="0">
                <a:latin typeface="Bell MT" panose="02020503060305020303" pitchFamily="18" charset="0"/>
              </a:rPr>
              <a:t>Thomas Joiner (2020, p.35), a prominent </a:t>
            </a:r>
            <a:r>
              <a:rPr lang="en-US" dirty="0" err="1">
                <a:latin typeface="Bell MT" panose="02020503060305020303" pitchFamily="18" charset="0"/>
              </a:rPr>
              <a:t>suicidologist</a:t>
            </a:r>
            <a:r>
              <a:rPr lang="en-US" dirty="0">
                <a:latin typeface="Bell MT" panose="02020503060305020303" pitchFamily="18" charset="0"/>
              </a:rPr>
              <a:t> of the recent time, informed that “He (Durkheim) did not deny, however, that individual conditions like mental disorders are relevant to suicide. But he did claim that most such factors are insufficiently general to affect the suicide rate of whole societies, and thus should not be </a:t>
            </a:r>
            <a:r>
              <a:rPr lang="en-US" dirty="0" err="1">
                <a:latin typeface="Bell MT" panose="02020503060305020303" pitchFamily="18" charset="0"/>
              </a:rPr>
              <a:t>emphasised</a:t>
            </a:r>
            <a:r>
              <a:rPr lang="en-US" dirty="0">
                <a:latin typeface="Bell MT" panose="02020503060305020303" pitchFamily="18" charset="0"/>
              </a:rPr>
              <a:t> by sociologists”.</a:t>
            </a:r>
          </a:p>
        </p:txBody>
      </p:sp>
    </p:spTree>
    <p:extLst>
      <p:ext uri="{BB962C8B-B14F-4D97-AF65-F5344CB8AC3E}">
        <p14:creationId xmlns:p14="http://schemas.microsoft.com/office/powerpoint/2010/main" val="305095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5E3-469D-4E0C-B2CA-D1DC2DF1E4FA}"/>
              </a:ext>
            </a:extLst>
          </p:cNvPr>
          <p:cNvSpPr>
            <a:spLocks noGrp="1"/>
          </p:cNvSpPr>
          <p:nvPr>
            <p:ph type="title"/>
          </p:nvPr>
        </p:nvSpPr>
        <p:spPr>
          <a:xfrm>
            <a:off x="838200" y="681037"/>
            <a:ext cx="10515600" cy="461963"/>
          </a:xfrm>
        </p:spPr>
        <p:txBody>
          <a:bodyPr>
            <a:normAutofit fontScale="90000"/>
          </a:bodyPr>
          <a:lstStyle/>
          <a:p>
            <a:pPr algn="ctr"/>
            <a:r>
              <a:rPr lang="en-IN" b="1" dirty="0">
                <a:latin typeface="Bell MT" panose="02020503060305020303" pitchFamily="18" charset="0"/>
              </a:rPr>
              <a:t>COVID-19 and </a:t>
            </a:r>
            <a:r>
              <a:rPr lang="en-IN" b="1" dirty="0" err="1">
                <a:latin typeface="Bell MT" panose="02020503060305020303" pitchFamily="18" charset="0"/>
              </a:rPr>
              <a:t>Alturistic</a:t>
            </a:r>
            <a:r>
              <a:rPr lang="en-IN" b="1" dirty="0">
                <a:latin typeface="Bell MT" panose="02020503060305020303" pitchFamily="18" charset="0"/>
              </a:rPr>
              <a:t> Suicide</a:t>
            </a:r>
          </a:p>
        </p:txBody>
      </p:sp>
      <p:sp>
        <p:nvSpPr>
          <p:cNvPr id="3" name="Content Placeholder 2">
            <a:extLst>
              <a:ext uri="{FF2B5EF4-FFF2-40B4-BE49-F238E27FC236}">
                <a16:creationId xmlns:a16="http://schemas.microsoft.com/office/drawing/2014/main" id="{FF0E499B-B8F5-44DE-84CF-8A14B0374F29}"/>
              </a:ext>
            </a:extLst>
          </p:cNvPr>
          <p:cNvSpPr>
            <a:spLocks noGrp="1"/>
          </p:cNvSpPr>
          <p:nvPr>
            <p:ph idx="1"/>
          </p:nvPr>
        </p:nvSpPr>
        <p:spPr>
          <a:xfrm>
            <a:off x="838200" y="1410346"/>
            <a:ext cx="10515600" cy="4176793"/>
          </a:xfrm>
        </p:spPr>
        <p:txBody>
          <a:bodyPr>
            <a:normAutofit/>
          </a:bodyPr>
          <a:lstStyle/>
          <a:p>
            <a:pPr algn="just"/>
            <a:r>
              <a:rPr lang="en-US" dirty="0">
                <a:latin typeface="Bell MT" panose="02020503060305020303" pitchFamily="18" charset="0"/>
              </a:rPr>
              <a:t>COVID-19 has been labelled as a highly </a:t>
            </a:r>
            <a:r>
              <a:rPr lang="en-US" dirty="0" err="1">
                <a:latin typeface="Bell MT" panose="02020503060305020303" pitchFamily="18" charset="0"/>
              </a:rPr>
              <a:t>stigmatised</a:t>
            </a:r>
            <a:r>
              <a:rPr lang="en-US" dirty="0">
                <a:latin typeface="Bell MT" panose="02020503060305020303" pitchFamily="18" charset="0"/>
              </a:rPr>
              <a:t> disease. Suicide risks might be likely to be increased due to stigma towards survivors of COVID-19 and the frontline medical workers (Bhattacharya, Banerjee and Rao 2020; Gunnell et al. 2020). The pressure of </a:t>
            </a:r>
            <a:r>
              <a:rPr lang="en-US" dirty="0" err="1">
                <a:latin typeface="Bell MT" panose="02020503060305020303" pitchFamily="18" charset="0"/>
              </a:rPr>
              <a:t>stigmatisation</a:t>
            </a:r>
            <a:r>
              <a:rPr lang="en-US" dirty="0">
                <a:latin typeface="Bell MT" panose="02020503060305020303" pitchFamily="18" charset="0"/>
              </a:rPr>
              <a:t> seems to provoke them to express their altruism for the benefits of those unaffected. </a:t>
            </a:r>
          </a:p>
          <a:p>
            <a:pPr algn="just"/>
            <a:r>
              <a:rPr lang="en-US" dirty="0">
                <a:latin typeface="Bell MT" panose="02020503060305020303" pitchFamily="18" charset="0"/>
              </a:rPr>
              <a:t>Therefore, the public health management must strive to reduce the perceived risks of COVID-19, improve mental health conditions, and decrease the rampant </a:t>
            </a:r>
            <a:r>
              <a:rPr lang="en-US" dirty="0" err="1">
                <a:latin typeface="Bell MT" panose="02020503060305020303" pitchFamily="18" charset="0"/>
              </a:rPr>
              <a:t>stigmatisation</a:t>
            </a:r>
            <a:r>
              <a:rPr lang="en-US" dirty="0">
                <a:latin typeface="Bell MT" panose="02020503060305020303" pitchFamily="18" charset="0"/>
              </a:rPr>
              <a:t> associated with the virus.</a:t>
            </a:r>
          </a:p>
        </p:txBody>
      </p:sp>
    </p:spTree>
    <p:extLst>
      <p:ext uri="{BB962C8B-B14F-4D97-AF65-F5344CB8AC3E}">
        <p14:creationId xmlns:p14="http://schemas.microsoft.com/office/powerpoint/2010/main" val="1219314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5E3-469D-4E0C-B2CA-D1DC2DF1E4FA}"/>
              </a:ext>
            </a:extLst>
          </p:cNvPr>
          <p:cNvSpPr>
            <a:spLocks noGrp="1"/>
          </p:cNvSpPr>
          <p:nvPr>
            <p:ph type="title"/>
          </p:nvPr>
        </p:nvSpPr>
        <p:spPr>
          <a:xfrm>
            <a:off x="838200" y="581186"/>
            <a:ext cx="10515600" cy="561814"/>
          </a:xfrm>
        </p:spPr>
        <p:txBody>
          <a:bodyPr>
            <a:normAutofit fontScale="90000"/>
          </a:bodyPr>
          <a:lstStyle/>
          <a:p>
            <a:pPr algn="ctr"/>
            <a:r>
              <a:rPr lang="en-IN" b="1" dirty="0">
                <a:latin typeface="Bell MT" panose="02020503060305020303" pitchFamily="18" charset="0"/>
              </a:rPr>
              <a:t>COVID-19 and Egoistic Suicide</a:t>
            </a:r>
          </a:p>
        </p:txBody>
      </p:sp>
      <p:sp>
        <p:nvSpPr>
          <p:cNvPr id="3" name="Content Placeholder 2">
            <a:extLst>
              <a:ext uri="{FF2B5EF4-FFF2-40B4-BE49-F238E27FC236}">
                <a16:creationId xmlns:a16="http://schemas.microsoft.com/office/drawing/2014/main" id="{FF0E499B-B8F5-44DE-84CF-8A14B0374F29}"/>
              </a:ext>
            </a:extLst>
          </p:cNvPr>
          <p:cNvSpPr>
            <a:spLocks noGrp="1"/>
          </p:cNvSpPr>
          <p:nvPr>
            <p:ph idx="1"/>
          </p:nvPr>
        </p:nvSpPr>
        <p:spPr>
          <a:xfrm>
            <a:off x="838200" y="1418095"/>
            <a:ext cx="10515600" cy="4758868"/>
          </a:xfrm>
        </p:spPr>
        <p:txBody>
          <a:bodyPr>
            <a:normAutofit/>
          </a:bodyPr>
          <a:lstStyle/>
          <a:p>
            <a:pPr algn="just"/>
            <a:r>
              <a:rPr lang="en-US" dirty="0">
                <a:latin typeface="Bell MT" panose="02020503060305020303" pitchFamily="18" charset="0"/>
              </a:rPr>
              <a:t>One way to tackle these suicides in the midst of the COVID-19 episode is to boost the process of social integration. We need to promote actions that would highlight the importance of shared beliefs, social interaction, social relationships, and feelings of social cohesiveness (Berk 2006). </a:t>
            </a:r>
          </a:p>
          <a:p>
            <a:pPr algn="just"/>
            <a:r>
              <a:rPr lang="en-US" dirty="0">
                <a:latin typeface="Bell MT" panose="02020503060305020303" pitchFamily="18" charset="0"/>
              </a:rPr>
              <a:t>Extending community supports for those who are isolated, entrapped, and lonely, alongside promoting interactions between friends and families, could be a useful mechanism during this period (Gunnell et al. 2020)</a:t>
            </a:r>
          </a:p>
        </p:txBody>
      </p:sp>
    </p:spTree>
    <p:extLst>
      <p:ext uri="{BB962C8B-B14F-4D97-AF65-F5344CB8AC3E}">
        <p14:creationId xmlns:p14="http://schemas.microsoft.com/office/powerpoint/2010/main" val="203738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5E3-469D-4E0C-B2CA-D1DC2DF1E4FA}"/>
              </a:ext>
            </a:extLst>
          </p:cNvPr>
          <p:cNvSpPr>
            <a:spLocks noGrp="1"/>
          </p:cNvSpPr>
          <p:nvPr>
            <p:ph type="title"/>
          </p:nvPr>
        </p:nvSpPr>
        <p:spPr>
          <a:xfrm>
            <a:off x="838200" y="813661"/>
            <a:ext cx="10515600" cy="329339"/>
          </a:xfrm>
        </p:spPr>
        <p:txBody>
          <a:bodyPr>
            <a:normAutofit fontScale="90000"/>
          </a:bodyPr>
          <a:lstStyle/>
          <a:p>
            <a:pPr algn="ctr"/>
            <a:r>
              <a:rPr lang="en-IN" b="1" dirty="0">
                <a:latin typeface="Bell MT" panose="02020503060305020303" pitchFamily="18" charset="0"/>
              </a:rPr>
              <a:t>COVID-19 and Fatalistic Suicide</a:t>
            </a:r>
          </a:p>
        </p:txBody>
      </p:sp>
      <p:sp>
        <p:nvSpPr>
          <p:cNvPr id="3" name="Content Placeholder 2">
            <a:extLst>
              <a:ext uri="{FF2B5EF4-FFF2-40B4-BE49-F238E27FC236}">
                <a16:creationId xmlns:a16="http://schemas.microsoft.com/office/drawing/2014/main" id="{FF0E499B-B8F5-44DE-84CF-8A14B0374F29}"/>
              </a:ext>
            </a:extLst>
          </p:cNvPr>
          <p:cNvSpPr>
            <a:spLocks noGrp="1"/>
          </p:cNvSpPr>
          <p:nvPr>
            <p:ph idx="1"/>
          </p:nvPr>
        </p:nvSpPr>
        <p:spPr>
          <a:xfrm>
            <a:off x="838200" y="1549831"/>
            <a:ext cx="10515600" cy="4627132"/>
          </a:xfrm>
        </p:spPr>
        <p:txBody>
          <a:bodyPr>
            <a:normAutofit/>
          </a:bodyPr>
          <a:lstStyle/>
          <a:p>
            <a:pPr algn="just"/>
            <a:r>
              <a:rPr lang="en-US" dirty="0">
                <a:latin typeface="Bell MT" panose="02020503060305020303" pitchFamily="18" charset="0"/>
              </a:rPr>
              <a:t>Brown and Schuman (2020) termed this as the “perfect storm” for suicidal </a:t>
            </a:r>
            <a:r>
              <a:rPr lang="en-US" dirty="0" err="1">
                <a:latin typeface="Bell MT" panose="02020503060305020303" pitchFamily="18" charset="0"/>
              </a:rPr>
              <a:t>behaviour</a:t>
            </a:r>
            <a:r>
              <a:rPr lang="en-US" dirty="0">
                <a:latin typeface="Bell MT" panose="02020503060305020303" pitchFamily="18" charset="0"/>
              </a:rPr>
              <a:t> during the COVID-19 pandemic. Social isolation or quarantine, although necessary, is a well-established critical risk factor for suicidal </a:t>
            </a:r>
            <a:r>
              <a:rPr lang="en-US" dirty="0" err="1">
                <a:latin typeface="Bell MT" panose="02020503060305020303" pitchFamily="18" charset="0"/>
              </a:rPr>
              <a:t>behaviour</a:t>
            </a:r>
            <a:r>
              <a:rPr lang="en-US" dirty="0">
                <a:latin typeface="Bell MT" panose="02020503060305020303" pitchFamily="18" charset="0"/>
              </a:rPr>
              <a:t> (McIntyre and Lee 2020). </a:t>
            </a:r>
          </a:p>
          <a:p>
            <a:pPr algn="just"/>
            <a:r>
              <a:rPr lang="en-US" dirty="0">
                <a:latin typeface="Bell MT" panose="02020503060305020303" pitchFamily="18" charset="0"/>
              </a:rPr>
              <a:t>In terms of prevention of suicide from such regulatory means, it is important that specific mental health supports are provided for patients confirmed or suspected as having COVID-19 and people who are in quarantine or social isolation (Mamun and Griffiths 2020).</a:t>
            </a:r>
          </a:p>
        </p:txBody>
      </p:sp>
    </p:spTree>
    <p:extLst>
      <p:ext uri="{BB962C8B-B14F-4D97-AF65-F5344CB8AC3E}">
        <p14:creationId xmlns:p14="http://schemas.microsoft.com/office/powerpoint/2010/main" val="250612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algn="just"/>
            <a:r>
              <a:rPr lang="en-US" dirty="0">
                <a:latin typeface="Bell MT" panose="02020503060305020303" pitchFamily="18" charset="0"/>
              </a:rPr>
              <a:t>Social facts are to be treated as things and should be studied empirically not philosophically.</a:t>
            </a:r>
          </a:p>
          <a:p>
            <a:pPr algn="just"/>
            <a:r>
              <a:rPr lang="en-US" dirty="0">
                <a:latin typeface="Bell MT" panose="02020503060305020303" pitchFamily="18" charset="0"/>
              </a:rPr>
              <a:t>Ideas can be known philosophically but things can not be conceived by purely mental activity. Thus, he propagated for empirical research.</a:t>
            </a:r>
          </a:p>
          <a:p>
            <a:pPr algn="just"/>
            <a:r>
              <a:rPr lang="en-US" dirty="0">
                <a:latin typeface="Bell MT" panose="02020503060305020303" pitchFamily="18" charset="0"/>
              </a:rPr>
              <a:t>Social facts are external to and coercive of the actor – For him psychological facts were basically inherited phenomena (internal to individual), and social facts were things that were external.</a:t>
            </a:r>
          </a:p>
          <a:p>
            <a:pPr algn="just"/>
            <a:r>
              <a:rPr lang="en-US" dirty="0">
                <a:latin typeface="Bell MT" panose="02020503060305020303" pitchFamily="18" charset="0"/>
              </a:rPr>
              <a:t>Social facts can be of two types:</a:t>
            </a:r>
          </a:p>
          <a:p>
            <a:pPr lvl="1" algn="just"/>
            <a:r>
              <a:rPr lang="en-US" dirty="0">
                <a:latin typeface="Bell MT" panose="02020503060305020303" pitchFamily="18" charset="0"/>
              </a:rPr>
              <a:t>Material social facts – are real, material entities, but are of lesser significance in Durkheim’s work.</a:t>
            </a:r>
          </a:p>
          <a:p>
            <a:pPr lvl="2" algn="just"/>
            <a:r>
              <a:rPr lang="en-US" dirty="0">
                <a:latin typeface="Bell MT" panose="02020503060305020303" pitchFamily="18" charset="0"/>
              </a:rPr>
              <a:t>Example- Law, architecture, Church, State</a:t>
            </a:r>
          </a:p>
          <a:p>
            <a:pPr lvl="1" algn="just"/>
            <a:r>
              <a:rPr lang="en-US" dirty="0">
                <a:latin typeface="Bell MT" panose="02020503060305020303" pitchFamily="18" charset="0"/>
              </a:rPr>
              <a:t>Non-material social facts – Norms (informal guideline), values (principles/standard </a:t>
            </a:r>
            <a:r>
              <a:rPr lang="en-US" dirty="0" err="1">
                <a:latin typeface="Bell MT" panose="02020503060305020303" pitchFamily="18" charset="0"/>
              </a:rPr>
              <a:t>behaviour</a:t>
            </a:r>
            <a:r>
              <a:rPr lang="en-US" dirty="0">
                <a:latin typeface="Bell MT" panose="02020503060305020303" pitchFamily="18" charset="0"/>
              </a:rPr>
              <a:t>), mores (customs or ways of doing things) generally culture are example of non-material social fact.</a:t>
            </a:r>
          </a:p>
          <a:p>
            <a:pPr lvl="2" algn="just"/>
            <a:r>
              <a:rPr lang="en-US" dirty="0">
                <a:latin typeface="Bell MT" panose="02020503060305020303" pitchFamily="18" charset="0"/>
              </a:rPr>
              <a:t>Example – Morality, collective conscience, etc.</a:t>
            </a: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00215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a:bodyPr>
          <a:lstStyle/>
          <a:p>
            <a:pPr algn="just"/>
            <a:r>
              <a:rPr lang="en-US" dirty="0">
                <a:latin typeface="Bell MT" panose="02020503060305020303" pitchFamily="18" charset="0"/>
              </a:rPr>
              <a:t>Collectives reflect a density, regulation, birth rate and death rate. Thus, association is important and social facts emerge from the association.</a:t>
            </a:r>
          </a:p>
          <a:p>
            <a:pPr marL="0" indent="0" algn="just">
              <a:buNone/>
            </a:pPr>
            <a:r>
              <a:rPr lang="en-US" b="1" dirty="0">
                <a:latin typeface="Bell MT" panose="02020503060305020303" pitchFamily="18" charset="0"/>
              </a:rPr>
              <a:t>Division of </a:t>
            </a:r>
            <a:r>
              <a:rPr lang="en-US" b="1" dirty="0" err="1">
                <a:latin typeface="Bell MT" panose="02020503060305020303" pitchFamily="18" charset="0"/>
              </a:rPr>
              <a:t>Labour</a:t>
            </a:r>
            <a:r>
              <a:rPr lang="en-US" b="1" dirty="0">
                <a:latin typeface="Bell MT" panose="02020503060305020303" pitchFamily="18" charset="0"/>
              </a:rPr>
              <a:t> (1893)</a:t>
            </a:r>
          </a:p>
          <a:p>
            <a:pPr algn="just"/>
            <a:r>
              <a:rPr lang="en-US" dirty="0">
                <a:latin typeface="Bell MT" panose="02020503060305020303" pitchFamily="18" charset="0"/>
              </a:rPr>
              <a:t>Modern complex society irrespective of declining significance of traditional moral beliefs is not tending towards disintegration.</a:t>
            </a:r>
          </a:p>
          <a:p>
            <a:pPr algn="just"/>
            <a:r>
              <a:rPr lang="en-US" dirty="0">
                <a:latin typeface="Bell MT" panose="02020503060305020303" pitchFamily="18" charset="0"/>
              </a:rPr>
              <a:t>To Durkheim division of </a:t>
            </a:r>
            <a:r>
              <a:rPr lang="en-US" dirty="0" err="1">
                <a:latin typeface="Bell MT" panose="02020503060305020303" pitchFamily="18" charset="0"/>
              </a:rPr>
              <a:t>labour</a:t>
            </a:r>
            <a:r>
              <a:rPr lang="en-US" dirty="0">
                <a:latin typeface="Bell MT" panose="02020503060305020303" pitchFamily="18" charset="0"/>
              </a:rPr>
              <a:t> is a material social fact that involves degree to which tasks, responsibilities are specialized.</a:t>
            </a:r>
          </a:p>
          <a:p>
            <a:pPr algn="just"/>
            <a:r>
              <a:rPr lang="en-US" dirty="0">
                <a:latin typeface="Bell MT" panose="02020503060305020303" pitchFamily="18" charset="0"/>
              </a:rPr>
              <a:t>Durkheim has proposed two kinds of social solidarity with different set of rules.</a:t>
            </a:r>
          </a:p>
          <a:p>
            <a:pPr lvl="1" algn="just"/>
            <a:r>
              <a:rPr lang="en-US" b="1" dirty="0">
                <a:latin typeface="Bell MT" panose="02020503060305020303" pitchFamily="18" charset="0"/>
              </a:rPr>
              <a:t>Mechanical solidarity </a:t>
            </a:r>
            <a:r>
              <a:rPr lang="en-US" dirty="0">
                <a:latin typeface="Bell MT" panose="02020503060305020303" pitchFamily="18" charset="0"/>
              </a:rPr>
              <a:t>– religion formed the source of common belief and sentiments of “collective conscience”. All laws were originally contained within religious framework and most primitive forms of society have laws which are repressive (repressive law is criminal in nature embodied in the state).</a:t>
            </a:r>
          </a:p>
          <a:p>
            <a:pPr algn="just"/>
            <a:endParaRPr lang="en-US" dirty="0">
              <a:latin typeface="Bell MT" panose="02020503060305020303" pitchFamily="18" charset="0"/>
            </a:endParaRPr>
          </a:p>
          <a:p>
            <a:pPr algn="just"/>
            <a:endParaRPr lang="en-US" dirty="0">
              <a:latin typeface="Bell MT" panose="02020503060305020303" pitchFamily="18" charset="0"/>
            </a:endParaRP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46659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lnSpcReduction="10000"/>
          </a:bodyPr>
          <a:lstStyle/>
          <a:p>
            <a:pPr lvl="1" algn="just"/>
            <a:r>
              <a:rPr lang="en-US" dirty="0">
                <a:latin typeface="Bell MT" panose="02020503060305020303" pitchFamily="18" charset="0"/>
              </a:rPr>
              <a:t>In these societies cohesion is based on mechanical solidarity.</a:t>
            </a:r>
          </a:p>
          <a:p>
            <a:pPr lvl="1" algn="just"/>
            <a:r>
              <a:rPr lang="en-US" dirty="0">
                <a:latin typeface="Bell MT" panose="02020503060305020303" pitchFamily="18" charset="0"/>
              </a:rPr>
              <a:t>Property is shared in common.</a:t>
            </a:r>
          </a:p>
          <a:p>
            <a:pPr lvl="1" algn="just"/>
            <a:r>
              <a:rPr lang="en-US" dirty="0">
                <a:latin typeface="Bell MT" panose="02020503060305020303" pitchFamily="18" charset="0"/>
              </a:rPr>
              <a:t>Strongly formed set of sentiments and beliefs shared by all members of a community.</a:t>
            </a:r>
          </a:p>
          <a:p>
            <a:pPr lvl="1" algn="just"/>
            <a:r>
              <a:rPr lang="en-US" dirty="0">
                <a:latin typeface="Bell MT" panose="02020503060305020303" pitchFamily="18" charset="0"/>
              </a:rPr>
              <a:t>Here less scope is there for differentiation between individuals and each individual is considered as a microcosm of the whole.</a:t>
            </a:r>
          </a:p>
          <a:p>
            <a:pPr algn="just"/>
            <a:r>
              <a:rPr lang="en-US" b="1" dirty="0">
                <a:latin typeface="Bell MT" panose="02020503060305020303" pitchFamily="18" charset="0"/>
              </a:rPr>
              <a:t>Organic solidarity </a:t>
            </a:r>
            <a:r>
              <a:rPr lang="en-US" dirty="0">
                <a:latin typeface="Bell MT" panose="02020503060305020303" pitchFamily="18" charset="0"/>
              </a:rPr>
              <a:t>– Displacement of repressive laws by restitutive law as society develops.</a:t>
            </a:r>
          </a:p>
          <a:p>
            <a:pPr lvl="1" algn="just"/>
            <a:r>
              <a:rPr lang="en-US" dirty="0">
                <a:latin typeface="Bell MT" panose="02020503060305020303" pitchFamily="18" charset="0"/>
              </a:rPr>
              <a:t>Higher level of social development the relative proportion of restitutive laws (civil laws) within the judicial structure. </a:t>
            </a:r>
          </a:p>
          <a:p>
            <a:pPr lvl="1" algn="just"/>
            <a:r>
              <a:rPr lang="en-US" dirty="0">
                <a:latin typeface="Bell MT" panose="02020503060305020303" pitchFamily="18" charset="0"/>
              </a:rPr>
              <a:t>Difference in division of </a:t>
            </a:r>
            <a:r>
              <a:rPr lang="en-US" dirty="0" err="1">
                <a:latin typeface="Bell MT" panose="02020503060305020303" pitchFamily="18" charset="0"/>
              </a:rPr>
              <a:t>labour</a:t>
            </a:r>
            <a:r>
              <a:rPr lang="en-US" dirty="0">
                <a:latin typeface="Bell MT" panose="02020503060305020303" pitchFamily="18" charset="0"/>
              </a:rPr>
              <a:t> brings in the existence of restitutive law.</a:t>
            </a:r>
          </a:p>
          <a:p>
            <a:pPr lvl="1" algn="just"/>
            <a:r>
              <a:rPr lang="en-US" dirty="0">
                <a:latin typeface="Bell MT" panose="02020503060305020303" pitchFamily="18" charset="0"/>
              </a:rPr>
              <a:t>With growth of division of </a:t>
            </a:r>
            <a:r>
              <a:rPr lang="en-US" dirty="0" err="1">
                <a:latin typeface="Bell MT" panose="02020503060305020303" pitchFamily="18" charset="0"/>
              </a:rPr>
              <a:t>labour</a:t>
            </a:r>
            <a:r>
              <a:rPr lang="en-US" dirty="0">
                <a:latin typeface="Bell MT" panose="02020503060305020303" pitchFamily="18" charset="0"/>
              </a:rPr>
              <a:t> more individual interest will arise and contractual relations will expand.</a:t>
            </a:r>
          </a:p>
          <a:p>
            <a:pPr algn="just"/>
            <a:r>
              <a:rPr lang="en-US" dirty="0">
                <a:latin typeface="Bell MT" panose="02020503060305020303" pitchFamily="18" charset="0"/>
              </a:rPr>
              <a:t>Acc. to Durkheim all contracts are regulated by different prescription. And however complex division of </a:t>
            </a:r>
            <a:r>
              <a:rPr lang="en-US" dirty="0" err="1">
                <a:latin typeface="Bell MT" panose="02020503060305020303" pitchFamily="18" charset="0"/>
              </a:rPr>
              <a:t>labour</a:t>
            </a:r>
            <a:r>
              <a:rPr lang="en-US" dirty="0">
                <a:latin typeface="Bell MT" panose="02020503060305020303" pitchFamily="18" charset="0"/>
              </a:rPr>
              <a:t> the society does not become reduced to chaos of short-term contractual alliances.</a:t>
            </a:r>
          </a:p>
          <a:p>
            <a:pPr algn="just"/>
            <a:endParaRPr lang="en-US" dirty="0">
              <a:latin typeface="Bell MT" panose="02020503060305020303" pitchFamily="18" charset="0"/>
            </a:endParaRPr>
          </a:p>
          <a:p>
            <a:pPr algn="just"/>
            <a:endParaRPr lang="en-US" dirty="0">
              <a:latin typeface="Bell MT" panose="02020503060305020303" pitchFamily="18" charset="0"/>
            </a:endParaRPr>
          </a:p>
          <a:p>
            <a:pPr algn="just"/>
            <a:endParaRPr lang="en-US" dirty="0">
              <a:latin typeface="Bell MT" panose="02020503060305020303" pitchFamily="18" charset="0"/>
            </a:endParaRP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26787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algn="just"/>
            <a:r>
              <a:rPr lang="en-US" dirty="0">
                <a:latin typeface="Bell MT" panose="02020503060305020303" pitchFamily="18" charset="0"/>
              </a:rPr>
              <a:t>Acc. to Durkheim division of </a:t>
            </a:r>
            <a:r>
              <a:rPr lang="en-US" dirty="0" err="1">
                <a:latin typeface="Bell MT" panose="02020503060305020303" pitchFamily="18" charset="0"/>
              </a:rPr>
              <a:t>labour</a:t>
            </a:r>
            <a:r>
              <a:rPr lang="en-US" dirty="0">
                <a:latin typeface="Bell MT" panose="02020503060305020303" pitchFamily="18" charset="0"/>
              </a:rPr>
              <a:t> is a material social fact as it is the pattern of interaction in the social world.</a:t>
            </a:r>
          </a:p>
          <a:p>
            <a:pPr marL="0" indent="0" algn="just">
              <a:buNone/>
            </a:pPr>
            <a:endParaRPr lang="en-US" dirty="0">
              <a:latin typeface="Bell MT" panose="02020503060305020303" pitchFamily="18" charset="0"/>
            </a:endParaRPr>
          </a:p>
          <a:p>
            <a:pPr algn="just"/>
            <a:endParaRPr lang="en-US" dirty="0">
              <a:latin typeface="Bell MT" panose="02020503060305020303" pitchFamily="18" charset="0"/>
            </a:endParaRPr>
          </a:p>
          <a:p>
            <a:pPr algn="just"/>
            <a:endParaRPr lang="en-US" dirty="0">
              <a:latin typeface="Bell MT" panose="02020503060305020303" pitchFamily="18" charset="0"/>
            </a:endParaRPr>
          </a:p>
          <a:p>
            <a:pPr algn="just"/>
            <a:endParaRPr lang="en-US" dirty="0">
              <a:latin typeface="Bell MT" panose="02020503060305020303" pitchFamily="18" charset="0"/>
            </a:endParaRP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17934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lstStyle/>
          <a:p>
            <a:pPr algn="just"/>
            <a:r>
              <a:rPr lang="en-US" dirty="0">
                <a:latin typeface="Bell MT" panose="02020503060305020303" pitchFamily="18" charset="0"/>
              </a:rPr>
              <a:t>In his work on suicide, Durkheim's focus is upon social bonds, which are never between individuals or groups but are always seen as regulating individual desires' and passions or attaching individuals to collective goals and meanings.</a:t>
            </a:r>
          </a:p>
          <a:p>
            <a:pPr algn="just"/>
            <a:r>
              <a:rPr lang="en-GB" dirty="0">
                <a:latin typeface="Bell MT" panose="02020503060305020303" pitchFamily="18" charset="0"/>
              </a:rPr>
              <a:t>Durkheim – Suicide is applied to all cases of death resulting directly or indirectly from a positive or negative act of the victim himself/herself which he/she knows will produce this result.</a:t>
            </a:r>
          </a:p>
          <a:p>
            <a:pPr algn="just"/>
            <a:r>
              <a:rPr lang="en-GB" dirty="0">
                <a:latin typeface="Bell MT" panose="02020503060305020303" pitchFamily="18" charset="0"/>
              </a:rPr>
              <a:t>He was interested in explaining the differences in suicide rates that is why one group had a higher suicide rate than the other.</a:t>
            </a:r>
          </a:p>
          <a:p>
            <a:pPr algn="just"/>
            <a:r>
              <a:rPr lang="en-GB" dirty="0">
                <a:latin typeface="Bell MT" panose="02020503060305020303" pitchFamily="18" charset="0"/>
              </a:rPr>
              <a:t>He was not interested in studying any specific case/individual who committed suicide (that is for psychologists).</a:t>
            </a:r>
            <a:endParaRPr lang="nl-NL" dirty="0">
              <a:latin typeface="Bell MT" panose="02020503060305020303" pitchFamily="18" charset="0"/>
            </a:endParaRPr>
          </a:p>
        </p:txBody>
      </p:sp>
    </p:spTree>
    <p:extLst>
      <p:ext uri="{BB962C8B-B14F-4D97-AF65-F5344CB8AC3E}">
        <p14:creationId xmlns:p14="http://schemas.microsoft.com/office/powerpoint/2010/main" val="255159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lstStyle/>
          <a:p>
            <a:pPr algn="just"/>
            <a:r>
              <a:rPr lang="en-GB" dirty="0" err="1">
                <a:latin typeface="Bell MT" panose="02020503060305020303" pitchFamily="18" charset="0"/>
              </a:rPr>
              <a:t>Acc</a:t>
            </a:r>
            <a:r>
              <a:rPr lang="en-GB" dirty="0">
                <a:latin typeface="Bell MT" panose="02020503060305020303" pitchFamily="18" charset="0"/>
              </a:rPr>
              <a:t> to him, distribution of suicide in countries of western Europe showed a close relationship between suicide rates and religious domination.</a:t>
            </a:r>
          </a:p>
          <a:p>
            <a:pPr algn="just"/>
            <a:r>
              <a:rPr lang="en-GB" dirty="0">
                <a:latin typeface="Bell MT" panose="02020503060305020303" pitchFamily="18" charset="0"/>
              </a:rPr>
              <a:t>Predominantly Catholic countries had lower suicide rate than those predominantly Protestants.</a:t>
            </a:r>
          </a:p>
          <a:p>
            <a:pPr algn="just"/>
            <a:r>
              <a:rPr lang="en-GB" dirty="0">
                <a:latin typeface="Bell MT" panose="02020503060305020303" pitchFamily="18" charset="0"/>
              </a:rPr>
              <a:t>To him, in order to explain the pattern of suicide rates we must investigate the social fact and in this case the social organisation of the two Churches.</a:t>
            </a:r>
          </a:p>
          <a:p>
            <a:pPr algn="just"/>
            <a:r>
              <a:rPr lang="en-GB" dirty="0">
                <a:latin typeface="Bell MT" panose="02020503060305020303" pitchFamily="18" charset="0"/>
              </a:rPr>
              <a:t>Protestantism is founded upon the promotion of a free enquiry. Protestant is before God. Whereas, Catholic Church is formed around the traditional hierarchy of the priesthood whose authority is binding in matters of religious dogma.</a:t>
            </a: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49649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a:bodyPr>
          <a:lstStyle/>
          <a:p>
            <a:pPr algn="just"/>
            <a:r>
              <a:rPr lang="en-GB" dirty="0" err="1">
                <a:latin typeface="Bell MT" panose="02020503060305020303" pitchFamily="18" charset="0"/>
              </a:rPr>
              <a:t>Acc</a:t>
            </a:r>
            <a:r>
              <a:rPr lang="en-GB" dirty="0">
                <a:latin typeface="Bell MT" panose="02020503060305020303" pitchFamily="18" charset="0"/>
              </a:rPr>
              <a:t> to him, Catholics consider that all Churches are under one Pope and thus, Protestantism is less strongly integrated Church than Catholicism.</a:t>
            </a:r>
          </a:p>
          <a:p>
            <a:pPr algn="just"/>
            <a:r>
              <a:rPr lang="en-GB" dirty="0">
                <a:latin typeface="Bell MT" panose="02020503060305020303" pitchFamily="18" charset="0"/>
              </a:rPr>
              <a:t>The degree of integration in other sectors of society is related to suicide rates in comparable way.</a:t>
            </a:r>
          </a:p>
          <a:p>
            <a:pPr algn="just"/>
            <a:r>
              <a:rPr lang="en-GB" dirty="0">
                <a:latin typeface="Bell MT" panose="02020503060305020303" pitchFamily="18" charset="0"/>
              </a:rPr>
              <a:t>Durkheim finds that unmarried individual generally show higher rates of suicide than married persons of comparable age and there is an inverse relation between suicide and size of the conjugal unit – greater number of children in the family lower the suicide rate.</a:t>
            </a:r>
          </a:p>
          <a:p>
            <a:pPr algn="just"/>
            <a:r>
              <a:rPr lang="en-GB" dirty="0">
                <a:latin typeface="Bell MT" panose="02020503060305020303" pitchFamily="18" charset="0"/>
              </a:rPr>
              <a:t>Suicide decline in the times of national political crisis and in times of war (among armed forces and civilian population of both sexes).</a:t>
            </a:r>
          </a:p>
          <a:p>
            <a:pPr algn="just"/>
            <a:r>
              <a:rPr lang="en-GB" dirty="0">
                <a:latin typeface="Bell MT" panose="02020503060305020303" pitchFamily="18" charset="0"/>
              </a:rPr>
              <a:t>Political crisis and wars stimulate an increased level of involvement with a definite set of events – bring stronger integration of society.</a:t>
            </a:r>
          </a:p>
          <a:p>
            <a:pPr algn="just"/>
            <a:r>
              <a:rPr lang="en-GB" dirty="0">
                <a:latin typeface="Bell MT" panose="02020503060305020303" pitchFamily="18" charset="0"/>
              </a:rPr>
              <a:t>The greater the Church attendance the lower the approval of suicide.</a:t>
            </a:r>
          </a:p>
          <a:p>
            <a:pPr marL="0" indent="0" algn="just">
              <a:buNone/>
            </a:pPr>
            <a:endParaRPr lang="en-GB" dirty="0">
              <a:latin typeface="Bell MT" panose="02020503060305020303" pitchFamily="18" charset="0"/>
            </a:endParaRP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2729937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CB62BDE5797842B3E8F4DFDEE5EC14" ma:contentTypeVersion="2" ma:contentTypeDescription="Create a new document." ma:contentTypeScope="" ma:versionID="a421b20cc2fb01e6bdf9eca8661a6437">
  <xsd:schema xmlns:xsd="http://www.w3.org/2001/XMLSchema" xmlns:xs="http://www.w3.org/2001/XMLSchema" xmlns:p="http://schemas.microsoft.com/office/2006/metadata/properties" xmlns:ns2="35490fb0-488e-45f4-b3a6-635ff1ba56af" targetNamespace="http://schemas.microsoft.com/office/2006/metadata/properties" ma:root="true" ma:fieldsID="118277de2ff41ddf6288902fdd188c2e" ns2:_="">
    <xsd:import namespace="35490fb0-488e-45f4-b3a6-635ff1ba56a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90fb0-488e-45f4-b3a6-635ff1ba56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417267-1FD6-4DD8-B1D2-98EA48A8007D}"/>
</file>

<file path=customXml/itemProps2.xml><?xml version="1.0" encoding="utf-8"?>
<ds:datastoreItem xmlns:ds="http://schemas.openxmlformats.org/officeDocument/2006/customXml" ds:itemID="{45494B4F-2F88-45EC-AABB-40A9D732266C}"/>
</file>

<file path=customXml/itemProps3.xml><?xml version="1.0" encoding="utf-8"?>
<ds:datastoreItem xmlns:ds="http://schemas.openxmlformats.org/officeDocument/2006/customXml" ds:itemID="{9492E41F-E554-4C75-802C-86C023F76F60}"/>
</file>

<file path=docProps/app.xml><?xml version="1.0" encoding="utf-8"?>
<Properties xmlns="http://schemas.openxmlformats.org/officeDocument/2006/extended-properties" xmlns:vt="http://schemas.openxmlformats.org/officeDocument/2006/docPropsVTypes">
  <TotalTime>2150</TotalTime>
  <Words>3478</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Bell MT</vt:lpstr>
      <vt:lpstr>Calibri</vt:lpstr>
      <vt:lpstr>Calibri Light</vt:lpstr>
      <vt:lpstr>Office Theme</vt:lpstr>
      <vt:lpstr>Emile Durkheim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COVID-19 and Suicide</vt:lpstr>
      <vt:lpstr>COVID-19 and Suicide</vt:lpstr>
      <vt:lpstr>COVID-19 and Suicide</vt:lpstr>
      <vt:lpstr>COVID-19 and Suicide</vt:lpstr>
      <vt:lpstr>COVID-19 and Alturistic Suicide</vt:lpstr>
      <vt:lpstr>COVID-19 and Egoistic Suicide</vt:lpstr>
      <vt:lpstr>COVID-19 and Fatalistic Suicide</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Emile Durkheim</dc:title>
  <dc:creator>Patnaik, Archana</dc:creator>
  <cp:lastModifiedBy>ARCHANA PATNAIK</cp:lastModifiedBy>
  <cp:revision>100</cp:revision>
  <dcterms:created xsi:type="dcterms:W3CDTF">2020-09-19T03:54:27Z</dcterms:created>
  <dcterms:modified xsi:type="dcterms:W3CDTF">2021-09-07T02:25:45Z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0x010100FFCB62BDE5797842B3E8F4DFDEE5EC14</vt:lpwstr>
  </property>
</Properties>
</file>