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4" r:id="rId7"/>
    <p:sldId id="265" r:id="rId8"/>
    <p:sldId id="260" r:id="rId9"/>
    <p:sldId id="261" r:id="rId10"/>
    <p:sldId id="263"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p:scale>
          <a:sx n="70" d="100"/>
          <a:sy n="70" d="100"/>
        </p:scale>
        <p:origin x="79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940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0426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492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200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13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3694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57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1502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094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726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333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279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1070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D31A0-4537-4D11-BFCE-4B13BD069E22}"/>
              </a:ext>
            </a:extLst>
          </p:cNvPr>
          <p:cNvSpPr>
            <a:spLocks noGrp="1"/>
          </p:cNvSpPr>
          <p:nvPr>
            <p:ph type="ctrTitle"/>
          </p:nvPr>
        </p:nvSpPr>
        <p:spPr>
          <a:xfrm>
            <a:off x="1524000" y="3851974"/>
            <a:ext cx="9144000" cy="1152663"/>
          </a:xfrm>
        </p:spPr>
        <p:txBody>
          <a:bodyPr>
            <a:normAutofit/>
          </a:bodyPr>
          <a:lstStyle/>
          <a:p>
            <a:pPr algn="ctr"/>
            <a:r>
              <a:rPr lang="en-IN" b="1" dirty="0">
                <a:latin typeface="Bell MT" panose="02020503060305020303" pitchFamily="18" charset="0"/>
              </a:rPr>
              <a:t>Social Problems</a:t>
            </a:r>
            <a:endParaRPr lang="en-IN" b="1">
              <a:latin typeface="Bell MT" panose="02020503060305020303" pitchFamily="18" charset="0"/>
            </a:endParaRPr>
          </a:p>
        </p:txBody>
      </p:sp>
      <p:sp>
        <p:nvSpPr>
          <p:cNvPr id="3" name="Subtitle 2">
            <a:extLst>
              <a:ext uri="{FF2B5EF4-FFF2-40B4-BE49-F238E27FC236}">
                <a16:creationId xmlns:a16="http://schemas.microsoft.com/office/drawing/2014/main" id="{445C2FE6-644E-48F7-B28A-351FE07739E9}"/>
              </a:ext>
            </a:extLst>
          </p:cNvPr>
          <p:cNvSpPr>
            <a:spLocks noGrp="1"/>
          </p:cNvSpPr>
          <p:nvPr>
            <p:ph type="subTitle" idx="1"/>
          </p:nvPr>
        </p:nvSpPr>
        <p:spPr>
          <a:xfrm>
            <a:off x="1524000" y="5071718"/>
            <a:ext cx="9144000" cy="646785"/>
          </a:xfrm>
        </p:spPr>
        <p:txBody>
          <a:bodyPr>
            <a:normAutofit/>
          </a:bodyPr>
          <a:lstStyle/>
          <a:p>
            <a:pPr algn="ctr"/>
            <a:r>
              <a:rPr lang="en-IN" dirty="0">
                <a:latin typeface="Bell MT" panose="02020503060305020303" pitchFamily="18" charset="0"/>
              </a:rPr>
              <a:t>Ram Ahuja</a:t>
            </a:r>
            <a:endParaRPr lang="en-IN">
              <a:latin typeface="Bell MT" panose="02020503060305020303" pitchFamily="18" charset="0"/>
            </a:endParaRPr>
          </a:p>
        </p:txBody>
      </p:sp>
      <p:pic>
        <p:nvPicPr>
          <p:cNvPr id="4" name="Picture 3" descr="One in a crowd">
            <a:extLst>
              <a:ext uri="{FF2B5EF4-FFF2-40B4-BE49-F238E27FC236}">
                <a16:creationId xmlns:a16="http://schemas.microsoft.com/office/drawing/2014/main" id="{A1FF00F3-5977-4065-B366-068920A04DB9}"/>
              </a:ext>
            </a:extLst>
          </p:cNvPr>
          <p:cNvPicPr>
            <a:picLocks noChangeAspect="1"/>
          </p:cNvPicPr>
          <p:nvPr/>
        </p:nvPicPr>
        <p:blipFill rotWithShape="1">
          <a:blip r:embed="rId2"/>
          <a:srcRect t="20998" b="30531"/>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256871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a:bodyPr>
          <a:lstStyle/>
          <a:p>
            <a:pPr algn="just"/>
            <a:r>
              <a:rPr lang="en-IN" b="1" dirty="0">
                <a:latin typeface="Bell MT" panose="02020503060305020303" pitchFamily="18" charset="0"/>
              </a:rPr>
              <a:t>Fallacies surrounding social problems</a:t>
            </a:r>
          </a:p>
          <a:p>
            <a:pPr lvl="1" algn="just"/>
            <a:r>
              <a:rPr lang="en-IN" dirty="0">
                <a:latin typeface="Bell MT" panose="02020503060305020303" pitchFamily="18" charset="0"/>
              </a:rPr>
              <a:t>There is agreement among all members on the nature of social problem</a:t>
            </a:r>
          </a:p>
          <a:p>
            <a:pPr lvl="2" algn="just"/>
            <a:r>
              <a:rPr lang="en-IN" dirty="0">
                <a:latin typeface="Bell MT" panose="02020503060305020303" pitchFamily="18" charset="0"/>
              </a:rPr>
              <a:t>Untouchability</a:t>
            </a:r>
          </a:p>
          <a:p>
            <a:pPr lvl="1" algn="just"/>
            <a:r>
              <a:rPr lang="en-IN" dirty="0">
                <a:latin typeface="Bell MT" panose="02020503060305020303" pitchFamily="18" charset="0"/>
              </a:rPr>
              <a:t>Social problems are caused by nature hence inevitable.</a:t>
            </a:r>
          </a:p>
          <a:p>
            <a:pPr lvl="1" algn="just"/>
            <a:r>
              <a:rPr lang="en-IN" dirty="0">
                <a:latin typeface="Bell MT" panose="02020503060305020303" pitchFamily="18" charset="0"/>
              </a:rPr>
              <a:t>Social problems are caused by selfish, brutal, exploitative and indifferent people.</a:t>
            </a:r>
          </a:p>
          <a:p>
            <a:pPr lvl="1" algn="just"/>
            <a:r>
              <a:rPr lang="en-IN" dirty="0">
                <a:latin typeface="Bell MT" panose="02020503060305020303" pitchFamily="18" charset="0"/>
              </a:rPr>
              <a:t>Social problems are created by talking about them</a:t>
            </a:r>
          </a:p>
          <a:p>
            <a:pPr lvl="1" algn="just"/>
            <a:r>
              <a:rPr lang="en-IN" dirty="0">
                <a:latin typeface="Bell MT" panose="02020503060305020303" pitchFamily="18" charset="0"/>
              </a:rPr>
              <a:t>All people like to see that the social problems are solved.</a:t>
            </a:r>
          </a:p>
          <a:p>
            <a:pPr lvl="2" algn="just"/>
            <a:r>
              <a:rPr lang="en-IN" dirty="0">
                <a:latin typeface="Bell MT" panose="02020503060305020303" pitchFamily="18" charset="0"/>
              </a:rPr>
              <a:t>Brahmins may not be interested in abolishing the caste discrimination</a:t>
            </a: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110745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fontScale="92500"/>
          </a:bodyPr>
          <a:lstStyle/>
          <a:p>
            <a:pPr algn="just"/>
            <a:r>
              <a:rPr lang="en-IN" b="1" dirty="0">
                <a:latin typeface="Bell MT" panose="02020503060305020303" pitchFamily="18" charset="0"/>
              </a:rPr>
              <a:t>Fallacies surrounding social problems</a:t>
            </a:r>
          </a:p>
          <a:p>
            <a:pPr lvl="1" algn="just"/>
            <a:r>
              <a:rPr lang="en-IN" dirty="0">
                <a:latin typeface="Bell MT" panose="02020503060305020303" pitchFamily="18" charset="0"/>
              </a:rPr>
              <a:t>Social problems will solve by themselves.</a:t>
            </a:r>
          </a:p>
          <a:p>
            <a:pPr lvl="1" algn="just"/>
            <a:r>
              <a:rPr lang="en-IN" dirty="0">
                <a:latin typeface="Bell MT" panose="02020503060305020303" pitchFamily="18" charset="0"/>
              </a:rPr>
              <a:t>Unravelling the fact will solve the problem.</a:t>
            </a:r>
          </a:p>
          <a:p>
            <a:pPr lvl="1" algn="just"/>
            <a:r>
              <a:rPr lang="en-IN" dirty="0">
                <a:latin typeface="Bell MT" panose="02020503060305020303" pitchFamily="18" charset="0"/>
              </a:rPr>
              <a:t>Social problems can be solved without institutional changes.</a:t>
            </a:r>
          </a:p>
          <a:p>
            <a:pPr lvl="1" algn="just"/>
            <a:endParaRPr lang="en-IN" dirty="0">
              <a:latin typeface="Bell MT" panose="02020503060305020303" pitchFamily="18" charset="0"/>
            </a:endParaRPr>
          </a:p>
          <a:p>
            <a:pPr algn="just"/>
            <a:r>
              <a:rPr lang="en-IN" b="1" dirty="0">
                <a:latin typeface="Bell MT" panose="02020503060305020303" pitchFamily="18" charset="0"/>
              </a:rPr>
              <a:t>Causes of social problem</a:t>
            </a:r>
          </a:p>
          <a:p>
            <a:pPr lvl="1" algn="just"/>
            <a:r>
              <a:rPr lang="en-IN" dirty="0">
                <a:latin typeface="Bell MT" panose="02020503060305020303" pitchFamily="18" charset="0"/>
              </a:rPr>
              <a:t>The causes are numerous however potential causes of social problem are found in social environment</a:t>
            </a:r>
          </a:p>
          <a:p>
            <a:pPr lvl="2" algn="just"/>
            <a:r>
              <a:rPr lang="en-IN" dirty="0">
                <a:latin typeface="Bell MT" panose="02020503060305020303" pitchFamily="18" charset="0"/>
              </a:rPr>
              <a:t>Contradictions in social system </a:t>
            </a:r>
          </a:p>
          <a:p>
            <a:pPr lvl="2" algn="just"/>
            <a:r>
              <a:rPr lang="en-IN" dirty="0">
                <a:latin typeface="Bell MT" panose="02020503060305020303" pitchFamily="18" charset="0"/>
              </a:rPr>
              <a:t>Malfunctioning of economic systems</a:t>
            </a:r>
          </a:p>
          <a:p>
            <a:pPr lvl="2" algn="just"/>
            <a:r>
              <a:rPr lang="en-IN" dirty="0">
                <a:latin typeface="Bell MT" panose="02020503060305020303" pitchFamily="18" charset="0"/>
              </a:rPr>
              <a:t>Lack of change in religious systems</a:t>
            </a:r>
          </a:p>
          <a:p>
            <a:pPr lvl="2" algn="just"/>
            <a:r>
              <a:rPr lang="en-IN" dirty="0">
                <a:latin typeface="Bell MT" panose="02020503060305020303" pitchFamily="18" charset="0"/>
              </a:rPr>
              <a:t>Defective functioning of political systems</a:t>
            </a: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284593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lnSpcReduction="10000"/>
          </a:bodyPr>
          <a:lstStyle/>
          <a:p>
            <a:pPr algn="just"/>
            <a:r>
              <a:rPr lang="en-IN" b="1" dirty="0">
                <a:latin typeface="Bell MT" panose="02020503060305020303" pitchFamily="18" charset="0"/>
              </a:rPr>
              <a:t>Causes of social problem</a:t>
            </a:r>
          </a:p>
          <a:p>
            <a:pPr lvl="1" algn="just"/>
            <a:r>
              <a:rPr lang="en-IN" dirty="0">
                <a:latin typeface="Bell MT" panose="02020503060305020303" pitchFamily="18" charset="0"/>
              </a:rPr>
              <a:t>Social problems provide a strong basis of common causal factor</a:t>
            </a:r>
          </a:p>
          <a:p>
            <a:pPr lvl="1" algn="just"/>
            <a:r>
              <a:rPr lang="en-IN" dirty="0">
                <a:latin typeface="Bell MT" panose="02020503060305020303" pitchFamily="18" charset="0"/>
              </a:rPr>
              <a:t>Social problems are interrelated and interdependent, they foster and encourage one another</a:t>
            </a:r>
          </a:p>
          <a:p>
            <a:pPr lvl="1" algn="just"/>
            <a:endParaRPr lang="en-IN" dirty="0">
              <a:latin typeface="Bell MT" panose="02020503060305020303" pitchFamily="18" charset="0"/>
            </a:endParaRPr>
          </a:p>
          <a:p>
            <a:pPr algn="just"/>
            <a:r>
              <a:rPr lang="en-IN" dirty="0">
                <a:latin typeface="Bell MT" panose="02020503060305020303" pitchFamily="18" charset="0"/>
              </a:rPr>
              <a:t>Reinhardt has given three factors in the development of social problem</a:t>
            </a:r>
          </a:p>
          <a:p>
            <a:pPr lvl="1" algn="just"/>
            <a:r>
              <a:rPr lang="en-IN" dirty="0">
                <a:latin typeface="Bell MT" panose="02020503060305020303" pitchFamily="18" charset="0"/>
              </a:rPr>
              <a:t>Differentiation and multiplication of interests and functions</a:t>
            </a:r>
          </a:p>
          <a:p>
            <a:pPr lvl="1" algn="just"/>
            <a:r>
              <a:rPr lang="en-IN" dirty="0">
                <a:latin typeface="Bell MT" panose="02020503060305020303" pitchFamily="18" charset="0"/>
              </a:rPr>
              <a:t>Accelerating frequency of social change or growth  of civilization</a:t>
            </a:r>
          </a:p>
          <a:p>
            <a:pPr lvl="1" algn="just"/>
            <a:r>
              <a:rPr lang="en-IN" dirty="0">
                <a:latin typeface="Bell MT" panose="02020503060305020303" pitchFamily="18" charset="0"/>
              </a:rPr>
              <a:t>Man’s developed insight to make scientific analysis</a:t>
            </a: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288310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algn="just"/>
            <a:r>
              <a:rPr lang="en-IN" b="1" dirty="0">
                <a:latin typeface="Bell MT" panose="02020503060305020303" pitchFamily="18" charset="0"/>
              </a:rPr>
              <a:t>Theoretical approaches to social problems</a:t>
            </a:r>
          </a:p>
          <a:p>
            <a:pPr lvl="1" algn="just"/>
            <a:r>
              <a:rPr lang="en-IN" b="1" dirty="0">
                <a:latin typeface="Bell MT" panose="02020503060305020303" pitchFamily="18" charset="0"/>
              </a:rPr>
              <a:t>Social Disorganisation Approach</a:t>
            </a:r>
          </a:p>
          <a:p>
            <a:pPr lvl="2" algn="just"/>
            <a:r>
              <a:rPr lang="en-IN" dirty="0">
                <a:latin typeface="Bell MT" panose="02020503060305020303" pitchFamily="18" charset="0"/>
              </a:rPr>
              <a:t>Breakdown of social control, social order and formal or informal norm that define permissible behaviour.</a:t>
            </a:r>
          </a:p>
          <a:p>
            <a:pPr lvl="2" algn="just"/>
            <a:r>
              <a:rPr lang="en-IN" dirty="0">
                <a:latin typeface="Bell MT" panose="02020503060305020303" pitchFamily="18" charset="0"/>
              </a:rPr>
              <a:t>Characterized by lack of co-operation, common values, unity, discipline and predictability</a:t>
            </a:r>
          </a:p>
          <a:p>
            <a:pPr lvl="2" algn="just"/>
            <a:r>
              <a:rPr lang="en-IN" dirty="0">
                <a:latin typeface="Bell MT" panose="02020503060305020303" pitchFamily="18" charset="0"/>
              </a:rPr>
              <a:t>Social disorganisation occurs when there is a change in the equilibrium of forces, a breakdown in the social structure so that former patterns no longer apply and the accepted form of social control no longer function effectively</a:t>
            </a:r>
          </a:p>
          <a:p>
            <a:pPr lvl="2" algn="just"/>
            <a:r>
              <a:rPr lang="en-IN" dirty="0">
                <a:latin typeface="Bell MT" panose="02020503060305020303" pitchFamily="18" charset="0"/>
              </a:rPr>
              <a:t>This disruptive condition  is marked by normlessness, role conflict, social conflicts and increases social problems</a:t>
            </a:r>
          </a:p>
          <a:p>
            <a:pPr lvl="3" algn="just"/>
            <a:r>
              <a:rPr lang="en-IN" dirty="0">
                <a:latin typeface="Bell MT" panose="02020503060305020303" pitchFamily="18" charset="0"/>
              </a:rPr>
              <a:t>Example- Increasing industrialization, spread of education, women taking up paid work</a:t>
            </a: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36605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algn="just"/>
            <a:r>
              <a:rPr lang="en-IN" b="1" dirty="0">
                <a:latin typeface="Bell MT" panose="02020503060305020303" pitchFamily="18" charset="0"/>
              </a:rPr>
              <a:t>Theoretical approaches to social problems</a:t>
            </a:r>
          </a:p>
          <a:p>
            <a:pPr lvl="1" algn="just"/>
            <a:r>
              <a:rPr lang="en-IN" b="1" dirty="0">
                <a:latin typeface="Bell MT" panose="02020503060305020303" pitchFamily="18" charset="0"/>
              </a:rPr>
              <a:t>Social Disorganisation Approach</a:t>
            </a:r>
          </a:p>
          <a:p>
            <a:pPr lvl="2" algn="just"/>
            <a:r>
              <a:rPr lang="en-IN" dirty="0">
                <a:latin typeface="Bell MT" panose="02020503060305020303" pitchFamily="18" charset="0"/>
              </a:rPr>
              <a:t>Another school of thought believes that state of social disorganisation does not always create social problem</a:t>
            </a:r>
          </a:p>
          <a:p>
            <a:pPr lvl="3" algn="just"/>
            <a:r>
              <a:rPr lang="en-IN" dirty="0">
                <a:latin typeface="Bell MT" panose="02020503060305020303" pitchFamily="18" charset="0"/>
              </a:rPr>
              <a:t>Hitler’s regime in Germany was not a disorganised society nor Stalin’s regime in the Soviet Union yet many conditions in these countries were shocking deviations from the social ideal demanding social action</a:t>
            </a:r>
          </a:p>
          <a:p>
            <a:pPr lvl="2" algn="just"/>
            <a:r>
              <a:rPr lang="en-IN" dirty="0">
                <a:latin typeface="Bell MT" panose="02020503060305020303" pitchFamily="18" charset="0"/>
              </a:rPr>
              <a:t>In employing social disorganisation approach to social problem one looks at factors like</a:t>
            </a:r>
          </a:p>
          <a:p>
            <a:pPr lvl="3" algn="just"/>
            <a:r>
              <a:rPr lang="en-IN" dirty="0">
                <a:latin typeface="Bell MT" panose="02020503060305020303" pitchFamily="18" charset="0"/>
              </a:rPr>
              <a:t>What were the traditional norms and practices?</a:t>
            </a:r>
          </a:p>
          <a:p>
            <a:pPr lvl="3" algn="just"/>
            <a:r>
              <a:rPr lang="en-IN" dirty="0">
                <a:latin typeface="Bell MT" panose="02020503060305020303" pitchFamily="18" charset="0"/>
              </a:rPr>
              <a:t>What were the major changes that made them ineffective?</a:t>
            </a:r>
          </a:p>
          <a:p>
            <a:pPr lvl="3" algn="just"/>
            <a:r>
              <a:rPr lang="en-IN" dirty="0">
                <a:latin typeface="Bell MT" panose="02020503060305020303" pitchFamily="18" charset="0"/>
              </a:rPr>
              <a:t>What are the old rules which have broken down partially or completely?</a:t>
            </a:r>
          </a:p>
          <a:p>
            <a:pPr marL="1371600" lvl="3" indent="0" algn="just">
              <a:buNone/>
            </a:pPr>
            <a:endParaRPr lang="en-IN" dirty="0">
              <a:latin typeface="Bell MT" panose="02020503060305020303" pitchFamily="18" charset="0"/>
            </a:endParaRPr>
          </a:p>
          <a:p>
            <a:pPr lvl="3"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468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lvl="1" algn="just"/>
            <a:r>
              <a:rPr lang="en-IN" b="1" dirty="0">
                <a:latin typeface="Bell MT" panose="02020503060305020303" pitchFamily="18" charset="0"/>
              </a:rPr>
              <a:t>Cultural Lag Approach</a:t>
            </a:r>
          </a:p>
          <a:p>
            <a:pPr lvl="2" algn="just"/>
            <a:r>
              <a:rPr lang="en-IN" dirty="0">
                <a:latin typeface="Bell MT" panose="02020503060305020303" pitchFamily="18" charset="0"/>
              </a:rPr>
              <a:t>Ogburn (1966) – material culture will change more rapidly than the non-material culture in industrialized societies through rapid advances in science and technology</a:t>
            </a:r>
          </a:p>
          <a:p>
            <a:pPr lvl="2" algn="just"/>
            <a:r>
              <a:rPr lang="en-IN" dirty="0">
                <a:latin typeface="Bell MT" panose="02020503060305020303" pitchFamily="18" charset="0"/>
              </a:rPr>
              <a:t>In modern society there has been a tendency for change in the political, educational, family and religious institutions to fall behind the technological changes</a:t>
            </a:r>
          </a:p>
          <a:p>
            <a:pPr lvl="3" algn="just"/>
            <a:r>
              <a:rPr lang="en-IN" dirty="0">
                <a:latin typeface="Bell MT" panose="02020503060305020303" pitchFamily="18" charset="0"/>
              </a:rPr>
              <a:t>Example caste related changes</a:t>
            </a:r>
          </a:p>
          <a:p>
            <a:pPr lvl="2" algn="just"/>
            <a:r>
              <a:rPr lang="en-IN" dirty="0">
                <a:latin typeface="Bell MT" panose="02020503060305020303" pitchFamily="18" charset="0"/>
              </a:rPr>
              <a:t>Though cultural change theory explains some of the social problems like AIDS, population explosion, etc. it does not explain all the social problem</a:t>
            </a:r>
          </a:p>
          <a:p>
            <a:pPr marL="1371600" lvl="3" indent="0" algn="just">
              <a:buNone/>
            </a:pPr>
            <a:endParaRPr lang="en-IN" dirty="0">
              <a:latin typeface="Bell MT" panose="02020503060305020303" pitchFamily="18" charset="0"/>
            </a:endParaRPr>
          </a:p>
          <a:p>
            <a:pPr lvl="3"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0392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lvl="1" algn="just"/>
            <a:r>
              <a:rPr lang="en-IN" b="1" dirty="0">
                <a:latin typeface="Bell MT" panose="02020503060305020303" pitchFamily="18" charset="0"/>
              </a:rPr>
              <a:t>Value Conflict Approach</a:t>
            </a:r>
          </a:p>
          <a:p>
            <a:pPr lvl="2" algn="just"/>
            <a:r>
              <a:rPr lang="en-IN" dirty="0">
                <a:latin typeface="Bell MT" panose="02020503060305020303" pitchFamily="18" charset="0"/>
              </a:rPr>
              <a:t>Value is generalised principle of behaviour to which the member of a group feel a strong, emotionally toned positive commitment and which provides a standard for judging specific acts and goals</a:t>
            </a:r>
          </a:p>
          <a:p>
            <a:pPr lvl="2" algn="just"/>
            <a:r>
              <a:rPr lang="en-IN" dirty="0">
                <a:latin typeface="Bell MT" panose="02020503060305020303" pitchFamily="18" charset="0"/>
              </a:rPr>
              <a:t>Each member is expected to remain committed to the value accepted by the group</a:t>
            </a:r>
          </a:p>
          <a:p>
            <a:pPr lvl="3" algn="just"/>
            <a:r>
              <a:rPr lang="en-IN" dirty="0">
                <a:latin typeface="Bell MT" panose="02020503060305020303" pitchFamily="18" charset="0"/>
              </a:rPr>
              <a:t>Equality, justice, communal harmony, patriotism, mobility, etc.</a:t>
            </a:r>
          </a:p>
          <a:p>
            <a:pPr lvl="2" algn="just"/>
            <a:r>
              <a:rPr lang="en-IN" dirty="0">
                <a:latin typeface="Bell MT" panose="02020503060305020303" pitchFamily="18" charset="0"/>
              </a:rPr>
              <a:t>Different groups have different systems of values. Incompatibility between the values of two or more groups to the extend that the role performance of the individual is interfered which is called value-conflict</a:t>
            </a:r>
          </a:p>
          <a:p>
            <a:pPr lvl="2" algn="just"/>
            <a:r>
              <a:rPr lang="en-IN" dirty="0">
                <a:latin typeface="Bell MT" panose="02020503060305020303" pitchFamily="18" charset="0"/>
              </a:rPr>
              <a:t>This may last for a short while or may be a persistent problem</a:t>
            </a:r>
          </a:p>
          <a:p>
            <a:pPr lvl="3" algn="just"/>
            <a:r>
              <a:rPr lang="en-IN" dirty="0">
                <a:latin typeface="Bell MT" panose="02020503060305020303" pitchFamily="18" charset="0"/>
              </a:rPr>
              <a:t>Conflict in the value of worker and employer leads to unrest, strikes, lockouts, etc.</a:t>
            </a:r>
          </a:p>
          <a:p>
            <a:pPr marL="1371600" lvl="3" indent="0" algn="just">
              <a:buNone/>
            </a:pPr>
            <a:endParaRPr lang="en-IN" dirty="0">
              <a:latin typeface="Bell MT" panose="02020503060305020303" pitchFamily="18" charset="0"/>
            </a:endParaRPr>
          </a:p>
          <a:p>
            <a:pPr lvl="3"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10255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lnSpcReduction="10000"/>
          </a:bodyPr>
          <a:lstStyle/>
          <a:p>
            <a:pPr lvl="1" algn="just"/>
            <a:r>
              <a:rPr lang="en-IN" b="1" dirty="0">
                <a:latin typeface="Bell MT" panose="02020503060305020303" pitchFamily="18" charset="0"/>
              </a:rPr>
              <a:t>Value Conflict Approach</a:t>
            </a:r>
          </a:p>
          <a:p>
            <a:pPr lvl="2" algn="just"/>
            <a:r>
              <a:rPr lang="en-IN" dirty="0">
                <a:latin typeface="Bell MT" panose="02020503060305020303" pitchFamily="18" charset="0"/>
              </a:rPr>
              <a:t>On applying value conflict approach questions generally asked are:</a:t>
            </a:r>
          </a:p>
          <a:p>
            <a:pPr lvl="3" algn="just"/>
            <a:r>
              <a:rPr lang="en-IN" dirty="0">
                <a:latin typeface="Bell MT" panose="02020503060305020303" pitchFamily="18" charset="0"/>
              </a:rPr>
              <a:t>What are the value that are in conflict</a:t>
            </a:r>
          </a:p>
          <a:p>
            <a:pPr lvl="3" algn="just"/>
            <a:r>
              <a:rPr lang="en-IN" dirty="0">
                <a:latin typeface="Bell MT" panose="02020503060305020303" pitchFamily="18" charset="0"/>
              </a:rPr>
              <a:t>How deep is the value conflict</a:t>
            </a:r>
          </a:p>
          <a:p>
            <a:pPr lvl="3" algn="just"/>
            <a:r>
              <a:rPr lang="en-IN" dirty="0">
                <a:latin typeface="Bell MT" panose="02020503060305020303" pitchFamily="18" charset="0"/>
              </a:rPr>
              <a:t>What groups in the society hold to each other of the competing values</a:t>
            </a:r>
          </a:p>
          <a:p>
            <a:pPr lvl="3" algn="just"/>
            <a:r>
              <a:rPr lang="en-IN" dirty="0">
                <a:latin typeface="Bell MT" panose="02020503060305020303" pitchFamily="18" charset="0"/>
              </a:rPr>
              <a:t>How powerful are they</a:t>
            </a:r>
          </a:p>
          <a:p>
            <a:pPr marL="1371600" lvl="3" indent="0" algn="just">
              <a:buNone/>
            </a:pPr>
            <a:endParaRPr lang="en-IN" dirty="0">
              <a:latin typeface="Bell MT" panose="02020503060305020303" pitchFamily="18" charset="0"/>
            </a:endParaRPr>
          </a:p>
          <a:p>
            <a:pPr lvl="1" algn="just"/>
            <a:r>
              <a:rPr lang="en-IN" b="1" dirty="0">
                <a:latin typeface="Bell MT" panose="02020503060305020303" pitchFamily="18" charset="0"/>
              </a:rPr>
              <a:t>Personal Deviation Approach</a:t>
            </a:r>
          </a:p>
          <a:p>
            <a:pPr lvl="2" algn="just"/>
            <a:r>
              <a:rPr lang="en-IN" dirty="0">
                <a:latin typeface="Bell MT" panose="02020503060305020303" pitchFamily="18" charset="0"/>
              </a:rPr>
              <a:t>Deviation is a non-conformity to social norms. It is different from abnormal behaviour as this connotes psychological illness rather than social maladjustment or conflict</a:t>
            </a:r>
          </a:p>
          <a:p>
            <a:pPr lvl="2" algn="just"/>
            <a:r>
              <a:rPr lang="en-IN" dirty="0">
                <a:latin typeface="Bell MT" panose="02020503060305020303" pitchFamily="18" charset="0"/>
              </a:rPr>
              <a:t>One looks to the rules that have been broken down and the changes that have taken place because of the breaking of the rules.</a:t>
            </a:r>
          </a:p>
          <a:p>
            <a:pPr lvl="3" algn="just"/>
            <a:endParaRPr lang="en-IN" dirty="0">
              <a:latin typeface="Bell MT" panose="02020503060305020303" pitchFamily="18" charset="0"/>
            </a:endParaRPr>
          </a:p>
          <a:p>
            <a:pPr lvl="2"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31606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lvl="1" algn="just"/>
            <a:r>
              <a:rPr lang="en-IN" b="1" dirty="0">
                <a:latin typeface="Bell MT" panose="02020503060305020303" pitchFamily="18" charset="0"/>
              </a:rPr>
              <a:t>Personal Deviation Approach</a:t>
            </a:r>
          </a:p>
          <a:p>
            <a:pPr lvl="2" algn="just"/>
            <a:r>
              <a:rPr lang="en-IN" dirty="0">
                <a:latin typeface="Bell MT" panose="02020503060305020303" pitchFamily="18" charset="0"/>
              </a:rPr>
              <a:t>Two factors that need to be addressed in this approach are:</a:t>
            </a:r>
          </a:p>
          <a:p>
            <a:pPr lvl="3" algn="just"/>
            <a:r>
              <a:rPr lang="en-IN" dirty="0">
                <a:latin typeface="Bell MT" panose="02020503060305020303" pitchFamily="18" charset="0"/>
              </a:rPr>
              <a:t>How does personal deviancy develop?</a:t>
            </a:r>
          </a:p>
          <a:p>
            <a:pPr lvl="3" algn="just"/>
            <a:r>
              <a:rPr lang="en-IN" dirty="0">
                <a:latin typeface="Bell MT" panose="02020503060305020303" pitchFamily="18" charset="0"/>
              </a:rPr>
              <a:t>What types of personal deviation are frequently involved in social problem</a:t>
            </a:r>
          </a:p>
          <a:p>
            <a:pPr lvl="3" algn="just"/>
            <a:endParaRPr lang="en-IN" dirty="0">
              <a:latin typeface="Bell MT" panose="02020503060305020303" pitchFamily="18" charset="0"/>
            </a:endParaRPr>
          </a:p>
          <a:p>
            <a:pPr lvl="1" algn="just"/>
            <a:r>
              <a:rPr lang="en-IN" dirty="0">
                <a:latin typeface="Bell MT" panose="02020503060305020303" pitchFamily="18" charset="0"/>
              </a:rPr>
              <a:t>Personal deviancy develops because:-</a:t>
            </a:r>
          </a:p>
          <a:p>
            <a:pPr lvl="1" algn="just"/>
            <a:r>
              <a:rPr lang="en-IN" dirty="0">
                <a:latin typeface="Bell MT" panose="02020503060305020303" pitchFamily="18" charset="0"/>
              </a:rPr>
              <a:t>Individual’s inability to follow generally accepted norms – persons social, biological or emotional deficiencies</a:t>
            </a:r>
          </a:p>
          <a:p>
            <a:pPr marL="914400" lvl="2" indent="0" algn="just">
              <a:buNone/>
            </a:pPr>
            <a:r>
              <a:rPr lang="en-IN" dirty="0">
                <a:latin typeface="Bell MT" panose="02020503060305020303" pitchFamily="18" charset="0"/>
              </a:rPr>
              <a:t>or</a:t>
            </a:r>
          </a:p>
          <a:p>
            <a:pPr lvl="1" algn="just"/>
            <a:r>
              <a:rPr lang="en-IN" dirty="0">
                <a:latin typeface="Bell MT" panose="02020503060305020303" pitchFamily="18" charset="0"/>
              </a:rPr>
              <a:t>Individual’s failure to generally accept the norms – their deviance does not produce any guilt feeling or shame in them</a:t>
            </a:r>
          </a:p>
          <a:p>
            <a:pPr lvl="1" algn="just"/>
            <a:endParaRPr lang="en-IN" dirty="0">
              <a:latin typeface="Bell MT" panose="02020503060305020303" pitchFamily="18" charset="0"/>
            </a:endParaRPr>
          </a:p>
          <a:p>
            <a:pPr lvl="3" algn="just"/>
            <a:endParaRPr lang="en-IN" dirty="0">
              <a:latin typeface="Bell MT" panose="02020503060305020303" pitchFamily="18" charset="0"/>
            </a:endParaRPr>
          </a:p>
          <a:p>
            <a:pPr lvl="2"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231012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lvl="1" algn="just"/>
            <a:r>
              <a:rPr lang="en-IN" b="1" dirty="0">
                <a:latin typeface="Bell MT" panose="02020503060305020303" pitchFamily="18" charset="0"/>
              </a:rPr>
              <a:t>Personal Deviation Approach</a:t>
            </a:r>
          </a:p>
          <a:p>
            <a:pPr lvl="1" algn="just"/>
            <a:r>
              <a:rPr lang="en-IN" dirty="0">
                <a:latin typeface="Bell MT" panose="02020503060305020303" pitchFamily="18" charset="0"/>
              </a:rPr>
              <a:t>In applying this approach  question asked are:-</a:t>
            </a:r>
          </a:p>
          <a:p>
            <a:pPr lvl="2" algn="just"/>
            <a:r>
              <a:rPr lang="en-IN" dirty="0">
                <a:latin typeface="Bell MT" panose="02020503060305020303" pitchFamily="18" charset="0"/>
              </a:rPr>
              <a:t>What deviant persons/groups are involved?</a:t>
            </a:r>
          </a:p>
          <a:p>
            <a:pPr lvl="2" algn="just"/>
            <a:r>
              <a:rPr lang="en-IN" dirty="0">
                <a:latin typeface="Bell MT" panose="02020503060305020303" pitchFamily="18" charset="0"/>
              </a:rPr>
              <a:t>Are deviant themselves the problem or they help create the problem?</a:t>
            </a:r>
          </a:p>
          <a:p>
            <a:pPr lvl="2" algn="just"/>
            <a:r>
              <a:rPr lang="en-IN" dirty="0">
                <a:latin typeface="Bell MT" panose="02020503060305020303" pitchFamily="18" charset="0"/>
              </a:rPr>
              <a:t>What deviant sub-cultures are involved?</a:t>
            </a:r>
          </a:p>
          <a:p>
            <a:pPr lvl="2" algn="just"/>
            <a:r>
              <a:rPr lang="en-IN" dirty="0">
                <a:latin typeface="Bell MT" panose="02020503060305020303" pitchFamily="18" charset="0"/>
              </a:rPr>
              <a:t>What alternatives are there for dealing with deviants?</a:t>
            </a:r>
          </a:p>
          <a:p>
            <a:pPr lvl="1" algn="just"/>
            <a:endParaRPr lang="en-IN" dirty="0">
              <a:latin typeface="Bell MT" panose="02020503060305020303" pitchFamily="18" charset="0"/>
            </a:endParaRPr>
          </a:p>
          <a:p>
            <a:pPr lvl="1" algn="just"/>
            <a:r>
              <a:rPr lang="en-IN" b="1" dirty="0">
                <a:latin typeface="Bell MT" panose="02020503060305020303" pitchFamily="18" charset="0"/>
              </a:rPr>
              <a:t>Anomie Approach</a:t>
            </a:r>
          </a:p>
          <a:p>
            <a:pPr lvl="1" algn="just"/>
            <a:r>
              <a:rPr lang="en-IN" dirty="0">
                <a:latin typeface="Bell MT" panose="02020503060305020303" pitchFamily="18" charset="0"/>
              </a:rPr>
              <a:t>This approach was developed by Merton. </a:t>
            </a:r>
          </a:p>
          <a:p>
            <a:pPr lvl="1" algn="just"/>
            <a:r>
              <a:rPr lang="en-IN" dirty="0">
                <a:latin typeface="Bell MT" panose="02020503060305020303" pitchFamily="18" charset="0"/>
              </a:rPr>
              <a:t>Anomie is a condition characterized by relative absence or weakening or confusion of norms and values in a society or group</a:t>
            </a:r>
          </a:p>
          <a:p>
            <a:pPr lvl="2" algn="just"/>
            <a:endParaRPr lang="en-IN" dirty="0">
              <a:latin typeface="Bell MT" panose="02020503060305020303" pitchFamily="18" charset="0"/>
            </a:endParaRPr>
          </a:p>
          <a:p>
            <a:pPr lvl="1" algn="just"/>
            <a:endParaRPr lang="en-IN" dirty="0">
              <a:latin typeface="Bell MT" panose="02020503060305020303" pitchFamily="18" charset="0"/>
            </a:endParaRPr>
          </a:p>
          <a:p>
            <a:pPr lvl="3" algn="just"/>
            <a:endParaRPr lang="en-IN" dirty="0">
              <a:latin typeface="Bell MT" panose="02020503060305020303" pitchFamily="18" charset="0"/>
            </a:endParaRPr>
          </a:p>
          <a:p>
            <a:pPr lvl="2"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258378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838200" y="1311691"/>
            <a:ext cx="6537959" cy="4865272"/>
          </a:xfrm>
        </p:spPr>
        <p:txBody>
          <a:bodyPr>
            <a:normAutofit fontScale="92500" lnSpcReduction="20000"/>
          </a:bodyPr>
          <a:lstStyle/>
          <a:p>
            <a:pPr algn="just"/>
            <a:r>
              <a:rPr lang="en-IN" dirty="0">
                <a:latin typeface="Bell MT" panose="02020503060305020303" pitchFamily="18" charset="0"/>
              </a:rPr>
              <a:t>Drug abuse, alcoholism, ageing, population explosion, corruption, child abuse, AIDS, unemployment, crime against women – affect the society</a:t>
            </a:r>
          </a:p>
          <a:p>
            <a:pPr algn="just"/>
            <a:endParaRPr lang="en-IN" dirty="0">
              <a:latin typeface="Bell MT" panose="02020503060305020303" pitchFamily="18" charset="0"/>
            </a:endParaRPr>
          </a:p>
          <a:p>
            <a:pPr algn="just"/>
            <a:r>
              <a:rPr lang="en-IN" dirty="0">
                <a:latin typeface="Bell MT" panose="02020503060305020303" pitchFamily="18" charset="0"/>
              </a:rPr>
              <a:t>Social problem are deviation from the social ideal remediable by the group effort</a:t>
            </a:r>
          </a:p>
          <a:p>
            <a:pPr algn="just"/>
            <a:endParaRPr lang="en-IN" dirty="0">
              <a:latin typeface="Bell MT" panose="02020503060305020303" pitchFamily="18" charset="0"/>
            </a:endParaRPr>
          </a:p>
          <a:p>
            <a:pPr algn="just"/>
            <a:r>
              <a:rPr lang="en-IN" dirty="0">
                <a:latin typeface="Bell MT" panose="02020503060305020303" pitchFamily="18" charset="0"/>
              </a:rPr>
              <a:t>One can not blame an individual for a social problem and the solution does not lie with a single/few individuals. This responsibility is placed upon the society at large</a:t>
            </a:r>
          </a:p>
          <a:p>
            <a:pPr algn="just"/>
            <a:endParaRPr lang="en-IN" dirty="0">
              <a:latin typeface="Bell MT" panose="02020503060305020303" pitchFamily="18" charset="0"/>
            </a:endParaRPr>
          </a:p>
          <a:p>
            <a:pPr algn="just"/>
            <a:endParaRPr lang="en-IN"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7691120" y="876930"/>
            <a:ext cx="3857413" cy="5132483"/>
          </a:xfrm>
          <a:prstGeom prst="rect">
            <a:avLst/>
          </a:prstGeom>
        </p:spPr>
      </p:pic>
    </p:spTree>
    <p:extLst>
      <p:ext uri="{BB962C8B-B14F-4D97-AF65-F5344CB8AC3E}">
        <p14:creationId xmlns:p14="http://schemas.microsoft.com/office/powerpoint/2010/main" val="247086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5132482"/>
          </a:xfrm>
        </p:spPr>
        <p:txBody>
          <a:bodyPr>
            <a:normAutofit/>
          </a:bodyPr>
          <a:lstStyle/>
          <a:p>
            <a:pPr lvl="1" algn="just"/>
            <a:r>
              <a:rPr lang="en-IN" b="1" dirty="0">
                <a:latin typeface="Bell MT" panose="02020503060305020303" pitchFamily="18" charset="0"/>
              </a:rPr>
              <a:t>Anomie Approach</a:t>
            </a:r>
          </a:p>
          <a:p>
            <a:pPr lvl="1" algn="just"/>
            <a:r>
              <a:rPr lang="en-IN" dirty="0">
                <a:latin typeface="Bell MT" panose="02020503060305020303" pitchFamily="18" charset="0"/>
              </a:rPr>
              <a:t>Anomie was developed originally by Durkheim and later it was used by Merton after 41 years</a:t>
            </a:r>
          </a:p>
          <a:p>
            <a:pPr lvl="1" algn="just"/>
            <a:r>
              <a:rPr lang="en-IN" dirty="0">
                <a:latin typeface="Bell MT" panose="02020503060305020303" pitchFamily="18" charset="0"/>
              </a:rPr>
              <a:t>Anomie involves a breakdown in cultural structure particularly when there is disjunction between cultural norms and goals and the socially structured capacity of the members to act in accordance with them</a:t>
            </a:r>
          </a:p>
          <a:p>
            <a:pPr lvl="1" algn="just"/>
            <a:r>
              <a:rPr lang="en-IN" dirty="0">
                <a:latin typeface="Bell MT" panose="02020503060305020303" pitchFamily="18" charset="0"/>
              </a:rPr>
              <a:t>He locates the source of strain not in the characteristics of the individual but in the culture and/or social structure</a:t>
            </a:r>
          </a:p>
          <a:p>
            <a:pPr lvl="1" algn="just"/>
            <a:endParaRPr lang="en-IN" dirty="0">
              <a:latin typeface="Bell MT" panose="02020503060305020303" pitchFamily="18" charset="0"/>
            </a:endParaRPr>
          </a:p>
          <a:p>
            <a:pPr lvl="3" algn="just"/>
            <a:endParaRPr lang="en-IN" dirty="0">
              <a:latin typeface="Bell MT" panose="02020503060305020303" pitchFamily="18" charset="0"/>
            </a:endParaRPr>
          </a:p>
          <a:p>
            <a:pPr lvl="2"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a:p>
            <a:pPr lvl="1" algn="just"/>
            <a:endParaRPr lang="en-IN" b="1"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53430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4"/>
            <a:ext cx="6852919" cy="991212"/>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838200" y="1492053"/>
            <a:ext cx="6537959" cy="4684910"/>
          </a:xfrm>
        </p:spPr>
        <p:txBody>
          <a:bodyPr>
            <a:normAutofit/>
          </a:bodyPr>
          <a:lstStyle/>
          <a:p>
            <a:pPr algn="just"/>
            <a:endParaRPr lang="en-IN" dirty="0">
              <a:latin typeface="Bell MT" panose="02020503060305020303" pitchFamily="18" charset="0"/>
            </a:endParaRPr>
          </a:p>
          <a:p>
            <a:pPr algn="just"/>
            <a:r>
              <a:rPr lang="en-IN" dirty="0">
                <a:latin typeface="Bell MT" panose="02020503060305020303" pitchFamily="18" charset="0"/>
              </a:rPr>
              <a:t>Reinhardt – “a situation confronting a group or a section of society which inflicts injurious consequences that can be handled only collectively” </a:t>
            </a:r>
          </a:p>
          <a:p>
            <a:pPr algn="just"/>
            <a:endParaRPr lang="en-IN" dirty="0">
              <a:latin typeface="Bell MT" panose="02020503060305020303" pitchFamily="18" charset="0"/>
            </a:endParaRPr>
          </a:p>
          <a:p>
            <a:pPr algn="just"/>
            <a:r>
              <a:rPr lang="en-IN" dirty="0">
                <a:latin typeface="Bell MT" panose="02020503060305020303" pitchFamily="18" charset="0"/>
              </a:rPr>
              <a:t>Walsh and </a:t>
            </a:r>
            <a:r>
              <a:rPr lang="en-IN" dirty="0" err="1">
                <a:latin typeface="Bell MT" panose="02020503060305020303" pitchFamily="18" charset="0"/>
              </a:rPr>
              <a:t>Furfey</a:t>
            </a:r>
            <a:r>
              <a:rPr lang="en-IN" dirty="0">
                <a:latin typeface="Bell MT" panose="02020503060305020303" pitchFamily="18" charset="0"/>
              </a:rPr>
              <a:t> – “deviation from the social ideal remediable by group effort”</a:t>
            </a:r>
          </a:p>
          <a:p>
            <a:pPr algn="just"/>
            <a:endParaRPr lang="en-IN"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7691120" y="876930"/>
            <a:ext cx="3857413" cy="5132483"/>
          </a:xfrm>
          <a:prstGeom prst="rect">
            <a:avLst/>
          </a:prstGeom>
        </p:spPr>
      </p:pic>
    </p:spTree>
    <p:extLst>
      <p:ext uri="{BB962C8B-B14F-4D97-AF65-F5344CB8AC3E}">
        <p14:creationId xmlns:p14="http://schemas.microsoft.com/office/powerpoint/2010/main" val="64717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a:bodyPr>
          <a:lstStyle/>
          <a:p>
            <a:pPr algn="just"/>
            <a:r>
              <a:rPr lang="en-IN" dirty="0">
                <a:latin typeface="Bell MT" panose="02020503060305020303" pitchFamily="18" charset="0"/>
              </a:rPr>
              <a:t>Two features define social problems:-</a:t>
            </a:r>
          </a:p>
          <a:p>
            <a:pPr lvl="1" algn="just"/>
            <a:r>
              <a:rPr lang="en-IN" dirty="0">
                <a:latin typeface="Bell MT" panose="02020503060305020303" pitchFamily="18" charset="0"/>
              </a:rPr>
              <a:t>Less than ideal situation</a:t>
            </a:r>
          </a:p>
          <a:p>
            <a:pPr lvl="1" algn="just"/>
            <a:r>
              <a:rPr lang="en-IN" dirty="0">
                <a:latin typeface="Bell MT" panose="02020503060305020303" pitchFamily="18" charset="0"/>
              </a:rPr>
              <a:t>Needs collective efforts to subsume</a:t>
            </a:r>
          </a:p>
          <a:p>
            <a:pPr lvl="1" algn="just"/>
            <a:endParaRPr lang="en-IN" dirty="0">
              <a:latin typeface="Bell MT" panose="02020503060305020303" pitchFamily="18" charset="0"/>
            </a:endParaRPr>
          </a:p>
          <a:p>
            <a:pPr algn="just"/>
            <a:r>
              <a:rPr lang="en-IN" dirty="0">
                <a:latin typeface="Bell MT" panose="02020503060305020303" pitchFamily="18" charset="0"/>
              </a:rPr>
              <a:t>A problem might be an individual problem under one set of condition/circumstances and a social problem under another</a:t>
            </a:r>
          </a:p>
          <a:p>
            <a:pPr lvl="1" algn="just"/>
            <a:r>
              <a:rPr lang="en-IN" dirty="0">
                <a:latin typeface="Bell MT" panose="02020503060305020303" pitchFamily="18" charset="0"/>
              </a:rPr>
              <a:t>If an individual fails to secure a job and is unemployed or gets into drug abuse then it is his/her problem but when a large section of population of a town/city are unemployed or are drug abusers then it s a social problem</a:t>
            </a:r>
          </a:p>
          <a:p>
            <a:pPr algn="just"/>
            <a:endParaRPr lang="en-IN" dirty="0">
              <a:latin typeface="Bell MT" panose="02020503060305020303" pitchFamily="18" charset="0"/>
            </a:endParaRPr>
          </a:p>
          <a:p>
            <a:pPr algn="just"/>
            <a:endParaRPr lang="en-IN"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5338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lnSpcReduction="10000"/>
          </a:bodyPr>
          <a:lstStyle/>
          <a:p>
            <a:pPr algn="just"/>
            <a:r>
              <a:rPr lang="en-IN" dirty="0">
                <a:latin typeface="Bell MT" panose="02020503060305020303" pitchFamily="18" charset="0"/>
              </a:rPr>
              <a:t>Social problems change with time</a:t>
            </a:r>
          </a:p>
          <a:p>
            <a:pPr algn="just"/>
            <a:endParaRPr lang="en-IN" dirty="0">
              <a:latin typeface="Bell MT" panose="02020503060305020303" pitchFamily="18" charset="0"/>
            </a:endParaRPr>
          </a:p>
          <a:p>
            <a:pPr algn="just"/>
            <a:r>
              <a:rPr lang="en-IN" dirty="0">
                <a:latin typeface="Bell MT" panose="02020503060305020303" pitchFamily="18" charset="0"/>
              </a:rPr>
              <a:t>A social problem is a condition affecting a significant number of population in ways considered undesirable about which it is felt the something can be done through collective action</a:t>
            </a:r>
          </a:p>
          <a:p>
            <a:pPr lvl="1" algn="just"/>
            <a:r>
              <a:rPr lang="en-IN" dirty="0">
                <a:latin typeface="Bell MT" panose="02020503060305020303" pitchFamily="18" charset="0"/>
              </a:rPr>
              <a:t>Ex-Sati system</a:t>
            </a:r>
          </a:p>
          <a:p>
            <a:pPr algn="just"/>
            <a:endParaRPr lang="en-IN" dirty="0">
              <a:latin typeface="Bell MT" panose="02020503060305020303" pitchFamily="18" charset="0"/>
            </a:endParaRPr>
          </a:p>
          <a:p>
            <a:pPr algn="just"/>
            <a:r>
              <a:rPr lang="en-IN" dirty="0">
                <a:latin typeface="Bell MT" panose="02020503060305020303" pitchFamily="18" charset="0"/>
              </a:rPr>
              <a:t>How do we know that a significant population is affected – a number of articles devoted to it in popular magazines/media</a:t>
            </a:r>
          </a:p>
          <a:p>
            <a:pPr algn="just"/>
            <a:endParaRPr lang="en-IN" dirty="0">
              <a:latin typeface="Bell MT" panose="02020503060305020303" pitchFamily="18" charset="0"/>
            </a:endParaRP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287592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a:bodyPr>
          <a:lstStyle/>
          <a:p>
            <a:pPr algn="just"/>
            <a:r>
              <a:rPr lang="en-IN" dirty="0">
                <a:latin typeface="Bell MT" panose="02020503060305020303" pitchFamily="18" charset="0"/>
              </a:rPr>
              <a:t>According to Weinberg there are six characteristics of social problem</a:t>
            </a:r>
          </a:p>
          <a:p>
            <a:pPr lvl="1" algn="just"/>
            <a:r>
              <a:rPr lang="en-IN" dirty="0">
                <a:latin typeface="Bell MT" panose="02020503060305020303" pitchFamily="18" charset="0"/>
              </a:rPr>
              <a:t>Social problem arise when many members of the community define a condition as objectionable. Thus, conditions not defined by the community as reprehensible are not considered as social problem.</a:t>
            </a:r>
          </a:p>
          <a:p>
            <a:pPr lvl="2" algn="just"/>
            <a:r>
              <a:rPr lang="en-IN" dirty="0">
                <a:latin typeface="Bell MT" panose="02020503060305020303" pitchFamily="18" charset="0"/>
              </a:rPr>
              <a:t>Alcohol consumption</a:t>
            </a:r>
          </a:p>
          <a:p>
            <a:pPr lvl="1" algn="just"/>
            <a:r>
              <a:rPr lang="en-IN" dirty="0">
                <a:latin typeface="Bell MT" panose="02020503060305020303" pitchFamily="18" charset="0"/>
              </a:rPr>
              <a:t>Social problems change when the concerned behavioural patterns are interpreted differently.</a:t>
            </a:r>
          </a:p>
          <a:p>
            <a:pPr lvl="2" algn="just"/>
            <a:r>
              <a:rPr lang="en-IN" dirty="0">
                <a:latin typeface="Bell MT" panose="02020503060305020303" pitchFamily="18" charset="0"/>
              </a:rPr>
              <a:t>Example- Mental illness</a:t>
            </a:r>
          </a:p>
          <a:p>
            <a:pPr lvl="1" algn="just"/>
            <a:r>
              <a:rPr lang="en-IN" dirty="0">
                <a:latin typeface="Bell MT" panose="02020503060305020303" pitchFamily="18" charset="0"/>
              </a:rPr>
              <a:t>Mass media play an important role in creating awareness about the scope and urgency of the social problem.</a:t>
            </a: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103514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a:bodyPr>
          <a:lstStyle/>
          <a:p>
            <a:pPr lvl="1" algn="just"/>
            <a:endParaRPr lang="en-IN" dirty="0">
              <a:latin typeface="Bell MT" panose="02020503060305020303" pitchFamily="18" charset="0"/>
            </a:endParaRPr>
          </a:p>
          <a:p>
            <a:pPr lvl="1" algn="just"/>
            <a:r>
              <a:rPr lang="en-IN" dirty="0">
                <a:latin typeface="Bell MT" panose="02020503060305020303" pitchFamily="18" charset="0"/>
              </a:rPr>
              <a:t>Social problems have to be viewed in the context of society’s values and institutions.</a:t>
            </a:r>
          </a:p>
          <a:p>
            <a:pPr lvl="2" algn="just"/>
            <a:r>
              <a:rPr lang="en-IN" dirty="0">
                <a:latin typeface="Bell MT" panose="02020503060305020303" pitchFamily="18" charset="0"/>
              </a:rPr>
              <a:t>Racial problem in USA and untouchability in India</a:t>
            </a:r>
          </a:p>
          <a:p>
            <a:pPr marL="914400" lvl="2" indent="0" algn="just">
              <a:buNone/>
            </a:pPr>
            <a:endParaRPr lang="en-IN" dirty="0">
              <a:latin typeface="Bell MT" panose="02020503060305020303" pitchFamily="18" charset="0"/>
            </a:endParaRPr>
          </a:p>
          <a:p>
            <a:pPr lvl="1" algn="just"/>
            <a:r>
              <a:rPr lang="en-IN" dirty="0">
                <a:latin typeface="Bell MT" panose="02020503060305020303" pitchFamily="18" charset="0"/>
              </a:rPr>
              <a:t>Social problems need to be analysed in terms of influences upon them by group processes and social relationship.</a:t>
            </a:r>
          </a:p>
          <a:p>
            <a:pPr marL="457200" lvl="1" indent="0" algn="just">
              <a:buNone/>
            </a:pPr>
            <a:endParaRPr lang="en-IN" dirty="0">
              <a:latin typeface="Bell MT" panose="02020503060305020303" pitchFamily="18" charset="0"/>
            </a:endParaRPr>
          </a:p>
          <a:p>
            <a:pPr lvl="1" algn="just"/>
            <a:r>
              <a:rPr lang="en-IN" dirty="0">
                <a:latin typeface="Bell MT" panose="02020503060305020303" pitchFamily="18" charset="0"/>
              </a:rPr>
              <a:t>Social problems vary historically, contemporary social problems are the society’s concern.</a:t>
            </a:r>
          </a:p>
          <a:p>
            <a:pPr lvl="2" algn="just"/>
            <a:r>
              <a:rPr lang="en-IN" dirty="0">
                <a:latin typeface="Bell MT" panose="02020503060305020303" pitchFamily="18" charset="0"/>
              </a:rPr>
              <a:t>Refugees settlement issue in India in 1947-48 was different from </a:t>
            </a:r>
            <a:r>
              <a:rPr lang="en-IN" dirty="0" err="1">
                <a:latin typeface="Bell MT" panose="02020503060305020303" pitchFamily="18" charset="0"/>
              </a:rPr>
              <a:t>settlling</a:t>
            </a:r>
            <a:r>
              <a:rPr lang="en-IN" dirty="0">
                <a:latin typeface="Bell MT" panose="02020503060305020303" pitchFamily="18" charset="0"/>
              </a:rPr>
              <a:t> refugees from Assam in 1968</a:t>
            </a: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168162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fontScale="92500"/>
          </a:bodyPr>
          <a:lstStyle/>
          <a:p>
            <a:pPr algn="just"/>
            <a:r>
              <a:rPr lang="en-IN" dirty="0">
                <a:latin typeface="Bell MT" panose="02020503060305020303" pitchFamily="18" charset="0"/>
              </a:rPr>
              <a:t> </a:t>
            </a:r>
            <a:r>
              <a:rPr lang="en-IN" b="1" dirty="0">
                <a:latin typeface="Bell MT" panose="02020503060305020303" pitchFamily="18" charset="0"/>
              </a:rPr>
              <a:t>Reactions to social problems</a:t>
            </a:r>
          </a:p>
          <a:p>
            <a:pPr lvl="1" algn="just"/>
            <a:r>
              <a:rPr lang="en-IN" dirty="0">
                <a:latin typeface="Bell MT" panose="02020503060305020303" pitchFamily="18" charset="0"/>
              </a:rPr>
              <a:t>An attitude of unconcern</a:t>
            </a:r>
          </a:p>
          <a:p>
            <a:pPr lvl="1" algn="just"/>
            <a:r>
              <a:rPr lang="en-IN" dirty="0">
                <a:latin typeface="Bell MT" panose="02020503060305020303" pitchFamily="18" charset="0"/>
              </a:rPr>
              <a:t>Fatalism</a:t>
            </a:r>
          </a:p>
          <a:p>
            <a:pPr lvl="1" algn="just"/>
            <a:r>
              <a:rPr lang="en-IN" dirty="0">
                <a:latin typeface="Bell MT" panose="02020503060305020303" pitchFamily="18" charset="0"/>
              </a:rPr>
              <a:t>Vested interests</a:t>
            </a:r>
          </a:p>
          <a:p>
            <a:pPr lvl="1" algn="just"/>
            <a:r>
              <a:rPr lang="en-IN" dirty="0">
                <a:latin typeface="Bell MT" panose="02020503060305020303" pitchFamily="18" charset="0"/>
              </a:rPr>
              <a:t>Absence of expert knowledge</a:t>
            </a:r>
          </a:p>
          <a:p>
            <a:pPr algn="just"/>
            <a:endParaRPr lang="en-IN" dirty="0">
              <a:latin typeface="Bell MT" panose="02020503060305020303" pitchFamily="18" charset="0"/>
            </a:endParaRPr>
          </a:p>
          <a:p>
            <a:pPr algn="just"/>
            <a:r>
              <a:rPr lang="en-IN" b="1" dirty="0">
                <a:latin typeface="Bell MT" panose="02020503060305020303" pitchFamily="18" charset="0"/>
              </a:rPr>
              <a:t>Characteristics of social problems</a:t>
            </a:r>
          </a:p>
          <a:p>
            <a:pPr algn="just"/>
            <a:r>
              <a:rPr lang="en-IN" dirty="0">
                <a:latin typeface="Bell MT" panose="02020503060305020303" pitchFamily="18" charset="0"/>
              </a:rPr>
              <a:t>All social problems have injurious consequences</a:t>
            </a:r>
          </a:p>
          <a:p>
            <a:pPr algn="just"/>
            <a:r>
              <a:rPr lang="en-IN" dirty="0">
                <a:latin typeface="Bell MT" panose="02020503060305020303" pitchFamily="18" charset="0"/>
              </a:rPr>
              <a:t>All social problems are deviation from the ‘ideal’</a:t>
            </a:r>
          </a:p>
          <a:p>
            <a:pPr algn="just"/>
            <a:r>
              <a:rPr lang="en-IN" dirty="0">
                <a:latin typeface="Bell MT" panose="02020503060305020303" pitchFamily="18" charset="0"/>
              </a:rPr>
              <a:t>All social problems have some common basis of origin</a:t>
            </a: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182333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C45F02-AE53-4068-AF2D-666E9B117908}"/>
              </a:ext>
            </a:extLst>
          </p:cNvPr>
          <p:cNvSpPr>
            <a:spLocks noGrp="1"/>
          </p:cNvSpPr>
          <p:nvPr>
            <p:ph type="title"/>
          </p:nvPr>
        </p:nvSpPr>
        <p:spPr>
          <a:xfrm>
            <a:off x="838200" y="180363"/>
            <a:ext cx="6852919" cy="1131327"/>
          </a:xfrm>
        </p:spPr>
        <p:txBody>
          <a:bodyPr>
            <a:normAutofit/>
          </a:bodyPr>
          <a:lstStyle/>
          <a:p>
            <a:r>
              <a:rPr lang="en-IN" sz="4400" b="1" dirty="0">
                <a:latin typeface="Bell MT" panose="02020503060305020303" pitchFamily="18" charset="0"/>
              </a:rPr>
              <a:t>Social Problems</a:t>
            </a:r>
          </a:p>
        </p:txBody>
      </p:sp>
      <p:sp>
        <p:nvSpPr>
          <p:cNvPr id="9" name="Content Placeholder 8">
            <a:extLst>
              <a:ext uri="{FF2B5EF4-FFF2-40B4-BE49-F238E27FC236}">
                <a16:creationId xmlns:a16="http://schemas.microsoft.com/office/drawing/2014/main" id="{E91925C9-5BD3-433B-84C5-A270DD9F0BD4}"/>
              </a:ext>
            </a:extLst>
          </p:cNvPr>
          <p:cNvSpPr>
            <a:spLocks noGrp="1"/>
          </p:cNvSpPr>
          <p:nvPr>
            <p:ph idx="1"/>
          </p:nvPr>
        </p:nvSpPr>
        <p:spPr>
          <a:xfrm>
            <a:off x="476250" y="1311691"/>
            <a:ext cx="8229600" cy="4865272"/>
          </a:xfrm>
        </p:spPr>
        <p:txBody>
          <a:bodyPr>
            <a:normAutofit/>
          </a:bodyPr>
          <a:lstStyle/>
          <a:p>
            <a:pPr algn="just"/>
            <a:r>
              <a:rPr lang="en-IN" b="1" dirty="0">
                <a:latin typeface="Bell MT" panose="02020503060305020303" pitchFamily="18" charset="0"/>
              </a:rPr>
              <a:t>Characteristics of social problems</a:t>
            </a:r>
          </a:p>
          <a:p>
            <a:pPr algn="just"/>
            <a:r>
              <a:rPr lang="en-IN" dirty="0">
                <a:latin typeface="Bell MT" panose="02020503060305020303" pitchFamily="18" charset="0"/>
              </a:rPr>
              <a:t>All social problems are social in origin</a:t>
            </a:r>
          </a:p>
          <a:p>
            <a:pPr algn="just"/>
            <a:r>
              <a:rPr lang="en-IN" dirty="0">
                <a:latin typeface="Bell MT" panose="02020503060305020303" pitchFamily="18" charset="0"/>
              </a:rPr>
              <a:t>All social problems are caused by pathological social conditions</a:t>
            </a:r>
          </a:p>
          <a:p>
            <a:pPr algn="just"/>
            <a:r>
              <a:rPr lang="en-IN" dirty="0">
                <a:latin typeface="Bell MT" panose="02020503060305020303" pitchFamily="18" charset="0"/>
              </a:rPr>
              <a:t>All social problems are interconnected</a:t>
            </a:r>
          </a:p>
          <a:p>
            <a:pPr algn="just"/>
            <a:r>
              <a:rPr lang="en-IN" dirty="0">
                <a:latin typeface="Bell MT" panose="02020503060305020303" pitchFamily="18" charset="0"/>
              </a:rPr>
              <a:t>All social problems are social in result and affect all sections of society</a:t>
            </a:r>
          </a:p>
          <a:p>
            <a:pPr algn="just"/>
            <a:r>
              <a:rPr lang="en-IN" dirty="0">
                <a:latin typeface="Bell MT" panose="02020503060305020303" pitchFamily="18" charset="0"/>
              </a:rPr>
              <a:t>All social problems occur in all societies</a:t>
            </a:r>
          </a:p>
          <a:p>
            <a:pPr algn="just"/>
            <a:r>
              <a:rPr lang="en-IN" dirty="0">
                <a:latin typeface="Bell MT" panose="02020503060305020303" pitchFamily="18" charset="0"/>
              </a:rPr>
              <a:t>All social problems require collective approach</a:t>
            </a:r>
          </a:p>
        </p:txBody>
      </p:sp>
      <p:pic>
        <p:nvPicPr>
          <p:cNvPr id="10" name="Picture 9">
            <a:extLst>
              <a:ext uri="{FF2B5EF4-FFF2-40B4-BE49-F238E27FC236}">
                <a16:creationId xmlns:a16="http://schemas.microsoft.com/office/drawing/2014/main" id="{07238E10-7B61-4DEC-8A97-C8194523C258}"/>
              </a:ext>
            </a:extLst>
          </p:cNvPr>
          <p:cNvPicPr>
            <a:picLocks noChangeAspect="1"/>
          </p:cNvPicPr>
          <p:nvPr/>
        </p:nvPicPr>
        <p:blipFill>
          <a:blip r:embed="rId2"/>
          <a:stretch>
            <a:fillRect/>
          </a:stretch>
        </p:blipFill>
        <p:spPr>
          <a:xfrm>
            <a:off x="8705850" y="876930"/>
            <a:ext cx="2842683" cy="5132483"/>
          </a:xfrm>
          <a:prstGeom prst="rect">
            <a:avLst/>
          </a:prstGeom>
        </p:spPr>
      </p:pic>
    </p:spTree>
    <p:extLst>
      <p:ext uri="{BB962C8B-B14F-4D97-AF65-F5344CB8AC3E}">
        <p14:creationId xmlns:p14="http://schemas.microsoft.com/office/powerpoint/2010/main" val="3427896723"/>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61A2E"/>
      </a:dk2>
      <a:lt2>
        <a:srgbClr val="F0F3F3"/>
      </a:lt2>
      <a:accent1>
        <a:srgbClr val="C34D61"/>
      </a:accent1>
      <a:accent2>
        <a:srgbClr val="B13B81"/>
      </a:accent2>
      <a:accent3>
        <a:srgbClr val="C34DC3"/>
      </a:accent3>
      <a:accent4>
        <a:srgbClr val="7F3BB1"/>
      </a:accent4>
      <a:accent5>
        <a:srgbClr val="604DC3"/>
      </a:accent5>
      <a:accent6>
        <a:srgbClr val="3B59B1"/>
      </a:accent6>
      <a:hlink>
        <a:srgbClr val="7853C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6" ma:contentTypeDescription="Create a new document." ma:contentTypeScope="" ma:versionID="d5cf7b7af12857346ceaf2dea321b0eb">
  <xsd:schema xmlns:xsd="http://www.w3.org/2001/XMLSchema" xmlns:xs="http://www.w3.org/2001/XMLSchema" xmlns:p="http://schemas.microsoft.com/office/2006/metadata/properties" xmlns:ns2="35490fb0-488e-45f4-b3a6-635ff1ba56af" targetNamespace="http://schemas.microsoft.com/office/2006/metadata/properties" ma:root="true" ma:fieldsID="2954dd9848ba6bf60674287e3f724e59" ns2:_="">
    <xsd:import namespace="35490fb0-488e-45f4-b3a6-635ff1ba56a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2C3784-1A0E-4E8D-9D3E-F26E51ABA55A}"/>
</file>

<file path=customXml/itemProps2.xml><?xml version="1.0" encoding="utf-8"?>
<ds:datastoreItem xmlns:ds="http://schemas.openxmlformats.org/officeDocument/2006/customXml" ds:itemID="{3D25D80E-2D5A-465C-BE4C-58D978E4889C}"/>
</file>

<file path=customXml/itemProps3.xml><?xml version="1.0" encoding="utf-8"?>
<ds:datastoreItem xmlns:ds="http://schemas.openxmlformats.org/officeDocument/2006/customXml" ds:itemID="{8FE5A19F-221D-4864-B794-E557C87F906E}"/>
</file>

<file path=docProps/app.xml><?xml version="1.0" encoding="utf-8"?>
<Properties xmlns="http://schemas.openxmlformats.org/officeDocument/2006/extended-properties" xmlns:vt="http://schemas.openxmlformats.org/officeDocument/2006/docPropsVTypes">
  <TotalTime>818</TotalTime>
  <Words>1469</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Bell MT</vt:lpstr>
      <vt:lpstr>Century Gothic</vt:lpstr>
      <vt:lpstr>Elephant</vt:lpstr>
      <vt:lpstr>BrushVTI</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lpstr>Social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Problems</dc:title>
  <dc:creator>ARCHANA PATNAIK</dc:creator>
  <cp:lastModifiedBy>ARCHANA PATNAIK</cp:lastModifiedBy>
  <cp:revision>78</cp:revision>
  <dcterms:created xsi:type="dcterms:W3CDTF">2021-09-27T04:13:59Z</dcterms:created>
  <dcterms:modified xsi:type="dcterms:W3CDTF">2021-09-27T17:52:06Z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