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10287000" cx="18288000"/>
  <p:notesSz cx="18288000" cy="10287000"/>
  <p:embeddedFontLst>
    <p:embeddedFont>
      <p:font typeface="Nunito SemiBold"/>
      <p:regular r:id="rId12"/>
      <p:bold r:id="rId13"/>
      <p:italic r:id="rId14"/>
      <p:boldItalic r:id="rId15"/>
    </p:embeddedFont>
    <p:embeddedFont>
      <p:font typeface="Montserrat SemiBold"/>
      <p:regular r:id="rId16"/>
      <p:bold r:id="rId17"/>
      <p:italic r:id="rId18"/>
      <p:boldItalic r:id="rId19"/>
    </p:embeddedFont>
    <p:embeddedFont>
      <p:font typeface="Nunito"/>
      <p:regular r:id="rId20"/>
      <p:bold r:id="rId21"/>
      <p:italic r:id="rId22"/>
      <p:boldItalic r:id="rId23"/>
    </p:embeddedFont>
    <p:embeddedFont>
      <p:font typeface="Montserrat"/>
      <p:regular r:id="rId24"/>
      <p:bold r:id="rId25"/>
      <p:italic r:id="rId26"/>
      <p:boldItalic r:id="rId27"/>
    </p:embeddedFont>
    <p:embeddedFont>
      <p:font typeface="Montserrat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2" roundtripDataSignature="AMtx7miX5atWtnQiczu0ypVpL6bGPDNi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5B821D-7D4A-41C3-BA26-317AAFA7899B}">
  <a:tblStyle styleId="{1C5B821D-7D4A-41C3-BA26-317AAFA7899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ontserrat-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Medium-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font" Target="fonts/NunitoSemiBold-bold.fntdata"/><Relationship Id="rId12" Type="http://schemas.openxmlformats.org/officeDocument/2006/relationships/font" Target="fonts/NunitoSemiBold-regular.fntdata"/><Relationship Id="rId15" Type="http://schemas.openxmlformats.org/officeDocument/2006/relationships/font" Target="fonts/NunitoSemiBold-boldItalic.fntdata"/><Relationship Id="rId14" Type="http://schemas.openxmlformats.org/officeDocument/2006/relationships/font" Target="fonts/NunitoSemiBold-italic.fntdata"/><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7"/>
          <p:cNvSpPr txBox="1"/>
          <p:nvPr>
            <p:ph type="title"/>
          </p:nvPr>
        </p:nvSpPr>
        <p:spPr>
          <a:xfrm>
            <a:off x="993243" y="220674"/>
            <a:ext cx="16301512"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333333"/>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7"/>
          <p:cNvSpPr txBox="1"/>
          <p:nvPr>
            <p:ph idx="1" type="body"/>
          </p:nvPr>
        </p:nvSpPr>
        <p:spPr>
          <a:xfrm>
            <a:off x="949437" y="3754461"/>
            <a:ext cx="16389124" cy="39592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7"/>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7"/>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8" name="Shape 18"/>
        <p:cNvGrpSpPr/>
        <p:nvPr/>
      </p:nvGrpSpPr>
      <p:grpSpPr>
        <a:xfrm>
          <a:off x="0" y="0"/>
          <a:ext cx="0" cy="0"/>
          <a:chOff x="0" y="0"/>
          <a:chExt cx="0" cy="0"/>
        </a:xfrm>
      </p:grpSpPr>
      <p:sp>
        <p:nvSpPr>
          <p:cNvPr id="19" name="Google Shape;19;p8"/>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9"/>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0"/>
          <p:cNvSpPr txBox="1"/>
          <p:nvPr>
            <p:ph type="title"/>
          </p:nvPr>
        </p:nvSpPr>
        <p:spPr>
          <a:xfrm>
            <a:off x="993243" y="220674"/>
            <a:ext cx="16301512"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333333"/>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0"/>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0"/>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11"/>
          <p:cNvSpPr txBox="1"/>
          <p:nvPr>
            <p:ph type="title"/>
          </p:nvPr>
        </p:nvSpPr>
        <p:spPr>
          <a:xfrm>
            <a:off x="993243" y="220674"/>
            <a:ext cx="16301512"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333333"/>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p:nvPr/>
        </p:nvSpPr>
        <p:spPr>
          <a:xfrm>
            <a:off x="0" y="3"/>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7F7F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6"/>
          <p:cNvSpPr txBox="1"/>
          <p:nvPr>
            <p:ph type="title"/>
          </p:nvPr>
        </p:nvSpPr>
        <p:spPr>
          <a:xfrm>
            <a:off x="993243" y="220674"/>
            <a:ext cx="16301512" cy="39115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rgbClr val="333333"/>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6"/>
          <p:cNvSpPr txBox="1"/>
          <p:nvPr>
            <p:ph idx="1" type="body"/>
          </p:nvPr>
        </p:nvSpPr>
        <p:spPr>
          <a:xfrm>
            <a:off x="949437" y="3754461"/>
            <a:ext cx="16389124" cy="39592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p:nvPr/>
        </p:nvSpPr>
        <p:spPr>
          <a:xfrm>
            <a:off x="0" y="9836475"/>
            <a:ext cx="18290219" cy="450850"/>
          </a:xfrm>
          <a:custGeom>
            <a:rect b="b" l="l" r="r" t="t"/>
            <a:pathLst>
              <a:path extrusionOk="0" h="450850" w="16857345">
                <a:moveTo>
                  <a:pt x="16857163" y="450525"/>
                </a:moveTo>
                <a:lnTo>
                  <a:pt x="0" y="450525"/>
                </a:lnTo>
                <a:lnTo>
                  <a:pt x="0" y="0"/>
                </a:lnTo>
                <a:lnTo>
                  <a:pt x="16857163" y="0"/>
                </a:lnTo>
                <a:lnTo>
                  <a:pt x="16857163" y="450525"/>
                </a:lnTo>
                <a:close/>
              </a:path>
            </a:pathLst>
          </a:custGeom>
          <a:solidFill>
            <a:srgbClr val="00C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1"/>
          <p:cNvSpPr txBox="1"/>
          <p:nvPr/>
        </p:nvSpPr>
        <p:spPr>
          <a:xfrm>
            <a:off x="1016000" y="2951558"/>
            <a:ext cx="10572900" cy="4938300"/>
          </a:xfrm>
          <a:prstGeom prst="rect">
            <a:avLst/>
          </a:prstGeom>
          <a:noFill/>
          <a:ln>
            <a:noFill/>
          </a:ln>
        </p:spPr>
        <p:txBody>
          <a:bodyPr anchorCtr="0" anchor="t" bIns="0" lIns="0" spcFirstLastPara="1" rIns="0" wrap="square" tIns="12700">
            <a:spAutoFit/>
          </a:bodyPr>
          <a:lstStyle/>
          <a:p>
            <a:pPr indent="0" lvl="0" marL="12700" marR="3604895" rtl="0" algn="l">
              <a:lnSpc>
                <a:spcPct val="100000"/>
              </a:lnSpc>
              <a:spcBef>
                <a:spcPts val="0"/>
              </a:spcBef>
              <a:spcAft>
                <a:spcPts val="0"/>
              </a:spcAft>
              <a:buNone/>
            </a:pPr>
            <a:r>
              <a:rPr b="1" lang="en-US" sz="8000">
                <a:solidFill>
                  <a:srgbClr val="333333"/>
                </a:solidFill>
                <a:latin typeface="Nunito"/>
                <a:ea typeface="Nunito"/>
                <a:cs typeface="Nunito"/>
                <a:sym typeface="Nunito"/>
              </a:rPr>
              <a:t>ECOMMERCE  PRODUCT</a:t>
            </a:r>
            <a:endParaRPr b="1" sz="8000">
              <a:latin typeface="Nunito"/>
              <a:ea typeface="Nunito"/>
              <a:cs typeface="Nunito"/>
              <a:sym typeface="Nunito"/>
            </a:endParaRPr>
          </a:p>
          <a:p>
            <a:pPr indent="0" lvl="0" marL="12700" marR="5080" rtl="0" algn="l">
              <a:lnSpc>
                <a:spcPct val="100000"/>
              </a:lnSpc>
              <a:spcBef>
                <a:spcPts val="0"/>
              </a:spcBef>
              <a:spcAft>
                <a:spcPts val="0"/>
              </a:spcAft>
              <a:buNone/>
            </a:pPr>
            <a:r>
              <a:rPr b="1" lang="en-US" sz="8000">
                <a:solidFill>
                  <a:srgbClr val="333333"/>
                </a:solidFill>
                <a:latin typeface="Nunito"/>
                <a:ea typeface="Nunito"/>
                <a:cs typeface="Nunito"/>
                <a:sym typeface="Nunito"/>
              </a:rPr>
              <a:t>RECOMMENDATION  ENGINE</a:t>
            </a:r>
            <a:endParaRPr b="1" sz="8000">
              <a:latin typeface="Nunito"/>
              <a:ea typeface="Nunito"/>
              <a:cs typeface="Nunito"/>
              <a:sym typeface="Nunito"/>
            </a:endParaRPr>
          </a:p>
        </p:txBody>
      </p:sp>
      <p:sp>
        <p:nvSpPr>
          <p:cNvPr id="46" name="Google Shape;46;p1"/>
          <p:cNvSpPr txBox="1"/>
          <p:nvPr/>
        </p:nvSpPr>
        <p:spPr>
          <a:xfrm>
            <a:off x="579100" y="596638"/>
            <a:ext cx="5156100" cy="10017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lang="en-US" sz="2400">
                <a:solidFill>
                  <a:srgbClr val="333333"/>
                </a:solidFill>
                <a:latin typeface="Montserrat SemiBold"/>
                <a:ea typeface="Montserrat SemiBold"/>
                <a:cs typeface="Montserrat SemiBold"/>
                <a:sym typeface="Montserrat SemiBold"/>
              </a:rPr>
              <a:t>18CSC305J</a:t>
            </a:r>
            <a:endParaRPr sz="2400">
              <a:latin typeface="Montserrat SemiBold"/>
              <a:ea typeface="Montserrat SemiBold"/>
              <a:cs typeface="Montserrat SemiBold"/>
              <a:sym typeface="Montserrat SemiBold"/>
            </a:endParaRPr>
          </a:p>
          <a:p>
            <a:pPr indent="0" lvl="0" marL="12700" marR="5080" rtl="0" algn="ctr">
              <a:lnSpc>
                <a:spcPct val="114599"/>
              </a:lnSpc>
              <a:spcBef>
                <a:spcPts val="1950"/>
              </a:spcBef>
              <a:spcAft>
                <a:spcPts val="0"/>
              </a:spcAft>
              <a:buNone/>
            </a:pPr>
            <a:r>
              <a:rPr lang="en-US" sz="2400">
                <a:solidFill>
                  <a:srgbClr val="333333"/>
                </a:solidFill>
                <a:latin typeface="Montserrat Medium"/>
                <a:ea typeface="Montserrat Medium"/>
                <a:cs typeface="Montserrat Medium"/>
                <a:sym typeface="Montserrat Medium"/>
              </a:rPr>
              <a:t>Artificial Intelligence Mini Project</a:t>
            </a:r>
            <a:endParaRPr sz="2400">
              <a:latin typeface="Montserrat Medium"/>
              <a:ea typeface="Montserrat Medium"/>
              <a:cs typeface="Montserrat Medium"/>
              <a:sym typeface="Montserrat Medium"/>
            </a:endParaRPr>
          </a:p>
        </p:txBody>
      </p:sp>
      <p:grpSp>
        <p:nvGrpSpPr>
          <p:cNvPr id="47" name="Google Shape;47;p1"/>
          <p:cNvGrpSpPr/>
          <p:nvPr/>
        </p:nvGrpSpPr>
        <p:grpSpPr>
          <a:xfrm>
            <a:off x="725709" y="9188"/>
            <a:ext cx="16840835" cy="2176582"/>
            <a:chOff x="725709" y="9188"/>
            <a:chExt cx="16840835" cy="2176582"/>
          </a:xfrm>
        </p:grpSpPr>
        <p:sp>
          <p:nvSpPr>
            <p:cNvPr id="48" name="Google Shape;48;p1"/>
            <p:cNvSpPr/>
            <p:nvPr/>
          </p:nvSpPr>
          <p:spPr>
            <a:xfrm>
              <a:off x="6070865" y="9188"/>
              <a:ext cx="0" cy="2143760"/>
            </a:xfrm>
            <a:custGeom>
              <a:rect b="b" l="l" r="r" t="t"/>
              <a:pathLst>
                <a:path extrusionOk="0" h="2143760" w="120000">
                  <a:moveTo>
                    <a:pt x="0" y="2143203"/>
                  </a:moveTo>
                  <a:lnTo>
                    <a:pt x="0" y="0"/>
                  </a:lnTo>
                </a:path>
              </a:pathLst>
            </a:custGeom>
            <a:noFill/>
            <a:ln cap="flat" cmpd="sng" w="19050">
              <a:solidFill>
                <a:srgbClr val="00C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1"/>
            <p:cNvSpPr/>
            <p:nvPr/>
          </p:nvSpPr>
          <p:spPr>
            <a:xfrm>
              <a:off x="13892012" y="9188"/>
              <a:ext cx="0" cy="2143760"/>
            </a:xfrm>
            <a:custGeom>
              <a:rect b="b" l="l" r="r" t="t"/>
              <a:pathLst>
                <a:path extrusionOk="0" h="2143760" w="120000">
                  <a:moveTo>
                    <a:pt x="0" y="2143203"/>
                  </a:moveTo>
                  <a:lnTo>
                    <a:pt x="0" y="0"/>
                  </a:lnTo>
                </a:path>
              </a:pathLst>
            </a:custGeom>
            <a:noFill/>
            <a:ln cap="flat" cmpd="sng" w="19050">
              <a:solidFill>
                <a:srgbClr val="00C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 name="Google Shape;50;p1"/>
            <p:cNvSpPr/>
            <p:nvPr/>
          </p:nvSpPr>
          <p:spPr>
            <a:xfrm>
              <a:off x="725709" y="2185770"/>
              <a:ext cx="16840835" cy="0"/>
            </a:xfrm>
            <a:custGeom>
              <a:rect b="b" l="l" r="r" t="t"/>
              <a:pathLst>
                <a:path extrusionOk="0" h="120000" w="16840835">
                  <a:moveTo>
                    <a:pt x="0" y="0"/>
                  </a:moveTo>
                  <a:lnTo>
                    <a:pt x="16840303" y="0"/>
                  </a:lnTo>
                </a:path>
              </a:pathLst>
            </a:custGeom>
            <a:noFill/>
            <a:ln cap="flat" cmpd="sng" w="19025">
              <a:solidFill>
                <a:srgbClr val="00C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 name="Google Shape;51;p1"/>
          <p:cNvSpPr txBox="1"/>
          <p:nvPr/>
        </p:nvSpPr>
        <p:spPr>
          <a:xfrm>
            <a:off x="14610200" y="860200"/>
            <a:ext cx="2671500" cy="47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rgbClr val="333333"/>
                </a:solidFill>
                <a:latin typeface="Lucida Sans"/>
                <a:ea typeface="Lucida Sans"/>
                <a:cs typeface="Lucida Sans"/>
                <a:sym typeface="Lucida Sans"/>
              </a:rPr>
              <a:t>Zeroth Review</a:t>
            </a:r>
            <a:endParaRPr sz="3000">
              <a:latin typeface="Lucida Sans"/>
              <a:ea typeface="Lucida Sans"/>
              <a:cs typeface="Lucida Sans"/>
              <a:sym typeface="Lucida Sans"/>
            </a:endParaRPr>
          </a:p>
        </p:txBody>
      </p:sp>
      <p:sp>
        <p:nvSpPr>
          <p:cNvPr id="52" name="Google Shape;52;p1"/>
          <p:cNvSpPr txBox="1"/>
          <p:nvPr/>
        </p:nvSpPr>
        <p:spPr>
          <a:xfrm>
            <a:off x="6457950" y="266350"/>
            <a:ext cx="7429500" cy="1616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latin typeface="Nunito SemiBold"/>
                <a:ea typeface="Nunito SemiBold"/>
                <a:cs typeface="Nunito SemiBold"/>
                <a:sym typeface="Nunito SemiBold"/>
              </a:rPr>
              <a:t>TEAM MEMBERS</a:t>
            </a:r>
            <a:endParaRPr sz="3000">
              <a:latin typeface="Nunito SemiBold"/>
              <a:ea typeface="Nunito SemiBold"/>
              <a:cs typeface="Nunito SemiBold"/>
              <a:sym typeface="Nunito SemiBold"/>
            </a:endParaRPr>
          </a:p>
          <a:p>
            <a:pPr indent="0" lvl="0" marL="0" rtl="0" algn="ctr">
              <a:spcBef>
                <a:spcPts val="0"/>
              </a:spcBef>
              <a:spcAft>
                <a:spcPts val="0"/>
              </a:spcAft>
              <a:buNone/>
            </a:pPr>
            <a:r>
              <a:rPr lang="en-US" sz="2100">
                <a:latin typeface="Montserrat Medium"/>
                <a:ea typeface="Montserrat Medium"/>
                <a:cs typeface="Montserrat Medium"/>
                <a:sym typeface="Montserrat Medium"/>
              </a:rPr>
              <a:t>AUM SHAH : RA2011003010872</a:t>
            </a:r>
            <a:endParaRPr sz="2100">
              <a:latin typeface="Montserrat Medium"/>
              <a:ea typeface="Montserrat Medium"/>
              <a:cs typeface="Montserrat Medium"/>
              <a:sym typeface="Montserrat Medium"/>
            </a:endParaRPr>
          </a:p>
          <a:p>
            <a:pPr indent="0" lvl="0" marL="0" rtl="0" algn="ctr">
              <a:spcBef>
                <a:spcPts val="0"/>
              </a:spcBef>
              <a:spcAft>
                <a:spcPts val="0"/>
              </a:spcAft>
              <a:buNone/>
            </a:pPr>
            <a:r>
              <a:rPr lang="en-US" sz="2100">
                <a:latin typeface="Montserrat Medium"/>
                <a:ea typeface="Montserrat Medium"/>
                <a:cs typeface="Montserrat Medium"/>
                <a:sym typeface="Montserrat Medium"/>
              </a:rPr>
              <a:t>MOKKAPATI SHIV PRASAD SAHIL : RA2011003010879</a:t>
            </a:r>
            <a:endParaRPr sz="2100">
              <a:latin typeface="Montserrat Medium"/>
              <a:ea typeface="Montserrat Medium"/>
              <a:cs typeface="Montserrat Medium"/>
              <a:sym typeface="Montserrat Medium"/>
            </a:endParaRPr>
          </a:p>
          <a:p>
            <a:pPr indent="0" lvl="0" marL="0" rtl="0" algn="ctr">
              <a:spcBef>
                <a:spcPts val="0"/>
              </a:spcBef>
              <a:spcAft>
                <a:spcPts val="0"/>
              </a:spcAft>
              <a:buNone/>
            </a:pPr>
            <a:r>
              <a:rPr lang="en-US" sz="2100">
                <a:latin typeface="Montserrat Medium"/>
                <a:ea typeface="Montserrat Medium"/>
                <a:cs typeface="Montserrat Medium"/>
                <a:sym typeface="Montserrat Medium"/>
              </a:rPr>
              <a:t>SHEETAL JATAV : RA2011003010885</a:t>
            </a:r>
            <a:endParaRPr sz="2100">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p:nvPr/>
        </p:nvSpPr>
        <p:spPr>
          <a:xfrm>
            <a:off x="0" y="0"/>
            <a:ext cx="3581400" cy="10287000"/>
          </a:xfrm>
          <a:custGeom>
            <a:rect b="b" l="l" r="r" t="t"/>
            <a:pathLst>
              <a:path extrusionOk="0" h="10287000" w="3581400">
                <a:moveTo>
                  <a:pt x="0" y="0"/>
                </a:moveTo>
                <a:lnTo>
                  <a:pt x="3580964" y="0"/>
                </a:lnTo>
                <a:lnTo>
                  <a:pt x="3580964" y="10286998"/>
                </a:lnTo>
                <a:lnTo>
                  <a:pt x="0" y="10286998"/>
                </a:lnTo>
                <a:lnTo>
                  <a:pt x="0" y="0"/>
                </a:lnTo>
                <a:close/>
              </a:path>
            </a:pathLst>
          </a:custGeom>
          <a:solidFill>
            <a:srgbClr val="00C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58" name="Google Shape;58;p2"/>
          <p:cNvGraphicFramePr/>
          <p:nvPr/>
        </p:nvGraphicFramePr>
        <p:xfrm>
          <a:off x="996950" y="808864"/>
          <a:ext cx="3000000" cy="3000000"/>
        </p:xfrm>
        <a:graphic>
          <a:graphicData uri="http://schemas.openxmlformats.org/drawingml/2006/table">
            <a:tbl>
              <a:tblPr bandRow="1" firstRow="1">
                <a:noFill/>
                <a:tableStyleId>{1C5B821D-7D4A-41C3-BA26-317AAFA7899B}</a:tableStyleId>
              </a:tblPr>
              <a:tblGrid>
                <a:gridCol w="4631700"/>
                <a:gridCol w="8329300"/>
                <a:gridCol w="3056250"/>
              </a:tblGrid>
              <a:tr h="595950">
                <a:tc>
                  <a:txBody>
                    <a:bodyPr/>
                    <a:lstStyle/>
                    <a:p>
                      <a:pPr indent="0" lvl="0" marL="0" marR="0" rtl="0" algn="l">
                        <a:lnSpc>
                          <a:spcPct val="100000"/>
                        </a:lnSpc>
                        <a:spcBef>
                          <a:spcPts val="0"/>
                        </a:spcBef>
                        <a:spcAft>
                          <a:spcPts val="0"/>
                        </a:spcAft>
                        <a:buNone/>
                      </a:pPr>
                      <a:r>
                        <a:t/>
                      </a:r>
                      <a:endParaRPr sz="2400" u="none" cap="none" strike="noStrike">
                        <a:latin typeface="Lucida Sans"/>
                        <a:ea typeface="Lucida Sans"/>
                        <a:cs typeface="Lucida Sans"/>
                        <a:sym typeface="Lucida Sans"/>
                      </a:endParaRPr>
                    </a:p>
                  </a:txBody>
                  <a:tcPr marT="34925" marB="0" marR="0" marL="0"/>
                </a:tc>
                <a:tc gridSpan="2">
                  <a:txBody>
                    <a:bodyPr/>
                    <a:lstStyle/>
                    <a:p>
                      <a:pPr indent="0" lvl="0" marL="0" marR="0" rtl="0" algn="l">
                        <a:lnSpc>
                          <a:spcPct val="100000"/>
                        </a:lnSpc>
                        <a:spcBef>
                          <a:spcPts val="0"/>
                        </a:spcBef>
                        <a:spcAft>
                          <a:spcPts val="0"/>
                        </a:spcAft>
                        <a:buNone/>
                      </a:pPr>
                      <a:r>
                        <a:t/>
                      </a:r>
                      <a:endParaRPr sz="2800" u="none" cap="none" strike="noStrike">
                        <a:latin typeface="Times New Roman"/>
                        <a:ea typeface="Times New Roman"/>
                        <a:cs typeface="Times New Roman"/>
                        <a:sym typeface="Times New Roman"/>
                      </a:endParaRPr>
                    </a:p>
                  </a:txBody>
                  <a:tcPr marT="0" marB="0" marR="0" marL="0">
                    <a:solidFill>
                      <a:srgbClr val="F7F7F7"/>
                    </a:solidFill>
                  </a:tcPr>
                </a:tc>
                <a:tc hMerge="1"/>
              </a:tr>
              <a:tr h="2040550">
                <a:tc>
                  <a:txBody>
                    <a:bodyPr/>
                    <a:lstStyle/>
                    <a:p>
                      <a:pPr indent="0" lvl="0" marL="0" marR="0" rtl="0" algn="l">
                        <a:lnSpc>
                          <a:spcPct val="100000"/>
                        </a:lnSpc>
                        <a:spcBef>
                          <a:spcPts val="0"/>
                        </a:spcBef>
                        <a:spcAft>
                          <a:spcPts val="0"/>
                        </a:spcAft>
                        <a:buNone/>
                      </a:pPr>
                      <a:r>
                        <a:t/>
                      </a:r>
                      <a:endParaRPr sz="4900" u="none" cap="none" strike="noStrike">
                        <a:latin typeface="Montserrat Medium"/>
                        <a:ea typeface="Montserrat Medium"/>
                        <a:cs typeface="Montserrat Medium"/>
                        <a:sym typeface="Montserrat Medium"/>
                      </a:endParaRPr>
                    </a:p>
                    <a:p>
                      <a:pPr indent="0" lvl="0" marL="0" marR="638175" rtl="0" algn="r">
                        <a:lnSpc>
                          <a:spcPct val="100000"/>
                        </a:lnSpc>
                        <a:spcBef>
                          <a:spcPts val="3260"/>
                        </a:spcBef>
                        <a:spcAft>
                          <a:spcPts val="0"/>
                        </a:spcAft>
                        <a:buNone/>
                      </a:pPr>
                      <a:r>
                        <a:rPr lang="en-US" sz="3000" u="none" cap="none" strike="noStrike">
                          <a:solidFill>
                            <a:srgbClr val="333333"/>
                          </a:solidFill>
                          <a:latin typeface="Montserrat Medium"/>
                          <a:ea typeface="Montserrat Medium"/>
                          <a:cs typeface="Montserrat Medium"/>
                          <a:sym typeface="Montserrat Medium"/>
                        </a:rPr>
                        <a:t>I</a:t>
                      </a:r>
                      <a:endParaRPr sz="3000" u="none" cap="none" strike="noStrike">
                        <a:latin typeface="Montserrat Medium"/>
                        <a:ea typeface="Montserrat Medium"/>
                        <a:cs typeface="Montserrat Medium"/>
                        <a:sym typeface="Montserrat Medium"/>
                      </a:endParaRPr>
                    </a:p>
                  </a:txBody>
                  <a:tcPr marT="0" marB="0" marR="0" marL="0"/>
                </a:tc>
                <a:tc>
                  <a:txBody>
                    <a:bodyPr/>
                    <a:lstStyle/>
                    <a:p>
                      <a:pPr indent="0" lvl="0" marL="0" marR="0" rtl="0" algn="l">
                        <a:lnSpc>
                          <a:spcPct val="100000"/>
                        </a:lnSpc>
                        <a:spcBef>
                          <a:spcPts val="0"/>
                        </a:spcBef>
                        <a:spcAft>
                          <a:spcPts val="0"/>
                        </a:spcAft>
                        <a:buNone/>
                      </a:pPr>
                      <a:r>
                        <a:t/>
                      </a:r>
                      <a:endParaRPr sz="4900" u="none" cap="none" strike="noStrike">
                        <a:latin typeface="Montserrat Medium"/>
                        <a:ea typeface="Montserrat Medium"/>
                        <a:cs typeface="Montserrat Medium"/>
                        <a:sym typeface="Montserrat Medium"/>
                      </a:endParaRPr>
                    </a:p>
                    <a:p>
                      <a:pPr indent="0" lvl="0" marL="545465" marR="0" rtl="0" algn="l">
                        <a:lnSpc>
                          <a:spcPct val="100000"/>
                        </a:lnSpc>
                        <a:spcBef>
                          <a:spcPts val="3260"/>
                        </a:spcBef>
                        <a:spcAft>
                          <a:spcPts val="0"/>
                        </a:spcAft>
                        <a:buNone/>
                      </a:pPr>
                      <a:r>
                        <a:rPr lang="en-US" sz="3000" u="none" cap="none" strike="noStrike">
                          <a:solidFill>
                            <a:srgbClr val="333333"/>
                          </a:solidFill>
                          <a:latin typeface="Montserrat Medium"/>
                          <a:ea typeface="Montserrat Medium"/>
                          <a:cs typeface="Montserrat Medium"/>
                          <a:sym typeface="Montserrat Medium"/>
                        </a:rPr>
                        <a:t>Problem Statement</a:t>
                      </a:r>
                      <a:endParaRPr sz="3000" u="none" cap="none" strike="noStrike">
                        <a:latin typeface="Montserrat Medium"/>
                        <a:ea typeface="Montserrat Medium"/>
                        <a:cs typeface="Montserrat Medium"/>
                        <a:sym typeface="Montserrat Medium"/>
                      </a:endParaRPr>
                    </a:p>
                  </a:txBody>
                  <a:tcPr marT="0" marB="0" marR="0" marL="0">
                    <a:solidFill>
                      <a:srgbClr val="F7F7F7"/>
                    </a:solidFill>
                  </a:tcPr>
                </a:tc>
                <a:tc>
                  <a:txBody>
                    <a:bodyPr/>
                    <a:lstStyle/>
                    <a:p>
                      <a:pPr indent="0" lvl="0" marL="0" marR="24130" rtl="0" algn="r">
                        <a:lnSpc>
                          <a:spcPct val="100000"/>
                        </a:lnSpc>
                        <a:spcBef>
                          <a:spcPts val="0"/>
                        </a:spcBef>
                        <a:spcAft>
                          <a:spcPts val="0"/>
                        </a:spcAft>
                        <a:buNone/>
                      </a:pPr>
                      <a:r>
                        <a:rPr lang="en-US" sz="3000" u="none" cap="none" strike="noStrike">
                          <a:solidFill>
                            <a:srgbClr val="333333"/>
                          </a:solidFill>
                          <a:latin typeface="Montserrat Medium"/>
                          <a:ea typeface="Montserrat Medium"/>
                          <a:cs typeface="Montserrat Medium"/>
                          <a:sym typeface="Montserrat Medium"/>
                        </a:rPr>
                        <a:t>Page</a:t>
                      </a:r>
                      <a:endParaRPr sz="3000" u="none" cap="none" strike="noStrike">
                        <a:latin typeface="Montserrat Medium"/>
                        <a:ea typeface="Montserrat Medium"/>
                        <a:cs typeface="Montserrat Medium"/>
                        <a:sym typeface="Montserrat Medium"/>
                      </a:endParaRPr>
                    </a:p>
                    <a:p>
                      <a:pPr indent="0" lvl="0" marL="0" marR="157480" rtl="0" algn="r">
                        <a:lnSpc>
                          <a:spcPct val="100000"/>
                        </a:lnSpc>
                        <a:spcBef>
                          <a:spcPts val="4195"/>
                        </a:spcBef>
                        <a:spcAft>
                          <a:spcPts val="0"/>
                        </a:spcAft>
                        <a:buNone/>
                      </a:pPr>
                      <a:r>
                        <a:rPr lang="en-US" sz="3000" u="none" cap="none" strike="noStrike">
                          <a:solidFill>
                            <a:srgbClr val="333333"/>
                          </a:solidFill>
                          <a:latin typeface="Montserrat Medium"/>
                          <a:ea typeface="Montserrat Medium"/>
                          <a:cs typeface="Montserrat Medium"/>
                          <a:sym typeface="Montserrat Medium"/>
                        </a:rPr>
                        <a:t>3</a:t>
                      </a:r>
                      <a:endParaRPr sz="3000" u="none" cap="none" strike="noStrike">
                        <a:latin typeface="Montserrat Medium"/>
                        <a:ea typeface="Montserrat Medium"/>
                        <a:cs typeface="Montserrat Medium"/>
                        <a:sym typeface="Montserrat Medium"/>
                      </a:endParaRPr>
                    </a:p>
                  </a:txBody>
                  <a:tcPr marT="139700" marB="0" marR="0" marL="0">
                    <a:solidFill>
                      <a:srgbClr val="F7F7F7"/>
                    </a:solidFill>
                  </a:tcPr>
                </a:tc>
              </a:tr>
              <a:tr h="954675">
                <a:tc>
                  <a:txBody>
                    <a:bodyPr/>
                    <a:lstStyle/>
                    <a:p>
                      <a:pPr indent="0" lvl="0" marL="0" marR="537845" rtl="0" algn="r">
                        <a:lnSpc>
                          <a:spcPct val="100000"/>
                        </a:lnSpc>
                        <a:spcBef>
                          <a:spcPts val="0"/>
                        </a:spcBef>
                        <a:spcAft>
                          <a:spcPts val="0"/>
                        </a:spcAft>
                        <a:buNone/>
                      </a:pPr>
                      <a:r>
                        <a:rPr lang="en-US" sz="3000" u="none" cap="none" strike="noStrike">
                          <a:solidFill>
                            <a:srgbClr val="333333"/>
                          </a:solidFill>
                          <a:latin typeface="Montserrat Medium"/>
                          <a:ea typeface="Montserrat Medium"/>
                          <a:cs typeface="Montserrat Medium"/>
                          <a:sym typeface="Montserrat Medium"/>
                        </a:rPr>
                        <a:t>II</a:t>
                      </a:r>
                      <a:endParaRPr sz="3000" u="none" cap="none" strike="noStrike">
                        <a:latin typeface="Montserrat Medium"/>
                        <a:ea typeface="Montserrat Medium"/>
                        <a:cs typeface="Montserrat Medium"/>
                        <a:sym typeface="Montserrat Medium"/>
                      </a:endParaRPr>
                    </a:p>
                  </a:txBody>
                  <a:tcPr marT="373375" marB="0" marR="0" marL="0"/>
                </a:tc>
                <a:tc>
                  <a:txBody>
                    <a:bodyPr/>
                    <a:lstStyle/>
                    <a:p>
                      <a:pPr indent="0" lvl="0" marL="545465" marR="0" rtl="0" algn="l">
                        <a:lnSpc>
                          <a:spcPct val="100000"/>
                        </a:lnSpc>
                        <a:spcBef>
                          <a:spcPts val="0"/>
                        </a:spcBef>
                        <a:spcAft>
                          <a:spcPts val="0"/>
                        </a:spcAft>
                        <a:buNone/>
                      </a:pPr>
                      <a:r>
                        <a:rPr lang="en-US" sz="3000" u="none" cap="none" strike="noStrike">
                          <a:solidFill>
                            <a:srgbClr val="333333"/>
                          </a:solidFill>
                          <a:latin typeface="Montserrat Medium"/>
                          <a:ea typeface="Montserrat Medium"/>
                          <a:cs typeface="Montserrat Medium"/>
                          <a:sym typeface="Montserrat Medium"/>
                        </a:rPr>
                        <a:t>Objective with Technical Depth</a:t>
                      </a:r>
                      <a:endParaRPr sz="3000" u="none" cap="none" strike="noStrike">
                        <a:latin typeface="Montserrat Medium"/>
                        <a:ea typeface="Montserrat Medium"/>
                        <a:cs typeface="Montserrat Medium"/>
                        <a:sym typeface="Montserrat Medium"/>
                      </a:endParaRPr>
                    </a:p>
                  </a:txBody>
                  <a:tcPr marT="373375" marB="0" marR="0" marL="0">
                    <a:solidFill>
                      <a:srgbClr val="F7F7F7"/>
                    </a:solidFill>
                  </a:tcPr>
                </a:tc>
                <a:tc>
                  <a:txBody>
                    <a:bodyPr/>
                    <a:lstStyle/>
                    <a:p>
                      <a:pPr indent="0" lvl="0" marL="0" marR="157480" rtl="0" algn="r">
                        <a:lnSpc>
                          <a:spcPct val="100000"/>
                        </a:lnSpc>
                        <a:spcBef>
                          <a:spcPts val="0"/>
                        </a:spcBef>
                        <a:spcAft>
                          <a:spcPts val="0"/>
                        </a:spcAft>
                        <a:buNone/>
                      </a:pPr>
                      <a:r>
                        <a:rPr lang="en-US" sz="3000" u="none" cap="none" strike="noStrike">
                          <a:solidFill>
                            <a:srgbClr val="333333"/>
                          </a:solidFill>
                          <a:latin typeface="Montserrat Medium"/>
                          <a:ea typeface="Montserrat Medium"/>
                          <a:cs typeface="Montserrat Medium"/>
                          <a:sym typeface="Montserrat Medium"/>
                        </a:rPr>
                        <a:t>4</a:t>
                      </a:r>
                      <a:endParaRPr sz="3000" u="none" cap="none" strike="noStrike">
                        <a:latin typeface="Montserrat Medium"/>
                        <a:ea typeface="Montserrat Medium"/>
                        <a:cs typeface="Montserrat Medium"/>
                        <a:sym typeface="Montserrat Medium"/>
                      </a:endParaRPr>
                    </a:p>
                  </a:txBody>
                  <a:tcPr marT="373375" marB="0" marR="0" marL="0">
                    <a:solidFill>
                      <a:srgbClr val="F7F7F7"/>
                    </a:solidFill>
                  </a:tcPr>
                </a:tc>
              </a:tr>
            </a:tbl>
          </a:graphicData>
        </a:graphic>
      </p:graphicFrame>
      <p:sp>
        <p:nvSpPr>
          <p:cNvPr id="59" name="Google Shape;59;p2"/>
          <p:cNvSpPr txBox="1"/>
          <p:nvPr/>
        </p:nvSpPr>
        <p:spPr>
          <a:xfrm>
            <a:off x="597750" y="4572000"/>
            <a:ext cx="2385900" cy="551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500">
                <a:solidFill>
                  <a:srgbClr val="333333"/>
                </a:solidFill>
                <a:latin typeface="Lucida Sans"/>
                <a:ea typeface="Lucida Sans"/>
                <a:cs typeface="Lucida Sans"/>
                <a:sym typeface="Lucida Sans"/>
              </a:rPr>
              <a:t>CONTENTS</a:t>
            </a:r>
            <a:endParaRPr sz="35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p:nvPr/>
        </p:nvSpPr>
        <p:spPr>
          <a:xfrm>
            <a:off x="0" y="1"/>
            <a:ext cx="18284190" cy="450850"/>
          </a:xfrm>
          <a:custGeom>
            <a:rect b="b" l="l" r="r" t="t"/>
            <a:pathLst>
              <a:path extrusionOk="0" h="450850" w="18284190">
                <a:moveTo>
                  <a:pt x="18283827" y="450525"/>
                </a:moveTo>
                <a:lnTo>
                  <a:pt x="0" y="450525"/>
                </a:lnTo>
                <a:lnTo>
                  <a:pt x="0" y="0"/>
                </a:lnTo>
                <a:lnTo>
                  <a:pt x="18283827" y="0"/>
                </a:lnTo>
                <a:lnTo>
                  <a:pt x="18283827" y="450525"/>
                </a:lnTo>
                <a:close/>
              </a:path>
            </a:pathLst>
          </a:custGeom>
          <a:solidFill>
            <a:srgbClr val="00C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65" name="Google Shape;65;p3"/>
          <p:cNvPicPr preferRelativeResize="0"/>
          <p:nvPr/>
        </p:nvPicPr>
        <p:blipFill rotWithShape="1">
          <a:blip r:embed="rId3">
            <a:alphaModFix/>
          </a:blip>
          <a:srcRect b="0" l="0" r="0" t="0"/>
          <a:stretch/>
        </p:blipFill>
        <p:spPr>
          <a:xfrm>
            <a:off x="10785615" y="3105867"/>
            <a:ext cx="6128343" cy="7174986"/>
          </a:xfrm>
          <a:prstGeom prst="rect">
            <a:avLst/>
          </a:prstGeom>
          <a:noFill/>
          <a:ln>
            <a:noFill/>
          </a:ln>
        </p:spPr>
      </p:pic>
      <p:sp>
        <p:nvSpPr>
          <p:cNvPr id="66" name="Google Shape;66;p3"/>
          <p:cNvSpPr txBox="1"/>
          <p:nvPr/>
        </p:nvSpPr>
        <p:spPr>
          <a:xfrm>
            <a:off x="620994" y="1476901"/>
            <a:ext cx="9521100" cy="7333200"/>
          </a:xfrm>
          <a:prstGeom prst="rect">
            <a:avLst/>
          </a:prstGeom>
          <a:noFill/>
          <a:ln>
            <a:noFill/>
          </a:ln>
        </p:spPr>
        <p:txBody>
          <a:bodyPr anchorCtr="0" anchor="t" bIns="0" lIns="0" spcFirstLastPara="1" rIns="0" wrap="square" tIns="12700">
            <a:spAutoFit/>
          </a:bodyPr>
          <a:lstStyle/>
          <a:p>
            <a:pPr indent="444500" lvl="0" marL="12700" marR="0" rtl="0" algn="l">
              <a:lnSpc>
                <a:spcPct val="100000"/>
              </a:lnSpc>
              <a:spcBef>
                <a:spcPts val="0"/>
              </a:spcBef>
              <a:spcAft>
                <a:spcPts val="0"/>
              </a:spcAft>
              <a:buNone/>
            </a:pPr>
            <a:r>
              <a:rPr lang="en-US" sz="2400">
                <a:solidFill>
                  <a:srgbClr val="333333"/>
                </a:solidFill>
                <a:latin typeface="Lucida Sans"/>
                <a:ea typeface="Lucida Sans"/>
                <a:cs typeface="Lucida Sans"/>
                <a:sym typeface="Lucida Sans"/>
              </a:rPr>
              <a:t>I	</a:t>
            </a:r>
            <a:r>
              <a:rPr b="1" lang="en-US" sz="2700">
                <a:solidFill>
                  <a:srgbClr val="333333"/>
                </a:solidFill>
                <a:latin typeface="Montserrat"/>
                <a:ea typeface="Montserrat"/>
                <a:cs typeface="Montserrat"/>
                <a:sym typeface="Montserrat"/>
              </a:rPr>
              <a:t>Problem Statement</a:t>
            </a:r>
            <a:endParaRPr b="1" sz="2700">
              <a:latin typeface="Montserrat"/>
              <a:ea typeface="Montserrat"/>
              <a:cs typeface="Montserrat"/>
              <a:sym typeface="Montserrat"/>
            </a:endParaRPr>
          </a:p>
          <a:p>
            <a:pPr indent="0" lvl="0" marL="752475" marR="5080" rtl="0" algn="l">
              <a:lnSpc>
                <a:spcPct val="132500"/>
              </a:lnSpc>
              <a:spcBef>
                <a:spcPts val="3130"/>
              </a:spcBef>
              <a:spcAft>
                <a:spcPts val="0"/>
              </a:spcAft>
              <a:buNone/>
            </a:pPr>
            <a:r>
              <a:rPr lang="en-US" sz="2500">
                <a:solidFill>
                  <a:srgbClr val="333333"/>
                </a:solidFill>
                <a:latin typeface="Montserrat Medium"/>
                <a:ea typeface="Montserrat Medium"/>
                <a:cs typeface="Montserrat Medium"/>
                <a:sym typeface="Montserrat Medium"/>
              </a:rPr>
              <a:t>The problem statement is to design and develop an  AI-powered product recommendation engine for an  online store that can provide personalised product  recommendations to users based on their purchase  history, and other relevant data. The recommendation  engine should be able to analyse large sets of user  data and predict which products a user is most likely  to be interested in. Additionally, the system should be  designed to continuously learn and improve its  recommendations over time as it gathers more user  data. The goal is to increase customer engagement,  satisfaction, and ultimately drive more sales for the  online store.</a:t>
            </a:r>
            <a:endParaRPr sz="2500">
              <a:latin typeface="Montserrat Medium"/>
              <a:ea typeface="Montserrat Medium"/>
              <a:cs typeface="Montserrat Medium"/>
              <a:sym typeface="Montserrat Medium"/>
            </a:endParaRPr>
          </a:p>
        </p:txBody>
      </p:sp>
      <p:sp>
        <p:nvSpPr>
          <p:cNvPr id="67" name="Google Shape;67;p3"/>
          <p:cNvSpPr txBox="1"/>
          <p:nvPr/>
        </p:nvSpPr>
        <p:spPr>
          <a:xfrm>
            <a:off x="17125949" y="977900"/>
            <a:ext cx="285900" cy="518700"/>
          </a:xfrm>
          <a:prstGeom prst="rect">
            <a:avLst/>
          </a:prstGeom>
          <a:noFill/>
          <a:ln>
            <a:noFill/>
          </a:ln>
        </p:spPr>
        <p:txBody>
          <a:bodyPr anchorCtr="0" anchor="t" bIns="0" lIns="0" spcFirstLastPara="1" rIns="0" wrap="square" tIns="56500">
            <a:spAutoFit/>
          </a:bodyPr>
          <a:lstStyle/>
          <a:p>
            <a:pPr indent="0" lvl="0" marL="12700" marR="0" rtl="0" algn="l">
              <a:lnSpc>
                <a:spcPct val="100000"/>
              </a:lnSpc>
              <a:spcBef>
                <a:spcPts val="0"/>
              </a:spcBef>
              <a:spcAft>
                <a:spcPts val="0"/>
              </a:spcAft>
              <a:buNone/>
            </a:pPr>
            <a:r>
              <a:rPr lang="en-US" sz="3000">
                <a:solidFill>
                  <a:srgbClr val="333333"/>
                </a:solidFill>
                <a:latin typeface="Lucida Sans"/>
                <a:ea typeface="Lucida Sans"/>
                <a:cs typeface="Lucida Sans"/>
                <a:sym typeface="Lucida Sans"/>
              </a:rPr>
              <a:t>3</a:t>
            </a:r>
            <a:endParaRPr sz="30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p:nvPr/>
        </p:nvSpPr>
        <p:spPr>
          <a:xfrm>
            <a:off x="0" y="0"/>
            <a:ext cx="18284190" cy="450850"/>
          </a:xfrm>
          <a:custGeom>
            <a:rect b="b" l="l" r="r" t="t"/>
            <a:pathLst>
              <a:path extrusionOk="0" h="450850" w="18284190">
                <a:moveTo>
                  <a:pt x="18283827" y="450525"/>
                </a:moveTo>
                <a:lnTo>
                  <a:pt x="0" y="450525"/>
                </a:lnTo>
                <a:lnTo>
                  <a:pt x="0" y="0"/>
                </a:lnTo>
                <a:lnTo>
                  <a:pt x="18283827" y="0"/>
                </a:lnTo>
                <a:lnTo>
                  <a:pt x="18283827" y="450525"/>
                </a:lnTo>
                <a:close/>
              </a:path>
            </a:pathLst>
          </a:custGeom>
          <a:solidFill>
            <a:srgbClr val="00C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4"/>
          <p:cNvSpPr txBox="1"/>
          <p:nvPr/>
        </p:nvSpPr>
        <p:spPr>
          <a:xfrm>
            <a:off x="1380375" y="977900"/>
            <a:ext cx="6487200" cy="47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000">
                <a:solidFill>
                  <a:srgbClr val="333333"/>
                </a:solidFill>
                <a:latin typeface="Montserrat"/>
                <a:ea typeface="Montserrat"/>
                <a:cs typeface="Montserrat"/>
                <a:sym typeface="Montserrat"/>
              </a:rPr>
              <a:t>Objective with Technical Depth</a:t>
            </a:r>
            <a:endParaRPr b="1" sz="3000">
              <a:latin typeface="Montserrat"/>
              <a:ea typeface="Montserrat"/>
              <a:cs typeface="Montserrat"/>
              <a:sym typeface="Montserrat"/>
            </a:endParaRPr>
          </a:p>
        </p:txBody>
      </p:sp>
      <p:sp>
        <p:nvSpPr>
          <p:cNvPr id="74" name="Google Shape;74;p4"/>
          <p:cNvSpPr txBox="1"/>
          <p:nvPr/>
        </p:nvSpPr>
        <p:spPr>
          <a:xfrm>
            <a:off x="704875" y="1013038"/>
            <a:ext cx="5049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333333"/>
                </a:solidFill>
                <a:latin typeface="Lucida Sans"/>
                <a:ea typeface="Lucida Sans"/>
                <a:cs typeface="Lucida Sans"/>
                <a:sym typeface="Lucida Sans"/>
              </a:rPr>
              <a:t>II</a:t>
            </a:r>
            <a:endParaRPr sz="2400">
              <a:latin typeface="Lucida Sans"/>
              <a:ea typeface="Lucida Sans"/>
              <a:cs typeface="Lucida Sans"/>
              <a:sym typeface="Lucida Sans"/>
            </a:endParaRPr>
          </a:p>
        </p:txBody>
      </p:sp>
      <p:pic>
        <p:nvPicPr>
          <p:cNvPr id="75" name="Google Shape;75;p4"/>
          <p:cNvPicPr preferRelativeResize="0"/>
          <p:nvPr/>
        </p:nvPicPr>
        <p:blipFill rotWithShape="1">
          <a:blip r:embed="rId3">
            <a:alphaModFix/>
          </a:blip>
          <a:srcRect b="0" l="0" r="0" t="0"/>
          <a:stretch/>
        </p:blipFill>
        <p:spPr>
          <a:xfrm>
            <a:off x="1209787" y="4656168"/>
            <a:ext cx="114300" cy="114299"/>
          </a:xfrm>
          <a:prstGeom prst="rect">
            <a:avLst/>
          </a:prstGeom>
          <a:noFill/>
          <a:ln>
            <a:noFill/>
          </a:ln>
        </p:spPr>
      </p:pic>
      <p:pic>
        <p:nvPicPr>
          <p:cNvPr id="76" name="Google Shape;76;p4"/>
          <p:cNvPicPr preferRelativeResize="0"/>
          <p:nvPr/>
        </p:nvPicPr>
        <p:blipFill rotWithShape="1">
          <a:blip r:embed="rId3">
            <a:alphaModFix/>
          </a:blip>
          <a:srcRect b="0" l="0" r="0" t="0"/>
          <a:stretch/>
        </p:blipFill>
        <p:spPr>
          <a:xfrm>
            <a:off x="1209787" y="5780118"/>
            <a:ext cx="114300" cy="114299"/>
          </a:xfrm>
          <a:prstGeom prst="rect">
            <a:avLst/>
          </a:prstGeom>
          <a:noFill/>
          <a:ln>
            <a:noFill/>
          </a:ln>
        </p:spPr>
      </p:pic>
      <p:pic>
        <p:nvPicPr>
          <p:cNvPr id="77" name="Google Shape;77;p4"/>
          <p:cNvPicPr preferRelativeResize="0"/>
          <p:nvPr/>
        </p:nvPicPr>
        <p:blipFill rotWithShape="1">
          <a:blip r:embed="rId3">
            <a:alphaModFix/>
          </a:blip>
          <a:srcRect b="0" l="0" r="0" t="0"/>
          <a:stretch/>
        </p:blipFill>
        <p:spPr>
          <a:xfrm>
            <a:off x="1209787" y="6904067"/>
            <a:ext cx="114300" cy="114299"/>
          </a:xfrm>
          <a:prstGeom prst="rect">
            <a:avLst/>
          </a:prstGeom>
          <a:noFill/>
          <a:ln>
            <a:noFill/>
          </a:ln>
        </p:spPr>
      </p:pic>
      <p:sp>
        <p:nvSpPr>
          <p:cNvPr id="78" name="Google Shape;78;p4"/>
          <p:cNvSpPr txBox="1"/>
          <p:nvPr/>
        </p:nvSpPr>
        <p:spPr>
          <a:xfrm>
            <a:off x="949437" y="3754461"/>
            <a:ext cx="16235700" cy="4755600"/>
          </a:xfrm>
          <a:prstGeom prst="rect">
            <a:avLst/>
          </a:prstGeom>
          <a:noFill/>
          <a:ln>
            <a:noFill/>
          </a:ln>
        </p:spPr>
        <p:txBody>
          <a:bodyPr anchorCtr="0" anchor="t" bIns="0" lIns="0" spcFirstLastPara="1" rIns="0" wrap="square" tIns="193675">
            <a:spAutoFit/>
          </a:bodyPr>
          <a:lstStyle/>
          <a:p>
            <a:pPr indent="444500" lvl="0" marL="12700" marR="0" rtl="0" algn="l">
              <a:lnSpc>
                <a:spcPct val="100000"/>
              </a:lnSpc>
              <a:spcBef>
                <a:spcPts val="0"/>
              </a:spcBef>
              <a:spcAft>
                <a:spcPts val="0"/>
              </a:spcAft>
              <a:buNone/>
            </a:pPr>
            <a:r>
              <a:rPr lang="en-US" sz="2500">
                <a:solidFill>
                  <a:srgbClr val="333333"/>
                </a:solidFill>
                <a:latin typeface="Montserrat SemiBold"/>
                <a:ea typeface="Montserrat SemiBold"/>
                <a:cs typeface="Montserrat SemiBold"/>
                <a:sym typeface="Montserrat SemiBold"/>
              </a:rPr>
              <a:t>Technical working of the recommendation engine:</a:t>
            </a:r>
            <a:endParaRPr sz="2500">
              <a:solidFill>
                <a:srgbClr val="333333"/>
              </a:solidFill>
              <a:latin typeface="Montserrat SemiBold"/>
              <a:ea typeface="Montserrat SemiBold"/>
              <a:cs typeface="Montserrat SemiBold"/>
              <a:sym typeface="Montserrat SemiBold"/>
            </a:endParaRPr>
          </a:p>
          <a:p>
            <a:pPr indent="444500" lvl="0" marL="12700" marR="0" rtl="0" algn="l">
              <a:lnSpc>
                <a:spcPct val="100000"/>
              </a:lnSpc>
              <a:spcBef>
                <a:spcPts val="0"/>
              </a:spcBef>
              <a:spcAft>
                <a:spcPts val="0"/>
              </a:spcAft>
              <a:buNone/>
            </a:pPr>
            <a:r>
              <a:t/>
            </a:r>
            <a:endParaRPr sz="2500">
              <a:solidFill>
                <a:srgbClr val="333333"/>
              </a:solidFill>
              <a:latin typeface="Montserrat Medium"/>
              <a:ea typeface="Montserrat Medium"/>
              <a:cs typeface="Montserrat Medium"/>
              <a:sym typeface="Montserrat Medium"/>
            </a:endParaRPr>
          </a:p>
          <a:p>
            <a:pPr indent="0" lvl="0" marL="551815" marR="285115" rtl="0" algn="l">
              <a:lnSpc>
                <a:spcPct val="147500"/>
              </a:lnSpc>
              <a:spcBef>
                <a:spcPts val="0"/>
              </a:spcBef>
              <a:spcAft>
                <a:spcPts val="0"/>
              </a:spcAft>
              <a:buNone/>
            </a:pPr>
            <a:r>
              <a:rPr lang="en-US" sz="2500">
                <a:solidFill>
                  <a:srgbClr val="333333"/>
                </a:solidFill>
                <a:latin typeface="Montserrat Medium"/>
                <a:ea typeface="Montserrat Medium"/>
                <a:cs typeface="Montserrat Medium"/>
                <a:sym typeface="Montserrat Medium"/>
              </a:rPr>
              <a:t>The data required to train our engine would be loaded via a CSV file into the Object Storage service  linked to Watson Studio.</a:t>
            </a:r>
            <a:endParaRPr sz="2500">
              <a:latin typeface="Montserrat Medium"/>
              <a:ea typeface="Montserrat Medium"/>
              <a:cs typeface="Montserrat Medium"/>
              <a:sym typeface="Montserrat Medium"/>
            </a:endParaRPr>
          </a:p>
          <a:p>
            <a:pPr indent="0" lvl="0" marL="551815" marR="30480" rtl="0" algn="l">
              <a:lnSpc>
                <a:spcPct val="147500"/>
              </a:lnSpc>
              <a:spcBef>
                <a:spcPts val="0"/>
              </a:spcBef>
              <a:spcAft>
                <a:spcPts val="0"/>
              </a:spcAft>
              <a:buNone/>
            </a:pPr>
            <a:r>
              <a:rPr lang="en-US" sz="2500">
                <a:solidFill>
                  <a:srgbClr val="333333"/>
                </a:solidFill>
                <a:latin typeface="Montserrat Medium"/>
                <a:ea typeface="Montserrat Medium"/>
                <a:cs typeface="Montserrat Medium"/>
                <a:sym typeface="Montserrat Medium"/>
              </a:rPr>
              <a:t>Using the k-means algorithm, which is useful for cluster analysis in data mining, the customers would  be segmented into clusters for the purpose of making an in-store purchase recommendation.</a:t>
            </a:r>
            <a:endParaRPr sz="2500">
              <a:latin typeface="Montserrat Medium"/>
              <a:ea typeface="Montserrat Medium"/>
              <a:cs typeface="Montserrat Medium"/>
              <a:sym typeface="Montserrat Medium"/>
            </a:endParaRPr>
          </a:p>
          <a:p>
            <a:pPr indent="0" lvl="0" marL="551815" marR="5080" rtl="0" algn="l">
              <a:lnSpc>
                <a:spcPct val="147500"/>
              </a:lnSpc>
              <a:spcBef>
                <a:spcPts val="0"/>
              </a:spcBef>
              <a:spcAft>
                <a:spcPts val="0"/>
              </a:spcAft>
              <a:buNone/>
            </a:pPr>
            <a:r>
              <a:rPr lang="en-US" sz="2500">
                <a:solidFill>
                  <a:srgbClr val="333333"/>
                </a:solidFill>
                <a:latin typeface="Montserrat Medium"/>
                <a:ea typeface="Montserrat Medium"/>
                <a:cs typeface="Montserrat Medium"/>
                <a:sym typeface="Montserrat Medium"/>
              </a:rPr>
              <a:t>The model would be deployed to the IBM Watson Machine Learning service in IBM Cloud to create the  recommendation application.</a:t>
            </a:r>
            <a:endParaRPr sz="2500">
              <a:latin typeface="Montserrat Medium"/>
              <a:ea typeface="Montserrat Medium"/>
              <a:cs typeface="Montserrat Medium"/>
              <a:sym typeface="Montserrat Medium"/>
            </a:endParaRPr>
          </a:p>
        </p:txBody>
      </p:sp>
      <p:sp>
        <p:nvSpPr>
          <p:cNvPr id="79" name="Google Shape;79;p4"/>
          <p:cNvSpPr txBox="1"/>
          <p:nvPr/>
        </p:nvSpPr>
        <p:spPr>
          <a:xfrm>
            <a:off x="17185130" y="1369061"/>
            <a:ext cx="252000" cy="518700"/>
          </a:xfrm>
          <a:prstGeom prst="rect">
            <a:avLst/>
          </a:prstGeom>
          <a:noFill/>
          <a:ln>
            <a:noFill/>
          </a:ln>
        </p:spPr>
        <p:txBody>
          <a:bodyPr anchorCtr="0" anchor="t" bIns="0" lIns="0" spcFirstLastPara="1" rIns="0" wrap="square" tIns="56500">
            <a:spAutoFit/>
          </a:bodyPr>
          <a:lstStyle/>
          <a:p>
            <a:pPr indent="0" lvl="0" marL="12700" marR="0" rtl="0" algn="l">
              <a:lnSpc>
                <a:spcPct val="100000"/>
              </a:lnSpc>
              <a:spcBef>
                <a:spcPts val="0"/>
              </a:spcBef>
              <a:spcAft>
                <a:spcPts val="0"/>
              </a:spcAft>
              <a:buNone/>
            </a:pPr>
            <a:r>
              <a:rPr lang="en-US" sz="3000">
                <a:solidFill>
                  <a:srgbClr val="333333"/>
                </a:solidFill>
                <a:latin typeface="Lucida Sans"/>
                <a:ea typeface="Lucida Sans"/>
                <a:cs typeface="Lucida Sans"/>
                <a:sym typeface="Lucida Sans"/>
              </a:rPr>
              <a:t>4</a:t>
            </a:r>
            <a:endParaRPr sz="3000">
              <a:latin typeface="Lucida Sans"/>
              <a:ea typeface="Lucida Sans"/>
              <a:cs typeface="Lucida Sans"/>
              <a:sym typeface="Lucida Sans"/>
            </a:endParaRPr>
          </a:p>
        </p:txBody>
      </p:sp>
      <p:sp>
        <p:nvSpPr>
          <p:cNvPr id="80" name="Google Shape;80;p4"/>
          <p:cNvSpPr txBox="1"/>
          <p:nvPr>
            <p:ph type="title"/>
          </p:nvPr>
        </p:nvSpPr>
        <p:spPr>
          <a:xfrm>
            <a:off x="949437" y="1957418"/>
            <a:ext cx="16131000" cy="1090200"/>
          </a:xfrm>
          <a:prstGeom prst="rect">
            <a:avLst/>
          </a:prstGeom>
          <a:noFill/>
          <a:ln>
            <a:noFill/>
          </a:ln>
        </p:spPr>
        <p:txBody>
          <a:bodyPr anchorCtr="0" anchor="t" bIns="0" lIns="0" spcFirstLastPara="1" rIns="0" wrap="square" tIns="12700">
            <a:spAutoFit/>
          </a:bodyPr>
          <a:lstStyle/>
          <a:p>
            <a:pPr indent="0" lvl="0" marL="12700" marR="5080" rtl="0" algn="l">
              <a:lnSpc>
                <a:spcPct val="133300"/>
              </a:lnSpc>
              <a:spcBef>
                <a:spcPts val="0"/>
              </a:spcBef>
              <a:spcAft>
                <a:spcPts val="0"/>
              </a:spcAft>
              <a:buNone/>
            </a:pPr>
            <a:r>
              <a:rPr lang="en-US" sz="3000">
                <a:latin typeface="Montserrat SemiBold"/>
                <a:ea typeface="Montserrat SemiBold"/>
                <a:cs typeface="Montserrat SemiBold"/>
                <a:sym typeface="Montserrat SemiBold"/>
              </a:rPr>
              <a:t>Objective</a:t>
            </a:r>
            <a:r>
              <a:rPr lang="en-US" sz="3000"/>
              <a:t> - </a:t>
            </a:r>
            <a:r>
              <a:rPr lang="en-US" sz="3000">
                <a:latin typeface="Montserrat Medium"/>
                <a:ea typeface="Montserrat Medium"/>
                <a:cs typeface="Montserrat Medium"/>
                <a:sym typeface="Montserrat Medium"/>
              </a:rPr>
              <a:t>To create a recommendation engine based on shopping history, deploy  that model to Watson Machine Learning, and create an app with PixieApps.</a:t>
            </a:r>
            <a:endParaRPr sz="3000">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p:nvPr/>
        </p:nvSpPr>
        <p:spPr>
          <a:xfrm>
            <a:off x="0" y="9836475"/>
            <a:ext cx="18290219" cy="450850"/>
          </a:xfrm>
          <a:custGeom>
            <a:rect b="b" l="l" r="r" t="t"/>
            <a:pathLst>
              <a:path extrusionOk="0" h="450850" w="16857345">
                <a:moveTo>
                  <a:pt x="16857163" y="450525"/>
                </a:moveTo>
                <a:lnTo>
                  <a:pt x="0" y="450525"/>
                </a:lnTo>
                <a:lnTo>
                  <a:pt x="0" y="0"/>
                </a:lnTo>
                <a:lnTo>
                  <a:pt x="16857163" y="0"/>
                </a:lnTo>
                <a:lnTo>
                  <a:pt x="16857163" y="450525"/>
                </a:lnTo>
                <a:close/>
              </a:path>
            </a:pathLst>
          </a:custGeom>
          <a:solidFill>
            <a:srgbClr val="00C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5"/>
          <p:cNvSpPr txBox="1"/>
          <p:nvPr/>
        </p:nvSpPr>
        <p:spPr>
          <a:xfrm>
            <a:off x="5270550" y="4490550"/>
            <a:ext cx="7746900" cy="13059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lang="en-US" sz="8400">
                <a:solidFill>
                  <a:srgbClr val="333333"/>
                </a:solidFill>
                <a:latin typeface="Nunito SemiBold"/>
                <a:ea typeface="Nunito SemiBold"/>
                <a:cs typeface="Nunito SemiBold"/>
                <a:sym typeface="Nunito SemiBold"/>
              </a:rPr>
              <a:t>THANK YOU</a:t>
            </a:r>
            <a:endParaRPr sz="8400">
              <a:latin typeface="Nunito SemiBold"/>
              <a:ea typeface="Nunito SemiBold"/>
              <a:cs typeface="Nunito SemiBold"/>
              <a:sym typeface="Nunit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2023-04-17T20:55:05Z</dcterms:created>
  <dc:creator>Sudhanshu Makwana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2023-04-03T00:00:00Z</vt:filetime>
  </property>
  <property fmtid="{D5CDD505-2E9C-101B-9397-08002B2CF9AE}" pid="3" name="Creator">
    <vt:lpwstr>Canva</vt:lpwstr>
  </property>
  <property fmtid="{D5CDD505-2E9C-101B-9397-08002B2CF9AE}" pid="4" name="LastSaved">
    <vt:filetime>2023-04-03T00:00:00Z</vt:filetime>
  </property>
</Properties>
</file>