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Bell M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oX7XIQvpGS8XwIwUTj9XM1pSg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1FC4CD-23FB-467E-8D16-71FA71F5487C}">
  <a:tblStyle styleId="{4A1FC4CD-23FB-467E-8D16-71FA71F5487C}" styleName="Table_0">
    <a:wholeTbl>
      <a:tcTxStyle b="off" i="off">
        <a:font>
          <a:latin typeface="Avenir Next LT Pro Light"/>
          <a:ea typeface="Avenir Next LT Pro Light"/>
          <a:cs typeface="Avenir Next LT Pr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F8"/>
          </a:solidFill>
        </a:fill>
      </a:tcStyle>
    </a:wholeTbl>
    <a:band1H>
      <a:tcTxStyle/>
      <a:tcStyle>
        <a:fill>
          <a:solidFill>
            <a:srgbClr val="CBCEF0"/>
          </a:solidFill>
        </a:fill>
      </a:tcStyle>
    </a:band1H>
    <a:band2H>
      <a:tcTxStyle/>
    </a:band2H>
    <a:band1V>
      <a:tcTxStyle/>
      <a:tcStyle>
        <a:fill>
          <a:solidFill>
            <a:srgbClr val="CBCEF0"/>
          </a:solidFill>
        </a:fill>
      </a:tcStyle>
    </a:band1V>
    <a:band2V>
      <a:tcTxStyle/>
    </a:band2V>
    <a:lastCol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BellMT-bold.fntdata"/><Relationship Id="rId10" Type="http://schemas.openxmlformats.org/officeDocument/2006/relationships/slide" Target="slides/slide5.xml"/><Relationship Id="rId32" Type="http://schemas.openxmlformats.org/officeDocument/2006/relationships/font" Target="fonts/BellMT-regular.fntdata"/><Relationship Id="rId13" Type="http://schemas.openxmlformats.org/officeDocument/2006/relationships/slide" Target="slides/slide8.xml"/><Relationship Id="rId35" Type="http://schemas.openxmlformats.org/officeDocument/2006/relationships/font" Target="fonts/BellMT-boldItalic.fntdata"/><Relationship Id="rId12" Type="http://schemas.openxmlformats.org/officeDocument/2006/relationships/slide" Target="slides/slide7.xml"/><Relationship Id="rId34" Type="http://schemas.openxmlformats.org/officeDocument/2006/relationships/font" Target="fonts/BellM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2197100" y="1079500"/>
            <a:ext cx="7797799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3308350" y="4113213"/>
            <a:ext cx="55753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0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20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19" name="Google Shape;19;p20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20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Google Shape;21;p20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" name="Google Shape;22;p20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4103688" y="-1233487"/>
            <a:ext cx="3978275" cy="1002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 rot="5400000">
            <a:off x="8200672" y="2777907"/>
            <a:ext cx="468947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 rot="5400000">
            <a:off x="2982733" y="-823733"/>
            <a:ext cx="4689476" cy="8495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08585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36600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1079501" y="1011238"/>
            <a:ext cx="39052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/>
          <p:nvPr>
            <p:ph idx="2" type="pic"/>
          </p:nvPr>
        </p:nvSpPr>
        <p:spPr>
          <a:xfrm>
            <a:off x="5537200" y="531813"/>
            <a:ext cx="6113812" cy="5784849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079500" y="2663825"/>
            <a:ext cx="390525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079500" y="1079500"/>
            <a:ext cx="10026650" cy="468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1079500" y="2252663"/>
            <a:ext cx="4457700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6654800" y="2252664"/>
            <a:ext cx="4451348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" name="Google Shape;58;p26"/>
          <p:cNvGrpSpPr/>
          <p:nvPr/>
        </p:nvGrpSpPr>
        <p:grpSpPr>
          <a:xfrm>
            <a:off x="903520" y="1008265"/>
            <a:ext cx="1241179" cy="1192625"/>
            <a:chOff x="903520" y="1008265"/>
            <a:chExt cx="1241179" cy="1192625"/>
          </a:xfrm>
        </p:grpSpPr>
        <p:grpSp>
          <p:nvGrpSpPr>
            <p:cNvPr id="59" name="Google Shape;59;p26"/>
            <p:cNvGrpSpPr/>
            <p:nvPr/>
          </p:nvGrpSpPr>
          <p:grpSpPr>
            <a:xfrm flipH="1" rot="-2700000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60" name="Google Shape;60;p26"/>
              <p:cNvSpPr/>
              <p:nvPr/>
            </p:nvSpPr>
            <p:spPr>
              <a:xfrm flipH="1" rot="8100000">
                <a:off x="558167" y="1122160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" name="Google Shape;61;p26"/>
              <p:cNvSpPr/>
              <p:nvPr/>
            </p:nvSpPr>
            <p:spPr>
              <a:xfrm flipH="1" rot="5400000">
                <a:off x="959170" y="95851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62" name="Google Shape;62;p26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63" name="Google Shape;63;p26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4" name="Google Shape;64;p26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65" name="Google Shape;65;p26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66" name="Google Shape;66;p26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" name="Google Shape;67;p26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8" name="Google Shape;68;p26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69" name="Google Shape;69;p26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rgbClr val="7E90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71" name="Google Shape;71;p26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107950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1079500" y="2525561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36495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7"/>
          <p:cNvSpPr txBox="1"/>
          <p:nvPr>
            <p:ph idx="4" type="body"/>
          </p:nvPr>
        </p:nvSpPr>
        <p:spPr>
          <a:xfrm>
            <a:off x="6364950" y="2525560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>
            <a:off x="1071607" y="1011238"/>
            <a:ext cx="39060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5537200" y="955230"/>
            <a:ext cx="5583193" cy="481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28"/>
          <p:cNvSpPr txBox="1"/>
          <p:nvPr>
            <p:ph idx="2" type="body"/>
          </p:nvPr>
        </p:nvSpPr>
        <p:spPr>
          <a:xfrm>
            <a:off x="1079499" y="2664000"/>
            <a:ext cx="3905999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 txBox="1"/>
          <p:nvPr>
            <p:ph type="ctrTitle"/>
          </p:nvPr>
        </p:nvSpPr>
        <p:spPr>
          <a:xfrm>
            <a:off x="4942150" y="2065034"/>
            <a:ext cx="6120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None/>
            </a:pP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E-COMMERC</a:t>
            </a: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  <a:t> PRODUCT RECOMMENDATION SYSTEM</a:t>
            </a:r>
            <a:br>
              <a:rPr lang="en-US" sz="22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lang="en-US" sz="2200"/>
            </a:b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ckwell"/>
              <a:buNone/>
            </a:pPr>
            <a:r>
              <a:t/>
            </a:r>
            <a:endParaRPr sz="1700"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11" l="24063" r="19499" t="0"/>
          <a:stretch/>
        </p:blipFill>
        <p:spPr>
          <a:xfrm>
            <a:off x="20" y="10"/>
            <a:ext cx="387096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4180000" y="2398850"/>
            <a:ext cx="76443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Submitted By -</a:t>
            </a:r>
            <a:endParaRPr sz="2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AUM SHAH : RA2011003010872</a:t>
            </a:r>
            <a:endParaRPr sz="1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MOKKAPATI SHIV PRASAD SAHIL : RA2011003010879</a:t>
            </a:r>
            <a:endParaRPr sz="1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SHEETAL JATAV : RA2011003010885</a:t>
            </a:r>
            <a:endParaRPr sz="1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6435399" y="4528650"/>
            <a:ext cx="3133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Submitted To -</a:t>
            </a:r>
            <a:endParaRPr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Mrs</a:t>
            </a:r>
            <a:r>
              <a:rPr i="0" lang="en-US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M</a:t>
            </a:r>
            <a:r>
              <a:rPr lang="en-US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RAJALAKSHMI</a:t>
            </a:r>
            <a:endParaRPr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</a:t>
            </a:r>
            <a:r>
              <a:rPr lang="en-US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sistant</a:t>
            </a:r>
            <a:r>
              <a:rPr i="0" lang="en-US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Professo</a:t>
            </a:r>
            <a:r>
              <a:rPr lang="en-US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endParaRPr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309" name="Google Shape;3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967" y="92420"/>
            <a:ext cx="6768859" cy="5177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0"/>
          <p:cNvSpPr txBox="1"/>
          <p:nvPr/>
        </p:nvSpPr>
        <p:spPr>
          <a:xfrm>
            <a:off x="2840966" y="5529532"/>
            <a:ext cx="73727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Jointplot showing that popular products ( higher ratings)  tend to be rated more frequently, majority have rated products in the higher range.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6" name="Google Shape;316;p11"/>
          <p:cNvSpPr txBox="1"/>
          <p:nvPr>
            <p:ph type="ctr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MODEL BUILDING &amp; EVALUATION</a:t>
            </a:r>
            <a:endParaRPr/>
          </a:p>
        </p:txBody>
      </p:sp>
      <p:grpSp>
        <p:nvGrpSpPr>
          <p:cNvPr id="317" name="Google Shape;317;p11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318" name="Google Shape;318;p11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21" name="Google Shape;321;p11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22" name="Google Shape;322;p11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24" name="Google Shape;324;p11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325" name="Google Shape;325;p11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27" name="Google Shape;327;p11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8" name="Google Shape;328;p11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329" name="Google Shape;329;p11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30" name="Google Shape;330;p11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6" name="Google Shape;336;p12"/>
          <p:cNvCxnSpPr/>
          <p:nvPr/>
        </p:nvCxnSpPr>
        <p:spPr>
          <a:xfrm>
            <a:off x="2213469" y="2310207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12"/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For this task I ran the dataset through several types of recommender models. A table of their respective performances is given below :</a:t>
            </a:r>
            <a:endParaRPr/>
          </a:p>
        </p:txBody>
      </p:sp>
      <p:sp>
        <p:nvSpPr>
          <p:cNvPr id="338" name="Google Shape;338;p12"/>
          <p:cNvSpPr/>
          <p:nvPr/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39" name="Google Shape;339;p12"/>
          <p:cNvGraphicFramePr/>
          <p:nvPr/>
        </p:nvGraphicFramePr>
        <p:xfrm>
          <a:off x="5820851" y="540033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404040"/>
                </a:solidFill>
                <a:tableStyleId>{4A1FC4CD-23FB-467E-8D16-71FA71F5487C}</a:tableStyleId>
              </a:tblPr>
              <a:tblGrid>
                <a:gridCol w="4111050"/>
                <a:gridCol w="1435475"/>
              </a:tblGrid>
              <a:tr h="46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venir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USED MODELS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5625" marB="82825" marR="165625" marL="16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venir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RMSE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65625" marB="82825" marR="165625" marL="16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Popularity Based (manual)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1.226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Popularity Based (turicreate)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1.2385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Item Similarity Based Collaborative Filtering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4.35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73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User Based Collaborative Filtering (Matrix Factorization)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1.268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Clustering Based Models (KNN)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1.11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Matrix Factorization Based Model (NMF)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1.28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Matrix Factorization Based Model (SVD)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1.05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Matrix Factorization Based Model (SVDpp)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1.04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Collaborative Filtering (Co-clustering)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1.17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  <a:tr h="50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Collaborative Filtering (Slope One)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venir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1.13</a:t>
                      </a:r>
                      <a:endParaRPr sz="1800" u="none" cap="none" strike="noStrike"/>
                    </a:p>
                  </a:txBody>
                  <a:tcPr marT="165625" marB="82825" marR="165625" marL="165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5" name="Google Shape;345;p13"/>
          <p:cNvCxnSpPr/>
          <p:nvPr/>
        </p:nvCxnSpPr>
        <p:spPr>
          <a:xfrm>
            <a:off x="2213469" y="2310207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13"/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 terms of RMSE, SVD and SVDpp performs best and they both yield very close results</a:t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art, line chart&#10;&#10;Description automatically generated" id="348" name="Google Shape;3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685236"/>
            <a:ext cx="6113812" cy="348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14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4" name="Google Shape;354;p14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355" name="Google Shape;355;p14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56" name="Google Shape;356;p14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57" name="Google Shape;357;p14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58" name="Google Shape;358;p14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59" name="Google Shape;35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Google Shape;360;p14"/>
          <p:cNvSpPr txBox="1"/>
          <p:nvPr>
            <p:ph type="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GRID SEARCH ON BEST MODELS</a:t>
            </a:r>
            <a:endParaRPr/>
          </a:p>
        </p:txBody>
      </p:sp>
      <p:grpSp>
        <p:nvGrpSpPr>
          <p:cNvPr id="361" name="Google Shape;361;p14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362" name="Google Shape;362;p14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65" name="Google Shape;365;p14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66" name="Google Shape;366;p14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68" name="Google Shape;368;p14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369" name="Google Shape;369;p14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370" name="Google Shape;370;p14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71" name="Google Shape;371;p14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72" name="Google Shape;372;p14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373" name="Google Shape;373;p14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74" name="Google Shape;374;p14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/>
          <p:nvPr>
            <p:ph idx="1" type="body"/>
          </p:nvPr>
        </p:nvSpPr>
        <p:spPr>
          <a:xfrm>
            <a:off x="716951" y="2425192"/>
            <a:ext cx="5155838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0" lang="en-US" sz="2000">
                <a:solidFill>
                  <a:srgbClr val="FFFFFF"/>
                </a:solidFill>
              </a:rPr>
              <a:t>RMSE of SVD after grid search : </a:t>
            </a:r>
            <a:r>
              <a:rPr i="0" lang="en-US" sz="2000">
                <a:solidFill>
                  <a:srgbClr val="FFFFFF"/>
                </a:solidFill>
              </a:rPr>
              <a:t>1.04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0" lang="en-US" sz="2000">
                <a:solidFill>
                  <a:srgbClr val="FFFFFF"/>
                </a:solidFill>
              </a:rPr>
              <a:t>Best Parameters :</a:t>
            </a:r>
            <a:r>
              <a:rPr i="0" lang="en-US" sz="2000">
                <a:solidFill>
                  <a:srgbClr val="FFFFFF"/>
                </a:solidFill>
              </a:rPr>
              <a:t> {'n_epochs': 20, 'lr_all': 0.009, 'reg_all': 0.6}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80" name="Google Shape;380;p15"/>
          <p:cNvSpPr txBox="1"/>
          <p:nvPr/>
        </p:nvSpPr>
        <p:spPr>
          <a:xfrm>
            <a:off x="1820174" y="971909"/>
            <a:ext cx="6898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Google Shape;381;p15"/>
          <p:cNvSpPr txBox="1"/>
          <p:nvPr/>
        </p:nvSpPr>
        <p:spPr>
          <a:xfrm>
            <a:off x="6807200" y="2405064"/>
            <a:ext cx="5155838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Noto Sans Symbols"/>
              <a:buNone/>
            </a:pPr>
            <a:r>
              <a:rPr b="1" i="0"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RMSE of SVDpp after grid search : </a:t>
            </a:r>
            <a:r>
              <a:rPr i="0"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Noto Sans Symbols"/>
              <a:buNone/>
            </a:pPr>
            <a:r>
              <a:rPr b="1" i="0"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Best Parameters :</a:t>
            </a:r>
            <a:r>
              <a:rPr i="0"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 {'n_epochs': 20, 'lr_all': 0.009, 'reg_all': 0.6}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Noto Sans Symbols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" name="Google Shape;382;p15"/>
          <p:cNvSpPr txBox="1"/>
          <p:nvPr/>
        </p:nvSpPr>
        <p:spPr>
          <a:xfrm>
            <a:off x="1575759" y="4767532"/>
            <a:ext cx="94142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Grid Search didn't substantially improve the performance of the best models.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p16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8" name="Google Shape;388;p16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389" name="Google Shape;389;p16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90" name="Google Shape;390;p16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91" name="Google Shape;391;p16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92" name="Google Shape;392;p16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93" name="Google Shape;39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16"/>
          <p:cNvSpPr txBox="1"/>
          <p:nvPr>
            <p:ph type="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OBSERVATIONS</a:t>
            </a:r>
            <a:endParaRPr/>
          </a:p>
        </p:txBody>
      </p:sp>
      <p:grpSp>
        <p:nvGrpSpPr>
          <p:cNvPr id="395" name="Google Shape;395;p16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396" name="Google Shape;396;p16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99" name="Google Shape;399;p16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00" name="Google Shape;400;p16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402" name="Google Shape;402;p16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403" name="Google Shape;403;p16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404" name="Google Shape;404;p16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05" name="Google Shape;405;p16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6" name="Google Shape;406;p16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407" name="Google Shape;407;p16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08" name="Google Shape;408;p16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17"/>
          <p:cNvCxnSpPr/>
          <p:nvPr/>
        </p:nvCxnSpPr>
        <p:spPr>
          <a:xfrm>
            <a:off x="5826000" y="2310207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7"/>
          <p:cNvSpPr txBox="1"/>
          <p:nvPr>
            <p:ph idx="1" type="body"/>
          </p:nvPr>
        </p:nvSpPr>
        <p:spPr>
          <a:xfrm>
            <a:off x="937210" y="1292586"/>
            <a:ext cx="10346335" cy="4476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9410" lvl="0" marL="35941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·"/>
            </a:pPr>
            <a:r>
              <a:rPr lang="en-US" sz="2100">
                <a:solidFill>
                  <a:srgbClr val="FFFFFF"/>
                </a:solidFill>
              </a:rPr>
              <a:t>The Popularity-based recommender system is a non-personalized recommender system and these are based on frequency counts, which may be not suitable to the user.</a:t>
            </a:r>
            <a:endParaRPr/>
          </a:p>
          <a:p>
            <a:pPr indent="-359410" lvl="0" marL="3594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1E7"/>
              </a:buClr>
              <a:buSzPts val="2100"/>
              <a:buChar char="·"/>
            </a:pPr>
            <a:r>
              <a:rPr lang="en-US" sz="2100">
                <a:solidFill>
                  <a:srgbClr val="FFFFFF"/>
                </a:solidFill>
              </a:rPr>
              <a:t>Model-based Collaborative Filtering is a personalized recommender system, the recommendations are based on the past behavior of the user and it is not dependent on any additional information.</a:t>
            </a:r>
            <a:endParaRPr/>
          </a:p>
          <a:p>
            <a:pPr indent="-359410" lvl="0" marL="3594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1E7"/>
              </a:buClr>
              <a:buSzPts val="2100"/>
              <a:buChar char="·"/>
            </a:pPr>
            <a:r>
              <a:rPr lang="en-US" sz="2100">
                <a:solidFill>
                  <a:srgbClr val="FFFFFF"/>
                </a:solidFill>
              </a:rPr>
              <a:t>Item Similarity Based model performed worse than even simple popularity based models. Best performing models is SVDpp (RMSE : 1.04%)</a:t>
            </a:r>
            <a:endParaRPr/>
          </a:p>
          <a:p>
            <a:pPr indent="-359410" lvl="0" marL="3594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1E7"/>
              </a:buClr>
              <a:buSzPts val="2100"/>
              <a:buChar char="·"/>
            </a:pPr>
            <a:r>
              <a:rPr lang="en-US" sz="2100">
                <a:solidFill>
                  <a:srgbClr val="FFFFFF"/>
                </a:solidFill>
              </a:rPr>
              <a:t>Hyper parameter tuning with GridSearch didn't improve model performance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18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0" name="Google Shape;420;p18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421" name="Google Shape;421;p18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2" name="Google Shape;422;p18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23" name="Google Shape;423;p18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24" name="Google Shape;424;p18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25" name="Google Shape;42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6" name="Google Shape;426;p18"/>
          <p:cNvSpPr txBox="1"/>
          <p:nvPr>
            <p:ph type="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428" name="Google Shape;428;p18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31" name="Google Shape;431;p18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32" name="Google Shape;432;p18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434" name="Google Shape;434;p18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435" name="Google Shape;435;p18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436" name="Google Shape;436;p18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37" name="Google Shape;437;p18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8" name="Google Shape;438;p18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439" name="Google Shape;439;p18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40" name="Google Shape;440;p18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1080000" y="1666874"/>
            <a:ext cx="4457200" cy="352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WHAT IS A RECOMMENDATION SYSTEM?</a:t>
            </a:r>
            <a:endParaRPr/>
          </a:p>
        </p:txBody>
      </p:sp>
      <p:grpSp>
        <p:nvGrpSpPr>
          <p:cNvPr id="115" name="Google Shape;115;p2"/>
          <p:cNvGrpSpPr/>
          <p:nvPr/>
        </p:nvGrpSpPr>
        <p:grpSpPr>
          <a:xfrm>
            <a:off x="374420" y="484623"/>
            <a:ext cx="1241179" cy="1192625"/>
            <a:chOff x="903520" y="1008265"/>
            <a:chExt cx="1241179" cy="1192625"/>
          </a:xfrm>
        </p:grpSpPr>
        <p:grpSp>
          <p:nvGrpSpPr>
            <p:cNvPr id="116" name="Google Shape;116;p2"/>
            <p:cNvGrpSpPr/>
            <p:nvPr/>
          </p:nvGrpSpPr>
          <p:grpSpPr>
            <a:xfrm flipH="1" rot="-2700000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117" name="Google Shape;117;p2"/>
              <p:cNvSpPr/>
              <p:nvPr/>
            </p:nvSpPr>
            <p:spPr>
              <a:xfrm flipH="1" rot="8100000">
                <a:off x="558167" y="1122160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flipH="1" rot="5400000">
                <a:off x="959170" y="95851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19" name="Google Shape;119;p2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120" name="Google Shape;120;p2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22" name="Google Shape;122;p2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123" name="Google Shape;123;p2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4" name="Google Shape;124;p2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6654801" y="1079499"/>
            <a:ext cx="4451350" cy="4689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A system that creates a similarity mapping between the user and items and exploits the similarity between user/item to make recommendations.</a:t>
            </a: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5143282" y="5261950"/>
            <a:ext cx="1192625" cy="1192625"/>
            <a:chOff x="5145323" y="4728601"/>
            <a:chExt cx="1192625" cy="1192625"/>
          </a:xfrm>
        </p:grpSpPr>
        <p:grpSp>
          <p:nvGrpSpPr>
            <p:cNvPr id="127" name="Google Shape;127;p2"/>
            <p:cNvGrpSpPr/>
            <p:nvPr/>
          </p:nvGrpSpPr>
          <p:grpSpPr>
            <a:xfrm flipH="1" rot="8100000">
              <a:off x="5260640" y="4962597"/>
              <a:ext cx="961992" cy="724633"/>
              <a:chOff x="461917" y="958515"/>
              <a:chExt cx="961992" cy="724633"/>
            </a:xfrm>
          </p:grpSpPr>
          <p:sp>
            <p:nvSpPr>
              <p:cNvPr id="128" name="Google Shape;128;p2"/>
              <p:cNvSpPr/>
              <p:nvPr/>
            </p:nvSpPr>
            <p:spPr>
              <a:xfrm flipH="1" rot="8100000">
                <a:off x="558167" y="1122160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flipH="1" rot="5400000">
                <a:off x="959170" y="95851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 rot="10800000">
              <a:off x="5329995" y="4868241"/>
              <a:ext cx="960256" cy="901092"/>
              <a:chOff x="2111720" y="2516203"/>
              <a:chExt cx="960256" cy="901092"/>
            </a:xfrm>
          </p:grpSpPr>
          <p:sp>
            <p:nvSpPr>
              <p:cNvPr id="131" name="Google Shape;131;p2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33" name="Google Shape;133;p2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134" name="Google Shape;134;p2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2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3"/>
          <p:cNvSpPr txBox="1"/>
          <p:nvPr>
            <p:ph type="title"/>
          </p:nvPr>
        </p:nvSpPr>
        <p:spPr>
          <a:xfrm>
            <a:off x="1080000" y="2252663"/>
            <a:ext cx="4457200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WHAT CAN IT SOLVE ?</a:t>
            </a:r>
            <a:endParaRPr/>
          </a:p>
        </p:txBody>
      </p:sp>
      <p:grpSp>
        <p:nvGrpSpPr>
          <p:cNvPr id="142" name="Google Shape;142;p3"/>
          <p:cNvGrpSpPr/>
          <p:nvPr/>
        </p:nvGrpSpPr>
        <p:grpSpPr>
          <a:xfrm>
            <a:off x="4539866" y="1020502"/>
            <a:ext cx="1192625" cy="1192625"/>
            <a:chOff x="5098666" y="1020502"/>
            <a:chExt cx="1192625" cy="1192625"/>
          </a:xfrm>
        </p:grpSpPr>
        <p:grpSp>
          <p:nvGrpSpPr>
            <p:cNvPr id="143" name="Google Shape;143;p3"/>
            <p:cNvGrpSpPr/>
            <p:nvPr/>
          </p:nvGrpSpPr>
          <p:grpSpPr>
            <a:xfrm rot="2700000">
              <a:off x="5213982" y="1254498"/>
              <a:ext cx="961992" cy="724633"/>
              <a:chOff x="461917" y="958515"/>
              <a:chExt cx="961992" cy="724633"/>
            </a:xfrm>
          </p:grpSpPr>
          <p:sp>
            <p:nvSpPr>
              <p:cNvPr id="144" name="Google Shape;144;p3"/>
              <p:cNvSpPr/>
              <p:nvPr/>
            </p:nvSpPr>
            <p:spPr>
              <a:xfrm flipH="1" rot="8100000">
                <a:off x="558167" y="1122160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 flipH="1" rot="5400000">
                <a:off x="959170" y="95851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6" name="Google Shape;146;p3"/>
            <p:cNvGrpSpPr/>
            <p:nvPr/>
          </p:nvGrpSpPr>
          <p:grpSpPr>
            <a:xfrm flipH="1">
              <a:off x="5283338" y="1076143"/>
              <a:ext cx="960256" cy="901092"/>
              <a:chOff x="2111720" y="2516203"/>
              <a:chExt cx="960256" cy="901092"/>
            </a:xfrm>
          </p:grpSpPr>
          <p:sp>
            <p:nvSpPr>
              <p:cNvPr id="147" name="Google Shape;147;p3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49" name="Google Shape;149;p3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150" name="Google Shape;150;p3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3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152" name="Google Shape;152;p3"/>
          <p:cNvGrpSpPr/>
          <p:nvPr/>
        </p:nvGrpSpPr>
        <p:grpSpPr>
          <a:xfrm>
            <a:off x="1079501" y="5440856"/>
            <a:ext cx="388541" cy="388541"/>
            <a:chOff x="1079501" y="5440856"/>
            <a:chExt cx="388541" cy="388541"/>
          </a:xfrm>
        </p:grpSpPr>
        <p:sp>
          <p:nvSpPr>
            <p:cNvPr id="153" name="Google Shape;153;p3"/>
            <p:cNvSpPr/>
            <p:nvPr/>
          </p:nvSpPr>
          <p:spPr>
            <a:xfrm rot="10800000">
              <a:off x="1127627" y="5488982"/>
              <a:ext cx="340415" cy="340415"/>
            </a:xfrm>
            <a:prstGeom prst="ellipse">
              <a:avLst/>
            </a:prstGeom>
            <a:solidFill>
              <a:srgbClr val="7E90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079501" y="5440856"/>
              <a:ext cx="340415" cy="340415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6654801" y="1079499"/>
            <a:ext cx="4451350" cy="4689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9410" lvl="0" marL="35941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rgbClr val="FFFFFF"/>
                </a:solidFill>
              </a:rPr>
              <a:t>It can help the user to find the right product.</a:t>
            </a:r>
            <a:endParaRPr>
              <a:solidFill>
                <a:srgbClr val="FFFFFF"/>
              </a:solidFill>
            </a:endParaRPr>
          </a:p>
          <a:p>
            <a:pPr indent="-359410" lvl="0" marL="3594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rgbClr val="FFFFFF"/>
                </a:solidFill>
              </a:rPr>
              <a:t>It can increase the user engagement. For example, there's 40% more click on the google news due to recommendation.</a:t>
            </a:r>
            <a:endParaRPr>
              <a:solidFill>
                <a:srgbClr val="FFFFFF"/>
              </a:solidFill>
            </a:endParaRPr>
          </a:p>
          <a:p>
            <a:pPr indent="-359410" lvl="0" marL="3594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rgbClr val="FFFFFF"/>
                </a:solidFill>
              </a:rPr>
              <a:t>It helps the item providers to deliver the items to the right user. In Amazon , 35 % products get sold due to recommendation.</a:t>
            </a:r>
            <a:endParaRPr>
              <a:solidFill>
                <a:srgbClr val="FFFFFF"/>
              </a:solidFill>
            </a:endParaRPr>
          </a:p>
          <a:p>
            <a:pPr indent="-359410" lvl="0" marL="3594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>
                <a:solidFill>
                  <a:srgbClr val="FFFFFF"/>
                </a:solidFill>
              </a:rPr>
              <a:t>It helps to make the contents more personalized. In Netflix most of the rented movies are from recommendations.</a:t>
            </a:r>
            <a:endParaRPr>
              <a:solidFill>
                <a:srgbClr val="FFFFFF"/>
              </a:solidFill>
            </a:endParaRPr>
          </a:p>
          <a:p>
            <a:pPr indent="-251459" lvl="0" marL="3594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91E7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4"/>
          <p:cNvSpPr txBox="1"/>
          <p:nvPr>
            <p:ph type="title"/>
          </p:nvPr>
        </p:nvSpPr>
        <p:spPr>
          <a:xfrm>
            <a:off x="1080000" y="2252663"/>
            <a:ext cx="4457200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TYPES OF RECOMMENDERS</a:t>
            </a:r>
            <a:endParaRPr/>
          </a:p>
        </p:txBody>
      </p:sp>
      <p:grpSp>
        <p:nvGrpSpPr>
          <p:cNvPr id="162" name="Google Shape;162;p4"/>
          <p:cNvGrpSpPr/>
          <p:nvPr/>
        </p:nvGrpSpPr>
        <p:grpSpPr>
          <a:xfrm>
            <a:off x="903520" y="649304"/>
            <a:ext cx="1241179" cy="1551586"/>
            <a:chOff x="903520" y="649304"/>
            <a:chExt cx="1241179" cy="1551586"/>
          </a:xfrm>
        </p:grpSpPr>
        <p:grpSp>
          <p:nvGrpSpPr>
            <p:cNvPr id="163" name="Google Shape;163;p4"/>
            <p:cNvGrpSpPr/>
            <p:nvPr/>
          </p:nvGrpSpPr>
          <p:grpSpPr>
            <a:xfrm>
              <a:off x="903520" y="1008265"/>
              <a:ext cx="1241179" cy="1192625"/>
              <a:chOff x="903520" y="1008265"/>
              <a:chExt cx="1241179" cy="1192625"/>
            </a:xfrm>
          </p:grpSpPr>
          <p:grpSp>
            <p:nvGrpSpPr>
              <p:cNvPr id="164" name="Google Shape;164;p4"/>
              <p:cNvGrpSpPr/>
              <p:nvPr/>
            </p:nvGrpSpPr>
            <p:grpSpPr>
              <a:xfrm flipH="1" rot="-2700000">
                <a:off x="1067391" y="1242261"/>
                <a:ext cx="961992" cy="724633"/>
                <a:chOff x="461917" y="958515"/>
                <a:chExt cx="961992" cy="724633"/>
              </a:xfrm>
            </p:grpSpPr>
            <p:sp>
              <p:nvSpPr>
                <p:cNvPr id="165" name="Google Shape;165;p4"/>
                <p:cNvSpPr/>
                <p:nvPr/>
              </p:nvSpPr>
              <p:spPr>
                <a:xfrm flipH="1" rot="8100000">
                  <a:off x="558167" y="1122160"/>
                  <a:ext cx="464738" cy="464738"/>
                </a:xfrm>
                <a:custGeom>
                  <a:rect b="b" l="l" r="r" t="t"/>
                  <a:pathLst>
                    <a:path extrusionOk="0" h="464738" w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 flipH="1" rot="5400000">
                  <a:off x="959170" y="958515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167" name="Google Shape;167;p4"/>
              <p:cNvGrpSpPr/>
              <p:nvPr/>
            </p:nvGrpSpPr>
            <p:grpSpPr>
              <a:xfrm>
                <a:off x="903520" y="1063906"/>
                <a:ext cx="960256" cy="901092"/>
                <a:chOff x="2111720" y="2516203"/>
                <a:chExt cx="960256" cy="901092"/>
              </a:xfrm>
            </p:grpSpPr>
            <p:sp>
              <p:nvSpPr>
                <p:cNvPr id="168" name="Google Shape;168;p4"/>
                <p:cNvSpPr/>
                <p:nvPr/>
              </p:nvSpPr>
              <p:spPr>
                <a:xfrm rot="-8100000">
                  <a:off x="2207971" y="2856305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 rot="10800000">
                  <a:off x="2607238" y="2688467"/>
                  <a:ext cx="464738" cy="464738"/>
                </a:xfrm>
                <a:custGeom>
                  <a:rect b="b" l="l" r="r" t="t"/>
                  <a:pathLst>
                    <a:path extrusionOk="0" h="464738" w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170" name="Google Shape;170;p4"/>
                <p:cNvGrpSpPr/>
                <p:nvPr/>
              </p:nvGrpSpPr>
              <p:grpSpPr>
                <a:xfrm>
                  <a:off x="2435580" y="2516203"/>
                  <a:ext cx="636396" cy="900662"/>
                  <a:chOff x="2435580" y="2516203"/>
                  <a:chExt cx="636396" cy="900662"/>
                </a:xfrm>
              </p:grpSpPr>
              <p:cxnSp>
                <p:nvCxnSpPr>
                  <p:cNvPr id="171" name="Google Shape;171;p4"/>
                  <p:cNvCxnSpPr/>
                  <p:nvPr/>
                </p:nvCxnSpPr>
                <p:spPr>
                  <a:xfrm rot="10800000">
                    <a:off x="2440769" y="2516865"/>
                    <a:ext cx="0" cy="90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2" name="Google Shape;172;p4"/>
                  <p:cNvCxnSpPr/>
                  <p:nvPr/>
                </p:nvCxnSpPr>
                <p:spPr>
                  <a:xfrm rot="10800000">
                    <a:off x="2753778" y="2384401"/>
                    <a:ext cx="0" cy="90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grpSp>
          <p:nvGrpSpPr>
            <p:cNvPr id="173" name="Google Shape;173;p4"/>
            <p:cNvGrpSpPr/>
            <p:nvPr/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74" name="Google Shape;174;p4"/>
              <p:cNvSpPr/>
              <p:nvPr/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rgbClr val="7E90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6654801" y="1079499"/>
            <a:ext cx="4457200" cy="4689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59410" lvl="0" marL="35941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Popularity Based</a:t>
            </a:r>
            <a:endParaRPr/>
          </a:p>
          <a:p>
            <a:pPr indent="-359410" lvl="0" marL="35941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091E7"/>
              </a:buClr>
              <a:buSzPts val="2000"/>
              <a:buChar char="·"/>
            </a:pPr>
            <a:r>
              <a:rPr lang="en-US"/>
              <a:t>Clustering Models Based</a:t>
            </a:r>
            <a:endParaRPr/>
          </a:p>
          <a:p>
            <a:pPr indent="-359410" lvl="0" marL="35941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091E7"/>
              </a:buClr>
              <a:buSzPts val="2000"/>
              <a:buChar char="·"/>
            </a:pPr>
            <a:r>
              <a:rPr lang="en-US"/>
              <a:t>Content Similarity Based</a:t>
            </a:r>
            <a:endParaRPr/>
          </a:p>
          <a:p>
            <a:pPr indent="-359410" lvl="0" marL="35941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091E7"/>
              </a:buClr>
              <a:buSzPts val="2000"/>
              <a:buChar char="·"/>
            </a:pPr>
            <a:r>
              <a:rPr lang="en-US"/>
              <a:t>Collaborative Filtering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5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2" name="Google Shape;182;p5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183" name="Google Shape;183;p5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4" name="Google Shape;184;p5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186" name="Google Shape;186;p5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87" name="Google Shape;18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DATASET DESCRIPTION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190" name="Google Shape;190;p5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3" name="Google Shape;193;p5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94" name="Google Shape;194;p5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99" name="Google Shape;199;p5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0" name="Google Shape;200;p5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02" name="Google Shape;202;p5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6"/>
          <p:cNvSpPr/>
          <p:nvPr/>
        </p:nvSpPr>
        <p:spPr>
          <a:xfrm rot="2700000">
            <a:off x="599282" y="565361"/>
            <a:ext cx="2287608" cy="3232926"/>
          </a:xfrm>
          <a:custGeom>
            <a:rect b="b" l="l" r="r" t="t"/>
            <a:pathLst>
              <a:path extrusionOk="0" h="3232926" w="2287608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6"/>
          <p:cNvSpPr/>
          <p:nvPr/>
        </p:nvSpPr>
        <p:spPr>
          <a:xfrm rot="10800000">
            <a:off x="602787" y="602787"/>
            <a:ext cx="340415" cy="340415"/>
          </a:xfrm>
          <a:prstGeom prst="ellipse">
            <a:avLst/>
          </a:prstGeom>
          <a:solidFill>
            <a:srgbClr val="7E90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6"/>
          <p:cNvSpPr/>
          <p:nvPr/>
        </p:nvSpPr>
        <p:spPr>
          <a:xfrm flipH="1" rot="-8100000">
            <a:off x="4031566" y="391644"/>
            <a:ext cx="1785983" cy="1799739"/>
          </a:xfrm>
          <a:custGeom>
            <a:rect b="b" l="l" r="r" t="t"/>
            <a:pathLst>
              <a:path extrusionOk="0" h="1799739" w="1785983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6"/>
          <p:cNvCxnSpPr/>
          <p:nvPr/>
        </p:nvCxnSpPr>
        <p:spPr>
          <a:xfrm>
            <a:off x="8619361" y="2310207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6"/>
          <p:cNvSpPr/>
          <p:nvPr/>
        </p:nvSpPr>
        <p:spPr>
          <a:xfrm rot="-5400000">
            <a:off x="1467010" y="3303077"/>
            <a:ext cx="571820" cy="1316717"/>
          </a:xfrm>
          <a:custGeom>
            <a:rect b="b" l="l" r="r" t="t"/>
            <a:pathLst>
              <a:path extrusionOk="0" h="1316717" w="571820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6672504" y="2759076"/>
            <a:ext cx="5224469" cy="30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Amazon Electronics Dataset ​</a:t>
            </a:r>
            <a:endParaRPr/>
          </a:p>
          <a:p>
            <a:pPr indent="-12700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Avenir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Has 4 attributes ​</a:t>
            </a:r>
            <a:endParaRPr/>
          </a:p>
          <a:p>
            <a:pPr indent="-12700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Avenir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7824482 entries​</a:t>
            </a:r>
            <a:endParaRPr/>
          </a:p>
          <a:p>
            <a:pPr indent="-12700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Avenir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Total number of unique Users : 4201696 ​</a:t>
            </a:r>
            <a:endParaRPr/>
          </a:p>
          <a:p>
            <a:pPr indent="-12700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7E90E7"/>
              </a:buClr>
              <a:buSzPts val="2000"/>
              <a:buFont typeface="Avenir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Total number of unique Products : 476002</a:t>
            </a:r>
            <a:endParaRPr/>
          </a:p>
        </p:txBody>
      </p:sp>
      <p:sp>
        <p:nvSpPr>
          <p:cNvPr id="214" name="Google Shape;214;p6"/>
          <p:cNvSpPr/>
          <p:nvPr/>
        </p:nvSpPr>
        <p:spPr>
          <a:xfrm flipH="1" rot="2700000">
            <a:off x="363544" y="4750791"/>
            <a:ext cx="1785983" cy="1799739"/>
          </a:xfrm>
          <a:custGeom>
            <a:rect b="b" l="l" r="r" t="t"/>
            <a:pathLst>
              <a:path extrusionOk="0" h="1799739" w="1785983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6"/>
          <p:cNvSpPr/>
          <p:nvPr/>
        </p:nvSpPr>
        <p:spPr>
          <a:xfrm rot="-8100000">
            <a:off x="3294203" y="3143887"/>
            <a:ext cx="2287608" cy="3232926"/>
          </a:xfrm>
          <a:custGeom>
            <a:rect b="b" l="l" r="r" t="t"/>
            <a:pathLst>
              <a:path extrusionOk="0" h="3232926" w="2287608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2804199" y="3252258"/>
            <a:ext cx="464739" cy="464739"/>
          </a:xfrm>
          <a:custGeom>
            <a:rect b="b" l="l" r="r" t="t"/>
            <a:pathLst>
              <a:path extrusionOk="0" h="464739" w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rgbClr val="3E16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6"/>
          <p:cNvSpPr/>
          <p:nvPr/>
        </p:nvSpPr>
        <p:spPr>
          <a:xfrm rot="5400000">
            <a:off x="4142264" y="2322381"/>
            <a:ext cx="571820" cy="1316717"/>
          </a:xfrm>
          <a:custGeom>
            <a:rect b="b" l="l" r="r" t="t"/>
            <a:pathLst>
              <a:path extrusionOk="0" h="1316717" w="571820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5237891" y="5998972"/>
            <a:ext cx="340415" cy="340415"/>
          </a:xfrm>
          <a:prstGeom prst="ellipse">
            <a:avLst/>
          </a:prstGeom>
          <a:solidFill>
            <a:srgbClr val="7E90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9" name="Google Shape;219;p6"/>
          <p:cNvGrpSpPr/>
          <p:nvPr/>
        </p:nvGrpSpPr>
        <p:grpSpPr>
          <a:xfrm>
            <a:off x="-246817" y="-119895"/>
            <a:ext cx="6598528" cy="7105765"/>
            <a:chOff x="-246817" y="-119895"/>
            <a:chExt cx="6598528" cy="7105765"/>
          </a:xfrm>
        </p:grpSpPr>
        <p:grpSp>
          <p:nvGrpSpPr>
            <p:cNvPr id="220" name="Google Shape;220;p6"/>
            <p:cNvGrpSpPr/>
            <p:nvPr/>
          </p:nvGrpSpPr>
          <p:grpSpPr>
            <a:xfrm>
              <a:off x="2769226" y="3216679"/>
              <a:ext cx="636397" cy="637002"/>
              <a:chOff x="2769226" y="3216679"/>
              <a:chExt cx="636397" cy="637002"/>
            </a:xfrm>
          </p:grpSpPr>
          <p:sp>
            <p:nvSpPr>
              <p:cNvPr id="221" name="Google Shape;221;p6"/>
              <p:cNvSpPr/>
              <p:nvPr/>
            </p:nvSpPr>
            <p:spPr>
              <a:xfrm>
                <a:off x="2769226" y="3216679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2" name="Google Shape;222;p6"/>
              <p:cNvCxnSpPr/>
              <p:nvPr/>
            </p:nvCxnSpPr>
            <p:spPr>
              <a:xfrm>
                <a:off x="3087425" y="3085483"/>
                <a:ext cx="0" cy="90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3" name="Google Shape;223;p6"/>
            <p:cNvGrpSpPr/>
            <p:nvPr/>
          </p:nvGrpSpPr>
          <p:grpSpPr>
            <a:xfrm>
              <a:off x="-246817" y="-119895"/>
              <a:ext cx="4215423" cy="7036079"/>
              <a:chOff x="-246817" y="-119895"/>
              <a:chExt cx="4215423" cy="7036079"/>
            </a:xfrm>
          </p:grpSpPr>
          <p:grpSp>
            <p:nvGrpSpPr>
              <p:cNvPr id="224" name="Google Shape;224;p6"/>
              <p:cNvGrpSpPr/>
              <p:nvPr/>
            </p:nvGrpSpPr>
            <p:grpSpPr>
              <a:xfrm rot="-8100000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225" name="Google Shape;225;p6"/>
                <p:cNvCxnSpPr/>
                <p:nvPr/>
              </p:nvCxnSpPr>
              <p:spPr>
                <a:xfrm>
                  <a:off x="-4937151" y="4754133"/>
                  <a:ext cx="0" cy="235718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6" name="Google Shape;226;p6"/>
                <p:cNvSpPr/>
                <p:nvPr/>
              </p:nvSpPr>
              <p:spPr>
                <a:xfrm flipH="1" rot="10800000">
                  <a:off x="-5226554" y="3437416"/>
                  <a:ext cx="571820" cy="1316717"/>
                </a:xfrm>
                <a:custGeom>
                  <a:rect b="b" l="l" r="r" t="t"/>
                  <a:pathLst>
                    <a:path extrusionOk="0" h="1316717" w="571820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7" name="Google Shape;227;p6"/>
                <p:cNvSpPr/>
                <p:nvPr/>
              </p:nvSpPr>
              <p:spPr>
                <a:xfrm>
                  <a:off x="-6080955" y="4476018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8" name="Google Shape;228;p6"/>
                <p:cNvSpPr/>
                <p:nvPr/>
              </p:nvSpPr>
              <p:spPr>
                <a:xfrm flipH="1">
                  <a:off x="-4937151" y="4476018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9" name="Google Shape;229;p6"/>
                <p:cNvSpPr/>
                <p:nvPr/>
              </p:nvSpPr>
              <p:spPr>
                <a:xfrm>
                  <a:off x="-6080955" y="5190567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0" name="Google Shape;230;p6"/>
                <p:cNvSpPr/>
                <p:nvPr/>
              </p:nvSpPr>
              <p:spPr>
                <a:xfrm flipH="1">
                  <a:off x="-4937151" y="5190567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-6080955" y="5934581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 flipH="1">
                  <a:off x="-4937151" y="5934581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233" name="Google Shape;233;p6"/>
              <p:cNvSpPr/>
              <p:nvPr/>
            </p:nvSpPr>
            <p:spPr>
              <a:xfrm>
                <a:off x="564687" y="564687"/>
                <a:ext cx="340415" cy="340415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234" name="Google Shape;234;p6"/>
              <p:cNvGrpSpPr/>
              <p:nvPr/>
            </p:nvGrpSpPr>
            <p:grpSpPr>
              <a:xfrm rot="2700000">
                <a:off x="452989" y="4354033"/>
                <a:ext cx="1785983" cy="2261968"/>
                <a:chOff x="2725201" y="4453039"/>
                <a:chExt cx="1785983" cy="2261968"/>
              </a:xfrm>
            </p:grpSpPr>
            <p:cxnSp>
              <p:nvCxnSpPr>
                <p:cNvPr id="235" name="Google Shape;235;p6"/>
                <p:cNvCxnSpPr/>
                <p:nvPr/>
              </p:nvCxnSpPr>
              <p:spPr>
                <a:xfrm rot="10800000">
                  <a:off x="3618192" y="4453039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 rot="10800000">
                  <a:off x="2738439" y="5243393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7" name="Google Shape;237;p6"/>
                <p:cNvSpPr/>
                <p:nvPr/>
              </p:nvSpPr>
              <p:spPr>
                <a:xfrm flipH="1">
                  <a:off x="2725201" y="4861779"/>
                  <a:ext cx="1785983" cy="1799739"/>
                </a:xfrm>
                <a:custGeom>
                  <a:rect b="b" l="l" r="r" t="t"/>
                  <a:pathLst>
                    <a:path extrusionOk="0" h="1799739" w="1785983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Bell MT"/>
                    <a:ea typeface="Bell MT"/>
                    <a:cs typeface="Bell MT"/>
                    <a:sym typeface="Bell MT"/>
                  </a:endParaRPr>
                </a:p>
              </p:txBody>
            </p:sp>
            <p:sp>
              <p:nvSpPr>
                <p:cNvPr id="238" name="Google Shape;238;p6"/>
                <p:cNvSpPr/>
                <p:nvPr/>
              </p:nvSpPr>
              <p:spPr>
                <a:xfrm rot="2700000">
                  <a:off x="3124232" y="5447997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9" name="Google Shape;239;p6"/>
                <p:cNvSpPr/>
                <p:nvPr/>
              </p:nvSpPr>
              <p:spPr>
                <a:xfrm rot="2700000">
                  <a:off x="3315029" y="5983110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240" name="Google Shape;240;p6"/>
              <p:cNvGrpSpPr/>
              <p:nvPr/>
            </p:nvGrpSpPr>
            <p:grpSpPr>
              <a:xfrm rot="-54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241" name="Google Shape;241;p6"/>
                <p:cNvSpPr/>
                <p:nvPr/>
              </p:nvSpPr>
              <p:spPr>
                <a:xfrm>
                  <a:off x="8482785" y="4333632"/>
                  <a:ext cx="571820" cy="1311956"/>
                </a:xfrm>
                <a:custGeom>
                  <a:rect b="b" l="l" r="r" t="t"/>
                  <a:pathLst>
                    <a:path extrusionOk="0" h="1311956" w="571820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8768695" y="4330454"/>
                  <a:ext cx="0" cy="162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3" name="Google Shape;243;p6"/>
            <p:cNvGrpSpPr/>
            <p:nvPr/>
          </p:nvGrpSpPr>
          <p:grpSpPr>
            <a:xfrm>
              <a:off x="2136288" y="-50209"/>
              <a:ext cx="4215423" cy="7036079"/>
              <a:chOff x="2136288" y="-50209"/>
              <a:chExt cx="4215423" cy="7036079"/>
            </a:xfrm>
          </p:grpSpPr>
          <p:grpSp>
            <p:nvGrpSpPr>
              <p:cNvPr id="244" name="Google Shape;244;p6"/>
              <p:cNvGrpSpPr/>
              <p:nvPr/>
            </p:nvGrpSpPr>
            <p:grpSpPr>
              <a:xfrm rot="2700000">
                <a:off x="3100195" y="3041208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245" name="Google Shape;245;p6"/>
                <p:cNvCxnSpPr/>
                <p:nvPr/>
              </p:nvCxnSpPr>
              <p:spPr>
                <a:xfrm>
                  <a:off x="-4937151" y="4754133"/>
                  <a:ext cx="0" cy="235718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6" name="Google Shape;246;p6"/>
                <p:cNvSpPr/>
                <p:nvPr/>
              </p:nvSpPr>
              <p:spPr>
                <a:xfrm flipH="1" rot="10800000">
                  <a:off x="-5226554" y="3437416"/>
                  <a:ext cx="571820" cy="1316717"/>
                </a:xfrm>
                <a:custGeom>
                  <a:rect b="b" l="l" r="r" t="t"/>
                  <a:pathLst>
                    <a:path extrusionOk="0" h="1316717" w="571820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47" name="Google Shape;247;p6"/>
                <p:cNvSpPr/>
                <p:nvPr/>
              </p:nvSpPr>
              <p:spPr>
                <a:xfrm>
                  <a:off x="-6080955" y="4476018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48" name="Google Shape;248;p6"/>
                <p:cNvSpPr/>
                <p:nvPr/>
              </p:nvSpPr>
              <p:spPr>
                <a:xfrm flipH="1">
                  <a:off x="-4937151" y="4476018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49" name="Google Shape;249;p6"/>
                <p:cNvSpPr/>
                <p:nvPr/>
              </p:nvSpPr>
              <p:spPr>
                <a:xfrm>
                  <a:off x="-6080955" y="5190567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50" name="Google Shape;250;p6"/>
                <p:cNvSpPr/>
                <p:nvPr/>
              </p:nvSpPr>
              <p:spPr>
                <a:xfrm flipH="1">
                  <a:off x="-4937151" y="5190567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51" name="Google Shape;251;p6"/>
                <p:cNvSpPr/>
                <p:nvPr/>
              </p:nvSpPr>
              <p:spPr>
                <a:xfrm>
                  <a:off x="-6080955" y="5934581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52" name="Google Shape;252;p6"/>
                <p:cNvSpPr/>
                <p:nvPr/>
              </p:nvSpPr>
              <p:spPr>
                <a:xfrm flipH="1">
                  <a:off x="-4937151" y="5934581"/>
                  <a:ext cx="1143804" cy="735761"/>
                </a:xfrm>
                <a:custGeom>
                  <a:rect b="b" l="l" r="r" t="t"/>
                  <a:pathLst>
                    <a:path extrusionOk="0" h="735761" w="1143804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253" name="Google Shape;253;p6"/>
              <p:cNvSpPr/>
              <p:nvPr/>
            </p:nvSpPr>
            <p:spPr>
              <a:xfrm rot="10800000">
                <a:off x="5199791" y="5960872"/>
                <a:ext cx="340415" cy="340415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254" name="Google Shape;254;p6"/>
              <p:cNvGrpSpPr/>
              <p:nvPr/>
            </p:nvGrpSpPr>
            <p:grpSpPr>
              <a:xfrm rot="-8100000">
                <a:off x="3865921" y="249974"/>
                <a:ext cx="1785983" cy="2261968"/>
                <a:chOff x="2725201" y="4453039"/>
                <a:chExt cx="1785983" cy="2261968"/>
              </a:xfrm>
            </p:grpSpPr>
            <p:cxnSp>
              <p:nvCxnSpPr>
                <p:cNvPr id="255" name="Google Shape;255;p6"/>
                <p:cNvCxnSpPr/>
                <p:nvPr/>
              </p:nvCxnSpPr>
              <p:spPr>
                <a:xfrm rot="10800000">
                  <a:off x="3618192" y="4453039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6"/>
                <p:cNvCxnSpPr/>
                <p:nvPr/>
              </p:nvCxnSpPr>
              <p:spPr>
                <a:xfrm rot="10800000">
                  <a:off x="2738439" y="5243393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7" name="Google Shape;257;p6"/>
                <p:cNvSpPr/>
                <p:nvPr/>
              </p:nvSpPr>
              <p:spPr>
                <a:xfrm flipH="1">
                  <a:off x="2725201" y="4861779"/>
                  <a:ext cx="1785983" cy="1799739"/>
                </a:xfrm>
                <a:custGeom>
                  <a:rect b="b" l="l" r="r" t="t"/>
                  <a:pathLst>
                    <a:path extrusionOk="0" h="1799739" w="1785983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Bell MT"/>
                    <a:ea typeface="Bell MT"/>
                    <a:cs typeface="Bell MT"/>
                    <a:sym typeface="Bell MT"/>
                  </a:endParaRPr>
                </a:p>
              </p:txBody>
            </p:sp>
            <p:sp>
              <p:nvSpPr>
                <p:cNvPr id="258" name="Google Shape;258;p6"/>
                <p:cNvSpPr/>
                <p:nvPr/>
              </p:nvSpPr>
              <p:spPr>
                <a:xfrm rot="2700000">
                  <a:off x="3124232" y="5447997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59" name="Google Shape;259;p6"/>
                <p:cNvSpPr/>
                <p:nvPr/>
              </p:nvSpPr>
              <p:spPr>
                <a:xfrm rot="2700000">
                  <a:off x="3315029" y="5983110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260" name="Google Shape;260;p6"/>
              <p:cNvGrpSpPr/>
              <p:nvPr/>
            </p:nvGrpSpPr>
            <p:grpSpPr>
              <a:xfrm rot="5400000">
                <a:off x="3952522" y="2132639"/>
                <a:ext cx="571820" cy="1620000"/>
                <a:chOff x="8482785" y="4330454"/>
                <a:chExt cx="571820" cy="1620000"/>
              </a:xfrm>
            </p:grpSpPr>
            <p:sp>
              <p:nvSpPr>
                <p:cNvPr id="261" name="Google Shape;261;p6"/>
                <p:cNvSpPr/>
                <p:nvPr/>
              </p:nvSpPr>
              <p:spPr>
                <a:xfrm>
                  <a:off x="8482785" y="4333632"/>
                  <a:ext cx="571820" cy="1311956"/>
                </a:xfrm>
                <a:custGeom>
                  <a:rect b="b" l="l" r="r" t="t"/>
                  <a:pathLst>
                    <a:path extrusionOk="0" h="1311956" w="571820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62" name="Google Shape;262;p6"/>
                <p:cNvCxnSpPr/>
                <p:nvPr/>
              </p:nvCxnSpPr>
              <p:spPr>
                <a:xfrm>
                  <a:off x="8768695" y="4330454"/>
                  <a:ext cx="0" cy="162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7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7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269" name="Google Shape;269;p7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70" name="Google Shape;270;p7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71" name="Google Shape;271;p7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72" name="Google Shape;272;p7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73" name="Google Shape;27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7"/>
          <p:cNvSpPr txBox="1"/>
          <p:nvPr>
            <p:ph type="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EXPLORATORY DATA ANALYSIS</a:t>
            </a:r>
            <a:endParaRPr/>
          </a:p>
        </p:txBody>
      </p:sp>
      <p:grpSp>
        <p:nvGrpSpPr>
          <p:cNvPr id="275" name="Google Shape;275;p7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276" name="Google Shape;276;p7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79" name="Google Shape;279;p7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80" name="Google Shape;280;p7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82" name="Google Shape;282;p7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283" name="Google Shape;283;p7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284" name="Google Shape;284;p7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85" name="Google Shape;285;p7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86" name="Google Shape;286;p7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287" name="Google Shape;287;p7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88" name="Google Shape;288;p7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of Ratings showing that most of the ratings lie between 3.0 and 5.0" id="293" name="Google Shape;2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15" y="1209928"/>
            <a:ext cx="5316747" cy="3863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ox and whisker chart&#10;&#10;Description automatically generated" id="294" name="Google Shape;2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1532" y="1214574"/>
            <a:ext cx="5589916" cy="379624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8"/>
          <p:cNvSpPr txBox="1"/>
          <p:nvPr/>
        </p:nvSpPr>
        <p:spPr>
          <a:xfrm>
            <a:off x="396815" y="5184475"/>
            <a:ext cx="53167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Boxplot of Ratings showing that most of the ratings lie between 3.0 and 5.0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6290633" y="5183577"/>
            <a:ext cx="5589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Boxplot of per user rating count showing there are few users who rate many items but majority rate very few items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301" name="Google Shape;30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387901"/>
            <a:ext cx="5171471" cy="415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5504" y="1431656"/>
            <a:ext cx="4913820" cy="410689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9"/>
          <p:cNvSpPr txBox="1"/>
          <p:nvPr/>
        </p:nvSpPr>
        <p:spPr>
          <a:xfrm>
            <a:off x="1000664" y="5673306"/>
            <a:ext cx="52592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Majority of the products having very few ratings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9"/>
          <p:cNvSpPr txBox="1"/>
          <p:nvPr/>
        </p:nvSpPr>
        <p:spPr>
          <a:xfrm>
            <a:off x="6822596" y="5672406"/>
            <a:ext cx="4928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Top 30 most popular Products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f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3F0"/>
      </a:lt2>
      <a:accent1>
        <a:srgbClr val="2C48D7"/>
      </a:accent1>
      <a:accent2>
        <a:srgbClr val="2B97E5"/>
      </a:accent2>
      <a:accent3>
        <a:srgbClr val="5A2BE5"/>
      </a:accent3>
      <a:accent4>
        <a:srgbClr val="D34A19"/>
      </a:accent4>
      <a:accent5>
        <a:srgbClr val="DBA229"/>
      </a:accent5>
      <a:accent6>
        <a:srgbClr val="A7B716"/>
      </a:accent6>
      <a:hlink>
        <a:srgbClr val="9D8C3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2021-06-18T14:43:45Z</dcterms:created>
</cp:coreProperties>
</file>