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0" r:id="rId2"/>
    <p:sldId id="305" r:id="rId3"/>
    <p:sldId id="310" r:id="rId4"/>
    <p:sldId id="335" r:id="rId5"/>
    <p:sldId id="297" r:id="rId6"/>
    <p:sldId id="296" r:id="rId7"/>
    <p:sldId id="304" r:id="rId8"/>
    <p:sldId id="303" r:id="rId9"/>
    <p:sldId id="299" r:id="rId10"/>
    <p:sldId id="400" r:id="rId11"/>
    <p:sldId id="302" r:id="rId12"/>
    <p:sldId id="300" r:id="rId13"/>
    <p:sldId id="301" r:id="rId14"/>
    <p:sldId id="298" r:id="rId15"/>
    <p:sldId id="324" r:id="rId16"/>
    <p:sldId id="325" r:id="rId17"/>
    <p:sldId id="326" r:id="rId18"/>
    <p:sldId id="327" r:id="rId19"/>
    <p:sldId id="328" r:id="rId20"/>
    <p:sldId id="330" r:id="rId21"/>
    <p:sldId id="329" r:id="rId22"/>
    <p:sldId id="331" r:id="rId23"/>
    <p:sldId id="332" r:id="rId24"/>
    <p:sldId id="333" r:id="rId25"/>
    <p:sldId id="334" r:id="rId26"/>
    <p:sldId id="386" r:id="rId27"/>
    <p:sldId id="371" r:id="rId28"/>
    <p:sldId id="372" r:id="rId29"/>
    <p:sldId id="382" r:id="rId30"/>
    <p:sldId id="383" r:id="rId31"/>
    <p:sldId id="384" r:id="rId32"/>
    <p:sldId id="336" r:id="rId33"/>
    <p:sldId id="398" r:id="rId34"/>
    <p:sldId id="399" r:id="rId35"/>
    <p:sldId id="307" r:id="rId36"/>
    <p:sldId id="308" r:id="rId37"/>
    <p:sldId id="339" r:id="rId38"/>
    <p:sldId id="315" r:id="rId39"/>
    <p:sldId id="314" r:id="rId4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24"/>
      </p:cViewPr>
      <p:guideLst>
        <p:guide orient="horz" pos="2908"/>
        <p:guide pos="21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1AAAF8"/>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1600" b="0" i="0">
                <a:solidFill>
                  <a:srgbClr val="6F849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1AAAF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1AAAF8"/>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5045" y="1197305"/>
            <a:ext cx="7753908" cy="1764030"/>
          </a:xfrm>
          <a:prstGeom prst="rect">
            <a:avLst/>
          </a:prstGeom>
        </p:spPr>
        <p:txBody>
          <a:bodyPr wrap="square" lIns="0" tIns="0" rIns="0" bIns="0">
            <a:spAutoFit/>
          </a:bodyPr>
          <a:lstStyle>
            <a:lvl1pPr>
              <a:defRPr sz="6000" b="0" i="0">
                <a:solidFill>
                  <a:srgbClr val="1AAAF8"/>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93091" y="1444193"/>
            <a:ext cx="8957817" cy="2870200"/>
          </a:xfrm>
          <a:prstGeom prst="rect">
            <a:avLst/>
          </a:prstGeom>
        </p:spPr>
        <p:txBody>
          <a:bodyPr wrap="square" lIns="0" tIns="0" rIns="0" bIns="0">
            <a:spAutoFit/>
          </a:bodyPr>
          <a:lstStyle>
            <a:lvl1pPr>
              <a:defRPr sz="1600" b="0" i="0">
                <a:solidFill>
                  <a:srgbClr val="6F849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327660"/>
            <a:ext cx="7772400" cy="1384935"/>
          </a:xfrm>
        </p:spPr>
        <p:txBody>
          <a:bodyPr/>
          <a:lstStyle/>
          <a:p>
            <a:r>
              <a:rPr lang="en-IN" altLang="en-US" sz="4500" b="1" u="sng">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rPr>
              <a:t>Deploying a Python Web App on Docker Container</a:t>
            </a:r>
          </a:p>
        </p:txBody>
      </p:sp>
      <p:sp>
        <p:nvSpPr>
          <p:cNvPr id="3" name="Subtitle 2"/>
          <p:cNvSpPr>
            <a:spLocks noGrp="1"/>
          </p:cNvSpPr>
          <p:nvPr>
            <p:ph type="subTitle" idx="4"/>
          </p:nvPr>
        </p:nvSpPr>
        <p:spPr>
          <a:xfrm>
            <a:off x="266700" y="2599055"/>
            <a:ext cx="1752600" cy="984885"/>
          </a:xfrm>
        </p:spPr>
        <p:txBody>
          <a:bodyPr wrap="square"/>
          <a:lstStyle/>
          <a:p>
            <a:r>
              <a:rPr lang="en-IN" altLang="en-US" b="1" i="1" dirty="0">
                <a:solidFill>
                  <a:schemeClr val="tx1"/>
                </a:solidFill>
                <a:latin typeface="Times New Roman" panose="02020603050405020304" pitchFamily="18" charset="0"/>
                <a:cs typeface="Times New Roman" panose="02020603050405020304" pitchFamily="18" charset="0"/>
              </a:rPr>
              <a:t>Submitted By:-</a:t>
            </a:r>
          </a:p>
          <a:p>
            <a:endParaRPr lang="en-IN" altLang="en-US" b="1" i="1" dirty="0">
              <a:solidFill>
                <a:schemeClr val="tx1"/>
              </a:solidFill>
              <a:latin typeface="Times New Roman" panose="02020603050405020304" pitchFamily="18" charset="0"/>
              <a:cs typeface="Times New Roman" panose="02020603050405020304" pitchFamily="18" charset="0"/>
            </a:endParaRPr>
          </a:p>
          <a:p>
            <a:r>
              <a:rPr lang="en-IN" altLang="en-US" b="1" i="1" dirty="0">
                <a:solidFill>
                  <a:schemeClr val="tx1"/>
                </a:solidFill>
                <a:latin typeface="Times New Roman" panose="02020603050405020304" pitchFamily="18" charset="0"/>
                <a:cs typeface="Times New Roman" panose="02020603050405020304" pitchFamily="18" charset="0"/>
              </a:rPr>
              <a:t>Sahil Srivastava</a:t>
            </a:r>
          </a:p>
          <a:p>
            <a:r>
              <a:rPr lang="en-IN" altLang="en-US" b="1" i="1" dirty="0" err="1">
                <a:solidFill>
                  <a:schemeClr val="tx1"/>
                </a:solidFill>
                <a:latin typeface="Times New Roman" panose="02020603050405020304" pitchFamily="18" charset="0"/>
                <a:cs typeface="Times New Roman" panose="02020603050405020304" pitchFamily="18" charset="0"/>
              </a:rPr>
              <a:t>Shruti</a:t>
            </a:r>
            <a:r>
              <a:rPr lang="en-IN" altLang="en-US" b="1" i="1" dirty="0">
                <a:solidFill>
                  <a:schemeClr val="tx1"/>
                </a:solidFill>
                <a:latin typeface="Times New Roman" panose="02020603050405020304" pitchFamily="18" charset="0"/>
                <a:cs typeface="Times New Roman" panose="02020603050405020304" pitchFamily="18" charset="0"/>
              </a:rPr>
              <a:t> </a:t>
            </a:r>
            <a:r>
              <a:rPr lang="en-IN" altLang="en-US" b="1" i="1" dirty="0" smtClean="0">
                <a:solidFill>
                  <a:schemeClr val="tx1"/>
                </a:solidFill>
                <a:latin typeface="Times New Roman" panose="02020603050405020304" pitchFamily="18" charset="0"/>
                <a:cs typeface="Times New Roman" panose="02020603050405020304" pitchFamily="18" charset="0"/>
              </a:rPr>
              <a:t>Sharma</a:t>
            </a:r>
            <a:endParaRPr lang="en-IN" altLang="en-US" b="1" i="1" dirty="0">
              <a:solidFill>
                <a:schemeClr val="tx1"/>
              </a:solidFill>
              <a:latin typeface="Times New Roman" panose="02020603050405020304" pitchFamily="18" charset="0"/>
              <a:cs typeface="Times New Roman" panose="02020603050405020304" pitchFamily="18" charset="0"/>
            </a:endParaRPr>
          </a:p>
        </p:txBody>
      </p:sp>
      <p:pic>
        <p:nvPicPr>
          <p:cNvPr id="4" name="Picture 3" descr="docker-logo"/>
          <p:cNvPicPr>
            <a:picLocks noChangeAspect="1"/>
          </p:cNvPicPr>
          <p:nvPr/>
        </p:nvPicPr>
        <p:blipFill>
          <a:blip r:embed="rId2"/>
          <a:stretch>
            <a:fillRect/>
          </a:stretch>
        </p:blipFill>
        <p:spPr>
          <a:xfrm>
            <a:off x="5820410" y="2661285"/>
            <a:ext cx="2703830" cy="1600200"/>
          </a:xfrm>
          <a:prstGeom prst="rect">
            <a:avLst/>
          </a:prstGeom>
        </p:spPr>
      </p:pic>
      <p:pic>
        <p:nvPicPr>
          <p:cNvPr id="5" name="Picture 4" descr="django"/>
          <p:cNvPicPr>
            <a:picLocks noChangeAspect="1"/>
          </p:cNvPicPr>
          <p:nvPr/>
        </p:nvPicPr>
        <p:blipFill>
          <a:blip r:embed="rId3"/>
          <a:stretch>
            <a:fillRect/>
          </a:stretch>
        </p:blipFill>
        <p:spPr>
          <a:xfrm>
            <a:off x="2349500" y="2599055"/>
            <a:ext cx="3065145" cy="17252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523240" y="176530"/>
            <a:ext cx="8075295" cy="4694555"/>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085" y="189230"/>
            <a:ext cx="860298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Command to create a super user/admin</a:t>
            </a:r>
          </a:p>
        </p:txBody>
      </p:sp>
      <p:sp>
        <p:nvSpPr>
          <p:cNvPr id="7" name="Subtitle 6"/>
          <p:cNvSpPr>
            <a:spLocks noGrp="1"/>
          </p:cNvSpPr>
          <p:nvPr>
            <p:ph type="subTitle" idx="4"/>
          </p:nvPr>
        </p:nvSpPr>
        <p:spPr>
          <a:xfrm>
            <a:off x="334645" y="4183380"/>
            <a:ext cx="7249160" cy="368935"/>
          </a:xfrm>
        </p:spPr>
        <p:txBody>
          <a:bodyPr wrap="square"/>
          <a:lstStyle/>
          <a:p>
            <a:pPr marL="342900" indent="-342900">
              <a:buFont typeface="Arial" panose="020B0604020202020204" pitchFamily="34" charset="0"/>
              <a:buChar char="•"/>
            </a:pPr>
            <a:r>
              <a:rPr lang="en-IN" altLang="en-US" sz="2400">
                <a:solidFill>
                  <a:schemeClr val="tx1"/>
                </a:solidFill>
                <a:latin typeface="Times New Roman" panose="02020603050405020304" pitchFamily="18" charset="0"/>
                <a:cs typeface="Times New Roman" panose="02020603050405020304" pitchFamily="18" charset="0"/>
              </a:rPr>
              <a:t>python manage.py createsuperuser</a:t>
            </a:r>
          </a:p>
        </p:txBody>
      </p:sp>
      <p:pic>
        <p:nvPicPr>
          <p:cNvPr id="4" name="Content Placeholder 3"/>
          <p:cNvPicPr>
            <a:picLocks noGrp="1" noChangeAspect="1"/>
          </p:cNvPicPr>
          <p:nvPr>
            <p:ph sz="half" idx="4294967295"/>
          </p:nvPr>
        </p:nvPicPr>
        <p:blipFill>
          <a:blip r:embed="rId2"/>
          <a:srcRect t="64410" b="4973"/>
          <a:stretch>
            <a:fillRect/>
          </a:stretch>
        </p:blipFill>
        <p:spPr>
          <a:xfrm>
            <a:off x="334645" y="1400810"/>
            <a:ext cx="8474710" cy="2050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45" y="156845"/>
            <a:ext cx="5584825"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Database and Migrations</a:t>
            </a:r>
          </a:p>
        </p:txBody>
      </p:sp>
      <p:pic>
        <p:nvPicPr>
          <p:cNvPr id="5" name="Content Placeholder 4"/>
          <p:cNvPicPr>
            <a:picLocks noGrp="1" noChangeAspect="1"/>
          </p:cNvPicPr>
          <p:nvPr>
            <p:ph sz="half" idx="2"/>
          </p:nvPr>
        </p:nvPicPr>
        <p:blipFill>
          <a:blip r:embed="rId2"/>
          <a:stretch>
            <a:fillRect/>
          </a:stretch>
        </p:blipFill>
        <p:spPr>
          <a:xfrm>
            <a:off x="412115" y="989965"/>
            <a:ext cx="7453630" cy="3971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0190" y="393700"/>
            <a:ext cx="7772400" cy="615315"/>
          </a:xfrm>
        </p:spPr>
        <p:txBody>
          <a:bodyPr/>
          <a:lstStyle/>
          <a:p>
            <a:r>
              <a:rPr lang="en-IN" altLang="en-US" sz="4000" b="1" u="sng">
                <a:solidFill>
                  <a:schemeClr val="tx1"/>
                </a:solidFill>
                <a:latin typeface="Times New Roman" panose="02020603050405020304" pitchFamily="18" charset="0"/>
                <a:cs typeface="Times New Roman" panose="02020603050405020304" pitchFamily="18" charset="0"/>
              </a:rPr>
              <a:t>Commands for database execution </a:t>
            </a:r>
          </a:p>
        </p:txBody>
      </p:sp>
      <p:sp>
        <p:nvSpPr>
          <p:cNvPr id="3" name="Subtitle 2"/>
          <p:cNvSpPr>
            <a:spLocks noGrp="1"/>
          </p:cNvSpPr>
          <p:nvPr>
            <p:ph type="subTitle" idx="4"/>
          </p:nvPr>
        </p:nvSpPr>
        <p:spPr>
          <a:xfrm>
            <a:off x="250190" y="1373505"/>
            <a:ext cx="6400800" cy="3446780"/>
          </a:xfrm>
        </p:spPr>
        <p:txBody>
          <a:bodyPr/>
          <a:lstStyle/>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python manage.py migration used to migrate the databse</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User.objects.all() shows the number of users that are registered</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User.objects.first() show the first user that is registered</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User.objects.last() show the last user that is registered</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user=User.objects.first()</a:t>
            </a:r>
          </a:p>
          <a:p>
            <a:pPr indent="0" algn="just">
              <a:buFont typeface="Arial" panose="020B0604020202020204" pitchFamily="34" charset="0"/>
              <a:buNone/>
            </a:pPr>
            <a:r>
              <a:rPr lang="en-IN" altLang="en-US">
                <a:solidFill>
                  <a:schemeClr val="tx1"/>
                </a:solidFill>
                <a:latin typeface="Times New Roman" panose="02020603050405020304" pitchFamily="18" charset="0"/>
                <a:cs typeface="Times New Roman" panose="02020603050405020304" pitchFamily="18" charset="0"/>
              </a:rPr>
              <a:t>      user.id() attribute gives the primary key of the user</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Post_objects.all() gives the total posts that are stored in the database</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Post_name.save() is used to save the post in the database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450" y="354965"/>
            <a:ext cx="598297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Zero Level DFD of BLOG</a:t>
            </a:r>
          </a:p>
        </p:txBody>
      </p:sp>
      <p:sp>
        <p:nvSpPr>
          <p:cNvPr id="3" name="Subtitle 2"/>
          <p:cNvSpPr>
            <a:spLocks noGrp="1"/>
          </p:cNvSpPr>
          <p:nvPr>
            <p:ph type="subTitle" idx="4"/>
          </p:nvPr>
        </p:nvSpPr>
        <p:spPr>
          <a:xfrm>
            <a:off x="298450" y="1661795"/>
            <a:ext cx="6400800" cy="2461895"/>
          </a:xfrm>
        </p:spPr>
        <p:txBody>
          <a:bodyPr/>
          <a:lstStyle/>
          <a:p>
            <a:pPr marL="285750" indent="-285750" algn="just">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Basic overview of the whole online Blog system where processes being analyzed or modeled</a:t>
            </a:r>
          </a:p>
          <a:p>
            <a:pPr marL="285750" indent="-285750" algn="just">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Designed to be an at-a-glance view of Comment, Technology, Blog and Web page showing the system as a single high-level-process</a:t>
            </a:r>
          </a:p>
          <a:p>
            <a:pPr marL="285750" indent="-285750" algn="just">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Elaborated the high level proces of Online Blogging</a:t>
            </a:r>
          </a:p>
          <a:p>
            <a:pPr marL="285750" indent="-285750" algn="just">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Shows the relationships of Comment, Technology, Blog and Web Page to external entities of Blog, Blog Category and Create Blog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453765" y="1885950"/>
            <a:ext cx="1524000" cy="1371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altLang="en-US" b="1">
                <a:latin typeface="Times New Roman" panose="02020603050405020304" pitchFamily="18" charset="0"/>
                <a:cs typeface="Times New Roman" panose="02020603050405020304" pitchFamily="18" charset="0"/>
              </a:rPr>
              <a:t>Online Blogging System</a:t>
            </a:r>
          </a:p>
        </p:txBody>
      </p:sp>
      <p:sp>
        <p:nvSpPr>
          <p:cNvPr id="9" name="Rectangle 8"/>
          <p:cNvSpPr/>
          <p:nvPr/>
        </p:nvSpPr>
        <p:spPr>
          <a:xfrm>
            <a:off x="3453765" y="378460"/>
            <a:ext cx="16002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1600" b="1">
                <a:latin typeface="Times New Roman" panose="02020603050405020304" pitchFamily="18" charset="0"/>
                <a:cs typeface="Times New Roman" panose="02020603050405020304" pitchFamily="18" charset="0"/>
              </a:rPr>
              <a:t>Technology</a:t>
            </a:r>
          </a:p>
          <a:p>
            <a:pPr algn="ctr"/>
            <a:r>
              <a:rPr lang="en-IN" altLang="en-US" sz="1600" b="1">
                <a:latin typeface="Times New Roman" panose="02020603050405020304" pitchFamily="18" charset="0"/>
                <a:cs typeface="Times New Roman" panose="02020603050405020304" pitchFamily="18" charset="0"/>
              </a:rPr>
              <a:t>Management</a:t>
            </a:r>
          </a:p>
        </p:txBody>
      </p:sp>
      <p:sp>
        <p:nvSpPr>
          <p:cNvPr id="10" name="Rectangle 9"/>
          <p:cNvSpPr/>
          <p:nvPr/>
        </p:nvSpPr>
        <p:spPr>
          <a:xfrm>
            <a:off x="3453765" y="4239895"/>
            <a:ext cx="1691005" cy="6070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1600" b="1">
                <a:latin typeface="Times New Roman" panose="02020603050405020304" pitchFamily="18" charset="0"/>
                <a:cs typeface="Times New Roman" panose="02020603050405020304" pitchFamily="18" charset="0"/>
              </a:rPr>
              <a:t>Login Management</a:t>
            </a:r>
          </a:p>
        </p:txBody>
      </p:sp>
      <p:sp>
        <p:nvSpPr>
          <p:cNvPr id="11" name="Rectangle 10"/>
          <p:cNvSpPr/>
          <p:nvPr/>
        </p:nvSpPr>
        <p:spPr>
          <a:xfrm>
            <a:off x="7187565" y="1352550"/>
            <a:ext cx="172212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1600" b="1">
                <a:latin typeface="Times New Roman" panose="02020603050405020304" pitchFamily="18" charset="0"/>
                <a:cs typeface="Times New Roman" panose="02020603050405020304" pitchFamily="18" charset="0"/>
              </a:rPr>
              <a:t>Comment</a:t>
            </a:r>
          </a:p>
          <a:p>
            <a:pPr algn="ctr"/>
            <a:r>
              <a:rPr lang="en-IN" altLang="en-US" sz="1600" b="1">
                <a:latin typeface="Times New Roman" panose="02020603050405020304" pitchFamily="18" charset="0"/>
                <a:cs typeface="Times New Roman" panose="02020603050405020304" pitchFamily="18" charset="0"/>
              </a:rPr>
              <a:t>Management</a:t>
            </a:r>
          </a:p>
        </p:txBody>
      </p:sp>
      <p:sp>
        <p:nvSpPr>
          <p:cNvPr id="12" name="Rectangle 11"/>
          <p:cNvSpPr/>
          <p:nvPr/>
        </p:nvSpPr>
        <p:spPr>
          <a:xfrm>
            <a:off x="7187565" y="3638550"/>
            <a:ext cx="172212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altLang="en-US" sz="1600" b="1">
                <a:latin typeface="Times New Roman" panose="02020603050405020304" pitchFamily="18" charset="0"/>
                <a:cs typeface="Times New Roman" panose="02020603050405020304" pitchFamily="18" charset="0"/>
              </a:rPr>
              <a:t>System User</a:t>
            </a:r>
          </a:p>
          <a:p>
            <a:pPr algn="just"/>
            <a:r>
              <a:rPr lang="en-IN" altLang="en-US" sz="1600" b="1">
                <a:latin typeface="Times New Roman" panose="02020603050405020304" pitchFamily="18" charset="0"/>
                <a:cs typeface="Times New Roman" panose="02020603050405020304" pitchFamily="18" charset="0"/>
              </a:rPr>
              <a:t>Management</a:t>
            </a:r>
          </a:p>
        </p:txBody>
      </p:sp>
      <p:sp>
        <p:nvSpPr>
          <p:cNvPr id="13" name="Rectangle 12"/>
          <p:cNvSpPr/>
          <p:nvPr/>
        </p:nvSpPr>
        <p:spPr>
          <a:xfrm>
            <a:off x="546735" y="1352550"/>
            <a:ext cx="1752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1600" b="1">
                <a:latin typeface="Times New Roman" panose="02020603050405020304" pitchFamily="18" charset="0"/>
                <a:cs typeface="Times New Roman" panose="02020603050405020304" pitchFamily="18" charset="0"/>
              </a:rPr>
              <a:t>Blog Management</a:t>
            </a:r>
          </a:p>
        </p:txBody>
      </p:sp>
      <p:sp>
        <p:nvSpPr>
          <p:cNvPr id="14" name="Rectangle 13"/>
          <p:cNvSpPr/>
          <p:nvPr/>
        </p:nvSpPr>
        <p:spPr>
          <a:xfrm>
            <a:off x="546735" y="363855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1600" b="1">
                <a:latin typeface="Times New Roman" panose="02020603050405020304" pitchFamily="18" charset="0"/>
                <a:cs typeface="Times New Roman" panose="02020603050405020304" pitchFamily="18" charset="0"/>
              </a:rPr>
              <a:t>Create Blog Management</a:t>
            </a:r>
          </a:p>
        </p:txBody>
      </p:sp>
      <p:cxnSp>
        <p:nvCxnSpPr>
          <p:cNvPr id="17" name="Straight Arrow Connector 16"/>
          <p:cNvCxnSpPr/>
          <p:nvPr/>
        </p:nvCxnSpPr>
        <p:spPr>
          <a:xfrm flipH="1">
            <a:off x="4234815" y="1064260"/>
            <a:ext cx="38100" cy="82169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8" idx="7"/>
            <a:endCxn id="11" idx="1"/>
          </p:cNvCxnSpPr>
          <p:nvPr/>
        </p:nvCxnSpPr>
        <p:spPr>
          <a:xfrm flipV="1">
            <a:off x="4754880" y="1619250"/>
            <a:ext cx="2432685" cy="46736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8" idx="5"/>
            <a:endCxn id="12" idx="1"/>
          </p:cNvCxnSpPr>
          <p:nvPr/>
        </p:nvCxnSpPr>
        <p:spPr>
          <a:xfrm>
            <a:off x="4754880" y="3056890"/>
            <a:ext cx="2432685" cy="84836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4"/>
            <a:endCxn id="10" idx="0"/>
          </p:cNvCxnSpPr>
          <p:nvPr/>
        </p:nvCxnSpPr>
        <p:spPr>
          <a:xfrm>
            <a:off x="4215765" y="3257550"/>
            <a:ext cx="83820" cy="982345"/>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8" idx="1"/>
            <a:endCxn id="13" idx="3"/>
          </p:cNvCxnSpPr>
          <p:nvPr/>
        </p:nvCxnSpPr>
        <p:spPr>
          <a:xfrm flipH="1" flipV="1">
            <a:off x="2299335" y="1619250"/>
            <a:ext cx="1377315" cy="46736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3"/>
            <a:endCxn id="14" idx="3"/>
          </p:cNvCxnSpPr>
          <p:nvPr/>
        </p:nvCxnSpPr>
        <p:spPr>
          <a:xfrm flipH="1">
            <a:off x="2451735" y="3056890"/>
            <a:ext cx="1224915" cy="84836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3545" y="1140790"/>
            <a:ext cx="7753908" cy="3446780"/>
          </a:xfrm>
        </p:spPr>
        <p:txBody>
          <a:bodyPr/>
          <a:lstStyle/>
          <a:p>
            <a:pPr marL="0" indent="0">
              <a:buNone/>
            </a:pPr>
            <a:r>
              <a:rPr lang="en-IN" altLang="en-US" sz="1600">
                <a:solidFill>
                  <a:schemeClr val="tx1"/>
                </a:solidFill>
                <a:latin typeface="Times New Roman" panose="02020603050405020304" pitchFamily="18" charset="0"/>
                <a:cs typeface="Times New Roman" panose="02020603050405020304" pitchFamily="18" charset="0"/>
                <a:sym typeface="+mn-ea"/>
              </a:rPr>
              <a:t>Managing all the Blog</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Managing all the Blog Category</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Managing all the Create Blog</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Managing all the Blog Type</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Managing all the Comment</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Managing all the Technology Blog</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
            </a:r>
            <a:br>
              <a:rPr lang="en-IN" altLang="en-US" sz="1600">
                <a:solidFill>
                  <a:schemeClr val="tx1"/>
                </a:solidFill>
                <a:latin typeface="Times New Roman" panose="02020603050405020304" pitchFamily="18" charset="0"/>
                <a:cs typeface="Times New Roman" panose="02020603050405020304" pitchFamily="18" charset="0"/>
                <a:sym typeface="+mn-ea"/>
              </a:rPr>
            </a:br>
            <a:r>
              <a:rPr lang="en-IN" altLang="en-US" sz="1600">
                <a:solidFill>
                  <a:schemeClr val="tx1"/>
                </a:solidFill>
                <a:latin typeface="Times New Roman" panose="02020603050405020304" pitchFamily="18" charset="0"/>
                <a:cs typeface="Times New Roman" panose="02020603050405020304" pitchFamily="18" charset="0"/>
                <a:sym typeface="+mn-ea"/>
              </a:rPr>
              <a:t>Managing all the Web Page</a:t>
            </a:r>
            <a:br>
              <a:rPr lang="en-IN" altLang="en-US" sz="1600">
                <a:solidFill>
                  <a:schemeClr val="tx1"/>
                </a:solidFill>
                <a:latin typeface="Times New Roman" panose="02020603050405020304" pitchFamily="18" charset="0"/>
                <a:cs typeface="Times New Roman" panose="02020603050405020304" pitchFamily="18" charset="0"/>
                <a:sym typeface="+mn-ea"/>
              </a:rPr>
            </a:br>
            <a:endParaRPr lang="en-US" sz="1600"/>
          </a:p>
        </p:txBody>
      </p:sp>
      <p:sp>
        <p:nvSpPr>
          <p:cNvPr id="3" name="Text Placeholder 2"/>
          <p:cNvSpPr>
            <a:spLocks noGrp="1"/>
          </p:cNvSpPr>
          <p:nvPr>
            <p:ph type="body" idx="1"/>
          </p:nvPr>
        </p:nvSpPr>
        <p:spPr>
          <a:xfrm>
            <a:off x="123825" y="364490"/>
            <a:ext cx="8621395" cy="384175"/>
          </a:xfrm>
        </p:spPr>
        <p:txBody>
          <a:bodyPr wrap="square"/>
          <a:lstStyle/>
          <a:p>
            <a:r>
              <a:rPr lang="en-IN" altLang="en-US" sz="2500" b="1" u="sng">
                <a:solidFill>
                  <a:schemeClr val="tx1"/>
                </a:solidFill>
                <a:latin typeface="Times New Roman" panose="02020603050405020304" pitchFamily="18" charset="0"/>
                <a:cs typeface="Times New Roman" panose="02020603050405020304" pitchFamily="18" charset="0"/>
              </a:rPr>
              <a:t>High Level Entities and process flow of online blogging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70" y="314325"/>
            <a:ext cx="7772400" cy="615315"/>
          </a:xfrm>
        </p:spPr>
        <p:txBody>
          <a:bodyPr/>
          <a:lstStyle/>
          <a:p>
            <a:r>
              <a:rPr lang="en-IN" altLang="en-US" sz="4000" b="1" u="sng">
                <a:solidFill>
                  <a:schemeClr val="tx1"/>
                </a:solidFill>
                <a:latin typeface="Times New Roman" panose="02020603050405020304" pitchFamily="18" charset="0"/>
                <a:cs typeface="Times New Roman" panose="02020603050405020304" pitchFamily="18" charset="0"/>
                <a:sym typeface="+mn-ea"/>
              </a:rPr>
              <a:t>First Level DFD of BLOG</a:t>
            </a:r>
            <a:endParaRPr lang="en-US" sz="4000"/>
          </a:p>
        </p:txBody>
      </p:sp>
      <p:sp>
        <p:nvSpPr>
          <p:cNvPr id="3" name="Subtitle 2"/>
          <p:cNvSpPr>
            <a:spLocks noGrp="1"/>
          </p:cNvSpPr>
          <p:nvPr>
            <p:ph type="subTitle" idx="4"/>
          </p:nvPr>
        </p:nvSpPr>
        <p:spPr>
          <a:xfrm>
            <a:off x="255270" y="1539240"/>
            <a:ext cx="8333740" cy="2461895"/>
          </a:xfrm>
        </p:spPr>
        <p:txBody>
          <a:bodyPr wrap="square"/>
          <a:lstStyle/>
          <a:p>
            <a:pPr marL="285750" indent="-285750" algn="just">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Shows how the system is divided into sub-systems, each of which deals with one or more of the data flows to or from an external agent, and which together provide all of the functionality of the Online Blogging System as a whole.</a:t>
            </a:r>
          </a:p>
          <a:p>
            <a:pPr marL="285750" indent="-285750" algn="just">
              <a:buFont typeface="Wingdings" panose="05000000000000000000" charset="0"/>
              <a:buChar char="Ø"/>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Identifies internal data stores of Web Page, Technology Blog, Comment, Blog Type, Create Blog that must be present in order for the online blogging system to do its job</a:t>
            </a:r>
          </a:p>
          <a:p>
            <a:pPr marL="285750" indent="-285750" algn="just">
              <a:buFont typeface="Wingdings" panose="05000000000000000000" charset="0"/>
              <a:buChar char="Ø"/>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Shows the flow of data between various parts of Blog, Create Blog, Technology Blog, Web Page</a:t>
            </a:r>
          </a:p>
          <a:p>
            <a:pPr marL="285750" indent="-285750" algn="just">
              <a:buFont typeface="Wingdings" panose="05000000000000000000" charset="0"/>
              <a:buChar char="Ø"/>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Provides a more detailed breakout of pieces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84245" y="1630680"/>
            <a:ext cx="1973580" cy="16973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2000" b="1">
                <a:latin typeface="Times New Roman" panose="02020603050405020304" pitchFamily="18" charset="0"/>
                <a:cs typeface="Times New Roman" panose="02020603050405020304" pitchFamily="18" charset="0"/>
              </a:rPr>
              <a:t>Online Blogging System</a:t>
            </a:r>
          </a:p>
        </p:txBody>
      </p:sp>
      <p:sp>
        <p:nvSpPr>
          <p:cNvPr id="5" name="Rectangle 4"/>
          <p:cNvSpPr/>
          <p:nvPr/>
        </p:nvSpPr>
        <p:spPr>
          <a:xfrm>
            <a:off x="6705600" y="297815"/>
            <a:ext cx="2209800" cy="3835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1600" b="1">
                <a:latin typeface="Times New Roman" panose="02020603050405020304" pitchFamily="18" charset="0"/>
                <a:cs typeface="Times New Roman" panose="02020603050405020304" pitchFamily="18" charset="0"/>
              </a:rPr>
              <a:t>Generate Blog Report</a:t>
            </a:r>
          </a:p>
        </p:txBody>
      </p:sp>
      <p:sp>
        <p:nvSpPr>
          <p:cNvPr id="7" name="Rectangle 6"/>
          <p:cNvSpPr/>
          <p:nvPr/>
        </p:nvSpPr>
        <p:spPr>
          <a:xfrm>
            <a:off x="6705600" y="915670"/>
            <a:ext cx="2209800" cy="74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Generate Technology Blog Report</a:t>
            </a:r>
            <a:endParaRPr lang="en-US" sz="1600" b="1">
              <a:latin typeface="Times New Roman" panose="02020603050405020304" pitchFamily="18" charset="0"/>
              <a:cs typeface="Times New Roman" panose="02020603050405020304" pitchFamily="18" charset="0"/>
            </a:endParaRPr>
          </a:p>
        </p:txBody>
      </p:sp>
      <p:sp>
        <p:nvSpPr>
          <p:cNvPr id="8" name="Rectangle 7"/>
          <p:cNvSpPr/>
          <p:nvPr/>
        </p:nvSpPr>
        <p:spPr>
          <a:xfrm>
            <a:off x="6705600" y="2047240"/>
            <a:ext cx="22098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Generate Comment Report</a:t>
            </a:r>
            <a:endParaRPr lang="en-US" sz="1600" b="1">
              <a:latin typeface="Times New Roman" panose="02020603050405020304" pitchFamily="18" charset="0"/>
              <a:cs typeface="Times New Roman" panose="02020603050405020304" pitchFamily="18" charset="0"/>
            </a:endParaRPr>
          </a:p>
        </p:txBody>
      </p:sp>
      <p:sp>
        <p:nvSpPr>
          <p:cNvPr id="9" name="Rectangle 8"/>
          <p:cNvSpPr/>
          <p:nvPr/>
        </p:nvSpPr>
        <p:spPr>
          <a:xfrm>
            <a:off x="6705600" y="2966085"/>
            <a:ext cx="22098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Generate Web Page Report</a:t>
            </a:r>
            <a:endParaRPr lang="en-US" sz="1600" b="1">
              <a:latin typeface="Times New Roman" panose="02020603050405020304" pitchFamily="18" charset="0"/>
              <a:cs typeface="Times New Roman" panose="02020603050405020304" pitchFamily="18" charset="0"/>
            </a:endParaRPr>
          </a:p>
        </p:txBody>
      </p:sp>
      <p:sp>
        <p:nvSpPr>
          <p:cNvPr id="10" name="Rectangle 9"/>
          <p:cNvSpPr/>
          <p:nvPr/>
        </p:nvSpPr>
        <p:spPr>
          <a:xfrm>
            <a:off x="6705600" y="3872865"/>
            <a:ext cx="2209800" cy="471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Check User Login Details</a:t>
            </a:r>
          </a:p>
        </p:txBody>
      </p:sp>
      <p:sp>
        <p:nvSpPr>
          <p:cNvPr id="11" name="Rectangle 10"/>
          <p:cNvSpPr/>
          <p:nvPr/>
        </p:nvSpPr>
        <p:spPr>
          <a:xfrm>
            <a:off x="6705600" y="4592320"/>
            <a:ext cx="2209800" cy="460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Generate System User Report</a:t>
            </a:r>
            <a:endParaRPr lang="en-US" sz="1600" b="1">
              <a:latin typeface="Times New Roman" panose="02020603050405020304" pitchFamily="18" charset="0"/>
              <a:cs typeface="Times New Roman" panose="02020603050405020304" pitchFamily="18" charset="0"/>
            </a:endParaRPr>
          </a:p>
        </p:txBody>
      </p:sp>
      <p:sp>
        <p:nvSpPr>
          <p:cNvPr id="12" name="Rectangle 11"/>
          <p:cNvSpPr/>
          <p:nvPr/>
        </p:nvSpPr>
        <p:spPr>
          <a:xfrm>
            <a:off x="250825" y="300355"/>
            <a:ext cx="2207260" cy="3816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Blog Management</a:t>
            </a:r>
          </a:p>
        </p:txBody>
      </p:sp>
      <p:sp>
        <p:nvSpPr>
          <p:cNvPr id="13" name="Rectangle 12"/>
          <p:cNvSpPr/>
          <p:nvPr/>
        </p:nvSpPr>
        <p:spPr>
          <a:xfrm>
            <a:off x="251460" y="1136015"/>
            <a:ext cx="2207260" cy="494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Comment Management</a:t>
            </a:r>
          </a:p>
        </p:txBody>
      </p:sp>
      <p:sp>
        <p:nvSpPr>
          <p:cNvPr id="14" name="Rectangle 13"/>
          <p:cNvSpPr/>
          <p:nvPr/>
        </p:nvSpPr>
        <p:spPr>
          <a:xfrm>
            <a:off x="247650" y="2046605"/>
            <a:ext cx="2209800" cy="457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sz="1600" b="1">
                <a:latin typeface="Times New Roman" panose="02020603050405020304" pitchFamily="18" charset="0"/>
                <a:cs typeface="Times New Roman" panose="02020603050405020304" pitchFamily="18" charset="0"/>
              </a:rPr>
              <a:t>Technology Blog Management</a:t>
            </a:r>
          </a:p>
        </p:txBody>
      </p:sp>
      <p:sp>
        <p:nvSpPr>
          <p:cNvPr id="15" name="Rectangle 14"/>
          <p:cNvSpPr/>
          <p:nvPr/>
        </p:nvSpPr>
        <p:spPr>
          <a:xfrm>
            <a:off x="250825" y="2966085"/>
            <a:ext cx="22066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Web Page Management</a:t>
            </a:r>
          </a:p>
        </p:txBody>
      </p:sp>
      <p:sp>
        <p:nvSpPr>
          <p:cNvPr id="16" name="Rectangle 15"/>
          <p:cNvSpPr/>
          <p:nvPr/>
        </p:nvSpPr>
        <p:spPr>
          <a:xfrm>
            <a:off x="251460" y="3917950"/>
            <a:ext cx="2205990" cy="4260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System User Management</a:t>
            </a:r>
          </a:p>
        </p:txBody>
      </p:sp>
      <p:sp>
        <p:nvSpPr>
          <p:cNvPr id="17" name="Rectangle 16"/>
          <p:cNvSpPr/>
          <p:nvPr/>
        </p:nvSpPr>
        <p:spPr>
          <a:xfrm>
            <a:off x="251460" y="4671060"/>
            <a:ext cx="220599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Login Management</a:t>
            </a:r>
          </a:p>
        </p:txBody>
      </p:sp>
      <p:cxnSp>
        <p:nvCxnSpPr>
          <p:cNvPr id="18" name="Straight Arrow Connector 17"/>
          <p:cNvCxnSpPr>
            <a:stCxn id="12" idx="3"/>
          </p:cNvCxnSpPr>
          <p:nvPr/>
        </p:nvCxnSpPr>
        <p:spPr>
          <a:xfrm>
            <a:off x="2458085" y="491490"/>
            <a:ext cx="1656715" cy="116586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19" name="Straight Arrow Connector 18"/>
          <p:cNvCxnSpPr>
            <a:stCxn id="13" idx="3"/>
            <a:endCxn id="4" idx="1"/>
          </p:cNvCxnSpPr>
          <p:nvPr/>
        </p:nvCxnSpPr>
        <p:spPr>
          <a:xfrm>
            <a:off x="2458720" y="1383665"/>
            <a:ext cx="1314450" cy="49530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0" name="Straight Arrow Connector 19"/>
          <p:cNvCxnSpPr>
            <a:stCxn id="14" idx="3"/>
            <a:endCxn id="4" idx="2"/>
          </p:cNvCxnSpPr>
          <p:nvPr/>
        </p:nvCxnSpPr>
        <p:spPr>
          <a:xfrm>
            <a:off x="2457450" y="2275840"/>
            <a:ext cx="1026795" cy="20383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1" name="Straight Arrow Connector 20"/>
          <p:cNvCxnSpPr>
            <a:stCxn id="15" idx="3"/>
          </p:cNvCxnSpPr>
          <p:nvPr/>
        </p:nvCxnSpPr>
        <p:spPr>
          <a:xfrm flipV="1">
            <a:off x="2457450" y="2876550"/>
            <a:ext cx="1123950" cy="31813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2" name="Straight Arrow Connector 21"/>
          <p:cNvCxnSpPr>
            <a:stCxn id="16" idx="3"/>
          </p:cNvCxnSpPr>
          <p:nvPr/>
        </p:nvCxnSpPr>
        <p:spPr>
          <a:xfrm flipV="1">
            <a:off x="2457450" y="3280410"/>
            <a:ext cx="1504950" cy="85090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3" name="Straight Arrow Connector 22"/>
          <p:cNvCxnSpPr>
            <a:stCxn id="17" idx="3"/>
            <a:endCxn id="4" idx="4"/>
          </p:cNvCxnSpPr>
          <p:nvPr/>
        </p:nvCxnSpPr>
        <p:spPr>
          <a:xfrm flipV="1">
            <a:off x="2457450" y="3328035"/>
            <a:ext cx="2013585" cy="153352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4" name="Straight Arrow Connector 23"/>
          <p:cNvCxnSpPr>
            <a:stCxn id="4" idx="0"/>
            <a:endCxn id="5" idx="1"/>
          </p:cNvCxnSpPr>
          <p:nvPr/>
        </p:nvCxnSpPr>
        <p:spPr>
          <a:xfrm flipV="1">
            <a:off x="4471035" y="489585"/>
            <a:ext cx="2234565" cy="114109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4" idx="7"/>
            <a:endCxn id="7" idx="1"/>
          </p:cNvCxnSpPr>
          <p:nvPr/>
        </p:nvCxnSpPr>
        <p:spPr>
          <a:xfrm flipV="1">
            <a:off x="5168900" y="1286510"/>
            <a:ext cx="1536700" cy="59245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6" name="Straight Arrow Connector 25"/>
          <p:cNvCxnSpPr>
            <a:endCxn id="8" idx="1"/>
          </p:cNvCxnSpPr>
          <p:nvPr/>
        </p:nvCxnSpPr>
        <p:spPr>
          <a:xfrm flipV="1">
            <a:off x="5438140" y="2275840"/>
            <a:ext cx="1267460" cy="3429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8" name="Straight Arrow Connector 27"/>
          <p:cNvCxnSpPr>
            <a:endCxn id="9" idx="1"/>
          </p:cNvCxnSpPr>
          <p:nvPr/>
        </p:nvCxnSpPr>
        <p:spPr>
          <a:xfrm>
            <a:off x="5370195" y="2820035"/>
            <a:ext cx="1335405" cy="37465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4" idx="5"/>
            <a:endCxn id="10" idx="1"/>
          </p:cNvCxnSpPr>
          <p:nvPr/>
        </p:nvCxnSpPr>
        <p:spPr>
          <a:xfrm>
            <a:off x="5168900" y="3079750"/>
            <a:ext cx="1536700" cy="102870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31" name="Straight Arrow Connector 30"/>
          <p:cNvCxnSpPr>
            <a:endCxn id="11" idx="1"/>
          </p:cNvCxnSpPr>
          <p:nvPr/>
        </p:nvCxnSpPr>
        <p:spPr>
          <a:xfrm>
            <a:off x="4860290" y="3246120"/>
            <a:ext cx="1845310" cy="157670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760" y="232410"/>
            <a:ext cx="8818880" cy="553720"/>
          </a:xfrm>
        </p:spPr>
        <p:txBody>
          <a:bodyPr wrap="square"/>
          <a:lstStyle/>
          <a:p>
            <a:r>
              <a:rPr lang="en-IN" altLang="en-US" sz="3600" b="1" u="sng">
                <a:solidFill>
                  <a:schemeClr val="tx1"/>
                </a:solidFill>
                <a:latin typeface="Times New Roman" panose="02020603050405020304" pitchFamily="18" charset="0"/>
                <a:cs typeface="Times New Roman" panose="02020603050405020304" pitchFamily="18" charset="0"/>
              </a:rPr>
              <a:t>Main entities and output of First Level DFD</a:t>
            </a:r>
          </a:p>
        </p:txBody>
      </p:sp>
      <p:sp>
        <p:nvSpPr>
          <p:cNvPr id="3" name="Subtitle 2"/>
          <p:cNvSpPr>
            <a:spLocks noGrp="1"/>
          </p:cNvSpPr>
          <p:nvPr>
            <p:ph type="subTitle" idx="4"/>
          </p:nvPr>
        </p:nvSpPr>
        <p:spPr>
          <a:xfrm>
            <a:off x="238760" y="1356360"/>
            <a:ext cx="8009890" cy="3200400"/>
          </a:xfrm>
        </p:spPr>
        <p:txBody>
          <a:bodyPr wrap="square"/>
          <a:lstStyle/>
          <a:p>
            <a:pPr marL="285750" indent="-285750" algn="l">
              <a:buFont typeface="Wingdings" panose="05000000000000000000" charset="0"/>
              <a:buChar char="§"/>
            </a:pPr>
            <a:r>
              <a:rPr lang="en-IN" altLang="en-US">
                <a:solidFill>
                  <a:schemeClr val="tx1"/>
                </a:solidFill>
                <a:latin typeface="Times New Roman" panose="02020603050405020304" pitchFamily="18" charset="0"/>
                <a:cs typeface="Times New Roman" panose="02020603050405020304" pitchFamily="18" charset="0"/>
              </a:rPr>
              <a:t>Processing Blog records and generate report of all Blogs</a:t>
            </a:r>
          </a:p>
          <a:p>
            <a:pPr marL="285750" indent="-285750" algn="l">
              <a:buFont typeface="Wingdings" panose="05000000000000000000"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Processing Blog Category records and generate report of all Blog Category</a:t>
            </a:r>
          </a:p>
          <a:p>
            <a:pPr marL="285750" indent="-285750" algn="l">
              <a:buFont typeface="Wingdings" panose="05000000000000000000" charset="0"/>
              <a:buChar char="§"/>
            </a:pPr>
            <a:endParaRPr lang="en-IN" altLang="en-US">
              <a:solidFill>
                <a:schemeClr val="tx1"/>
              </a:solidFill>
              <a:latin typeface="Times New Roman" panose="02020603050405020304" pitchFamily="18" charset="0"/>
              <a:cs typeface="Times New Roman" panose="02020603050405020304" pitchFamily="18" charset="0"/>
              <a:sym typeface="+mn-ea"/>
            </a:endParaRPr>
          </a:p>
          <a:p>
            <a:pPr marL="285750" indent="-285750" algn="l">
              <a:buFont typeface="Wingdings" panose="05000000000000000000"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Processing Create Blog records and generate report of all Create Blog</a:t>
            </a: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Processing Blog Type records and generate report of all Blog Type</a:t>
            </a:r>
          </a:p>
          <a:p>
            <a:pPr marL="285750" indent="-285750" algn="l">
              <a:buFont typeface="Wingdings" panose="05000000000000000000"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Processing Comment records and generate report of all Comments</a:t>
            </a:r>
          </a:p>
          <a:p>
            <a:pPr marL="285750" indent="-285750" algn="l">
              <a:buFont typeface="Wingdings" panose="05000000000000000000"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Processing Technology Blog records and generate report of all Technology Blog</a:t>
            </a:r>
          </a:p>
          <a:p>
            <a:pPr marL="285750" indent="-285750" algn="l">
              <a:buFont typeface="Wingdings" panose="05000000000000000000"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Processing Web Page records and generate report of all Web Pages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160" y="143510"/>
            <a:ext cx="397637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Table of Contents</a:t>
            </a:r>
          </a:p>
        </p:txBody>
      </p:sp>
      <p:sp>
        <p:nvSpPr>
          <p:cNvPr id="3" name="Subtitle 2"/>
          <p:cNvSpPr>
            <a:spLocks noGrp="1"/>
          </p:cNvSpPr>
          <p:nvPr>
            <p:ph type="subTitle" idx="4"/>
          </p:nvPr>
        </p:nvSpPr>
        <p:spPr>
          <a:xfrm>
            <a:off x="391160" y="1136015"/>
            <a:ext cx="6400800" cy="3693160"/>
          </a:xfrm>
        </p:spPr>
        <p:txBody>
          <a:bodyPr wrap="square"/>
          <a:lstStyle/>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Python Web App</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Highlights of the App</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Command to create a project in django</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Necessary files in a django web app</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Blog Admin page</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Command to Create a super user</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Database and Migrations</a:t>
            </a:r>
          </a:p>
          <a:p>
            <a:pPr marL="285750" indent="-285750" algn="just">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Commands of database execution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8610"/>
            <a:ext cx="637286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sym typeface="+mn-ea"/>
              </a:rPr>
              <a:t>Second Level DFD of BLOG</a:t>
            </a:r>
            <a:endParaRPr lang="en-US" sz="40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304800" y="1775460"/>
            <a:ext cx="7886065" cy="1477010"/>
          </a:xfrm>
        </p:spPr>
        <p:txBody>
          <a:bodyPr wrap="square"/>
          <a:lstStyle/>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One step deeper into parts of level 1 of online blogging system</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Contains more details of Web Pages, Technology Blog, Comment, Blog Type, Create Blog, Blog Category and Blog</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Requires more functionality of online blogging to dive into the Second Level DFD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84245" y="1630680"/>
            <a:ext cx="1973580" cy="16973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2000" b="1">
                <a:latin typeface="Times New Roman" panose="02020603050405020304" pitchFamily="18" charset="0"/>
                <a:cs typeface="Times New Roman" panose="02020603050405020304" pitchFamily="18" charset="0"/>
              </a:rPr>
              <a:t>Manage Modules</a:t>
            </a:r>
          </a:p>
        </p:txBody>
      </p:sp>
      <p:sp>
        <p:nvSpPr>
          <p:cNvPr id="5" name="Rectangle 4"/>
          <p:cNvSpPr/>
          <p:nvPr/>
        </p:nvSpPr>
        <p:spPr>
          <a:xfrm>
            <a:off x="6705600" y="107950"/>
            <a:ext cx="2209800" cy="3835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Manage Blog Details</a:t>
            </a:r>
            <a:endParaRPr lang="en-IN" altLang="en-US" sz="1600" b="1">
              <a:latin typeface="Times New Roman" panose="02020603050405020304" pitchFamily="18" charset="0"/>
              <a:cs typeface="Times New Roman" panose="02020603050405020304" pitchFamily="18" charset="0"/>
            </a:endParaRPr>
          </a:p>
        </p:txBody>
      </p:sp>
      <p:sp>
        <p:nvSpPr>
          <p:cNvPr id="7" name="Rectangle 6"/>
          <p:cNvSpPr/>
          <p:nvPr/>
        </p:nvSpPr>
        <p:spPr>
          <a:xfrm>
            <a:off x="6705600" y="765810"/>
            <a:ext cx="2209800" cy="61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Manage Create Blog Details</a:t>
            </a:r>
            <a:endParaRPr lang="en-US" sz="1600" b="1">
              <a:latin typeface="Times New Roman" panose="02020603050405020304" pitchFamily="18" charset="0"/>
              <a:cs typeface="Times New Roman" panose="02020603050405020304" pitchFamily="18" charset="0"/>
            </a:endParaRPr>
          </a:p>
        </p:txBody>
      </p:sp>
      <p:sp>
        <p:nvSpPr>
          <p:cNvPr id="8" name="Rectangle 7"/>
          <p:cNvSpPr/>
          <p:nvPr/>
        </p:nvSpPr>
        <p:spPr>
          <a:xfrm>
            <a:off x="6705600" y="1657350"/>
            <a:ext cx="22098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Manage Web Page Details</a:t>
            </a:r>
            <a:endParaRPr lang="en-US" sz="1600" b="1">
              <a:latin typeface="Times New Roman" panose="02020603050405020304" pitchFamily="18" charset="0"/>
              <a:cs typeface="Times New Roman" panose="02020603050405020304" pitchFamily="18" charset="0"/>
            </a:endParaRPr>
          </a:p>
        </p:txBody>
      </p:sp>
      <p:sp>
        <p:nvSpPr>
          <p:cNvPr id="9" name="Rectangle 8"/>
          <p:cNvSpPr/>
          <p:nvPr/>
        </p:nvSpPr>
        <p:spPr>
          <a:xfrm>
            <a:off x="6705600" y="2419350"/>
            <a:ext cx="22098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Manage Comment Details</a:t>
            </a:r>
            <a:endParaRPr lang="en-US" sz="1600" b="1">
              <a:latin typeface="Times New Roman" panose="02020603050405020304" pitchFamily="18" charset="0"/>
              <a:cs typeface="Times New Roman" panose="02020603050405020304" pitchFamily="18" charset="0"/>
            </a:endParaRPr>
          </a:p>
        </p:txBody>
      </p:sp>
      <p:sp>
        <p:nvSpPr>
          <p:cNvPr id="10" name="Rectangle 9"/>
          <p:cNvSpPr/>
          <p:nvPr/>
        </p:nvSpPr>
        <p:spPr>
          <a:xfrm>
            <a:off x="6705600" y="3194685"/>
            <a:ext cx="2209800" cy="471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Manage Technology Blog Details</a:t>
            </a:r>
            <a:endParaRPr lang="en-IN" altLang="en-US" sz="1600" b="1">
              <a:latin typeface="Times New Roman" panose="02020603050405020304" pitchFamily="18" charset="0"/>
              <a:cs typeface="Times New Roman" panose="02020603050405020304" pitchFamily="18" charset="0"/>
            </a:endParaRPr>
          </a:p>
        </p:txBody>
      </p:sp>
      <p:sp>
        <p:nvSpPr>
          <p:cNvPr id="11" name="Rectangle 10"/>
          <p:cNvSpPr/>
          <p:nvPr/>
        </p:nvSpPr>
        <p:spPr>
          <a:xfrm>
            <a:off x="6705600" y="3917950"/>
            <a:ext cx="2209800" cy="460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sym typeface="+mn-ea"/>
              </a:rPr>
              <a:t>Manage Publish Details</a:t>
            </a:r>
            <a:endParaRPr lang="en-US" sz="1600" b="1">
              <a:latin typeface="Times New Roman" panose="02020603050405020304" pitchFamily="18" charset="0"/>
              <a:cs typeface="Times New Roman" panose="02020603050405020304" pitchFamily="18" charset="0"/>
            </a:endParaRPr>
          </a:p>
        </p:txBody>
      </p:sp>
      <p:sp>
        <p:nvSpPr>
          <p:cNvPr id="14" name="Rectangle 13"/>
          <p:cNvSpPr/>
          <p:nvPr/>
        </p:nvSpPr>
        <p:spPr>
          <a:xfrm>
            <a:off x="161925" y="491490"/>
            <a:ext cx="933450" cy="457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sz="1600" b="1">
                <a:latin typeface="Times New Roman" panose="02020603050405020304" pitchFamily="18" charset="0"/>
                <a:cs typeface="Times New Roman" panose="02020603050405020304" pitchFamily="18" charset="0"/>
              </a:rPr>
              <a:t>Admin</a:t>
            </a:r>
          </a:p>
        </p:txBody>
      </p:sp>
      <p:sp>
        <p:nvSpPr>
          <p:cNvPr id="15" name="Rectangle 14"/>
          <p:cNvSpPr/>
          <p:nvPr/>
        </p:nvSpPr>
        <p:spPr>
          <a:xfrm>
            <a:off x="31750" y="4526915"/>
            <a:ext cx="173101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System Admins</a:t>
            </a:r>
          </a:p>
        </p:txBody>
      </p:sp>
      <p:sp>
        <p:nvSpPr>
          <p:cNvPr id="16" name="Rectangle 15"/>
          <p:cNvSpPr/>
          <p:nvPr/>
        </p:nvSpPr>
        <p:spPr>
          <a:xfrm>
            <a:off x="1958340" y="4542790"/>
            <a:ext cx="1701165" cy="4260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Roles of Users</a:t>
            </a:r>
          </a:p>
        </p:txBody>
      </p:sp>
      <p:sp>
        <p:nvSpPr>
          <p:cNvPr id="17" name="Rectangle 16"/>
          <p:cNvSpPr/>
          <p:nvPr/>
        </p:nvSpPr>
        <p:spPr>
          <a:xfrm>
            <a:off x="3985260" y="4553585"/>
            <a:ext cx="2394585" cy="403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User Permission</a:t>
            </a:r>
          </a:p>
        </p:txBody>
      </p:sp>
      <p:cxnSp>
        <p:nvCxnSpPr>
          <p:cNvPr id="24" name="Straight Arrow Connector 23"/>
          <p:cNvCxnSpPr>
            <a:stCxn id="4" idx="0"/>
            <a:endCxn id="5" idx="1"/>
          </p:cNvCxnSpPr>
          <p:nvPr/>
        </p:nvCxnSpPr>
        <p:spPr>
          <a:xfrm flipV="1">
            <a:off x="4471035" y="299720"/>
            <a:ext cx="2234565" cy="13309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4" idx="7"/>
            <a:endCxn id="7" idx="1"/>
          </p:cNvCxnSpPr>
          <p:nvPr/>
        </p:nvCxnSpPr>
        <p:spPr>
          <a:xfrm flipV="1">
            <a:off x="5168900" y="1075055"/>
            <a:ext cx="1536700" cy="8039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4" idx="5"/>
            <a:endCxn id="10" idx="1"/>
          </p:cNvCxnSpPr>
          <p:nvPr/>
        </p:nvCxnSpPr>
        <p:spPr>
          <a:xfrm>
            <a:off x="5168900" y="3079750"/>
            <a:ext cx="1536700" cy="350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6705600" y="4552950"/>
            <a:ext cx="2209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Report</a:t>
            </a:r>
          </a:p>
        </p:txBody>
      </p:sp>
      <p:cxnSp>
        <p:nvCxnSpPr>
          <p:cNvPr id="3" name="Straight Arrow Connector 2"/>
          <p:cNvCxnSpPr>
            <a:stCxn id="4" idx="6"/>
            <a:endCxn id="9" idx="1"/>
          </p:cNvCxnSpPr>
          <p:nvPr/>
        </p:nvCxnSpPr>
        <p:spPr>
          <a:xfrm>
            <a:off x="5457825" y="2479675"/>
            <a:ext cx="1247775" cy="1682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 name="Straight Arrow Connector 5"/>
          <p:cNvCxnSpPr>
            <a:endCxn id="11" idx="1"/>
          </p:cNvCxnSpPr>
          <p:nvPr/>
        </p:nvCxnSpPr>
        <p:spPr>
          <a:xfrm>
            <a:off x="4991100" y="3238500"/>
            <a:ext cx="1714500" cy="9099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2" idx="1"/>
          </p:cNvCxnSpPr>
          <p:nvPr/>
        </p:nvCxnSpPr>
        <p:spPr>
          <a:xfrm>
            <a:off x="4714875" y="3295650"/>
            <a:ext cx="1990725" cy="14478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4" idx="4"/>
          </p:cNvCxnSpPr>
          <p:nvPr/>
        </p:nvCxnSpPr>
        <p:spPr>
          <a:xfrm>
            <a:off x="4471035" y="3328035"/>
            <a:ext cx="24765" cy="12249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 idx="3"/>
          </p:cNvCxnSpPr>
          <p:nvPr/>
        </p:nvCxnSpPr>
        <p:spPr>
          <a:xfrm flipH="1">
            <a:off x="3276600" y="3079750"/>
            <a:ext cx="496570" cy="14732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p:cNvCxnSpPr>
            <a:endCxn id="15" idx="0"/>
          </p:cNvCxnSpPr>
          <p:nvPr/>
        </p:nvCxnSpPr>
        <p:spPr>
          <a:xfrm flipH="1">
            <a:off x="897255" y="2876550"/>
            <a:ext cx="2655570" cy="165036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4" name="Oval 33"/>
          <p:cNvSpPr/>
          <p:nvPr/>
        </p:nvSpPr>
        <p:spPr>
          <a:xfrm>
            <a:off x="3484245" y="299720"/>
            <a:ext cx="1371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Check Roles of Access</a:t>
            </a:r>
          </a:p>
        </p:txBody>
      </p:sp>
      <p:sp>
        <p:nvSpPr>
          <p:cNvPr id="35" name="Oval 34"/>
          <p:cNvSpPr/>
          <p:nvPr/>
        </p:nvSpPr>
        <p:spPr>
          <a:xfrm>
            <a:off x="1762760" y="299720"/>
            <a:ext cx="12954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Login to System</a:t>
            </a:r>
          </a:p>
        </p:txBody>
      </p:sp>
      <p:sp>
        <p:nvSpPr>
          <p:cNvPr id="36" name="Oval 35"/>
          <p:cNvSpPr/>
          <p:nvPr/>
        </p:nvSpPr>
        <p:spPr>
          <a:xfrm>
            <a:off x="1762760" y="2080895"/>
            <a:ext cx="1296035" cy="965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Check Credent-ials</a:t>
            </a:r>
          </a:p>
        </p:txBody>
      </p:sp>
      <p:sp>
        <p:nvSpPr>
          <p:cNvPr id="37" name="Oval 36"/>
          <p:cNvSpPr/>
          <p:nvPr/>
        </p:nvSpPr>
        <p:spPr>
          <a:xfrm>
            <a:off x="161925" y="3046095"/>
            <a:ext cx="11430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1600" b="1">
                <a:latin typeface="Times New Roman" panose="02020603050405020304" pitchFamily="18" charset="0"/>
                <a:cs typeface="Times New Roman" panose="02020603050405020304" pitchFamily="18" charset="0"/>
              </a:rPr>
              <a:t>Send email to user</a:t>
            </a:r>
          </a:p>
        </p:txBody>
      </p:sp>
      <p:sp>
        <p:nvSpPr>
          <p:cNvPr id="38" name="Oval 37"/>
          <p:cNvSpPr/>
          <p:nvPr/>
        </p:nvSpPr>
        <p:spPr>
          <a:xfrm>
            <a:off x="161925" y="1383665"/>
            <a:ext cx="1504315"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Forgot Password</a:t>
            </a:r>
          </a:p>
        </p:txBody>
      </p:sp>
      <p:cxnSp>
        <p:nvCxnSpPr>
          <p:cNvPr id="39" name="Straight Arrow Connector 38"/>
          <p:cNvCxnSpPr>
            <a:stCxn id="34" idx="4"/>
          </p:cNvCxnSpPr>
          <p:nvPr/>
        </p:nvCxnSpPr>
        <p:spPr>
          <a:xfrm>
            <a:off x="4170045" y="1290320"/>
            <a:ext cx="20955" cy="3670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36" idx="7"/>
            <a:endCxn id="34" idx="3"/>
          </p:cNvCxnSpPr>
          <p:nvPr/>
        </p:nvCxnSpPr>
        <p:spPr>
          <a:xfrm flipV="1">
            <a:off x="2868930" y="1145540"/>
            <a:ext cx="815975" cy="10769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5" idx="4"/>
            <a:endCxn id="36" idx="0"/>
          </p:cNvCxnSpPr>
          <p:nvPr/>
        </p:nvCxnSpPr>
        <p:spPr>
          <a:xfrm>
            <a:off x="2410460" y="1290320"/>
            <a:ext cx="635" cy="7905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38" idx="4"/>
            <a:endCxn id="37" idx="0"/>
          </p:cNvCxnSpPr>
          <p:nvPr/>
        </p:nvCxnSpPr>
        <p:spPr>
          <a:xfrm flipH="1">
            <a:off x="733425" y="2298065"/>
            <a:ext cx="180975" cy="7480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14" idx="3"/>
            <a:endCxn id="35" idx="2"/>
          </p:cNvCxnSpPr>
          <p:nvPr/>
        </p:nvCxnSpPr>
        <p:spPr>
          <a:xfrm>
            <a:off x="1095375" y="720725"/>
            <a:ext cx="667385" cy="7429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4" idx="2"/>
            <a:endCxn id="38" idx="0"/>
          </p:cNvCxnSpPr>
          <p:nvPr/>
        </p:nvCxnSpPr>
        <p:spPr>
          <a:xfrm>
            <a:off x="628650" y="949325"/>
            <a:ext cx="285750" cy="4343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125" y="280035"/>
            <a:ext cx="8648700" cy="461645"/>
          </a:xfrm>
        </p:spPr>
        <p:txBody>
          <a:bodyPr wrap="square"/>
          <a:lstStyle/>
          <a:p>
            <a:r>
              <a:rPr lang="en-IN" altLang="en-US" sz="3000" b="1" u="sng">
                <a:solidFill>
                  <a:schemeClr val="tx1"/>
                </a:solidFill>
                <a:latin typeface="Times New Roman" panose="02020603050405020304" pitchFamily="18" charset="0"/>
                <a:cs typeface="Times New Roman" panose="02020603050405020304" pitchFamily="18" charset="0"/>
              </a:rPr>
              <a:t>Low Level Functionalities of Online Blogging System</a:t>
            </a:r>
          </a:p>
        </p:txBody>
      </p:sp>
      <p:sp>
        <p:nvSpPr>
          <p:cNvPr id="3" name="Subtitle 2"/>
          <p:cNvSpPr>
            <a:spLocks noGrp="1"/>
          </p:cNvSpPr>
          <p:nvPr>
            <p:ph type="subTitle" idx="4"/>
          </p:nvPr>
        </p:nvSpPr>
        <p:spPr>
          <a:xfrm>
            <a:off x="238125" y="1289685"/>
            <a:ext cx="8324215" cy="3446780"/>
          </a:xfrm>
        </p:spPr>
        <p:txBody>
          <a:bodyPr wrap="square"/>
          <a:lstStyle/>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Admin logins to the system and manage all the functionalities of Online Blogging System</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Admin can add, edit, delete and view the records of Blog, Create Blog, Comment, Web Page</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Admin can manage all the details of Blog Category, Blog Type, Technology Blog</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Admin can also generate reports of Blog, Blog Category, Create Blog, Blog Type, Comment, Technology Blog</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Admin can search the details of Blog Category, Comment, Technology Blog</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Admin can apply different level of filters on report of Blog, Blog Type, Comment</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Admin can track the detailed information of Blog Category, Create Blog, Blog Type, Comment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 y="178435"/>
            <a:ext cx="597281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Entity Relationship (ER)</a:t>
            </a:r>
          </a:p>
        </p:txBody>
      </p:sp>
      <p:sp>
        <p:nvSpPr>
          <p:cNvPr id="7" name="Text Placeholder 6"/>
          <p:cNvSpPr>
            <a:spLocks noGrp="1"/>
          </p:cNvSpPr>
          <p:nvPr>
            <p:ph type="body" idx="1"/>
          </p:nvPr>
        </p:nvSpPr>
        <p:spPr>
          <a:xfrm>
            <a:off x="92456" y="948893"/>
            <a:ext cx="8957817" cy="4185285"/>
          </a:xfrm>
        </p:spPr>
        <p:txBody>
          <a:bodyPr/>
          <a:lstStyle/>
          <a:p>
            <a:r>
              <a:rPr lang="en-IN" altLang="en-US" b="1" u="sng">
                <a:solidFill>
                  <a:schemeClr val="tx1"/>
                </a:solidFill>
                <a:latin typeface="Times New Roman" panose="02020603050405020304" pitchFamily="18" charset="0"/>
                <a:cs typeface="Times New Roman" panose="02020603050405020304" pitchFamily="18" charset="0"/>
              </a:rPr>
              <a:t>Blogging System entity and their attributes:</a:t>
            </a:r>
            <a:endParaRPr lang="en-IN" altLang="en-US">
              <a:solidFill>
                <a:schemeClr val="tx1"/>
              </a:solidFill>
              <a:latin typeface="Times New Roman" panose="02020603050405020304" pitchFamily="18" charset="0"/>
              <a:cs typeface="Times New Roman" panose="02020603050405020304" pitchFamily="18" charset="0"/>
            </a:endParaRPr>
          </a:p>
          <a:p>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b="1" i="1">
                <a:solidFill>
                  <a:schemeClr val="tx1"/>
                </a:solidFill>
                <a:latin typeface="Times New Roman" panose="02020603050405020304" pitchFamily="18" charset="0"/>
                <a:cs typeface="Times New Roman" panose="02020603050405020304" pitchFamily="18" charset="0"/>
              </a:rPr>
              <a:t>Blog Entity:- </a:t>
            </a:r>
          </a:p>
          <a:p>
            <a:pPr indent="0">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blog_id, blog_user_id, blog_title, blog_type, blog_content, blog_description</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b="1" i="1">
                <a:solidFill>
                  <a:schemeClr val="tx1"/>
                </a:solidFill>
                <a:latin typeface="Times New Roman" panose="02020603050405020304" pitchFamily="18" charset="0"/>
                <a:cs typeface="Times New Roman" panose="02020603050405020304" pitchFamily="18" charset="0"/>
              </a:rPr>
              <a:t>Blog Category Entity:-</a:t>
            </a:r>
            <a:endParaRPr lang="en-IN" altLang="en-US">
              <a:solidFill>
                <a:schemeClr val="tx1"/>
              </a:solidFill>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blog_category_id, blog_category, blog_category_title, blog_category_type, 	 	blog_category_content, blog_category_description</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b="1" i="1">
                <a:solidFill>
                  <a:schemeClr val="tx1"/>
                </a:solidFill>
                <a:latin typeface="Times New Roman" panose="02020603050405020304" pitchFamily="18" charset="0"/>
                <a:cs typeface="Times New Roman" panose="02020603050405020304" pitchFamily="18" charset="0"/>
              </a:rPr>
              <a:t>Create Blog Entity:-</a:t>
            </a:r>
            <a:endParaRPr lang="en-IN" altLang="en-US">
              <a:solidFill>
                <a:schemeClr val="tx1"/>
              </a:solidFill>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blog_id, blog_user_id, blog_title, blog_type, blog_content, blog_description</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b="1" i="1">
                <a:solidFill>
                  <a:schemeClr val="tx1"/>
                </a:solidFill>
                <a:latin typeface="Times New Roman" panose="02020603050405020304" pitchFamily="18" charset="0"/>
                <a:cs typeface="Times New Roman" panose="02020603050405020304" pitchFamily="18" charset="0"/>
              </a:rPr>
              <a:t>Comment Entity:-</a:t>
            </a:r>
            <a:endParaRPr lang="en-IN" altLang="en-US">
              <a:solidFill>
                <a:schemeClr val="tx1"/>
              </a:solidFill>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comment_id, comment_user_id, comment_type, comment_title, comment_description</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b="1" i="1">
                <a:solidFill>
                  <a:schemeClr val="tx1"/>
                </a:solidFill>
                <a:latin typeface="Times New Roman" panose="02020603050405020304" pitchFamily="18" charset="0"/>
                <a:cs typeface="Times New Roman" panose="02020603050405020304" pitchFamily="18" charset="0"/>
              </a:rPr>
              <a:t>Blog Type Entity:-</a:t>
            </a:r>
          </a:p>
          <a:p>
            <a:pPr indent="0">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blog_type_id, blog_type_name, blog_type_description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8610"/>
            <a:ext cx="580009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Description of Database</a:t>
            </a:r>
          </a:p>
        </p:txBody>
      </p:sp>
      <p:sp>
        <p:nvSpPr>
          <p:cNvPr id="3" name="Subtitle 2"/>
          <p:cNvSpPr>
            <a:spLocks noGrp="1"/>
          </p:cNvSpPr>
          <p:nvPr>
            <p:ph type="subTitle" idx="4"/>
          </p:nvPr>
        </p:nvSpPr>
        <p:spPr>
          <a:xfrm>
            <a:off x="228600" y="1480185"/>
            <a:ext cx="8582025" cy="2954655"/>
          </a:xfrm>
        </p:spPr>
        <p:txBody>
          <a:bodyPr wrap="square"/>
          <a:lstStyle/>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The details of Blog is store into the Blog tables respective with all tables.</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Each entity(Technology Blog, Create Blog, Comment, Blog Category, Blog) contains primary key and unique keys</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The entity Create Blog, Comment has binded with Blog, Blog Category entities with foreign key</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There is one-to-one and one one-to-many relationships available between Comment, Blog Type, Technology Blog, Blog</a:t>
            </a:r>
          </a:p>
          <a:p>
            <a:pPr marL="285750" indent="-285750">
              <a:buFont typeface="Wingdings" panose="05000000000000000000" charset="0"/>
              <a:buChar char="ü"/>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IN" altLang="en-US">
                <a:solidFill>
                  <a:schemeClr val="tx1"/>
                </a:solidFill>
                <a:latin typeface="Times New Roman" panose="02020603050405020304" pitchFamily="18" charset="0"/>
                <a:cs typeface="Times New Roman" panose="02020603050405020304" pitchFamily="18" charset="0"/>
              </a:rPr>
              <a:t>All the entities Blog, Comment, Create Blog, Technology, Blog are normalized and reduce duplicacy of records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185" y="2110105"/>
            <a:ext cx="6447790" cy="923290"/>
          </a:xfrm>
        </p:spPr>
        <p:txBody>
          <a:bodyPr wrap="square"/>
          <a:lstStyle/>
          <a:p>
            <a:pPr algn="ctr"/>
            <a:r>
              <a:rPr lang="en-IN" altLang="en-US" b="1" u="sng">
                <a:solidFill>
                  <a:schemeClr val="tx1"/>
                </a:solidFill>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19150"/>
            <a:ext cx="8382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User</a:t>
            </a:r>
            <a:endParaRPr lang="en-IN" sz="1400" dirty="0"/>
          </a:p>
        </p:txBody>
      </p:sp>
      <p:sp>
        <p:nvSpPr>
          <p:cNvPr id="3" name="Rectangle 2"/>
          <p:cNvSpPr/>
          <p:nvPr/>
        </p:nvSpPr>
        <p:spPr>
          <a:xfrm>
            <a:off x="1198179" y="2544817"/>
            <a:ext cx="8382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blog</a:t>
            </a:r>
            <a:endParaRPr lang="en-IN" dirty="0"/>
          </a:p>
        </p:txBody>
      </p:sp>
      <p:sp>
        <p:nvSpPr>
          <p:cNvPr id="4" name="Rectangle 3"/>
          <p:cNvSpPr/>
          <p:nvPr/>
        </p:nvSpPr>
        <p:spPr>
          <a:xfrm>
            <a:off x="3352800" y="3764017"/>
            <a:ext cx="8382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b="1" dirty="0" smtClean="0"/>
              <a:t>Blog type</a:t>
            </a:r>
            <a:endParaRPr lang="en-IN" sz="1000" b="1" dirty="0"/>
          </a:p>
        </p:txBody>
      </p:sp>
      <p:sp>
        <p:nvSpPr>
          <p:cNvPr id="5" name="Rectangle 4"/>
          <p:cNvSpPr/>
          <p:nvPr/>
        </p:nvSpPr>
        <p:spPr>
          <a:xfrm>
            <a:off x="6553200" y="3154417"/>
            <a:ext cx="8382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b="1" dirty="0" smtClean="0"/>
              <a:t>comment</a:t>
            </a:r>
            <a:endParaRPr lang="en-IN" sz="1000" b="1" dirty="0"/>
          </a:p>
        </p:txBody>
      </p:sp>
      <p:sp>
        <p:nvSpPr>
          <p:cNvPr id="6" name="Rectangle 5"/>
          <p:cNvSpPr/>
          <p:nvPr/>
        </p:nvSpPr>
        <p:spPr>
          <a:xfrm>
            <a:off x="4564117" y="2876550"/>
            <a:ext cx="838200" cy="2778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b="1" dirty="0" smtClean="0"/>
              <a:t>Blog category</a:t>
            </a:r>
            <a:endParaRPr lang="en-IN" sz="1000" b="1" dirty="0"/>
          </a:p>
        </p:txBody>
      </p:sp>
      <p:sp>
        <p:nvSpPr>
          <p:cNvPr id="7" name="Rectangle 6"/>
          <p:cNvSpPr/>
          <p:nvPr/>
        </p:nvSpPr>
        <p:spPr>
          <a:xfrm>
            <a:off x="5410200" y="807983"/>
            <a:ext cx="838200" cy="315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Roles</a:t>
            </a:r>
            <a:endParaRPr lang="en-IN" sz="1600" dirty="0"/>
          </a:p>
        </p:txBody>
      </p:sp>
      <p:sp>
        <p:nvSpPr>
          <p:cNvPr id="8" name="Rectangle 7"/>
          <p:cNvSpPr/>
          <p:nvPr/>
        </p:nvSpPr>
        <p:spPr>
          <a:xfrm>
            <a:off x="3505200" y="661166"/>
            <a:ext cx="838200" cy="310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Login</a:t>
            </a:r>
            <a:endParaRPr lang="en-IN" sz="1400" dirty="0"/>
          </a:p>
        </p:txBody>
      </p:sp>
      <p:sp>
        <p:nvSpPr>
          <p:cNvPr id="9" name="Rectangle 8"/>
          <p:cNvSpPr/>
          <p:nvPr/>
        </p:nvSpPr>
        <p:spPr>
          <a:xfrm>
            <a:off x="6817272" y="1428750"/>
            <a:ext cx="1107528"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smtClean="0"/>
              <a:t>Permission</a:t>
            </a:r>
            <a:endParaRPr lang="en-IN" sz="1200" dirty="0"/>
          </a:p>
        </p:txBody>
      </p:sp>
      <p:sp>
        <p:nvSpPr>
          <p:cNvPr id="10" name="Oval 9"/>
          <p:cNvSpPr/>
          <p:nvPr/>
        </p:nvSpPr>
        <p:spPr>
          <a:xfrm>
            <a:off x="313995" y="503183"/>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User_mobile</a:t>
            </a:r>
            <a:endParaRPr lang="en-IN" sz="800" dirty="0"/>
          </a:p>
        </p:txBody>
      </p:sp>
      <p:sp>
        <p:nvSpPr>
          <p:cNvPr id="11" name="Oval 10"/>
          <p:cNvSpPr/>
          <p:nvPr/>
        </p:nvSpPr>
        <p:spPr>
          <a:xfrm>
            <a:off x="237795" y="912757"/>
            <a:ext cx="96958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IN" sz="800" spc="-150" dirty="0" err="1" smtClean="0"/>
              <a:t>User_mail</a:t>
            </a:r>
            <a:endParaRPr lang="en-IN" spc="-150" dirty="0"/>
          </a:p>
        </p:txBody>
      </p:sp>
      <p:sp>
        <p:nvSpPr>
          <p:cNvPr id="12" name="Oval 11"/>
          <p:cNvSpPr/>
          <p:nvPr/>
        </p:nvSpPr>
        <p:spPr>
          <a:xfrm>
            <a:off x="759371" y="192799"/>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User_name</a:t>
            </a:r>
            <a:endParaRPr lang="en-IN" sz="800" dirty="0"/>
          </a:p>
        </p:txBody>
      </p:sp>
      <p:sp>
        <p:nvSpPr>
          <p:cNvPr id="13" name="Oval 12"/>
          <p:cNvSpPr/>
          <p:nvPr/>
        </p:nvSpPr>
        <p:spPr>
          <a:xfrm>
            <a:off x="1481958" y="83097"/>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smtClean="0"/>
              <a:t>#</a:t>
            </a:r>
            <a:r>
              <a:rPr lang="en-IN" sz="800" dirty="0" err="1" smtClean="0"/>
              <a:t>user_id</a:t>
            </a:r>
            <a:endParaRPr lang="en-IN" sz="800" dirty="0"/>
          </a:p>
        </p:txBody>
      </p:sp>
      <p:sp>
        <p:nvSpPr>
          <p:cNvPr id="14" name="Oval 13"/>
          <p:cNvSpPr/>
          <p:nvPr/>
        </p:nvSpPr>
        <p:spPr>
          <a:xfrm>
            <a:off x="2355631" y="55835"/>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Login_id</a:t>
            </a:r>
            <a:endParaRPr lang="en-IN" sz="800" dirty="0"/>
          </a:p>
        </p:txBody>
      </p:sp>
      <p:sp>
        <p:nvSpPr>
          <p:cNvPr id="15" name="Oval 14"/>
          <p:cNvSpPr/>
          <p:nvPr/>
        </p:nvSpPr>
        <p:spPr>
          <a:xfrm>
            <a:off x="4532586" y="51566"/>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spc="-150" dirty="0" err="1" smtClean="0"/>
              <a:t>User_password</a:t>
            </a:r>
            <a:endParaRPr lang="en-IN" sz="800" spc="-150" dirty="0"/>
          </a:p>
        </p:txBody>
      </p:sp>
      <p:sp>
        <p:nvSpPr>
          <p:cNvPr id="16" name="Oval 15"/>
          <p:cNvSpPr/>
          <p:nvPr/>
        </p:nvSpPr>
        <p:spPr>
          <a:xfrm>
            <a:off x="3786351" y="51566"/>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spc="-150" dirty="0" err="1" smtClean="0"/>
              <a:t>Login_username</a:t>
            </a:r>
            <a:endParaRPr lang="en-IN" sz="800" spc="-150" dirty="0"/>
          </a:p>
        </p:txBody>
      </p:sp>
      <p:sp>
        <p:nvSpPr>
          <p:cNvPr id="17" name="Oval 16"/>
          <p:cNvSpPr/>
          <p:nvPr/>
        </p:nvSpPr>
        <p:spPr>
          <a:xfrm>
            <a:off x="3020410" y="0"/>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Login_roleid</a:t>
            </a:r>
            <a:endParaRPr lang="en-IN" sz="800" dirty="0"/>
          </a:p>
        </p:txBody>
      </p:sp>
      <p:sp>
        <p:nvSpPr>
          <p:cNvPr id="18" name="Oval 17"/>
          <p:cNvSpPr/>
          <p:nvPr/>
        </p:nvSpPr>
        <p:spPr>
          <a:xfrm>
            <a:off x="8267698" y="1524000"/>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Per_name</a:t>
            </a:r>
            <a:endParaRPr lang="en-IN" sz="800" dirty="0"/>
          </a:p>
        </p:txBody>
      </p:sp>
      <p:sp>
        <p:nvSpPr>
          <p:cNvPr id="19" name="Oval 18"/>
          <p:cNvSpPr/>
          <p:nvPr/>
        </p:nvSpPr>
        <p:spPr>
          <a:xfrm>
            <a:off x="7099080" y="3995901"/>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Comm_type</a:t>
            </a:r>
            <a:endParaRPr lang="en-IN" sz="800" dirty="0"/>
          </a:p>
        </p:txBody>
      </p:sp>
      <p:sp>
        <p:nvSpPr>
          <p:cNvPr id="20" name="Oval 19"/>
          <p:cNvSpPr/>
          <p:nvPr/>
        </p:nvSpPr>
        <p:spPr>
          <a:xfrm>
            <a:off x="3970939" y="3396155"/>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smtClean="0"/>
              <a:t>#</a:t>
            </a:r>
            <a:r>
              <a:rPr lang="en-IN" sz="800" dirty="0" err="1" smtClean="0"/>
              <a:t>bc_id</a:t>
            </a:r>
            <a:endParaRPr lang="en-IN" sz="800" dirty="0"/>
          </a:p>
        </p:txBody>
      </p:sp>
      <p:sp>
        <p:nvSpPr>
          <p:cNvPr id="21" name="Oval 20"/>
          <p:cNvSpPr/>
          <p:nvPr/>
        </p:nvSpPr>
        <p:spPr>
          <a:xfrm>
            <a:off x="512378" y="1276350"/>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User_addil</a:t>
            </a:r>
            <a:endParaRPr lang="en-IN" sz="800" dirty="0"/>
          </a:p>
        </p:txBody>
      </p:sp>
      <p:cxnSp>
        <p:nvCxnSpPr>
          <p:cNvPr id="23" name="Straight Connector 22"/>
          <p:cNvCxnSpPr>
            <a:endCxn id="2" idx="0"/>
          </p:cNvCxnSpPr>
          <p:nvPr/>
        </p:nvCxnSpPr>
        <p:spPr>
          <a:xfrm>
            <a:off x="1943100" y="387897"/>
            <a:ext cx="0" cy="431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07374" y="460484"/>
            <a:ext cx="606973" cy="358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 idx="1"/>
          </p:cNvCxnSpPr>
          <p:nvPr/>
        </p:nvCxnSpPr>
        <p:spPr>
          <a:xfrm>
            <a:off x="978774" y="661166"/>
            <a:ext cx="545226" cy="310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198179" y="1149897"/>
            <a:ext cx="419100" cy="27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198179" y="1060723"/>
            <a:ext cx="312681" cy="4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8" idx="1"/>
          </p:cNvCxnSpPr>
          <p:nvPr/>
        </p:nvCxnSpPr>
        <p:spPr>
          <a:xfrm>
            <a:off x="2835166" y="360635"/>
            <a:ext cx="670034" cy="455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52799" y="312353"/>
            <a:ext cx="433552" cy="327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18740" y="356366"/>
            <a:ext cx="0" cy="283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8" idx="3"/>
          </p:cNvCxnSpPr>
          <p:nvPr/>
        </p:nvCxnSpPr>
        <p:spPr>
          <a:xfrm flipH="1">
            <a:off x="4343400" y="334523"/>
            <a:ext cx="499241" cy="481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639910" y="508766"/>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Role_desc</a:t>
            </a:r>
            <a:endParaRPr lang="en-IN" sz="800" dirty="0"/>
          </a:p>
        </p:txBody>
      </p:sp>
      <p:sp>
        <p:nvSpPr>
          <p:cNvPr id="43" name="Oval 42"/>
          <p:cNvSpPr/>
          <p:nvPr/>
        </p:nvSpPr>
        <p:spPr>
          <a:xfrm>
            <a:off x="6152493" y="152400"/>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Role_name</a:t>
            </a:r>
            <a:endParaRPr lang="en-IN" sz="800" dirty="0"/>
          </a:p>
        </p:txBody>
      </p:sp>
      <p:sp>
        <p:nvSpPr>
          <p:cNvPr id="44" name="Oval 43"/>
          <p:cNvSpPr/>
          <p:nvPr/>
        </p:nvSpPr>
        <p:spPr>
          <a:xfrm>
            <a:off x="5402317" y="110687"/>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smtClean="0"/>
              <a:t>#</a:t>
            </a:r>
            <a:r>
              <a:rPr lang="en-IN" sz="800" dirty="0" err="1" smtClean="0"/>
              <a:t>role_id</a:t>
            </a:r>
            <a:endParaRPr lang="en-IN" sz="800" dirty="0"/>
          </a:p>
        </p:txBody>
      </p:sp>
      <p:cxnSp>
        <p:nvCxnSpPr>
          <p:cNvPr id="45" name="Straight Connector 44"/>
          <p:cNvCxnSpPr/>
          <p:nvPr/>
        </p:nvCxnSpPr>
        <p:spPr>
          <a:xfrm>
            <a:off x="5659821" y="414171"/>
            <a:ext cx="74885" cy="37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067095" y="464426"/>
            <a:ext cx="249622" cy="324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7" idx="3"/>
          </p:cNvCxnSpPr>
          <p:nvPr/>
        </p:nvCxnSpPr>
        <p:spPr>
          <a:xfrm flipH="1">
            <a:off x="6248400" y="788603"/>
            <a:ext cx="486103" cy="177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79988" y="2685721"/>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Blog_content</a:t>
            </a:r>
            <a:endParaRPr lang="en-IN" sz="800" dirty="0"/>
          </a:p>
        </p:txBody>
      </p:sp>
      <p:sp>
        <p:nvSpPr>
          <p:cNvPr id="52" name="Oval 51"/>
          <p:cNvSpPr/>
          <p:nvPr/>
        </p:nvSpPr>
        <p:spPr>
          <a:xfrm>
            <a:off x="8254561" y="1060723"/>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latin typeface="Times New Roman" panose="02020603050405020304" pitchFamily="18" charset="0"/>
                <a:cs typeface="Times New Roman" panose="02020603050405020304" pitchFamily="18" charset="0"/>
              </a:rPr>
              <a:t>perr_module</a:t>
            </a:r>
            <a:endParaRPr lang="en-IN" sz="800" dirty="0">
              <a:latin typeface="Times New Roman" panose="02020603050405020304" pitchFamily="18" charset="0"/>
              <a:cs typeface="Times New Roman" panose="02020603050405020304" pitchFamily="18" charset="0"/>
            </a:endParaRPr>
          </a:p>
        </p:txBody>
      </p:sp>
      <p:sp>
        <p:nvSpPr>
          <p:cNvPr id="53" name="Oval 52"/>
          <p:cNvSpPr/>
          <p:nvPr/>
        </p:nvSpPr>
        <p:spPr>
          <a:xfrm>
            <a:off x="7924800" y="567884"/>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spc="-150" dirty="0" err="1" smtClean="0"/>
              <a:t>Per_roleid</a:t>
            </a:r>
            <a:endParaRPr lang="en-IN" sz="800" spc="300" dirty="0"/>
          </a:p>
        </p:txBody>
      </p:sp>
      <p:sp>
        <p:nvSpPr>
          <p:cNvPr id="54" name="Oval 53"/>
          <p:cNvSpPr/>
          <p:nvPr/>
        </p:nvSpPr>
        <p:spPr>
          <a:xfrm>
            <a:off x="7225862" y="778420"/>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smtClean="0"/>
              <a:t>#</a:t>
            </a:r>
            <a:r>
              <a:rPr lang="en-IN" sz="800" dirty="0" err="1" smtClean="0"/>
              <a:t>per_id</a:t>
            </a:r>
            <a:endParaRPr lang="en-IN" sz="800" dirty="0"/>
          </a:p>
        </p:txBody>
      </p:sp>
      <p:cxnSp>
        <p:nvCxnSpPr>
          <p:cNvPr id="55" name="Straight Connector 54"/>
          <p:cNvCxnSpPr>
            <a:endCxn id="9" idx="3"/>
          </p:cNvCxnSpPr>
          <p:nvPr/>
        </p:nvCxnSpPr>
        <p:spPr>
          <a:xfrm flipH="1" flipV="1">
            <a:off x="7924800" y="1581150"/>
            <a:ext cx="342898" cy="101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890641" y="1289323"/>
            <a:ext cx="415160" cy="162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9" idx="0"/>
          </p:cNvCxnSpPr>
          <p:nvPr/>
        </p:nvCxnSpPr>
        <p:spPr>
          <a:xfrm flipH="1">
            <a:off x="7371036" y="1040360"/>
            <a:ext cx="16422" cy="388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7558251" y="887628"/>
            <a:ext cx="622739" cy="541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cision 62"/>
          <p:cNvSpPr/>
          <p:nvPr/>
        </p:nvSpPr>
        <p:spPr>
          <a:xfrm>
            <a:off x="3823794" y="1289323"/>
            <a:ext cx="571500" cy="49899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r>
              <a:rPr lang="en-IN" sz="1000" dirty="0" smtClean="0"/>
              <a:t>has</a:t>
            </a:r>
            <a:endParaRPr lang="en-IN" sz="1000" dirty="0"/>
          </a:p>
        </p:txBody>
      </p:sp>
      <p:cxnSp>
        <p:nvCxnSpPr>
          <p:cNvPr id="64" name="Straight Connector 63"/>
          <p:cNvCxnSpPr>
            <a:stCxn id="9" idx="1"/>
            <a:endCxn id="63" idx="3"/>
          </p:cNvCxnSpPr>
          <p:nvPr/>
        </p:nvCxnSpPr>
        <p:spPr>
          <a:xfrm flipH="1" flipV="1">
            <a:off x="4395294" y="1538821"/>
            <a:ext cx="2421978" cy="42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63" idx="0"/>
          </p:cNvCxnSpPr>
          <p:nvPr/>
        </p:nvCxnSpPr>
        <p:spPr>
          <a:xfrm>
            <a:off x="4109544" y="965966"/>
            <a:ext cx="0" cy="323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37794" y="3155731"/>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Blog_user_id</a:t>
            </a:r>
            <a:endParaRPr lang="en-IN" sz="800" dirty="0"/>
          </a:p>
        </p:txBody>
      </p:sp>
      <p:sp>
        <p:nvSpPr>
          <p:cNvPr id="79" name="Oval 78"/>
          <p:cNvSpPr/>
          <p:nvPr/>
        </p:nvSpPr>
        <p:spPr>
          <a:xfrm>
            <a:off x="160282" y="2240017"/>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Blog_desc</a:t>
            </a:r>
            <a:endParaRPr lang="en-IN" sz="800" dirty="0"/>
          </a:p>
        </p:txBody>
      </p:sp>
      <p:sp>
        <p:nvSpPr>
          <p:cNvPr id="80" name="Oval 79"/>
          <p:cNvSpPr/>
          <p:nvPr/>
        </p:nvSpPr>
        <p:spPr>
          <a:xfrm>
            <a:off x="1814347" y="1850149"/>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Blog_title</a:t>
            </a:r>
            <a:endParaRPr lang="en-IN" sz="800" dirty="0"/>
          </a:p>
        </p:txBody>
      </p:sp>
      <p:sp>
        <p:nvSpPr>
          <p:cNvPr id="81" name="Oval 80"/>
          <p:cNvSpPr/>
          <p:nvPr/>
        </p:nvSpPr>
        <p:spPr>
          <a:xfrm>
            <a:off x="325820" y="1850149"/>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Blog_type</a:t>
            </a:r>
            <a:endParaRPr lang="en-IN" sz="800" dirty="0"/>
          </a:p>
        </p:txBody>
      </p:sp>
      <p:sp>
        <p:nvSpPr>
          <p:cNvPr id="82" name="Oval 81"/>
          <p:cNvSpPr/>
          <p:nvPr/>
        </p:nvSpPr>
        <p:spPr>
          <a:xfrm>
            <a:off x="1075339" y="1828800"/>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smtClean="0"/>
              <a:t>#</a:t>
            </a:r>
            <a:r>
              <a:rPr lang="en-IN" sz="800" dirty="0" err="1" smtClean="0"/>
              <a:t>blog_id</a:t>
            </a:r>
            <a:endParaRPr lang="en-IN" sz="800" dirty="0"/>
          </a:p>
        </p:txBody>
      </p:sp>
      <p:cxnSp>
        <p:nvCxnSpPr>
          <p:cNvPr id="84" name="Straight Connector 83"/>
          <p:cNvCxnSpPr/>
          <p:nvPr/>
        </p:nvCxnSpPr>
        <p:spPr>
          <a:xfrm flipV="1">
            <a:off x="864474" y="2876550"/>
            <a:ext cx="420415" cy="408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3" idx="1"/>
          </p:cNvCxnSpPr>
          <p:nvPr/>
        </p:nvCxnSpPr>
        <p:spPr>
          <a:xfrm flipV="1">
            <a:off x="864474" y="2697217"/>
            <a:ext cx="333705" cy="1409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59371" y="2406868"/>
            <a:ext cx="417786" cy="137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902573" y="2113564"/>
            <a:ext cx="451946" cy="431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4"/>
            <a:endCxn id="3" idx="0"/>
          </p:cNvCxnSpPr>
          <p:nvPr/>
        </p:nvCxnSpPr>
        <p:spPr>
          <a:xfrm>
            <a:off x="1407729" y="2133600"/>
            <a:ext cx="209550" cy="411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Flowchart: Decision 102"/>
          <p:cNvSpPr/>
          <p:nvPr/>
        </p:nvSpPr>
        <p:spPr>
          <a:xfrm>
            <a:off x="3399439" y="2912926"/>
            <a:ext cx="571500" cy="49899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r>
              <a:rPr lang="en-IN" sz="600" dirty="0" smtClean="0"/>
              <a:t>has</a:t>
            </a:r>
            <a:endParaRPr lang="en-IN" sz="600" dirty="0"/>
          </a:p>
        </p:txBody>
      </p:sp>
      <p:sp>
        <p:nvSpPr>
          <p:cNvPr id="104" name="Flowchart: Decision 103"/>
          <p:cNvSpPr/>
          <p:nvPr/>
        </p:nvSpPr>
        <p:spPr>
          <a:xfrm>
            <a:off x="3227331" y="2045822"/>
            <a:ext cx="571500" cy="49899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600" dirty="0" smtClean="0"/>
              <a:t>Manage</a:t>
            </a:r>
            <a:endParaRPr lang="en-IN" sz="600" dirty="0"/>
          </a:p>
        </p:txBody>
      </p:sp>
      <p:cxnSp>
        <p:nvCxnSpPr>
          <p:cNvPr id="106" name="Elbow Connector 105"/>
          <p:cNvCxnSpPr>
            <a:stCxn id="2" idx="2"/>
            <a:endCxn id="104" idx="0"/>
          </p:cNvCxnSpPr>
          <p:nvPr/>
        </p:nvCxnSpPr>
        <p:spPr>
          <a:xfrm rot="16200000" flipH="1">
            <a:off x="2267154" y="799895"/>
            <a:ext cx="921872" cy="156998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03" idx="0"/>
            <a:endCxn id="6" idx="1"/>
          </p:cNvCxnSpPr>
          <p:nvPr/>
        </p:nvCxnSpPr>
        <p:spPr>
          <a:xfrm rot="16200000" flipH="1">
            <a:off x="4073374" y="2524741"/>
            <a:ext cx="102558" cy="878928"/>
          </a:xfrm>
          <a:prstGeom prst="bentConnector4">
            <a:avLst>
              <a:gd name="adj1" fmla="val -222898"/>
              <a:gd name="adj2" fmla="val 6625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 idx="3"/>
            <a:endCxn id="104" idx="1"/>
          </p:cNvCxnSpPr>
          <p:nvPr/>
        </p:nvCxnSpPr>
        <p:spPr>
          <a:xfrm flipV="1">
            <a:off x="2036379" y="2295320"/>
            <a:ext cx="1190952" cy="40189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Elbow Connector 114"/>
          <p:cNvCxnSpPr/>
          <p:nvPr/>
        </p:nvCxnSpPr>
        <p:spPr>
          <a:xfrm>
            <a:off x="2383218" y="911957"/>
            <a:ext cx="1461594" cy="58843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endCxn id="7" idx="1"/>
          </p:cNvCxnSpPr>
          <p:nvPr/>
        </p:nvCxnSpPr>
        <p:spPr>
          <a:xfrm flipV="1">
            <a:off x="4451130" y="965967"/>
            <a:ext cx="959070" cy="55803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2299465" y="3913790"/>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smtClean="0"/>
              <a:t>#</a:t>
            </a:r>
            <a:r>
              <a:rPr lang="en-IN" sz="800" dirty="0" err="1" smtClean="0"/>
              <a:t>bt_id</a:t>
            </a:r>
            <a:endParaRPr lang="en-IN" sz="800" dirty="0"/>
          </a:p>
        </p:txBody>
      </p:sp>
      <p:sp>
        <p:nvSpPr>
          <p:cNvPr id="121" name="Oval 120"/>
          <p:cNvSpPr/>
          <p:nvPr/>
        </p:nvSpPr>
        <p:spPr>
          <a:xfrm>
            <a:off x="3738398" y="4365736"/>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Bt_desc</a:t>
            </a:r>
            <a:endParaRPr lang="en-IN" sz="800" dirty="0"/>
          </a:p>
        </p:txBody>
      </p:sp>
      <p:sp>
        <p:nvSpPr>
          <p:cNvPr id="122" name="Oval 121"/>
          <p:cNvSpPr/>
          <p:nvPr/>
        </p:nvSpPr>
        <p:spPr>
          <a:xfrm>
            <a:off x="2840421" y="4321723"/>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Bt_name</a:t>
            </a:r>
            <a:endParaRPr lang="en-IN" sz="800" dirty="0"/>
          </a:p>
        </p:txBody>
      </p:sp>
      <p:sp>
        <p:nvSpPr>
          <p:cNvPr id="123" name="Oval 122"/>
          <p:cNvSpPr/>
          <p:nvPr/>
        </p:nvSpPr>
        <p:spPr>
          <a:xfrm>
            <a:off x="5169446" y="2329190"/>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Bc_content</a:t>
            </a:r>
            <a:endParaRPr lang="en-IN" sz="800" dirty="0"/>
          </a:p>
        </p:txBody>
      </p:sp>
      <p:sp>
        <p:nvSpPr>
          <p:cNvPr id="124" name="Oval 123"/>
          <p:cNvSpPr/>
          <p:nvPr/>
        </p:nvSpPr>
        <p:spPr>
          <a:xfrm>
            <a:off x="5659821" y="2990521"/>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Bc_desc</a:t>
            </a:r>
            <a:endParaRPr lang="en-IN" sz="800" dirty="0"/>
          </a:p>
        </p:txBody>
      </p:sp>
      <p:sp>
        <p:nvSpPr>
          <p:cNvPr id="125" name="Oval 124"/>
          <p:cNvSpPr/>
          <p:nvPr/>
        </p:nvSpPr>
        <p:spPr>
          <a:xfrm>
            <a:off x="5213131" y="3452644"/>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Bc_type</a:t>
            </a:r>
            <a:endParaRPr lang="en-IN" sz="800" dirty="0"/>
          </a:p>
        </p:txBody>
      </p:sp>
      <p:sp>
        <p:nvSpPr>
          <p:cNvPr id="126" name="Oval 125"/>
          <p:cNvSpPr/>
          <p:nvPr/>
        </p:nvSpPr>
        <p:spPr>
          <a:xfrm>
            <a:off x="4564117" y="3623439"/>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Bc_title</a:t>
            </a:r>
            <a:endParaRPr lang="en-IN" sz="800" dirty="0"/>
          </a:p>
        </p:txBody>
      </p:sp>
      <p:sp>
        <p:nvSpPr>
          <p:cNvPr id="127" name="Oval 126"/>
          <p:cNvSpPr/>
          <p:nvPr/>
        </p:nvSpPr>
        <p:spPr>
          <a:xfrm>
            <a:off x="7507014" y="2666630"/>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Comm_user_id</a:t>
            </a:r>
            <a:endParaRPr lang="en-IN" sz="800" dirty="0"/>
          </a:p>
        </p:txBody>
      </p:sp>
      <p:sp>
        <p:nvSpPr>
          <p:cNvPr id="128" name="Oval 127"/>
          <p:cNvSpPr/>
          <p:nvPr/>
        </p:nvSpPr>
        <p:spPr>
          <a:xfrm>
            <a:off x="7763859" y="3132739"/>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smtClean="0"/>
              <a:t>#</a:t>
            </a:r>
            <a:r>
              <a:rPr lang="en-IN" sz="800" dirty="0" err="1" smtClean="0"/>
              <a:t>comm_id</a:t>
            </a:r>
            <a:endParaRPr lang="en-IN" sz="800" dirty="0"/>
          </a:p>
        </p:txBody>
      </p:sp>
      <p:sp>
        <p:nvSpPr>
          <p:cNvPr id="129" name="Oval 128"/>
          <p:cNvSpPr/>
          <p:nvPr/>
        </p:nvSpPr>
        <p:spPr>
          <a:xfrm>
            <a:off x="7638391" y="3578771"/>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Com_desc</a:t>
            </a:r>
            <a:endParaRPr lang="en-IN" sz="800" dirty="0"/>
          </a:p>
        </p:txBody>
      </p:sp>
      <p:sp>
        <p:nvSpPr>
          <p:cNvPr id="130" name="Oval 129"/>
          <p:cNvSpPr/>
          <p:nvPr/>
        </p:nvSpPr>
        <p:spPr>
          <a:xfrm>
            <a:off x="6252340" y="3770585"/>
            <a:ext cx="66477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err="1" smtClean="0"/>
              <a:t>Comm_title</a:t>
            </a:r>
            <a:endParaRPr lang="en-IN" sz="800" dirty="0"/>
          </a:p>
        </p:txBody>
      </p:sp>
      <p:cxnSp>
        <p:nvCxnSpPr>
          <p:cNvPr id="131" name="Straight Connector 130"/>
          <p:cNvCxnSpPr/>
          <p:nvPr/>
        </p:nvCxnSpPr>
        <p:spPr>
          <a:xfrm flipH="1" flipV="1">
            <a:off x="5263054" y="3132739"/>
            <a:ext cx="265387" cy="301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24" idx="2"/>
            <a:endCxn id="6" idx="3"/>
          </p:cNvCxnSpPr>
          <p:nvPr/>
        </p:nvCxnSpPr>
        <p:spPr>
          <a:xfrm flipH="1" flipV="1">
            <a:off x="5402317" y="3015484"/>
            <a:ext cx="257504" cy="12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23" idx="3"/>
            <a:endCxn id="6" idx="0"/>
          </p:cNvCxnSpPr>
          <p:nvPr/>
        </p:nvCxnSpPr>
        <p:spPr>
          <a:xfrm flipH="1">
            <a:off x="4983217" y="2589353"/>
            <a:ext cx="283584" cy="2871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685189" y="3412207"/>
            <a:ext cx="0" cy="351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4401203" y="3154417"/>
            <a:ext cx="343556" cy="218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26" idx="0"/>
            <a:endCxn id="6" idx="2"/>
          </p:cNvCxnSpPr>
          <p:nvPr/>
        </p:nvCxnSpPr>
        <p:spPr>
          <a:xfrm flipV="1">
            <a:off x="4896507" y="3154417"/>
            <a:ext cx="86710" cy="469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21" idx="0"/>
          </p:cNvCxnSpPr>
          <p:nvPr/>
        </p:nvCxnSpPr>
        <p:spPr>
          <a:xfrm>
            <a:off x="3984076" y="4062248"/>
            <a:ext cx="86712" cy="303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234559" y="4066190"/>
            <a:ext cx="335016" cy="244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 idx="1"/>
          </p:cNvCxnSpPr>
          <p:nvPr/>
        </p:nvCxnSpPr>
        <p:spPr>
          <a:xfrm flipH="1">
            <a:off x="2933701" y="3916417"/>
            <a:ext cx="419099" cy="158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endCxn id="130" idx="0"/>
          </p:cNvCxnSpPr>
          <p:nvPr/>
        </p:nvCxnSpPr>
        <p:spPr>
          <a:xfrm flipH="1">
            <a:off x="6584730" y="3456650"/>
            <a:ext cx="149773" cy="313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flipV="1">
            <a:off x="7304689" y="3460531"/>
            <a:ext cx="481177" cy="124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28" idx="2"/>
            <a:endCxn id="5" idx="3"/>
          </p:cNvCxnSpPr>
          <p:nvPr/>
        </p:nvCxnSpPr>
        <p:spPr>
          <a:xfrm flipH="1">
            <a:off x="7391400" y="3285139"/>
            <a:ext cx="372459" cy="2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7225862" y="2895600"/>
            <a:ext cx="401690" cy="266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19" idx="0"/>
          </p:cNvCxnSpPr>
          <p:nvPr/>
        </p:nvCxnSpPr>
        <p:spPr>
          <a:xfrm>
            <a:off x="7126014" y="3484179"/>
            <a:ext cx="305456" cy="511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Elbow Connector 177"/>
          <p:cNvCxnSpPr>
            <a:stCxn id="104" idx="3"/>
            <a:endCxn id="5" idx="0"/>
          </p:cNvCxnSpPr>
          <p:nvPr/>
        </p:nvCxnSpPr>
        <p:spPr>
          <a:xfrm>
            <a:off x="3798831" y="2295320"/>
            <a:ext cx="3173469" cy="85909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645" y="245745"/>
            <a:ext cx="575437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USE CASE DIAGRAM</a:t>
            </a:r>
          </a:p>
        </p:txBody>
      </p:sp>
      <p:sp>
        <p:nvSpPr>
          <p:cNvPr id="3" name="Subtitle 2"/>
          <p:cNvSpPr>
            <a:spLocks noGrp="1"/>
          </p:cNvSpPr>
          <p:nvPr>
            <p:ph type="subTitle" idx="4"/>
          </p:nvPr>
        </p:nvSpPr>
        <p:spPr>
          <a:xfrm>
            <a:off x="334645" y="1417320"/>
            <a:ext cx="8324215" cy="2461895"/>
          </a:xfrm>
        </p:spPr>
        <p:txBody>
          <a:bodyPr wrap="square"/>
          <a:lstStyle/>
          <a:p>
            <a:pPr marL="285750" indent="-285750">
              <a:buFont typeface="Wingdings" panose="05000000000000000000" charset="0"/>
              <a:buChar char="ü"/>
            </a:pPr>
            <a:r>
              <a:rPr lang="en-US">
                <a:solidFill>
                  <a:schemeClr val="tx1"/>
                </a:solidFill>
                <a:latin typeface="Times New Roman" panose="02020603050405020304" pitchFamily="18" charset="0"/>
                <a:cs typeface="Times New Roman" panose="02020603050405020304" pitchFamily="18" charset="0"/>
              </a:rPr>
              <a:t>Graphic depiction of the interactions among the elements of the Blogging System</a:t>
            </a:r>
          </a:p>
          <a:p>
            <a:pPr marL="285750" indent="-285750">
              <a:buFont typeface="Wingdings" panose="05000000000000000000" charset="0"/>
              <a:buChar char="ü"/>
            </a:pPr>
            <a:endParaRPr 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US">
                <a:solidFill>
                  <a:schemeClr val="tx1"/>
                </a:solidFill>
                <a:latin typeface="Times New Roman" panose="02020603050405020304" pitchFamily="18" charset="0"/>
                <a:cs typeface="Times New Roman" panose="02020603050405020304" pitchFamily="18" charset="0"/>
              </a:rPr>
              <a:t>Represents the methodology used in system to identify, clarify, and organize system requirements of Blogging System</a:t>
            </a:r>
          </a:p>
          <a:p>
            <a:pPr marL="285750" indent="-285750">
              <a:buFont typeface="Wingdings" panose="05000000000000000000" charset="0"/>
              <a:buChar char="ü"/>
            </a:pPr>
            <a:endParaRPr 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US">
                <a:solidFill>
                  <a:schemeClr val="tx1"/>
                </a:solidFill>
                <a:latin typeface="Times New Roman" panose="02020603050405020304" pitchFamily="18" charset="0"/>
                <a:cs typeface="Times New Roman" panose="02020603050405020304" pitchFamily="18" charset="0"/>
              </a:rPr>
              <a:t>Main actors are:-</a:t>
            </a:r>
          </a:p>
          <a:p>
            <a:pPr indent="0" algn="just">
              <a:buFont typeface="Wingdings" panose="05000000000000000000" charset="0"/>
              <a:buNone/>
            </a:pPr>
            <a:r>
              <a:rPr lang="en-US">
                <a:solidFill>
                  <a:schemeClr val="tx1"/>
                </a:solidFill>
                <a:latin typeface="Times New Roman" panose="02020603050405020304" pitchFamily="18" charset="0"/>
                <a:cs typeface="Times New Roman" panose="02020603050405020304" pitchFamily="18" charset="0"/>
              </a:rPr>
              <a:t>	Super Admin, System User, Blogger, Anonymous Users who perform the different type of 	use cases such as Manage Blog, Manage Blog Category, Manage Create Blog, Manage 	Blog Type, Manage Comment, Manage Technology, Manage Web Page</a:t>
            </a:r>
          </a:p>
          <a:p>
            <a:pPr marL="285750" indent="-285750">
              <a:buFont typeface="Wingdings" panose="05000000000000000000" charset="0"/>
              <a:buChar char="ü"/>
            </a:pPr>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2125" y="285750"/>
            <a:ext cx="5943600" cy="457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ounded Rectangle 4"/>
          <p:cNvSpPr/>
          <p:nvPr/>
        </p:nvSpPr>
        <p:spPr>
          <a:xfrm>
            <a:off x="1950085" y="370840"/>
            <a:ext cx="2540000" cy="48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Users and Full Application</a:t>
            </a:r>
          </a:p>
        </p:txBody>
      </p:sp>
      <p:sp>
        <p:nvSpPr>
          <p:cNvPr id="6" name="Rounded Rectangle 5"/>
          <p:cNvSpPr/>
          <p:nvPr/>
        </p:nvSpPr>
        <p:spPr>
          <a:xfrm>
            <a:off x="1950085" y="933450"/>
            <a:ext cx="1524000" cy="4578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Blog</a:t>
            </a:r>
          </a:p>
        </p:txBody>
      </p:sp>
      <p:sp>
        <p:nvSpPr>
          <p:cNvPr id="7" name="Rounded Rectangle 6"/>
          <p:cNvSpPr/>
          <p:nvPr/>
        </p:nvSpPr>
        <p:spPr>
          <a:xfrm>
            <a:off x="1950085" y="1524000"/>
            <a:ext cx="1524000" cy="4654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Blog Category</a:t>
            </a:r>
          </a:p>
        </p:txBody>
      </p:sp>
      <p:sp>
        <p:nvSpPr>
          <p:cNvPr id="9" name="Rounded Rectangle 8"/>
          <p:cNvSpPr/>
          <p:nvPr/>
        </p:nvSpPr>
        <p:spPr>
          <a:xfrm>
            <a:off x="2793365" y="2129155"/>
            <a:ext cx="307403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Login and Logout from System</a:t>
            </a:r>
          </a:p>
        </p:txBody>
      </p:sp>
      <p:sp>
        <p:nvSpPr>
          <p:cNvPr id="10" name="Rounded Rectangle 9"/>
          <p:cNvSpPr/>
          <p:nvPr/>
        </p:nvSpPr>
        <p:spPr>
          <a:xfrm>
            <a:off x="3505200" y="2649855"/>
            <a:ext cx="189484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1600" b="1">
                <a:latin typeface="Times New Roman" panose="02020603050405020304" pitchFamily="18" charset="0"/>
                <a:cs typeface="Times New Roman" panose="02020603050405020304" pitchFamily="18" charset="0"/>
              </a:rPr>
              <a:t>Update My Profile</a:t>
            </a:r>
          </a:p>
        </p:txBody>
      </p:sp>
      <p:sp>
        <p:nvSpPr>
          <p:cNvPr id="11" name="Rounded Rectangle 10"/>
          <p:cNvSpPr/>
          <p:nvPr/>
        </p:nvSpPr>
        <p:spPr>
          <a:xfrm>
            <a:off x="3253740" y="3136265"/>
            <a:ext cx="261366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Change Account Password</a:t>
            </a:r>
          </a:p>
        </p:txBody>
      </p:sp>
      <p:sp>
        <p:nvSpPr>
          <p:cNvPr id="12" name="Rounded Rectangle 11"/>
          <p:cNvSpPr/>
          <p:nvPr/>
        </p:nvSpPr>
        <p:spPr>
          <a:xfrm>
            <a:off x="1950085" y="3546475"/>
            <a:ext cx="2014855" cy="4260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Create Blog</a:t>
            </a:r>
          </a:p>
        </p:txBody>
      </p:sp>
      <p:sp>
        <p:nvSpPr>
          <p:cNvPr id="13" name="Rounded Rectangle 12"/>
          <p:cNvSpPr/>
          <p:nvPr/>
        </p:nvSpPr>
        <p:spPr>
          <a:xfrm>
            <a:off x="1950085" y="4058285"/>
            <a:ext cx="1906905" cy="248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Blog Type</a:t>
            </a:r>
          </a:p>
        </p:txBody>
      </p:sp>
      <p:sp>
        <p:nvSpPr>
          <p:cNvPr id="14" name="Rounded Rectangle 13"/>
          <p:cNvSpPr/>
          <p:nvPr/>
        </p:nvSpPr>
        <p:spPr>
          <a:xfrm>
            <a:off x="1950085" y="4476750"/>
            <a:ext cx="2540000" cy="280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Manage Technology Blog</a:t>
            </a:r>
          </a:p>
        </p:txBody>
      </p:sp>
      <p:sp>
        <p:nvSpPr>
          <p:cNvPr id="15" name="Rounded Rectangle 14"/>
          <p:cNvSpPr/>
          <p:nvPr/>
        </p:nvSpPr>
        <p:spPr>
          <a:xfrm>
            <a:off x="5867400" y="971550"/>
            <a:ext cx="1676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Search Blogs</a:t>
            </a:r>
          </a:p>
        </p:txBody>
      </p:sp>
      <p:sp>
        <p:nvSpPr>
          <p:cNvPr id="16" name="Rounded Rectangle 15"/>
          <p:cNvSpPr/>
          <p:nvPr/>
        </p:nvSpPr>
        <p:spPr>
          <a:xfrm>
            <a:off x="5867400" y="1608455"/>
            <a:ext cx="17526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View Comments</a:t>
            </a:r>
          </a:p>
        </p:txBody>
      </p:sp>
      <p:sp>
        <p:nvSpPr>
          <p:cNvPr id="17" name="Rounded Rectangle 16"/>
          <p:cNvSpPr/>
          <p:nvPr/>
        </p:nvSpPr>
        <p:spPr>
          <a:xfrm>
            <a:off x="5753735" y="3544570"/>
            <a:ext cx="1790065" cy="4279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Add Blog Posts</a:t>
            </a:r>
          </a:p>
        </p:txBody>
      </p:sp>
      <p:sp>
        <p:nvSpPr>
          <p:cNvPr id="18" name="Rounded Rectangle 17"/>
          <p:cNvSpPr/>
          <p:nvPr/>
        </p:nvSpPr>
        <p:spPr>
          <a:xfrm>
            <a:off x="5715000" y="4058285"/>
            <a:ext cx="1828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Create Category</a:t>
            </a:r>
          </a:p>
        </p:txBody>
      </p:sp>
      <p:sp>
        <p:nvSpPr>
          <p:cNvPr id="19" name="Rounded Rectangle 18"/>
          <p:cNvSpPr/>
          <p:nvPr/>
        </p:nvSpPr>
        <p:spPr>
          <a:xfrm>
            <a:off x="5715000" y="4476750"/>
            <a:ext cx="17526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600" b="1">
                <a:latin typeface="Times New Roman" panose="02020603050405020304" pitchFamily="18" charset="0"/>
                <a:cs typeface="Times New Roman" panose="02020603050405020304" pitchFamily="18" charset="0"/>
              </a:rPr>
              <a:t>Make Comments</a:t>
            </a:r>
          </a:p>
        </p:txBody>
      </p:sp>
      <p:sp>
        <p:nvSpPr>
          <p:cNvPr id="20" name="Smiley Face 19"/>
          <p:cNvSpPr/>
          <p:nvPr/>
        </p:nvSpPr>
        <p:spPr>
          <a:xfrm>
            <a:off x="533400" y="1123950"/>
            <a:ext cx="381000" cy="3048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Smiley Face 20"/>
          <p:cNvSpPr/>
          <p:nvPr/>
        </p:nvSpPr>
        <p:spPr>
          <a:xfrm>
            <a:off x="533400" y="3546475"/>
            <a:ext cx="381000" cy="2286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Smiley Face 22"/>
          <p:cNvSpPr/>
          <p:nvPr/>
        </p:nvSpPr>
        <p:spPr>
          <a:xfrm>
            <a:off x="8382000" y="2190750"/>
            <a:ext cx="457200" cy="3810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276225" y="1581150"/>
            <a:ext cx="1360805"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US" sz="1600">
                <a:latin typeface="Times New Roman" panose="02020603050405020304" pitchFamily="18" charset="0"/>
                <a:cs typeface="Times New Roman" panose="02020603050405020304" pitchFamily="18" charset="0"/>
              </a:rPr>
              <a:t>Super Admin</a:t>
            </a:r>
          </a:p>
        </p:txBody>
      </p:sp>
      <p:sp>
        <p:nvSpPr>
          <p:cNvPr id="3" name="Rectangle 2"/>
          <p:cNvSpPr/>
          <p:nvPr/>
        </p:nvSpPr>
        <p:spPr>
          <a:xfrm>
            <a:off x="142875" y="3943350"/>
            <a:ext cx="1457325"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System User</a:t>
            </a:r>
          </a:p>
        </p:txBody>
      </p:sp>
      <p:sp>
        <p:nvSpPr>
          <p:cNvPr id="8" name="Rectangle 7"/>
          <p:cNvSpPr/>
          <p:nvPr/>
        </p:nvSpPr>
        <p:spPr>
          <a:xfrm>
            <a:off x="8001000" y="2876550"/>
            <a:ext cx="10668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Blogger</a:t>
            </a:r>
          </a:p>
        </p:txBody>
      </p:sp>
      <p:cxnSp>
        <p:nvCxnSpPr>
          <p:cNvPr id="22" name="Straight Connector 21"/>
          <p:cNvCxnSpPr>
            <a:stCxn id="2" idx="3"/>
            <a:endCxn id="5" idx="1"/>
          </p:cNvCxnSpPr>
          <p:nvPr/>
        </p:nvCxnSpPr>
        <p:spPr>
          <a:xfrm flipV="1">
            <a:off x="1637030" y="615315"/>
            <a:ext cx="313055" cy="1080135"/>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a:stCxn id="2" idx="3"/>
            <a:endCxn id="6" idx="1"/>
          </p:cNvCxnSpPr>
          <p:nvPr/>
        </p:nvCxnSpPr>
        <p:spPr>
          <a:xfrm flipV="1">
            <a:off x="1637030" y="1162685"/>
            <a:ext cx="313055" cy="532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7" idx="1"/>
          </p:cNvCxnSpPr>
          <p:nvPr/>
        </p:nvCxnSpPr>
        <p:spPr>
          <a:xfrm>
            <a:off x="1600200" y="1657350"/>
            <a:ext cx="349885" cy="9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9" idx="1"/>
          </p:cNvCxnSpPr>
          <p:nvPr/>
        </p:nvCxnSpPr>
        <p:spPr>
          <a:xfrm>
            <a:off x="1600200" y="1657350"/>
            <a:ext cx="1193165" cy="662305"/>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endCxn id="10" idx="1"/>
          </p:cNvCxnSpPr>
          <p:nvPr/>
        </p:nvCxnSpPr>
        <p:spPr>
          <a:xfrm>
            <a:off x="1647825" y="1828800"/>
            <a:ext cx="1857375" cy="1011555"/>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endCxn id="11" idx="1"/>
          </p:cNvCxnSpPr>
          <p:nvPr/>
        </p:nvCxnSpPr>
        <p:spPr>
          <a:xfrm>
            <a:off x="1419225" y="1847850"/>
            <a:ext cx="1834515" cy="1440815"/>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171575" y="1819275"/>
            <a:ext cx="895350" cy="1666875"/>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966470" y="1809750"/>
            <a:ext cx="993140" cy="2372995"/>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endCxn id="14" idx="1"/>
          </p:cNvCxnSpPr>
          <p:nvPr/>
        </p:nvCxnSpPr>
        <p:spPr>
          <a:xfrm>
            <a:off x="723900" y="1819275"/>
            <a:ext cx="1226185" cy="279781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endCxn id="14" idx="1"/>
          </p:cNvCxnSpPr>
          <p:nvPr/>
        </p:nvCxnSpPr>
        <p:spPr>
          <a:xfrm>
            <a:off x="1590675" y="4257675"/>
            <a:ext cx="359410" cy="35941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a:stCxn id="3" idx="3"/>
          </p:cNvCxnSpPr>
          <p:nvPr/>
        </p:nvCxnSpPr>
        <p:spPr>
          <a:xfrm>
            <a:off x="1600200" y="4095750"/>
            <a:ext cx="304800" cy="7620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a:stCxn id="3" idx="3"/>
          </p:cNvCxnSpPr>
          <p:nvPr/>
        </p:nvCxnSpPr>
        <p:spPr>
          <a:xfrm flipV="1">
            <a:off x="1600200" y="3562350"/>
            <a:ext cx="381000" cy="53340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flipV="1">
            <a:off x="1209675" y="2343150"/>
            <a:ext cx="1543050" cy="161925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1457325" y="3257550"/>
            <a:ext cx="1743075" cy="6858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flipV="1">
            <a:off x="1323975" y="2876550"/>
            <a:ext cx="2181225" cy="1076325"/>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a:stCxn id="3" idx="0"/>
          </p:cNvCxnSpPr>
          <p:nvPr/>
        </p:nvCxnSpPr>
        <p:spPr>
          <a:xfrm flipV="1">
            <a:off x="871855" y="1200150"/>
            <a:ext cx="1033145" cy="27432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stCxn id="15" idx="3"/>
            <a:endCxn id="8" idx="0"/>
          </p:cNvCxnSpPr>
          <p:nvPr/>
        </p:nvCxnSpPr>
        <p:spPr>
          <a:xfrm>
            <a:off x="7543800" y="1162050"/>
            <a:ext cx="990600" cy="17145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a:stCxn id="16" idx="3"/>
          </p:cNvCxnSpPr>
          <p:nvPr/>
        </p:nvCxnSpPr>
        <p:spPr>
          <a:xfrm>
            <a:off x="7620000" y="1798955"/>
            <a:ext cx="685800" cy="1077595"/>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stCxn id="9" idx="3"/>
          </p:cNvCxnSpPr>
          <p:nvPr/>
        </p:nvCxnSpPr>
        <p:spPr>
          <a:xfrm>
            <a:off x="5867400" y="2319655"/>
            <a:ext cx="2209800" cy="556895"/>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a:stCxn id="10" idx="3"/>
            <a:endCxn id="8" idx="1"/>
          </p:cNvCxnSpPr>
          <p:nvPr/>
        </p:nvCxnSpPr>
        <p:spPr>
          <a:xfrm>
            <a:off x="5400040" y="2840355"/>
            <a:ext cx="2600960" cy="150495"/>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a:stCxn id="11" idx="3"/>
          </p:cNvCxnSpPr>
          <p:nvPr/>
        </p:nvCxnSpPr>
        <p:spPr>
          <a:xfrm flipV="1">
            <a:off x="5867400" y="3105150"/>
            <a:ext cx="2133600" cy="183515"/>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a:stCxn id="17" idx="3"/>
          </p:cNvCxnSpPr>
          <p:nvPr/>
        </p:nvCxnSpPr>
        <p:spPr>
          <a:xfrm flipV="1">
            <a:off x="7543800" y="3105150"/>
            <a:ext cx="762000" cy="653415"/>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a:stCxn id="18" idx="3"/>
            <a:endCxn id="8" idx="2"/>
          </p:cNvCxnSpPr>
          <p:nvPr/>
        </p:nvCxnSpPr>
        <p:spPr>
          <a:xfrm flipV="1">
            <a:off x="7543800" y="3105150"/>
            <a:ext cx="990600" cy="1105535"/>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a:stCxn id="19" idx="3"/>
          </p:cNvCxnSpPr>
          <p:nvPr/>
        </p:nvCxnSpPr>
        <p:spPr>
          <a:xfrm flipV="1">
            <a:off x="7467600" y="3105150"/>
            <a:ext cx="1371600" cy="152400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275" y="251460"/>
            <a:ext cx="4343400" cy="615315"/>
          </a:xfrm>
        </p:spPr>
        <p:txBody>
          <a:bodyPr wrap="square"/>
          <a:lstStyle/>
          <a:p>
            <a:r>
              <a:rPr lang="en-US" sz="4000" b="1" u="sng">
                <a:solidFill>
                  <a:schemeClr val="tx1"/>
                </a:solidFill>
                <a:latin typeface="Times New Roman" panose="02020603050405020304" pitchFamily="18" charset="0"/>
                <a:cs typeface="Times New Roman" panose="02020603050405020304" pitchFamily="18" charset="0"/>
              </a:rPr>
              <a:t>Sequence Diagram</a:t>
            </a:r>
          </a:p>
        </p:txBody>
      </p:sp>
      <p:sp>
        <p:nvSpPr>
          <p:cNvPr id="3" name="Subtitle 2"/>
          <p:cNvSpPr>
            <a:spLocks noGrp="1"/>
          </p:cNvSpPr>
          <p:nvPr>
            <p:ph type="subTitle" idx="4"/>
          </p:nvPr>
        </p:nvSpPr>
        <p:spPr>
          <a:xfrm>
            <a:off x="295275" y="1527810"/>
            <a:ext cx="8171815" cy="3354705"/>
          </a:xfrm>
        </p:spPr>
        <p:txBody>
          <a:bodyPr wrap="square"/>
          <a:lstStyle/>
          <a:p>
            <a:pPr marL="285750" indent="-285750" algn="just">
              <a:buFont typeface="Wingdings" panose="05000000000000000000" charset="0"/>
              <a:buChar char="ü"/>
            </a:pPr>
            <a:r>
              <a:rPr lang="en-US">
                <a:solidFill>
                  <a:schemeClr val="tx1"/>
                </a:solidFill>
                <a:latin typeface="Times New Roman" panose="02020603050405020304" pitchFamily="18" charset="0"/>
                <a:cs typeface="Times New Roman" panose="02020603050405020304" pitchFamily="18" charset="0"/>
              </a:rPr>
              <a:t>UML sequence diagram of Blogging System which shows the interaction between the objects of Blog, Web Page, Blog Type, Category, Comment.</a:t>
            </a:r>
          </a:p>
          <a:p>
            <a:pPr marL="285750" indent="-285750" algn="just">
              <a:buFont typeface="Wingdings" panose="05000000000000000000" charset="0"/>
              <a:buChar char="ü"/>
            </a:pPr>
            <a:endParaRPr 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ü"/>
            </a:pPr>
            <a:r>
              <a:rPr lang="en-US">
                <a:solidFill>
                  <a:schemeClr val="tx1"/>
                </a:solidFill>
                <a:latin typeface="Times New Roman" panose="02020603050405020304" pitchFamily="18" charset="0"/>
                <a:cs typeface="Times New Roman" panose="02020603050405020304" pitchFamily="18" charset="0"/>
              </a:rPr>
              <a:t>Demonstrates how the login page works in a blogging system</a:t>
            </a:r>
          </a:p>
          <a:p>
            <a:pPr indent="0" algn="just">
              <a:buFont typeface="Wingdings" panose="05000000000000000000" charset="0"/>
              <a:buNone/>
            </a:pPr>
            <a:endParaRPr 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ü"/>
            </a:pPr>
            <a:r>
              <a:rPr lang="en-US">
                <a:solidFill>
                  <a:schemeClr val="tx1"/>
                </a:solidFill>
                <a:latin typeface="Times New Roman" panose="02020603050405020304" pitchFamily="18" charset="0"/>
                <a:cs typeface="Times New Roman" panose="02020603050405020304" pitchFamily="18" charset="0"/>
              </a:rPr>
              <a:t>Instance of class objects invloved in this UML Sequence Diagram of Blogging System are as follows:-</a:t>
            </a:r>
          </a:p>
          <a:p>
            <a:pPr algn="just"/>
            <a:endParaRPr lang="en-US">
              <a:solidFill>
                <a:schemeClr val="tx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charset="0"/>
              <a:buChar char="§"/>
            </a:pPr>
            <a:r>
              <a:rPr lang="en-US">
                <a:solidFill>
                  <a:schemeClr val="tx1"/>
                </a:solidFill>
                <a:latin typeface="Times New Roman" panose="02020603050405020304" pitchFamily="18" charset="0"/>
                <a:cs typeface="Times New Roman" panose="02020603050405020304" pitchFamily="18" charset="0"/>
              </a:rPr>
              <a:t>Blog Object</a:t>
            </a:r>
          </a:p>
          <a:p>
            <a:pPr marL="742950" lvl="1" indent="-285750" algn="just">
              <a:buFont typeface="Wingdings" panose="05000000000000000000" charset="0"/>
              <a:buChar char="§"/>
            </a:pPr>
            <a:r>
              <a:rPr lang="en-US">
                <a:solidFill>
                  <a:schemeClr val="tx1"/>
                </a:solidFill>
                <a:latin typeface="Times New Roman" panose="02020603050405020304" pitchFamily="18" charset="0"/>
                <a:cs typeface="Times New Roman" panose="02020603050405020304" pitchFamily="18" charset="0"/>
              </a:rPr>
              <a:t>Web Page Object</a:t>
            </a:r>
          </a:p>
          <a:p>
            <a:pPr marL="742950" lvl="1" indent="-285750" algn="just">
              <a:buFont typeface="Wingdings" panose="05000000000000000000" charset="0"/>
              <a:buChar char="§"/>
            </a:pPr>
            <a:r>
              <a:rPr lang="en-US">
                <a:solidFill>
                  <a:schemeClr val="tx1"/>
                </a:solidFill>
                <a:latin typeface="Times New Roman" panose="02020603050405020304" pitchFamily="18" charset="0"/>
                <a:cs typeface="Times New Roman" panose="02020603050405020304" pitchFamily="18" charset="0"/>
              </a:rPr>
              <a:t>Blog Type Object</a:t>
            </a:r>
          </a:p>
          <a:p>
            <a:pPr marL="742950" lvl="1" indent="-285750" algn="just">
              <a:buFont typeface="Wingdings" panose="05000000000000000000" charset="0"/>
              <a:buChar char="§"/>
            </a:pPr>
            <a:r>
              <a:rPr lang="en-US">
                <a:solidFill>
                  <a:schemeClr val="tx1"/>
                </a:solidFill>
                <a:latin typeface="Times New Roman" panose="02020603050405020304" pitchFamily="18" charset="0"/>
                <a:cs typeface="Times New Roman" panose="02020603050405020304" pitchFamily="18" charset="0"/>
              </a:rPr>
              <a:t>Category Object</a:t>
            </a:r>
          </a:p>
          <a:p>
            <a:pPr marL="742950" lvl="1" indent="-285750" algn="just">
              <a:buFont typeface="Wingdings" panose="05000000000000000000" charset="0"/>
              <a:buChar char="§"/>
            </a:pPr>
            <a:r>
              <a:rPr lang="en-US">
                <a:solidFill>
                  <a:schemeClr val="tx1"/>
                </a:solidFill>
                <a:latin typeface="Times New Roman" panose="02020603050405020304" pitchFamily="18" charset="0"/>
                <a:cs typeface="Times New Roman" panose="02020603050405020304" pitchFamily="18" charset="0"/>
              </a:rPr>
              <a:t>Comment Object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317500" y="535305"/>
            <a:ext cx="6400800" cy="4431665"/>
          </a:xfrm>
        </p:spPr>
        <p:txBody>
          <a:bodyPr/>
          <a:lstStyle/>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Zero Level DFD of BLOG</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First Level DFD of BLOG</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Second Level DFD of BLOG</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Entity Relationship</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Description of Database</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ER DIAGRAM</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a:solidFill>
                  <a:schemeClr val="tx1"/>
                </a:solidFill>
                <a:latin typeface="Times New Roman" panose="02020603050405020304" pitchFamily="18" charset="0"/>
                <a:cs typeface="Times New Roman" panose="02020603050405020304" pitchFamily="18" charset="0"/>
              </a:rPr>
              <a:t>USE CASE Diagram</a:t>
            </a:r>
          </a:p>
          <a:p>
            <a:pPr marL="285750" indent="-285750">
              <a:buFont typeface="Arial" panose="020B0604020202020204" pitchFamily="34" charset="0"/>
              <a:buChar char="•"/>
            </a:pPr>
            <a:endParaRPr lang="en-US" altLang="en-IN">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a:solidFill>
                  <a:schemeClr val="tx1"/>
                </a:solidFill>
                <a:latin typeface="Times New Roman" panose="02020603050405020304" pitchFamily="18" charset="0"/>
                <a:cs typeface="Times New Roman" panose="02020603050405020304" pitchFamily="18" charset="0"/>
              </a:rPr>
              <a:t>Sequence Diagram</a:t>
            </a: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Blog Home Page</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565" y="609600"/>
            <a:ext cx="457200" cy="426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Straight Connector 4"/>
          <p:cNvCxnSpPr/>
          <p:nvPr/>
        </p:nvCxnSpPr>
        <p:spPr>
          <a:xfrm flipH="1">
            <a:off x="1828800" y="609600"/>
            <a:ext cx="9525" cy="42481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3364230" y="590550"/>
            <a:ext cx="9525" cy="42481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4899025" y="590550"/>
            <a:ext cx="9525" cy="42481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6384925" y="600075"/>
            <a:ext cx="9525" cy="42481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7899400" y="590550"/>
            <a:ext cx="9525" cy="424815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1447800" y="209550"/>
            <a:ext cx="118999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a:latin typeface="Times New Roman" panose="02020603050405020304" pitchFamily="18" charset="0"/>
                <a:cs typeface="Times New Roman" panose="02020603050405020304" pitchFamily="18" charset="0"/>
              </a:rPr>
              <a:t>Login Page</a:t>
            </a:r>
          </a:p>
        </p:txBody>
      </p:sp>
      <p:sp>
        <p:nvSpPr>
          <p:cNvPr id="11" name="Rectangle 10"/>
          <p:cNvSpPr/>
          <p:nvPr/>
        </p:nvSpPr>
        <p:spPr>
          <a:xfrm>
            <a:off x="2790825" y="209550"/>
            <a:ext cx="1745615"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US" sz="1600" b="1">
                <a:latin typeface="Times New Roman" panose="02020603050405020304" pitchFamily="18" charset="0"/>
                <a:cs typeface="Times New Roman" panose="02020603050405020304" pitchFamily="18" charset="0"/>
              </a:rPr>
              <a:t>Forgot Password</a:t>
            </a:r>
          </a:p>
        </p:txBody>
      </p:sp>
      <p:sp>
        <p:nvSpPr>
          <p:cNvPr id="12" name="Rectangle 11"/>
          <p:cNvSpPr/>
          <p:nvPr/>
        </p:nvSpPr>
        <p:spPr>
          <a:xfrm>
            <a:off x="4689475" y="209550"/>
            <a:ext cx="134239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a:latin typeface="Times New Roman" panose="02020603050405020304" pitchFamily="18" charset="0"/>
                <a:cs typeface="Times New Roman" panose="02020603050405020304" pitchFamily="18" charset="0"/>
              </a:rPr>
              <a:t>Verification</a:t>
            </a:r>
          </a:p>
        </p:txBody>
      </p:sp>
      <p:sp>
        <p:nvSpPr>
          <p:cNvPr id="13" name="Rectangle 12"/>
          <p:cNvSpPr/>
          <p:nvPr/>
        </p:nvSpPr>
        <p:spPr>
          <a:xfrm>
            <a:off x="6184900" y="209550"/>
            <a:ext cx="1066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a:latin typeface="Times New Roman" panose="02020603050405020304" pitchFamily="18" charset="0"/>
                <a:cs typeface="Times New Roman" panose="02020603050405020304" pitchFamily="18" charset="0"/>
              </a:rPr>
              <a:t>Database</a:t>
            </a:r>
          </a:p>
        </p:txBody>
      </p:sp>
      <p:sp>
        <p:nvSpPr>
          <p:cNvPr id="14" name="Rectangle 13"/>
          <p:cNvSpPr/>
          <p:nvPr/>
        </p:nvSpPr>
        <p:spPr>
          <a:xfrm>
            <a:off x="7310120" y="209550"/>
            <a:ext cx="178943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US" sz="1600" b="1">
                <a:solidFill>
                  <a:schemeClr val="tx1"/>
                </a:solidFill>
                <a:latin typeface="Times New Roman" panose="02020603050405020304" pitchFamily="18" charset="0"/>
                <a:cs typeface="Times New Roman" panose="02020603050405020304" pitchFamily="18" charset="0"/>
              </a:rPr>
              <a:t>Authenticate Page</a:t>
            </a:r>
          </a:p>
        </p:txBody>
      </p:sp>
      <p:cxnSp>
        <p:nvCxnSpPr>
          <p:cNvPr id="15" name="Straight Arrow Connector 14"/>
          <p:cNvCxnSpPr/>
          <p:nvPr/>
        </p:nvCxnSpPr>
        <p:spPr>
          <a:xfrm>
            <a:off x="923925" y="1104900"/>
            <a:ext cx="904875" cy="1905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V="1">
            <a:off x="1838325" y="895350"/>
            <a:ext cx="1514475" cy="5715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1828800" y="1609725"/>
            <a:ext cx="3048000" cy="476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895850" y="2085975"/>
            <a:ext cx="1504950" cy="2857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V="1">
            <a:off x="6391275" y="2114550"/>
            <a:ext cx="1533525" cy="1905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1828800" y="1047750"/>
            <a:ext cx="1524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3352800" y="895350"/>
            <a:ext cx="2286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p:cNvSpPr/>
          <p:nvPr/>
        </p:nvSpPr>
        <p:spPr>
          <a:xfrm>
            <a:off x="4876800" y="1581150"/>
            <a:ext cx="2286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p:cNvCxnSpPr/>
          <p:nvPr/>
        </p:nvCxnSpPr>
        <p:spPr>
          <a:xfrm flipH="1">
            <a:off x="6400800" y="1504950"/>
            <a:ext cx="149542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6400800" y="2190750"/>
            <a:ext cx="2286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Arrow Connector 26"/>
          <p:cNvCxnSpPr/>
          <p:nvPr/>
        </p:nvCxnSpPr>
        <p:spPr>
          <a:xfrm>
            <a:off x="3371850" y="2781300"/>
            <a:ext cx="3028950" cy="1905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4895850" y="3486150"/>
            <a:ext cx="295275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H="1">
            <a:off x="6400800" y="4248150"/>
            <a:ext cx="150495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30" name="Rectangle 29"/>
          <p:cNvSpPr/>
          <p:nvPr/>
        </p:nvSpPr>
        <p:spPr>
          <a:xfrm>
            <a:off x="7924800" y="3486150"/>
            <a:ext cx="1524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1" name="Straight Arrow Connector 30"/>
          <p:cNvCxnSpPr/>
          <p:nvPr/>
        </p:nvCxnSpPr>
        <p:spPr>
          <a:xfrm flipH="1">
            <a:off x="914400" y="4371975"/>
            <a:ext cx="904875" cy="2857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32" name="Smiley Face 31"/>
          <p:cNvSpPr/>
          <p:nvPr/>
        </p:nvSpPr>
        <p:spPr>
          <a:xfrm>
            <a:off x="456565" y="9525"/>
            <a:ext cx="304800" cy="200025"/>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280670" y="285750"/>
            <a:ext cx="809625"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a:t>Admin</a:t>
            </a:r>
          </a:p>
        </p:txBody>
      </p:sp>
      <p:sp>
        <p:nvSpPr>
          <p:cNvPr id="34" name="Rectangle 33"/>
          <p:cNvSpPr/>
          <p:nvPr/>
        </p:nvSpPr>
        <p:spPr>
          <a:xfrm>
            <a:off x="962660" y="1200150"/>
            <a:ext cx="828040" cy="1809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800" b="1">
                <a:latin typeface="Times New Roman" panose="02020603050405020304" pitchFamily="18" charset="0"/>
                <a:cs typeface="Times New Roman" panose="02020603050405020304" pitchFamily="18" charset="0"/>
              </a:rPr>
              <a:t>Login to Page</a:t>
            </a:r>
          </a:p>
        </p:txBody>
      </p:sp>
      <p:sp>
        <p:nvSpPr>
          <p:cNvPr id="35" name="Rectangle 34"/>
          <p:cNvSpPr/>
          <p:nvPr/>
        </p:nvSpPr>
        <p:spPr>
          <a:xfrm>
            <a:off x="2214245" y="1038225"/>
            <a:ext cx="981075" cy="161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800" b="1">
                <a:latin typeface="Times New Roman" panose="02020603050405020304" pitchFamily="18" charset="0"/>
                <a:cs typeface="Times New Roman" panose="02020603050405020304" pitchFamily="18" charset="0"/>
              </a:rPr>
              <a:t>Forgot Password</a:t>
            </a:r>
          </a:p>
        </p:txBody>
      </p:sp>
      <p:sp>
        <p:nvSpPr>
          <p:cNvPr id="36" name="Rectangle 35"/>
          <p:cNvSpPr/>
          <p:nvPr/>
        </p:nvSpPr>
        <p:spPr>
          <a:xfrm>
            <a:off x="2038350" y="1895475"/>
            <a:ext cx="2399665"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1600" b="1">
                <a:latin typeface="Times New Roman" panose="02020603050405020304" pitchFamily="18" charset="0"/>
                <a:cs typeface="Times New Roman" panose="02020603050405020304" pitchFamily="18" charset="0"/>
              </a:rPr>
              <a:t>Check Login Details</a:t>
            </a:r>
          </a:p>
        </p:txBody>
      </p:sp>
      <p:sp>
        <p:nvSpPr>
          <p:cNvPr id="37" name="Rectangle 36"/>
          <p:cNvSpPr/>
          <p:nvPr/>
        </p:nvSpPr>
        <p:spPr>
          <a:xfrm>
            <a:off x="4993640" y="2190750"/>
            <a:ext cx="1038225" cy="314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Valid Login Details</a:t>
            </a:r>
          </a:p>
        </p:txBody>
      </p:sp>
      <p:sp>
        <p:nvSpPr>
          <p:cNvPr id="38" name="Rectangle 37"/>
          <p:cNvSpPr/>
          <p:nvPr/>
        </p:nvSpPr>
        <p:spPr>
          <a:xfrm>
            <a:off x="6384925" y="1676400"/>
            <a:ext cx="169291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Provide Authorization For Access</a:t>
            </a:r>
          </a:p>
        </p:txBody>
      </p:sp>
      <p:sp>
        <p:nvSpPr>
          <p:cNvPr id="39" name="Rectangle 38"/>
          <p:cNvSpPr/>
          <p:nvPr/>
        </p:nvSpPr>
        <p:spPr>
          <a:xfrm>
            <a:off x="6464300" y="1038225"/>
            <a:ext cx="169291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Check Authentication For Access</a:t>
            </a:r>
          </a:p>
        </p:txBody>
      </p:sp>
      <p:cxnSp>
        <p:nvCxnSpPr>
          <p:cNvPr id="40" name="Straight Arrow Connector 39"/>
          <p:cNvCxnSpPr/>
          <p:nvPr/>
        </p:nvCxnSpPr>
        <p:spPr>
          <a:xfrm flipH="1" flipV="1">
            <a:off x="3352800" y="3257550"/>
            <a:ext cx="3038475" cy="952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41" name="Rectangle 40"/>
          <p:cNvSpPr/>
          <p:nvPr/>
        </p:nvSpPr>
        <p:spPr>
          <a:xfrm>
            <a:off x="2790825" y="2324100"/>
            <a:ext cx="1985645"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Check Security Questions And Answers</a:t>
            </a:r>
          </a:p>
        </p:txBody>
      </p:sp>
      <p:sp>
        <p:nvSpPr>
          <p:cNvPr id="42" name="Rectangle 41"/>
          <p:cNvSpPr/>
          <p:nvPr/>
        </p:nvSpPr>
        <p:spPr>
          <a:xfrm>
            <a:off x="3816350" y="2914650"/>
            <a:ext cx="2568575"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Send email to set user to reset password</a:t>
            </a:r>
          </a:p>
        </p:txBody>
      </p:sp>
      <p:sp>
        <p:nvSpPr>
          <p:cNvPr id="43" name="Rectangle 42"/>
          <p:cNvSpPr/>
          <p:nvPr/>
        </p:nvSpPr>
        <p:spPr>
          <a:xfrm>
            <a:off x="5669915" y="3581400"/>
            <a:ext cx="1972945"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Allow users to access the page</a:t>
            </a:r>
          </a:p>
        </p:txBody>
      </p:sp>
      <p:sp>
        <p:nvSpPr>
          <p:cNvPr id="44" name="Rectangle 43"/>
          <p:cNvSpPr/>
          <p:nvPr/>
        </p:nvSpPr>
        <p:spPr>
          <a:xfrm>
            <a:off x="5768340" y="4400550"/>
            <a:ext cx="238887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Destroy Sessions and tokens from database</a:t>
            </a:r>
          </a:p>
        </p:txBody>
      </p:sp>
      <p:sp>
        <p:nvSpPr>
          <p:cNvPr id="45" name="Rectangle 44"/>
          <p:cNvSpPr/>
          <p:nvPr/>
        </p:nvSpPr>
        <p:spPr>
          <a:xfrm>
            <a:off x="987425" y="4514850"/>
            <a:ext cx="169291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Login Successfully</a:t>
            </a:r>
          </a:p>
        </p:txBody>
      </p:sp>
      <p:cxnSp>
        <p:nvCxnSpPr>
          <p:cNvPr id="46" name="Straight Arrow Connector 45"/>
          <p:cNvCxnSpPr/>
          <p:nvPr/>
        </p:nvCxnSpPr>
        <p:spPr>
          <a:xfrm flipH="1">
            <a:off x="1828800" y="3409950"/>
            <a:ext cx="3067050" cy="0"/>
          </a:xfrm>
          <a:prstGeom prst="straightConnector1">
            <a:avLst/>
          </a:prstGeom>
          <a:ln>
            <a:prstDash val="dashDot"/>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1809750" y="4000500"/>
            <a:ext cx="4591050" cy="19050"/>
          </a:xfrm>
          <a:prstGeom prst="straightConnector1">
            <a:avLst/>
          </a:prstGeom>
          <a:ln>
            <a:prstDash val="dashDot"/>
            <a:tailEnd type="arrow" w="med" len="med"/>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2996565" y="4076700"/>
            <a:ext cx="169291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Logout from application</a:t>
            </a:r>
          </a:p>
        </p:txBody>
      </p:sp>
      <p:sp>
        <p:nvSpPr>
          <p:cNvPr id="49" name="Rectangle 48"/>
          <p:cNvSpPr/>
          <p:nvPr/>
        </p:nvSpPr>
        <p:spPr>
          <a:xfrm>
            <a:off x="2936875" y="3486150"/>
            <a:ext cx="169291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Invalid Log in Details</a:t>
            </a:r>
          </a:p>
        </p:txBody>
      </p:sp>
      <p:sp>
        <p:nvSpPr>
          <p:cNvPr id="50" name="Rectangle 49"/>
          <p:cNvSpPr/>
          <p:nvPr/>
        </p:nvSpPr>
        <p:spPr>
          <a:xfrm>
            <a:off x="6712585" y="2800350"/>
            <a:ext cx="1038225" cy="476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Create session in and store in database</a:t>
            </a:r>
          </a:p>
        </p:txBody>
      </p:sp>
      <p:sp>
        <p:nvSpPr>
          <p:cNvPr id="51" name="Rectangle 50"/>
          <p:cNvSpPr/>
          <p:nvPr/>
        </p:nvSpPr>
        <p:spPr>
          <a:xfrm>
            <a:off x="8157210" y="2190750"/>
            <a:ext cx="941705" cy="1000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IN" altLang="en-US" sz="1000" b="1">
                <a:latin typeface="Times New Roman" panose="02020603050405020304" pitchFamily="18" charset="0"/>
                <a:cs typeface="Times New Roman" panose="02020603050405020304" pitchFamily="18" charset="0"/>
              </a:rPr>
              <a:t>Allow users to access the internal pages on bassis of user tokens and session</a:t>
            </a:r>
          </a:p>
        </p:txBody>
      </p:sp>
      <p:cxnSp>
        <p:nvCxnSpPr>
          <p:cNvPr id="53" name="Straight Arrow Connector 52"/>
          <p:cNvCxnSpPr/>
          <p:nvPr/>
        </p:nvCxnSpPr>
        <p:spPr>
          <a:xfrm flipH="1">
            <a:off x="6391275" y="3248025"/>
            <a:ext cx="161925" cy="95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6553200" y="2971800"/>
            <a:ext cx="0" cy="28575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V="1">
            <a:off x="6381750" y="2952750"/>
            <a:ext cx="171450" cy="952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7896225" y="2381250"/>
            <a:ext cx="171450" cy="9525"/>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8067675" y="2381250"/>
            <a:ext cx="9525" cy="80010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H="1">
            <a:off x="7896225" y="3181350"/>
            <a:ext cx="161925" cy="95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09550" y="641985"/>
            <a:ext cx="8382000" cy="2954655"/>
          </a:xfrm>
        </p:spPr>
        <p:txBody>
          <a:bodyPr wrap="square"/>
          <a:lstStyle/>
          <a:p>
            <a:pPr marL="285750" indent="-285750">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This is the login sequence diagram of a blogging system, where admin will be able to login into their account using their credentials.</a:t>
            </a:r>
          </a:p>
          <a:p>
            <a:pPr marL="285750" indent="-285750">
              <a:buFont typeface="Wingdings" panose="05000000000000000000" charset="0"/>
              <a:buChar char="Ø"/>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After login, user can manage all the operations on Blog Type, Blog, Web Page, Comment, Category.</a:t>
            </a:r>
          </a:p>
          <a:p>
            <a:pPr marL="285750" indent="-285750">
              <a:buFont typeface="Wingdings" panose="05000000000000000000" charset="0"/>
              <a:buChar char="Ø"/>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All the pages such as Web Page, Comment, Category are secure and user can access these pages after login.</a:t>
            </a:r>
          </a:p>
          <a:p>
            <a:pPr marL="285750" indent="-285750">
              <a:buFont typeface="Wingdings" panose="05000000000000000000" charset="0"/>
              <a:buChar char="Ø"/>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The various objects in the Comment, Blog Type, Blog, Web Page and Category Page- interact over the course of the sequence , and user will not be able to access this page without verifying their identity.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50" y="254635"/>
            <a:ext cx="394462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Blog Home Page</a:t>
            </a:r>
          </a:p>
        </p:txBody>
      </p:sp>
      <p:pic>
        <p:nvPicPr>
          <p:cNvPr id="3" name="Content Placeholder 2"/>
          <p:cNvPicPr>
            <a:picLocks noGrp="1" noChangeAspect="1"/>
          </p:cNvPicPr>
          <p:nvPr>
            <p:ph sz="half" idx="2"/>
          </p:nvPr>
        </p:nvPicPr>
        <p:blipFill>
          <a:blip r:embed="rId2"/>
          <a:stretch>
            <a:fillRect/>
          </a:stretch>
        </p:blipFill>
        <p:spPr>
          <a:xfrm>
            <a:off x="716280" y="1005205"/>
            <a:ext cx="7487285" cy="39712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245745"/>
            <a:ext cx="377698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Blog Login Page</a:t>
            </a:r>
          </a:p>
        </p:txBody>
      </p:sp>
      <p:pic>
        <p:nvPicPr>
          <p:cNvPr id="4" name="Content Placeholder 3"/>
          <p:cNvPicPr>
            <a:picLocks noGrp="1" noChangeAspect="1"/>
          </p:cNvPicPr>
          <p:nvPr>
            <p:ph sz="half" idx="2"/>
          </p:nvPr>
        </p:nvPicPr>
        <p:blipFill>
          <a:blip r:embed="rId2"/>
          <a:stretch>
            <a:fillRect/>
          </a:stretch>
        </p:blipFill>
        <p:spPr>
          <a:xfrm>
            <a:off x="1361440" y="1031875"/>
            <a:ext cx="6586855" cy="3702685"/>
          </a:xfrm>
          <a:prstGeom prst="rect">
            <a:avLst/>
          </a:prstGeom>
          <a:ln>
            <a:solidFill>
              <a:schemeClr val="tx1"/>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5" y="109855"/>
            <a:ext cx="5057775"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Blog Registration Page</a:t>
            </a:r>
          </a:p>
        </p:txBody>
      </p:sp>
      <p:pic>
        <p:nvPicPr>
          <p:cNvPr id="4" name="Content Placeholder 3"/>
          <p:cNvPicPr>
            <a:picLocks noGrp="1" noChangeAspect="1"/>
          </p:cNvPicPr>
          <p:nvPr>
            <p:ph sz="half" idx="2"/>
          </p:nvPr>
        </p:nvPicPr>
        <p:blipFill>
          <a:blip r:embed="rId2"/>
          <a:stretch>
            <a:fillRect/>
          </a:stretch>
        </p:blipFill>
        <p:spPr>
          <a:xfrm>
            <a:off x="891540" y="893445"/>
            <a:ext cx="7179310" cy="4036060"/>
          </a:xfrm>
          <a:prstGeom prst="rect">
            <a:avLst/>
          </a:prstGeom>
          <a:ln>
            <a:solidFill>
              <a:schemeClr val="tx1"/>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75020" y="1584960"/>
            <a:ext cx="593090" cy="0"/>
          </a:xfrm>
          <a:custGeom>
            <a:avLst/>
            <a:gdLst/>
            <a:ahLst/>
            <a:cxnLst/>
            <a:rect l="l" t="t" r="r" b="b"/>
            <a:pathLst>
              <a:path w="593089">
                <a:moveTo>
                  <a:pt x="0" y="0"/>
                </a:moveTo>
                <a:lnTo>
                  <a:pt x="592835" y="0"/>
                </a:lnTo>
              </a:path>
            </a:pathLst>
          </a:custGeom>
          <a:ln w="12192">
            <a:solidFill>
              <a:srgbClr val="A4A4A4"/>
            </a:solidFill>
            <a:prstDash val="dot"/>
          </a:ln>
        </p:spPr>
        <p:txBody>
          <a:bodyPr wrap="square" lIns="0" tIns="0" rIns="0" bIns="0" rtlCol="0"/>
          <a:lstStyle/>
          <a:p>
            <a:endParaRPr/>
          </a:p>
        </p:txBody>
      </p:sp>
      <p:sp>
        <p:nvSpPr>
          <p:cNvPr id="3" name="object 3"/>
          <p:cNvSpPr txBox="1">
            <a:spLocks noGrp="1"/>
          </p:cNvSpPr>
          <p:nvPr>
            <p:ph type="ctrTitle"/>
          </p:nvPr>
        </p:nvSpPr>
        <p:spPr>
          <a:xfrm>
            <a:off x="427990" y="1584960"/>
            <a:ext cx="7772400" cy="504625"/>
          </a:xfrm>
          <a:prstGeom prst="rect">
            <a:avLst/>
          </a:prstGeom>
        </p:spPr>
        <p:txBody>
          <a:bodyPr vert="horz" wrap="square" lIns="0" tIns="12065" rIns="0" bIns="0" rtlCol="0">
            <a:spAutoFit/>
          </a:bodyPr>
          <a:lstStyle/>
          <a:p>
            <a:pPr marL="285750" indent="-285750" algn="just" rtl="0">
              <a:buFont typeface="Wingdings" panose="05000000000000000000" pitchFamily="2" charset="2"/>
              <a:buChar char="q"/>
            </a:pPr>
            <a:r>
              <a:rPr lang="en-IN" sz="1600" dirty="0" smtClean="0">
                <a:solidFill>
                  <a:schemeClr val="tx1"/>
                </a:solidFill>
                <a:latin typeface="Times New Roman" panose="02020603050405020304" pitchFamily="18" charset="0"/>
                <a:cs typeface="Times New Roman" panose="02020603050405020304" pitchFamily="18" charset="0"/>
              </a:rPr>
              <a:t>Docker </a:t>
            </a:r>
            <a:r>
              <a:rPr lang="en-IN" sz="1600" dirty="0">
                <a:solidFill>
                  <a:schemeClr val="tx1"/>
                </a:solidFill>
                <a:latin typeface="Times New Roman" panose="02020603050405020304" pitchFamily="18" charset="0"/>
                <a:cs typeface="Times New Roman" panose="02020603050405020304" pitchFamily="18" charset="0"/>
              </a:rPr>
              <a:t>is used to build, ship, and run distributed applications. You can configure your service instances to run in Docker containers</a:t>
            </a:r>
            <a:r>
              <a:rPr lang="en-IN" sz="1600" dirty="0" smtClean="0">
                <a:solidFill>
                  <a:schemeClr val="tx1"/>
                </a:solidFill>
                <a:latin typeface="Times New Roman" panose="02020603050405020304" pitchFamily="18" charset="0"/>
                <a:cs typeface="Times New Roman" panose="02020603050405020304" pitchFamily="18" charset="0"/>
              </a:rPr>
              <a:t>.</a:t>
            </a:r>
            <a:endParaRPr sz="1600" dirty="0">
              <a:solidFill>
                <a:schemeClr val="tx1"/>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4"/>
          </p:nvPr>
        </p:nvSpPr>
        <p:spPr>
          <a:xfrm>
            <a:off x="427990" y="2588608"/>
            <a:ext cx="7772400" cy="738664"/>
          </a:xfrm>
        </p:spPr>
        <p:txBody>
          <a:bodyPr/>
          <a:lstStyle/>
          <a:p>
            <a:pPr marL="285750" indent="-285750" algn="just" rtl="0">
              <a:buFont typeface="Wingdings" panose="05000000000000000000" pitchFamily="2" charset="2"/>
              <a:buChar char="q"/>
            </a:pPr>
            <a:r>
              <a:rPr lang="en-IN" dirty="0" smtClean="0">
                <a:solidFill>
                  <a:schemeClr val="tx1"/>
                </a:solidFill>
                <a:latin typeface="Times New Roman" panose="02020603050405020304" pitchFamily="18" charset="0"/>
                <a:cs typeface="Times New Roman" panose="02020603050405020304" pitchFamily="18" charset="0"/>
              </a:rPr>
              <a:t>A Docker container allows an application to be packed together with its dependencies into a portable virtual package that can run with multi-platform support, isolation, and resource limits applied.</a:t>
            </a:r>
          </a:p>
        </p:txBody>
      </p:sp>
      <p:sp>
        <p:nvSpPr>
          <p:cNvPr id="5" name="object 5"/>
          <p:cNvSpPr txBox="1"/>
          <p:nvPr/>
        </p:nvSpPr>
        <p:spPr>
          <a:xfrm>
            <a:off x="4702302" y="1535125"/>
            <a:ext cx="464820" cy="240029"/>
          </a:xfrm>
          <a:prstGeom prst="rect">
            <a:avLst/>
          </a:prstGeom>
        </p:spPr>
        <p:txBody>
          <a:bodyPr vert="horz" wrap="square" lIns="0" tIns="13335" rIns="0" bIns="0" rtlCol="0">
            <a:spAutoFit/>
          </a:bodyPr>
          <a:lstStyle/>
          <a:p>
            <a:pPr marL="12700">
              <a:lnSpc>
                <a:spcPct val="100000"/>
              </a:lnSpc>
              <a:spcBef>
                <a:spcPts val="105"/>
              </a:spcBef>
            </a:pPr>
            <a:r>
              <a:rPr sz="1400" b="1" spc="-45" dirty="0">
                <a:solidFill>
                  <a:srgbClr val="FFFFFF"/>
                </a:solidFill>
                <a:latin typeface="Arial" panose="020B0604020202020204"/>
                <a:cs typeface="Arial" panose="020B0604020202020204"/>
              </a:rPr>
              <a:t>A</a:t>
            </a:r>
            <a:r>
              <a:rPr sz="1400" b="1" spc="-10" dirty="0">
                <a:solidFill>
                  <a:srgbClr val="FFFFFF"/>
                </a:solidFill>
                <a:latin typeface="Arial" panose="020B0604020202020204"/>
                <a:cs typeface="Arial" panose="020B0604020202020204"/>
              </a:rPr>
              <a:t>pp</a:t>
            </a:r>
            <a:r>
              <a:rPr sz="1400" b="1" dirty="0">
                <a:solidFill>
                  <a:srgbClr val="FFFFFF"/>
                </a:solidFill>
                <a:latin typeface="Arial" panose="020B0604020202020204"/>
                <a:cs typeface="Arial" panose="020B0604020202020204"/>
              </a:rPr>
              <a:t>s</a:t>
            </a:r>
            <a:endParaRPr sz="1400">
              <a:latin typeface="Arial" panose="020B0604020202020204"/>
              <a:cs typeface="Arial" panose="020B0604020202020204"/>
            </a:endParaRPr>
          </a:p>
        </p:txBody>
      </p:sp>
      <p:sp>
        <p:nvSpPr>
          <p:cNvPr id="6" name="object 6"/>
          <p:cNvSpPr txBox="1"/>
          <p:nvPr/>
        </p:nvSpPr>
        <p:spPr>
          <a:xfrm>
            <a:off x="5165597" y="3403219"/>
            <a:ext cx="696595"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Arial" panose="020B0604020202020204"/>
                <a:cs typeface="Arial" panose="020B0604020202020204"/>
              </a:rPr>
              <a:t>D</a:t>
            </a:r>
            <a:r>
              <a:rPr sz="1400" b="1" dirty="0">
                <a:solidFill>
                  <a:srgbClr val="FFFFFF"/>
                </a:solidFill>
                <a:latin typeface="Arial" panose="020B0604020202020204"/>
                <a:cs typeface="Arial" panose="020B0604020202020204"/>
              </a:rPr>
              <a:t>e</a:t>
            </a:r>
            <a:r>
              <a:rPr sz="1400" b="1" spc="-15" dirty="0">
                <a:solidFill>
                  <a:srgbClr val="FFFFFF"/>
                </a:solidFill>
                <a:latin typeface="Arial" panose="020B0604020202020204"/>
                <a:cs typeface="Arial" panose="020B0604020202020204"/>
              </a:rPr>
              <a:t>v</a:t>
            </a:r>
            <a:r>
              <a:rPr sz="1400" b="1" dirty="0">
                <a:solidFill>
                  <a:srgbClr val="FFFFFF"/>
                </a:solidFill>
                <a:latin typeface="Arial" panose="020B0604020202020204"/>
                <a:cs typeface="Arial" panose="020B0604020202020204"/>
              </a:rPr>
              <a:t>O</a:t>
            </a:r>
            <a:r>
              <a:rPr sz="1400" b="1" spc="-10" dirty="0">
                <a:solidFill>
                  <a:srgbClr val="FFFFFF"/>
                </a:solidFill>
                <a:latin typeface="Arial" panose="020B0604020202020204"/>
                <a:cs typeface="Arial" panose="020B0604020202020204"/>
              </a:rPr>
              <a:t>p</a:t>
            </a:r>
            <a:r>
              <a:rPr sz="1400" b="1" dirty="0">
                <a:solidFill>
                  <a:srgbClr val="FFFFFF"/>
                </a:solidFill>
                <a:latin typeface="Arial" panose="020B0604020202020204"/>
                <a:cs typeface="Arial" panose="020B0604020202020204"/>
              </a:rPr>
              <a:t>s</a:t>
            </a:r>
            <a:endParaRPr sz="1400">
              <a:latin typeface="Arial" panose="020B0604020202020204"/>
              <a:cs typeface="Arial" panose="020B0604020202020204"/>
            </a:endParaRPr>
          </a:p>
        </p:txBody>
      </p:sp>
      <p:sp>
        <p:nvSpPr>
          <p:cNvPr id="7" name="object 7"/>
          <p:cNvSpPr txBox="1"/>
          <p:nvPr/>
        </p:nvSpPr>
        <p:spPr>
          <a:xfrm>
            <a:off x="2843276" y="3327272"/>
            <a:ext cx="528955"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Arial" panose="020B0604020202020204"/>
                <a:cs typeface="Arial" panose="020B0604020202020204"/>
              </a:rPr>
              <a:t>C</a:t>
            </a:r>
            <a:r>
              <a:rPr sz="1400" b="1" dirty="0">
                <a:solidFill>
                  <a:srgbClr val="FFFFFF"/>
                </a:solidFill>
                <a:latin typeface="Arial" panose="020B0604020202020204"/>
                <a:cs typeface="Arial" panose="020B0604020202020204"/>
              </a:rPr>
              <a:t>l</a:t>
            </a:r>
            <a:r>
              <a:rPr sz="1400" b="1" spc="-10" dirty="0">
                <a:solidFill>
                  <a:srgbClr val="FFFFFF"/>
                </a:solidFill>
                <a:latin typeface="Arial" panose="020B0604020202020204"/>
                <a:cs typeface="Arial" panose="020B0604020202020204"/>
              </a:rPr>
              <a:t>ou</a:t>
            </a:r>
            <a:r>
              <a:rPr sz="1400" b="1" dirty="0">
                <a:solidFill>
                  <a:srgbClr val="FFFFFF"/>
                </a:solidFill>
                <a:latin typeface="Arial" panose="020B0604020202020204"/>
                <a:cs typeface="Arial" panose="020B0604020202020204"/>
              </a:rPr>
              <a:t>d</a:t>
            </a:r>
            <a:endParaRPr sz="1400">
              <a:latin typeface="Arial" panose="020B0604020202020204"/>
              <a:cs typeface="Arial" panose="020B0604020202020204"/>
            </a:endParaRPr>
          </a:p>
        </p:txBody>
      </p:sp>
      <p:sp>
        <p:nvSpPr>
          <p:cNvPr id="11" name="object 2"/>
          <p:cNvSpPr txBox="1"/>
          <p:nvPr/>
        </p:nvSpPr>
        <p:spPr>
          <a:xfrm>
            <a:off x="428117" y="417310"/>
            <a:ext cx="5210683" cy="628015"/>
          </a:xfrm>
          <a:prstGeom prst="rect">
            <a:avLst/>
          </a:prstGeom>
        </p:spPr>
        <p:txBody>
          <a:bodyPr vert="horz" wrap="square" lIns="0" tIns="12700" rIns="0" bIns="0" rtlCol="0">
            <a:spAutoFit/>
          </a:bodyPr>
          <a:lstStyle>
            <a:lvl1pPr>
              <a:defRPr sz="6000" b="0" i="0">
                <a:solidFill>
                  <a:srgbClr val="1AAAF8"/>
                </a:solidFill>
                <a:latin typeface="Arial" panose="020B0604020202020204"/>
                <a:ea typeface="+mj-ea"/>
                <a:cs typeface="Arial" panose="020B0604020202020204"/>
              </a:defRPr>
            </a:lvl1pPr>
          </a:lstStyle>
          <a:p>
            <a:pPr marL="12700">
              <a:spcBef>
                <a:spcPts val="100"/>
              </a:spcBef>
            </a:pPr>
            <a:r>
              <a:rPr lang="en-IN" sz="4000" b="1" u="sng" dirty="0" smtClean="0">
                <a:solidFill>
                  <a:schemeClr val="tx1"/>
                </a:solidFill>
                <a:latin typeface="Times New Roman" panose="02020603050405020304" pitchFamily="18" charset="0"/>
                <a:cs typeface="Times New Roman" panose="02020603050405020304" pitchFamily="18" charset="0"/>
              </a:rPr>
              <a:t>Introduction to</a:t>
            </a:r>
            <a:r>
              <a:rPr lang="en-IN" sz="4000" b="1" u="sng" spc="-85" dirty="0" smtClean="0">
                <a:solidFill>
                  <a:schemeClr val="tx1"/>
                </a:solidFill>
                <a:latin typeface="Times New Roman" panose="02020603050405020304" pitchFamily="18" charset="0"/>
                <a:cs typeface="Times New Roman" panose="02020603050405020304" pitchFamily="18" charset="0"/>
              </a:rPr>
              <a:t> </a:t>
            </a:r>
            <a:r>
              <a:rPr lang="en-IN" sz="4000" b="1" u="sng" dirty="0" smtClean="0">
                <a:solidFill>
                  <a:schemeClr val="tx1"/>
                </a:solidFill>
                <a:latin typeface="Times New Roman" panose="02020603050405020304" pitchFamily="18" charset="0"/>
                <a:cs typeface="Times New Roman" panose="02020603050405020304" pitchFamily="18" charset="0"/>
              </a:rPr>
              <a:t>Docker</a:t>
            </a:r>
            <a:endParaRPr lang="en-IN" sz="4000" b="1" u="sng"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49190" y="2159381"/>
            <a:ext cx="3640454" cy="2047875"/>
          </a:xfrm>
          <a:prstGeom prst="rect">
            <a:avLst/>
          </a:prstGeom>
        </p:spPr>
        <p:txBody>
          <a:bodyPr vert="horz" wrap="square" lIns="0" tIns="47625" rIns="0" bIns="0" rtlCol="0">
            <a:spAutoFit/>
          </a:bodyPr>
          <a:lstStyle/>
          <a:p>
            <a:pPr marL="184785" marR="339090" indent="-172720" algn="just">
              <a:lnSpc>
                <a:spcPts val="2160"/>
              </a:lnSpc>
              <a:spcBef>
                <a:spcPts val="375"/>
              </a:spcBef>
              <a:buClr>
                <a:srgbClr val="1AAAF8"/>
              </a:buClr>
              <a:buChar char="•"/>
              <a:tabLst>
                <a:tab pos="185420" algn="l"/>
              </a:tabLst>
            </a:pPr>
            <a:r>
              <a:rPr sz="1600" dirty="0">
                <a:latin typeface="Times New Roman" panose="02020603050405020304" pitchFamily="18" charset="0"/>
                <a:cs typeface="Times New Roman" panose="02020603050405020304" pitchFamily="18" charset="0"/>
              </a:rPr>
              <a:t>Standardized packaging for  software and</a:t>
            </a:r>
            <a:r>
              <a:rPr sz="1600" spc="-1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dependencies</a:t>
            </a:r>
          </a:p>
          <a:p>
            <a:pPr marL="184785" indent="-172720" algn="just">
              <a:lnSpc>
                <a:spcPct val="100000"/>
              </a:lnSpc>
              <a:spcBef>
                <a:spcPts val="930"/>
              </a:spcBef>
              <a:buClr>
                <a:srgbClr val="1AAAF8"/>
              </a:buClr>
              <a:buChar char="•"/>
              <a:tabLst>
                <a:tab pos="185420" algn="l"/>
              </a:tabLst>
            </a:pPr>
            <a:r>
              <a:rPr sz="1600" dirty="0">
                <a:latin typeface="Times New Roman" panose="02020603050405020304" pitchFamily="18" charset="0"/>
                <a:cs typeface="Times New Roman" panose="02020603050405020304" pitchFamily="18" charset="0"/>
              </a:rPr>
              <a:t>Isolate apps from each</a:t>
            </a:r>
            <a:r>
              <a:rPr sz="1600" spc="-1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other</a:t>
            </a:r>
          </a:p>
          <a:p>
            <a:pPr marL="184785" indent="-172720" algn="just">
              <a:lnSpc>
                <a:spcPct val="100000"/>
              </a:lnSpc>
              <a:spcBef>
                <a:spcPts val="960"/>
              </a:spcBef>
              <a:buClr>
                <a:srgbClr val="1AAAF8"/>
              </a:buClr>
              <a:buChar char="•"/>
              <a:tabLst>
                <a:tab pos="185420" algn="l"/>
              </a:tabLst>
            </a:pPr>
            <a:r>
              <a:rPr sz="1600" dirty="0">
                <a:latin typeface="Times New Roman" panose="02020603050405020304" pitchFamily="18" charset="0"/>
                <a:cs typeface="Times New Roman" panose="02020603050405020304" pitchFamily="18" charset="0"/>
              </a:rPr>
              <a:t>Share the same OS</a:t>
            </a:r>
            <a:r>
              <a:rPr sz="1600" spc="-10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kernel</a:t>
            </a:r>
          </a:p>
          <a:p>
            <a:pPr marL="184785" marR="5080" indent="-172720" algn="just">
              <a:lnSpc>
                <a:spcPts val="2160"/>
              </a:lnSpc>
              <a:spcBef>
                <a:spcPts val="1230"/>
              </a:spcBef>
              <a:buClr>
                <a:srgbClr val="1AAAF8"/>
              </a:buClr>
              <a:buChar char="•"/>
              <a:tabLst>
                <a:tab pos="185420" algn="l"/>
              </a:tabLst>
            </a:pPr>
            <a:r>
              <a:rPr sz="1600" dirty="0">
                <a:latin typeface="Times New Roman" panose="02020603050405020304" pitchFamily="18" charset="0"/>
                <a:cs typeface="Times New Roman" panose="02020603050405020304" pitchFamily="18" charset="0"/>
              </a:rPr>
              <a:t>Works with all major Linux</a:t>
            </a:r>
            <a:r>
              <a:rPr sz="1600" spc="-1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and  Windows</a:t>
            </a:r>
            <a:r>
              <a:rPr sz="1600" spc="-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Server</a:t>
            </a:r>
          </a:p>
        </p:txBody>
      </p:sp>
      <p:sp>
        <p:nvSpPr>
          <p:cNvPr id="8" name="Subtitle 7"/>
          <p:cNvSpPr>
            <a:spLocks noGrp="1"/>
          </p:cNvSpPr>
          <p:nvPr>
            <p:ph type="subTitle" idx="4"/>
          </p:nvPr>
        </p:nvSpPr>
        <p:spPr>
          <a:xfrm>
            <a:off x="386080" y="1311910"/>
            <a:ext cx="8265795" cy="492125"/>
          </a:xfrm>
        </p:spPr>
        <p:txBody>
          <a:bodyPr wrap="square"/>
          <a:lstStyle/>
          <a:p>
            <a:pPr algn="just"/>
            <a:r>
              <a:rPr lang="en-US">
                <a:solidFill>
                  <a:schemeClr val="tx1"/>
                </a:solidFill>
                <a:latin typeface="Times New Roman" panose="02020603050405020304" pitchFamily="18" charset="0"/>
                <a:cs typeface="Times New Roman" panose="02020603050405020304" pitchFamily="18" charset="0"/>
              </a:rPr>
              <a:t>A container is a standard unit of software that packages up code and all its dependencies so the application runs quickly and reliably from one computing environment to another.</a:t>
            </a:r>
          </a:p>
        </p:txBody>
      </p:sp>
      <p:sp>
        <p:nvSpPr>
          <p:cNvPr id="3" name="object 3"/>
          <p:cNvSpPr txBox="1">
            <a:spLocks noGrp="1"/>
          </p:cNvSpPr>
          <p:nvPr>
            <p:ph type="ctrTitle"/>
          </p:nvPr>
        </p:nvSpPr>
        <p:spPr>
          <a:xfrm>
            <a:off x="287655" y="257175"/>
            <a:ext cx="4661535" cy="631825"/>
          </a:xfrm>
          <a:prstGeom prst="rect">
            <a:avLst/>
          </a:prstGeom>
        </p:spPr>
        <p:txBody>
          <a:bodyPr vert="horz" wrap="square" lIns="0" tIns="16510" rIns="0" bIns="0" rtlCol="0">
            <a:spAutoFit/>
          </a:bodyPr>
          <a:lstStyle/>
          <a:p>
            <a:pPr marL="12700">
              <a:lnSpc>
                <a:spcPct val="100000"/>
              </a:lnSpc>
              <a:spcBef>
                <a:spcPts val="130"/>
              </a:spcBef>
            </a:pPr>
            <a:r>
              <a:rPr sz="4000" b="1" spc="15" dirty="0">
                <a:solidFill>
                  <a:schemeClr val="tx1"/>
                </a:solidFill>
                <a:latin typeface="Times New Roman" panose="02020603050405020304" pitchFamily="18" charset="0"/>
                <a:cs typeface="Times New Roman" panose="02020603050405020304" pitchFamily="18" charset="0"/>
              </a:rPr>
              <a:t>What </a:t>
            </a:r>
            <a:r>
              <a:rPr sz="4000" b="1" spc="10" dirty="0">
                <a:solidFill>
                  <a:schemeClr val="tx1"/>
                </a:solidFill>
                <a:latin typeface="Times New Roman" panose="02020603050405020304" pitchFamily="18" charset="0"/>
                <a:cs typeface="Times New Roman" panose="02020603050405020304" pitchFamily="18" charset="0"/>
              </a:rPr>
              <a:t>is </a:t>
            </a:r>
            <a:r>
              <a:rPr sz="4000" b="1" spc="15" dirty="0">
                <a:solidFill>
                  <a:schemeClr val="tx1"/>
                </a:solidFill>
                <a:latin typeface="Times New Roman" panose="02020603050405020304" pitchFamily="18" charset="0"/>
                <a:cs typeface="Times New Roman" panose="02020603050405020304" pitchFamily="18" charset="0"/>
              </a:rPr>
              <a:t>a</a:t>
            </a:r>
            <a:r>
              <a:rPr sz="4000" b="1" spc="-100" dirty="0">
                <a:solidFill>
                  <a:schemeClr val="tx1"/>
                </a:solidFill>
                <a:latin typeface="Times New Roman" panose="02020603050405020304" pitchFamily="18" charset="0"/>
                <a:cs typeface="Times New Roman" panose="02020603050405020304" pitchFamily="18" charset="0"/>
              </a:rPr>
              <a:t> </a:t>
            </a:r>
            <a:r>
              <a:rPr sz="4000" b="1" spc="10" dirty="0">
                <a:solidFill>
                  <a:schemeClr val="tx1"/>
                </a:solidFill>
                <a:latin typeface="Times New Roman" panose="02020603050405020304" pitchFamily="18" charset="0"/>
                <a:cs typeface="Times New Roman" panose="02020603050405020304" pitchFamily="18" charset="0"/>
              </a:rPr>
              <a:t>container?</a:t>
            </a:r>
            <a:endParaRPr sz="40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descr="1_V5N9gJdnToIrgAgVJTtl_w"/>
          <p:cNvPicPr>
            <a:picLocks noGrp="1" noChangeAspect="1"/>
          </p:cNvPicPr>
          <p:nvPr>
            <p:ph sz="half" idx="4294967295"/>
          </p:nvPr>
        </p:nvPicPr>
        <p:blipFill>
          <a:blip r:embed="rId2"/>
          <a:srcRect l="7261" t="5872" r="4394"/>
          <a:stretch>
            <a:fillRect/>
          </a:stretch>
        </p:blipFill>
        <p:spPr>
          <a:xfrm>
            <a:off x="386080" y="2159635"/>
            <a:ext cx="3600450" cy="2616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945" y="198755"/>
            <a:ext cx="3536950" cy="628650"/>
          </a:xfrm>
          <a:prstGeom prst="rect">
            <a:avLst/>
          </a:prstGeom>
        </p:spPr>
        <p:txBody>
          <a:bodyPr vert="horz" wrap="square" lIns="0" tIns="13335" rIns="0" bIns="0" rtlCol="0">
            <a:spAutoFit/>
          </a:bodyPr>
          <a:lstStyle/>
          <a:p>
            <a:pPr marL="12700">
              <a:lnSpc>
                <a:spcPct val="100000"/>
              </a:lnSpc>
              <a:spcBef>
                <a:spcPts val="105"/>
              </a:spcBef>
            </a:pPr>
            <a:r>
              <a:rPr sz="4000" b="1" u="sng" dirty="0">
                <a:solidFill>
                  <a:schemeClr val="tx1"/>
                </a:solidFill>
                <a:latin typeface="Times New Roman" panose="02020603050405020304" pitchFamily="18" charset="0"/>
                <a:cs typeface="Times New Roman" panose="02020603050405020304" pitchFamily="18" charset="0"/>
              </a:rPr>
              <a:t>Docker</a:t>
            </a:r>
            <a:r>
              <a:rPr sz="4000" b="1" u="sng" spc="-95" dirty="0">
                <a:solidFill>
                  <a:schemeClr val="tx1"/>
                </a:solidFill>
                <a:latin typeface="Times New Roman" panose="02020603050405020304" pitchFamily="18" charset="0"/>
                <a:cs typeface="Times New Roman" panose="02020603050405020304" pitchFamily="18" charset="0"/>
              </a:rPr>
              <a:t> </a:t>
            </a:r>
            <a:r>
              <a:rPr sz="4000" b="1" u="sng" dirty="0">
                <a:solidFill>
                  <a:schemeClr val="tx1"/>
                </a:solidFill>
                <a:latin typeface="Times New Roman" panose="02020603050405020304" pitchFamily="18" charset="0"/>
                <a:cs typeface="Times New Roman" panose="02020603050405020304" pitchFamily="18" charset="0"/>
              </a:rPr>
              <a:t>Basics</a:t>
            </a:r>
          </a:p>
        </p:txBody>
      </p:sp>
      <p:sp>
        <p:nvSpPr>
          <p:cNvPr id="3" name="object 3"/>
          <p:cNvSpPr txBox="1"/>
          <p:nvPr/>
        </p:nvSpPr>
        <p:spPr>
          <a:xfrm>
            <a:off x="321945" y="940435"/>
            <a:ext cx="7974965" cy="4027170"/>
          </a:xfrm>
          <a:prstGeom prst="rect">
            <a:avLst/>
          </a:prstGeom>
        </p:spPr>
        <p:txBody>
          <a:bodyPr vert="horz" wrap="square" lIns="0" tIns="64135" rIns="0" bIns="0" rtlCol="0">
            <a:spAutoFit/>
          </a:bodyPr>
          <a:lstStyle/>
          <a:p>
            <a:pPr marL="12700">
              <a:lnSpc>
                <a:spcPct val="100000"/>
              </a:lnSpc>
              <a:spcBef>
                <a:spcPts val="505"/>
              </a:spcBef>
            </a:pPr>
            <a:r>
              <a:rPr sz="1600" b="1" dirty="0">
                <a:latin typeface="Times New Roman" panose="02020603050405020304" pitchFamily="18" charset="0"/>
                <a:cs typeface="Times New Roman" panose="02020603050405020304" pitchFamily="18" charset="0"/>
              </a:rPr>
              <a:t>Image</a:t>
            </a:r>
            <a:endParaRPr sz="1600" dirty="0">
              <a:latin typeface="Times New Roman" panose="02020603050405020304" pitchFamily="18" charset="0"/>
              <a:cs typeface="Times New Roman" panose="02020603050405020304" pitchFamily="18" charset="0"/>
            </a:endParaRPr>
          </a:p>
          <a:p>
            <a:pPr marL="12700">
              <a:lnSpc>
                <a:spcPct val="100000"/>
              </a:lnSpc>
              <a:spcBef>
                <a:spcPts val="410"/>
              </a:spcBef>
            </a:pP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basis of a Docker container. </a:t>
            </a: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content at </a:t>
            </a:r>
            <a:r>
              <a:rPr sz="1600" spc="-2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rest.</a:t>
            </a:r>
          </a:p>
          <a:p>
            <a:pPr>
              <a:lnSpc>
                <a:spcPct val="100000"/>
              </a:lnSpc>
            </a:pPr>
            <a:endParaRPr sz="1600" dirty="0">
              <a:latin typeface="Times New Roman" panose="02020603050405020304" pitchFamily="18" charset="0"/>
              <a:cs typeface="Times New Roman" panose="02020603050405020304" pitchFamily="18" charset="0"/>
            </a:endParaRPr>
          </a:p>
          <a:p>
            <a:pPr marL="12700">
              <a:lnSpc>
                <a:spcPct val="100000"/>
              </a:lnSpc>
            </a:pPr>
            <a:r>
              <a:rPr sz="1600" b="1" spc="-5" dirty="0">
                <a:latin typeface="Times New Roman" panose="02020603050405020304" pitchFamily="18" charset="0"/>
                <a:cs typeface="Times New Roman" panose="02020603050405020304" pitchFamily="18" charset="0"/>
              </a:rPr>
              <a:t>Container</a:t>
            </a:r>
            <a:endParaRPr sz="1600" dirty="0">
              <a:latin typeface="Times New Roman" panose="02020603050405020304" pitchFamily="18" charset="0"/>
              <a:cs typeface="Times New Roman" panose="02020603050405020304" pitchFamily="18" charset="0"/>
            </a:endParaRPr>
          </a:p>
          <a:p>
            <a:pPr marL="12700">
              <a:lnSpc>
                <a:spcPct val="100000"/>
              </a:lnSpc>
              <a:spcBef>
                <a:spcPts val="410"/>
              </a:spcBef>
            </a:pPr>
            <a:r>
              <a:rPr sz="1600" spc="-5" dirty="0">
                <a:latin typeface="Times New Roman" panose="02020603050405020304" pitchFamily="18" charset="0"/>
                <a:cs typeface="Times New Roman" panose="02020603050405020304" pitchFamily="18" charset="0"/>
              </a:rPr>
              <a:t>The image </a:t>
            </a:r>
            <a:r>
              <a:rPr sz="1600" spc="-10" dirty="0">
                <a:latin typeface="Times New Roman" panose="02020603050405020304" pitchFamily="18" charset="0"/>
                <a:cs typeface="Times New Roman" panose="02020603050405020304" pitchFamily="18" charset="0"/>
              </a:rPr>
              <a:t>when </a:t>
            </a:r>
            <a:r>
              <a:rPr sz="1600" spc="-5" dirty="0">
                <a:latin typeface="Times New Roman" panose="02020603050405020304" pitchFamily="18" charset="0"/>
                <a:cs typeface="Times New Roman" panose="02020603050405020304" pitchFamily="18" charset="0"/>
              </a:rPr>
              <a:t>it is ‘running.’ The standard unit for app</a:t>
            </a:r>
            <a:r>
              <a:rPr sz="1600" spc="-16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service</a:t>
            </a:r>
            <a:endParaRPr sz="1600" dirty="0">
              <a:latin typeface="Times New Roman" panose="02020603050405020304" pitchFamily="18" charset="0"/>
              <a:cs typeface="Times New Roman" panose="02020603050405020304" pitchFamily="18" charset="0"/>
            </a:endParaRPr>
          </a:p>
          <a:p>
            <a:pPr>
              <a:lnSpc>
                <a:spcPct val="100000"/>
              </a:lnSpc>
              <a:spcBef>
                <a:spcPts val="55"/>
              </a:spcBef>
            </a:pPr>
            <a:endParaRPr sz="1600" dirty="0">
              <a:latin typeface="Times New Roman" panose="02020603050405020304" pitchFamily="18" charset="0"/>
              <a:cs typeface="Times New Roman" panose="02020603050405020304" pitchFamily="18" charset="0"/>
            </a:endParaRPr>
          </a:p>
          <a:p>
            <a:pPr marL="12700">
              <a:lnSpc>
                <a:spcPct val="100000"/>
              </a:lnSpc>
            </a:pPr>
            <a:r>
              <a:rPr sz="1600" b="1" spc="-5" dirty="0">
                <a:latin typeface="Times New Roman" panose="02020603050405020304" pitchFamily="18" charset="0"/>
                <a:cs typeface="Times New Roman" panose="02020603050405020304" pitchFamily="18" charset="0"/>
              </a:rPr>
              <a:t>Engine</a:t>
            </a:r>
            <a:endParaRPr sz="1600" dirty="0">
              <a:latin typeface="Times New Roman" panose="02020603050405020304" pitchFamily="18" charset="0"/>
              <a:cs typeface="Times New Roman" panose="02020603050405020304" pitchFamily="18" charset="0"/>
            </a:endParaRPr>
          </a:p>
          <a:p>
            <a:pPr marL="12700" marR="5080">
              <a:lnSpc>
                <a:spcPct val="100000"/>
              </a:lnSpc>
              <a:spcBef>
                <a:spcPts val="410"/>
              </a:spcBef>
            </a:pPr>
            <a:r>
              <a:rPr sz="1600" spc="-5" dirty="0">
                <a:latin typeface="Times New Roman" panose="02020603050405020304" pitchFamily="18" charset="0"/>
                <a:cs typeface="Times New Roman" panose="02020603050405020304" pitchFamily="18" charset="0"/>
              </a:rPr>
              <a:t>The software </a:t>
            </a:r>
            <a:r>
              <a:rPr sz="1600" dirty="0">
                <a:latin typeface="Times New Roman" panose="02020603050405020304" pitchFamily="18" charset="0"/>
                <a:cs typeface="Times New Roman" panose="02020603050405020304" pitchFamily="18" charset="0"/>
              </a:rPr>
              <a:t>that </a:t>
            </a:r>
            <a:r>
              <a:rPr sz="1600" spc="-5" dirty="0">
                <a:latin typeface="Times New Roman" panose="02020603050405020304" pitchFamily="18" charset="0"/>
                <a:cs typeface="Times New Roman" panose="02020603050405020304" pitchFamily="18" charset="0"/>
              </a:rPr>
              <a:t>executes commands </a:t>
            </a:r>
            <a:r>
              <a:rPr sz="1600" dirty="0">
                <a:latin typeface="Times New Roman" panose="02020603050405020304" pitchFamily="18" charset="0"/>
                <a:cs typeface="Times New Roman" panose="02020603050405020304" pitchFamily="18" charset="0"/>
              </a:rPr>
              <a:t>for </a:t>
            </a:r>
            <a:r>
              <a:rPr sz="1600" spc="-5" dirty="0">
                <a:latin typeface="Times New Roman" panose="02020603050405020304" pitchFamily="18" charset="0"/>
                <a:cs typeface="Times New Roman" panose="02020603050405020304" pitchFamily="18" charset="0"/>
              </a:rPr>
              <a:t>containers. Networking </a:t>
            </a:r>
            <a:r>
              <a:rPr sz="1600" dirty="0">
                <a:latin typeface="Times New Roman" panose="02020603050405020304" pitchFamily="18" charset="0"/>
                <a:cs typeface="Times New Roman" panose="02020603050405020304" pitchFamily="18" charset="0"/>
              </a:rPr>
              <a:t>and </a:t>
            </a:r>
            <a:r>
              <a:rPr sz="1600" spc="-5" dirty="0">
                <a:latin typeface="Times New Roman" panose="02020603050405020304" pitchFamily="18" charset="0"/>
                <a:cs typeface="Times New Roman" panose="02020603050405020304" pitchFamily="18" charset="0"/>
              </a:rPr>
              <a:t>volumes </a:t>
            </a:r>
            <a:r>
              <a:rPr sz="1600" dirty="0">
                <a:latin typeface="Times New Roman" panose="02020603050405020304" pitchFamily="18" charset="0"/>
                <a:cs typeface="Times New Roman" panose="02020603050405020304" pitchFamily="18" charset="0"/>
              </a:rPr>
              <a:t>are part of  Engine. </a:t>
            </a:r>
            <a:r>
              <a:rPr sz="1600" spc="-5" dirty="0">
                <a:latin typeface="Times New Roman" panose="02020603050405020304" pitchFamily="18" charset="0"/>
                <a:cs typeface="Times New Roman" panose="02020603050405020304" pitchFamily="18" charset="0"/>
              </a:rPr>
              <a:t>Can </a:t>
            </a:r>
            <a:r>
              <a:rPr sz="1600" dirty="0">
                <a:latin typeface="Times New Roman" panose="02020603050405020304" pitchFamily="18" charset="0"/>
                <a:cs typeface="Times New Roman" panose="02020603050405020304" pitchFamily="18" charset="0"/>
              </a:rPr>
              <a:t>be clustered</a:t>
            </a:r>
            <a:r>
              <a:rPr sz="1600" spc="-10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together.</a:t>
            </a:r>
          </a:p>
          <a:p>
            <a:pPr>
              <a:lnSpc>
                <a:spcPct val="100000"/>
              </a:lnSpc>
            </a:pPr>
            <a:endParaRPr sz="1600" dirty="0">
              <a:latin typeface="Times New Roman" panose="02020603050405020304" pitchFamily="18" charset="0"/>
              <a:cs typeface="Times New Roman" panose="02020603050405020304" pitchFamily="18" charset="0"/>
            </a:endParaRPr>
          </a:p>
          <a:p>
            <a:pPr marL="12700">
              <a:lnSpc>
                <a:spcPct val="100000"/>
              </a:lnSpc>
            </a:pPr>
            <a:r>
              <a:rPr sz="1600" b="1" spc="-5" dirty="0">
                <a:latin typeface="Times New Roman" panose="02020603050405020304" pitchFamily="18" charset="0"/>
                <a:cs typeface="Times New Roman" panose="02020603050405020304" pitchFamily="18" charset="0"/>
              </a:rPr>
              <a:t>Registry</a:t>
            </a:r>
            <a:endParaRPr sz="1600" dirty="0">
              <a:latin typeface="Times New Roman" panose="02020603050405020304" pitchFamily="18" charset="0"/>
              <a:cs typeface="Times New Roman" panose="02020603050405020304" pitchFamily="18" charset="0"/>
            </a:endParaRPr>
          </a:p>
          <a:p>
            <a:pPr marL="12700">
              <a:lnSpc>
                <a:spcPct val="100000"/>
              </a:lnSpc>
              <a:spcBef>
                <a:spcPts val="410"/>
              </a:spcBef>
            </a:pPr>
            <a:r>
              <a:rPr sz="1600" dirty="0">
                <a:latin typeface="Times New Roman" panose="02020603050405020304" pitchFamily="18" charset="0"/>
                <a:cs typeface="Times New Roman" panose="02020603050405020304" pitchFamily="18" charset="0"/>
              </a:rPr>
              <a:t>Stores, distributes and manages Docker</a:t>
            </a:r>
            <a:r>
              <a:rPr sz="1600" spc="-17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images</a:t>
            </a:r>
          </a:p>
          <a:p>
            <a:pPr>
              <a:lnSpc>
                <a:spcPct val="100000"/>
              </a:lnSpc>
            </a:pPr>
            <a:endParaRPr sz="1600" dirty="0">
              <a:latin typeface="Times New Roman" panose="02020603050405020304" pitchFamily="18" charset="0"/>
              <a:cs typeface="Times New Roman" panose="02020603050405020304" pitchFamily="18" charset="0"/>
            </a:endParaRPr>
          </a:p>
          <a:p>
            <a:pPr marL="12700">
              <a:lnSpc>
                <a:spcPct val="100000"/>
              </a:lnSpc>
            </a:pPr>
            <a:r>
              <a:rPr sz="1600" b="1" spc="-5" dirty="0">
                <a:latin typeface="Times New Roman" panose="02020603050405020304" pitchFamily="18" charset="0"/>
                <a:cs typeface="Times New Roman" panose="02020603050405020304" pitchFamily="18" charset="0"/>
              </a:rPr>
              <a:t>Control</a:t>
            </a:r>
            <a:r>
              <a:rPr sz="1600" b="1" spc="-20" dirty="0">
                <a:latin typeface="Times New Roman" panose="02020603050405020304" pitchFamily="18" charset="0"/>
                <a:cs typeface="Times New Roman" panose="02020603050405020304" pitchFamily="18" charset="0"/>
              </a:rPr>
              <a:t> </a:t>
            </a:r>
            <a:r>
              <a:rPr sz="1600" b="1" dirty="0">
                <a:latin typeface="Times New Roman" panose="02020603050405020304" pitchFamily="18" charset="0"/>
                <a:cs typeface="Times New Roman" panose="02020603050405020304" pitchFamily="18" charset="0"/>
              </a:rPr>
              <a:t>Plane</a:t>
            </a:r>
            <a:endParaRPr sz="1600" dirty="0">
              <a:latin typeface="Times New Roman" panose="02020603050405020304" pitchFamily="18" charset="0"/>
              <a:cs typeface="Times New Roman" panose="02020603050405020304" pitchFamily="18" charset="0"/>
            </a:endParaRPr>
          </a:p>
          <a:p>
            <a:pPr marL="12700">
              <a:lnSpc>
                <a:spcPct val="100000"/>
              </a:lnSpc>
              <a:spcBef>
                <a:spcPts val="410"/>
              </a:spcBef>
            </a:pPr>
            <a:r>
              <a:rPr sz="1600" dirty="0">
                <a:latin typeface="Times New Roman" panose="02020603050405020304" pitchFamily="18" charset="0"/>
                <a:cs typeface="Times New Roman" panose="02020603050405020304" pitchFamily="18" charset="0"/>
              </a:rPr>
              <a:t>Management plane for container and cluster</a:t>
            </a:r>
            <a:r>
              <a:rPr sz="1600" spc="-204"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orchestration</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645" y="438785"/>
            <a:ext cx="7772400" cy="615315"/>
          </a:xfrm>
        </p:spPr>
        <p:txBody>
          <a:bodyPr/>
          <a:lstStyle/>
          <a:p>
            <a:r>
              <a:rPr lang="en-IN" altLang="en-US" sz="4000" b="1" u="sng">
                <a:solidFill>
                  <a:schemeClr val="tx1"/>
                </a:solidFill>
                <a:latin typeface="Times New Roman" panose="02020603050405020304" pitchFamily="18" charset="0"/>
                <a:cs typeface="Times New Roman" panose="02020603050405020304" pitchFamily="18" charset="0"/>
              </a:rPr>
              <a:t>Key Benefits of Docker Containers</a:t>
            </a:r>
          </a:p>
        </p:txBody>
      </p:sp>
      <p:sp>
        <p:nvSpPr>
          <p:cNvPr id="3" name="Subtitle 2"/>
          <p:cNvSpPr>
            <a:spLocks noGrp="1"/>
          </p:cNvSpPr>
          <p:nvPr>
            <p:ph type="subTitle" idx="4"/>
          </p:nvPr>
        </p:nvSpPr>
        <p:spPr>
          <a:xfrm>
            <a:off x="334645" y="1668145"/>
            <a:ext cx="6400800" cy="2215515"/>
          </a:xfrm>
        </p:spPr>
        <p:txBody>
          <a:bodyPr/>
          <a:lstStyle/>
          <a:p>
            <a:pPr marL="285750" indent="-285750">
              <a:buFont typeface="Wingdings" panose="05000000000000000000" charset="0"/>
              <a:buChar char="Ø"/>
            </a:pPr>
            <a:r>
              <a:rPr lang="en-IN" altLang="en-US" b="1">
                <a:solidFill>
                  <a:schemeClr val="tx1"/>
                </a:solidFill>
                <a:latin typeface="Times New Roman" panose="02020603050405020304" pitchFamily="18" charset="0"/>
                <a:cs typeface="Times New Roman" panose="02020603050405020304" pitchFamily="18" charset="0"/>
              </a:rPr>
              <a:t>Speed</a:t>
            </a:r>
            <a:endParaRPr lang="en-IN" altLang="en-US">
              <a:solidFill>
                <a:schemeClr val="tx1"/>
              </a:solidFill>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No OS to boot i.e applications online in seconds</a:t>
            </a:r>
          </a:p>
          <a:p>
            <a:pPr marL="285750" indent="-285750">
              <a:buFont typeface="Wingdings" panose="05000000000000000000" charset="0"/>
              <a:buChar char="Ø"/>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b="1">
                <a:solidFill>
                  <a:schemeClr val="tx1"/>
                </a:solidFill>
                <a:latin typeface="Times New Roman" panose="02020603050405020304" pitchFamily="18" charset="0"/>
                <a:cs typeface="Times New Roman" panose="02020603050405020304" pitchFamily="18" charset="0"/>
              </a:rPr>
              <a:t>Portability</a:t>
            </a:r>
          </a:p>
          <a:p>
            <a:pPr indent="0">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Less dependencies between process layers i.e aility to move infrastructure</a:t>
            </a:r>
          </a:p>
          <a:p>
            <a:pPr marL="285750" indent="-285750">
              <a:buFont typeface="Wingdings" panose="05000000000000000000" charset="0"/>
              <a:buChar char="Ø"/>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b="1">
                <a:solidFill>
                  <a:schemeClr val="tx1"/>
                </a:solidFill>
                <a:latin typeface="Times New Roman" panose="02020603050405020304" pitchFamily="18" charset="0"/>
                <a:cs typeface="Times New Roman" panose="02020603050405020304" pitchFamily="18" charset="0"/>
              </a:rPr>
              <a:t>Efficiency</a:t>
            </a:r>
          </a:p>
          <a:p>
            <a:pPr indent="0">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Less overhead VM's</a:t>
            </a:r>
          </a:p>
          <a:p>
            <a:pPr indent="0">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Improved VM's density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54000"/>
            <a:ext cx="7456805" cy="631825"/>
          </a:xfrm>
          <a:prstGeom prst="rect">
            <a:avLst/>
          </a:prstGeom>
        </p:spPr>
        <p:txBody>
          <a:bodyPr vert="horz" wrap="square" lIns="0" tIns="16510" rIns="0" bIns="0" rtlCol="0">
            <a:spAutoFit/>
          </a:bodyPr>
          <a:lstStyle/>
          <a:p>
            <a:pPr marL="12700">
              <a:lnSpc>
                <a:spcPct val="100000"/>
              </a:lnSpc>
              <a:spcBef>
                <a:spcPts val="130"/>
              </a:spcBef>
            </a:pPr>
            <a:r>
              <a:rPr sz="4000" b="1" u="sng" spc="10" dirty="0">
                <a:solidFill>
                  <a:schemeClr val="tx1"/>
                </a:solidFill>
                <a:latin typeface="Times New Roman" panose="02020603050405020304" pitchFamily="18" charset="0"/>
                <a:cs typeface="Times New Roman" panose="02020603050405020304" pitchFamily="18" charset="0"/>
              </a:rPr>
              <a:t>Comparing Containers and</a:t>
            </a:r>
            <a:r>
              <a:rPr sz="4000" b="1" u="sng" spc="-40" dirty="0">
                <a:solidFill>
                  <a:schemeClr val="tx1"/>
                </a:solidFill>
                <a:latin typeface="Times New Roman" panose="02020603050405020304" pitchFamily="18" charset="0"/>
                <a:cs typeface="Times New Roman" panose="02020603050405020304" pitchFamily="18" charset="0"/>
              </a:rPr>
              <a:t> </a:t>
            </a:r>
            <a:r>
              <a:rPr sz="4000" b="1" u="sng" spc="20" dirty="0">
                <a:solidFill>
                  <a:schemeClr val="tx1"/>
                </a:solidFill>
                <a:latin typeface="Times New Roman" panose="02020603050405020304" pitchFamily="18" charset="0"/>
                <a:cs typeface="Times New Roman" panose="02020603050405020304" pitchFamily="18" charset="0"/>
              </a:rPr>
              <a:t>VMs</a:t>
            </a:r>
            <a:endParaRPr sz="4000" b="1" u="sng" dirty="0">
              <a:solidFill>
                <a:schemeClr val="tx1"/>
              </a:solidFill>
              <a:latin typeface="Times New Roman" panose="02020603050405020304" pitchFamily="18" charset="0"/>
              <a:cs typeface="Times New Roman" panose="02020603050405020304" pitchFamily="18" charset="0"/>
            </a:endParaRPr>
          </a:p>
        </p:txBody>
      </p:sp>
      <p:sp>
        <p:nvSpPr>
          <p:cNvPr id="3" name="object 3"/>
          <p:cNvSpPr/>
          <p:nvPr/>
        </p:nvSpPr>
        <p:spPr>
          <a:xfrm>
            <a:off x="307213" y="1220978"/>
            <a:ext cx="3014472" cy="27020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014467" y="1220978"/>
            <a:ext cx="3006852" cy="270205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07340" y="4198620"/>
            <a:ext cx="3613150" cy="258445"/>
          </a:xfrm>
          <a:prstGeom prst="rect">
            <a:avLst/>
          </a:prstGeom>
        </p:spPr>
        <p:txBody>
          <a:bodyPr vert="horz" wrap="square" lIns="0" tIns="12700" rIns="0" bIns="0" rtlCol="0">
            <a:spAutoFit/>
          </a:bodyPr>
          <a:lstStyle/>
          <a:p>
            <a:pPr marL="411480" marR="5080" indent="-399415">
              <a:lnSpc>
                <a:spcPct val="100000"/>
              </a:lnSpc>
              <a:spcBef>
                <a:spcPts val="100"/>
              </a:spcBef>
            </a:pPr>
            <a:r>
              <a:rPr sz="1600" spc="-5" dirty="0">
                <a:latin typeface="Times New Roman" panose="02020603050405020304" pitchFamily="18" charset="0"/>
                <a:cs typeface="Times New Roman" panose="02020603050405020304" pitchFamily="18" charset="0"/>
              </a:rPr>
              <a:t>Containers are an</a:t>
            </a:r>
            <a:r>
              <a:rPr sz="1600" spc="-4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app  level construct</a:t>
            </a:r>
            <a:endParaRPr sz="16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4956428" y="4061256"/>
            <a:ext cx="3123565" cy="751205"/>
          </a:xfrm>
          <a:prstGeom prst="rect">
            <a:avLst/>
          </a:prstGeom>
        </p:spPr>
        <p:txBody>
          <a:bodyPr vert="horz" wrap="square" lIns="0" tIns="12700" rIns="0" bIns="0" rtlCol="0">
            <a:spAutoFit/>
          </a:bodyPr>
          <a:lstStyle/>
          <a:p>
            <a:pPr marL="12700" marR="5080" algn="just">
              <a:lnSpc>
                <a:spcPct val="100000"/>
              </a:lnSpc>
              <a:spcBef>
                <a:spcPts val="100"/>
              </a:spcBef>
            </a:pPr>
            <a:r>
              <a:rPr sz="1600" dirty="0">
                <a:latin typeface="Times New Roman" panose="02020603050405020304" pitchFamily="18" charset="0"/>
                <a:cs typeface="Times New Roman" panose="02020603050405020304" pitchFamily="18" charset="0"/>
              </a:rPr>
              <a:t>VMs </a:t>
            </a:r>
            <a:r>
              <a:rPr sz="1600" spc="-5" dirty="0">
                <a:latin typeface="Times New Roman" panose="02020603050405020304" pitchFamily="18" charset="0"/>
                <a:cs typeface="Times New Roman" panose="02020603050405020304" pitchFamily="18" charset="0"/>
              </a:rPr>
              <a:t>are an infrastructure level  construct </a:t>
            </a:r>
            <a:r>
              <a:rPr sz="1600" dirty="0">
                <a:latin typeface="Times New Roman" panose="02020603050405020304" pitchFamily="18" charset="0"/>
                <a:cs typeface="Times New Roman" panose="02020603050405020304" pitchFamily="18" charset="0"/>
              </a:rPr>
              <a:t>to </a:t>
            </a:r>
            <a:r>
              <a:rPr sz="1600" spc="-5" dirty="0">
                <a:latin typeface="Times New Roman" panose="02020603050405020304" pitchFamily="18" charset="0"/>
                <a:cs typeface="Times New Roman" panose="02020603050405020304" pitchFamily="18" charset="0"/>
              </a:rPr>
              <a:t>turn one machine  into many</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servers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5750" y="327660"/>
            <a:ext cx="6400800" cy="3939540"/>
          </a:xfrm>
        </p:spPr>
        <p:txBody>
          <a:bodyPr/>
          <a:lstStyle/>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Blog Login Page</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Blog Registration Page</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Introduction to Docker</a:t>
            </a: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What is a Container?</a:t>
            </a: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Key Benefits of Docker Container</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Docker Basics</a:t>
            </a: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Comparing Containers and VM's</a:t>
            </a: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sym typeface="+mn-ea"/>
              </a:rPr>
              <a:t>Deploying a python web app on docker container</a:t>
            </a:r>
            <a:endParaRPr lang="en-IN" altLang="en-US">
              <a:solidFill>
                <a:schemeClr val="tx1"/>
              </a:solidFill>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52730" y="300990"/>
            <a:ext cx="5285105" cy="768985"/>
          </a:xfrm>
        </p:spPr>
        <p:txBody>
          <a:bodyPr wrap="square"/>
          <a:lstStyle/>
          <a:p>
            <a:r>
              <a:rPr lang="en-IN" altLang="en-US" sz="5000" b="1" u="sng">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rPr>
              <a:t>Python Web App</a:t>
            </a:r>
          </a:p>
        </p:txBody>
      </p:sp>
      <p:sp>
        <p:nvSpPr>
          <p:cNvPr id="7" name="Subtitle 6"/>
          <p:cNvSpPr>
            <a:spLocks noGrp="1"/>
          </p:cNvSpPr>
          <p:nvPr>
            <p:ph type="subTitle" idx="4"/>
          </p:nvPr>
        </p:nvSpPr>
        <p:spPr>
          <a:xfrm>
            <a:off x="252730" y="1598295"/>
            <a:ext cx="3899535" cy="1723390"/>
          </a:xfrm>
        </p:spPr>
        <p:txBody>
          <a:bodyPr wrap="square"/>
          <a:lstStyle/>
          <a:p>
            <a:r>
              <a:rPr lang="en-IN" altLang="en-US">
                <a:solidFill>
                  <a:schemeClr val="tx1"/>
                </a:solidFill>
                <a:latin typeface="Times New Roman" panose="02020603050405020304" pitchFamily="18" charset="0"/>
                <a:cs typeface="Times New Roman" panose="02020603050405020304" pitchFamily="18" charset="0"/>
              </a:rPr>
              <a:t>This web app is a blogging website named </a:t>
            </a:r>
            <a:r>
              <a:rPr lang="en-IN" altLang="en-US" b="1">
                <a:solidFill>
                  <a:schemeClr val="tx1"/>
                </a:solidFill>
                <a:latin typeface="Times New Roman" panose="02020603050405020304" pitchFamily="18" charset="0"/>
                <a:cs typeface="Times New Roman" panose="02020603050405020304" pitchFamily="18" charset="0"/>
              </a:rPr>
              <a:t>BLOG</a:t>
            </a:r>
            <a:r>
              <a:rPr lang="en-IN" altLang="en-US">
                <a:solidFill>
                  <a:schemeClr val="tx1"/>
                </a:solidFill>
                <a:latin typeface="Times New Roman" panose="02020603050405020304" pitchFamily="18" charset="0"/>
                <a:cs typeface="Times New Roman" panose="02020603050405020304" pitchFamily="18" charset="0"/>
              </a:rPr>
              <a:t>  which is built using:-</a:t>
            </a:r>
          </a:p>
          <a:p>
            <a:endParaRPr lang="en-IN" alt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Django</a:t>
            </a: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HTML</a:t>
            </a: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CSS</a:t>
            </a:r>
          </a:p>
          <a:p>
            <a:pPr marL="285750" indent="-285750" algn="just">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BootStrap</a:t>
            </a:r>
          </a:p>
        </p:txBody>
      </p:sp>
      <p:pic>
        <p:nvPicPr>
          <p:cNvPr id="4" name="Content Placeholder 3" descr="download"/>
          <p:cNvPicPr>
            <a:picLocks noGrp="1" noChangeAspect="1"/>
          </p:cNvPicPr>
          <p:nvPr>
            <p:ph sz="half" idx="4294967295"/>
          </p:nvPr>
        </p:nvPicPr>
        <p:blipFill>
          <a:blip r:embed="rId2"/>
          <a:stretch>
            <a:fillRect/>
          </a:stretch>
        </p:blipFill>
        <p:spPr>
          <a:xfrm>
            <a:off x="6182360" y="1598295"/>
            <a:ext cx="2850515" cy="2889250"/>
          </a:xfrm>
          <a:prstGeom prst="rect">
            <a:avLst/>
          </a:prstGeom>
          <a:ln>
            <a:solidFill>
              <a:schemeClr val="bg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9245" y="243840"/>
            <a:ext cx="4794250" cy="615315"/>
          </a:xfrm>
        </p:spPr>
        <p:txBody>
          <a:bodyPr wrap="square"/>
          <a:lstStyle/>
          <a:p>
            <a:r>
              <a:rPr lang="en-IN" altLang="en-US" sz="4000" b="1" u="sng">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Highlights of the App</a:t>
            </a:r>
          </a:p>
        </p:txBody>
      </p:sp>
      <p:sp>
        <p:nvSpPr>
          <p:cNvPr id="3" name="Subtitle 2"/>
          <p:cNvSpPr>
            <a:spLocks noGrp="1"/>
          </p:cNvSpPr>
          <p:nvPr>
            <p:ph type="subTitle" idx="4"/>
          </p:nvPr>
        </p:nvSpPr>
        <p:spPr>
          <a:xfrm>
            <a:off x="309245" y="1474470"/>
            <a:ext cx="7750810" cy="3400425"/>
          </a:xfrm>
        </p:spPr>
        <p:txBody>
          <a:bodyPr wrap="square"/>
          <a:lstStyle/>
          <a:p>
            <a:pPr marL="285750" indent="-285750" algn="just">
              <a:buFont typeface="Arial" panose="020B0604020202020204" pitchFamily="34" charset="0"/>
              <a:buChar char="•"/>
            </a:pPr>
            <a:r>
              <a:rPr lang="en-IN" altLang="en-US" sz="1700">
                <a:solidFill>
                  <a:schemeClr val="tx1"/>
                </a:solidFill>
                <a:latin typeface="Times New Roman" panose="02020603050405020304" pitchFamily="18" charset="0"/>
                <a:cs typeface="Times New Roman" panose="02020603050405020304" pitchFamily="18" charset="0"/>
              </a:rPr>
              <a:t>The web app is a blogging website where different users can like different posts or twitter posts.</a:t>
            </a:r>
          </a:p>
          <a:p>
            <a:pPr marL="285750" indent="-285750" algn="just">
              <a:buFont typeface="Arial" panose="020B0604020202020204" pitchFamily="34" charset="0"/>
              <a:buChar char="•"/>
            </a:pPr>
            <a:endParaRPr lang="en-IN" altLang="en-US" sz="170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sz="1700">
                <a:solidFill>
                  <a:schemeClr val="tx1"/>
                </a:solidFill>
                <a:latin typeface="Times New Roman" panose="02020603050405020304" pitchFamily="18" charset="0"/>
                <a:cs typeface="Times New Roman" panose="02020603050405020304" pitchFamily="18" charset="0"/>
              </a:rPr>
              <a:t>The web app contains an authentication system where a user or an admin can log in using his/her credentials and log out.</a:t>
            </a:r>
          </a:p>
          <a:p>
            <a:pPr marL="285750" indent="-285750" algn="just">
              <a:buFont typeface="Arial" panose="020B0604020202020204" pitchFamily="34" charset="0"/>
              <a:buChar char="•"/>
            </a:pPr>
            <a:endParaRPr lang="en-IN" altLang="en-US" sz="170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sz="1700">
                <a:solidFill>
                  <a:schemeClr val="tx1"/>
                </a:solidFill>
                <a:latin typeface="Times New Roman" panose="02020603050405020304" pitchFamily="18" charset="0"/>
                <a:cs typeface="Times New Roman" panose="02020603050405020304" pitchFamily="18" charset="0"/>
              </a:rPr>
              <a:t>The web app also contains a registration system where a new new user can register on the website.</a:t>
            </a:r>
          </a:p>
          <a:p>
            <a:pPr marL="285750" indent="-285750" algn="just">
              <a:buFont typeface="Arial" panose="020B0604020202020204" pitchFamily="34" charset="0"/>
              <a:buChar char="•"/>
            </a:pPr>
            <a:endParaRPr lang="en-IN" altLang="en-US" sz="170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sz="1700">
                <a:solidFill>
                  <a:schemeClr val="tx1"/>
                </a:solidFill>
                <a:latin typeface="Times New Roman" panose="02020603050405020304" pitchFamily="18" charset="0"/>
                <a:cs typeface="Times New Roman" panose="02020603050405020304" pitchFamily="18" charset="0"/>
              </a:rPr>
              <a:t>The login has a forgot password link where a user can reset his/her password by using his email.</a:t>
            </a:r>
          </a:p>
          <a:p>
            <a:pPr marL="285750" indent="-285750" algn="just">
              <a:buFont typeface="Arial" panose="020B0604020202020204" pitchFamily="34" charset="0"/>
              <a:buChar char="•"/>
            </a:pPr>
            <a:endParaRPr lang="en-IN" altLang="en-US" sz="170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sz="1700">
                <a:solidFill>
                  <a:schemeClr val="tx1"/>
                </a:solidFill>
                <a:latin typeface="Times New Roman" panose="02020603050405020304" pitchFamily="18" charset="0"/>
                <a:cs typeface="Times New Roman" panose="02020603050405020304" pitchFamily="18" charset="0"/>
              </a:rPr>
              <a:t>The users have also the ability to delete post.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20980" y="8255"/>
            <a:ext cx="8646160" cy="615315"/>
          </a:xfrm>
        </p:spPr>
        <p:txBody>
          <a:bodyPr wrap="square"/>
          <a:lstStyle/>
          <a:p>
            <a:r>
              <a:rPr lang="en-IN" altLang="en-US" sz="4000" b="1" u="sng">
                <a:solidFill>
                  <a:schemeClr val="tx1"/>
                </a:solidFill>
                <a:latin typeface="Times New Roman" panose="02020603050405020304" pitchFamily="18" charset="0"/>
                <a:cs typeface="Times New Roman" panose="02020603050405020304" pitchFamily="18" charset="0"/>
              </a:rPr>
              <a:t>Command to create a project in Django</a:t>
            </a:r>
          </a:p>
        </p:txBody>
      </p:sp>
      <p:sp>
        <p:nvSpPr>
          <p:cNvPr id="8" name="Subtitle 7"/>
          <p:cNvSpPr>
            <a:spLocks noGrp="1"/>
          </p:cNvSpPr>
          <p:nvPr>
            <p:ph type="subTitle" idx="4"/>
          </p:nvPr>
        </p:nvSpPr>
        <p:spPr>
          <a:xfrm>
            <a:off x="220980" y="4308475"/>
            <a:ext cx="7114540" cy="738505"/>
          </a:xfrm>
        </p:spPr>
        <p:txBody>
          <a:bodyPr wrap="square"/>
          <a:lstStyle/>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django-admin startproject projectname is used to create a project with django</a:t>
            </a: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python manage.py runserver is user to run the website</a:t>
            </a:r>
          </a:p>
          <a:p>
            <a:pPr marL="285750" indent="-285750">
              <a:buFont typeface="Arial" panose="020B0604020202020204" pitchFamily="34" charset="0"/>
              <a:buChar char="•"/>
            </a:pPr>
            <a:r>
              <a:rPr lang="en-IN" altLang="en-US">
                <a:solidFill>
                  <a:schemeClr val="tx1"/>
                </a:solidFill>
                <a:latin typeface="Times New Roman" panose="02020603050405020304" pitchFamily="18" charset="0"/>
                <a:cs typeface="Times New Roman" panose="02020603050405020304" pitchFamily="18" charset="0"/>
              </a:rPr>
              <a:t>python manage.py startapp BLOG is used to create an app name BLOG</a:t>
            </a:r>
          </a:p>
        </p:txBody>
      </p:sp>
      <p:pic>
        <p:nvPicPr>
          <p:cNvPr id="4" name="Content Placeholder 3"/>
          <p:cNvPicPr>
            <a:picLocks noGrp="1" noChangeAspect="1"/>
          </p:cNvPicPr>
          <p:nvPr>
            <p:ph sz="half" idx="4294967295"/>
          </p:nvPr>
        </p:nvPicPr>
        <p:blipFill>
          <a:blip r:embed="rId2"/>
          <a:stretch>
            <a:fillRect/>
          </a:stretch>
        </p:blipFill>
        <p:spPr>
          <a:xfrm>
            <a:off x="390525" y="714375"/>
            <a:ext cx="6175375" cy="3291205"/>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 y="393700"/>
            <a:ext cx="7772400" cy="615315"/>
          </a:xfrm>
        </p:spPr>
        <p:txBody>
          <a:bodyPr/>
          <a:lstStyle/>
          <a:p>
            <a:r>
              <a:rPr lang="en-IN" altLang="en-US" sz="4000" b="1" u="sng">
                <a:solidFill>
                  <a:schemeClr val="tx1"/>
                </a:solidFill>
                <a:latin typeface="Times New Roman" panose="02020603050405020304" pitchFamily="18" charset="0"/>
                <a:cs typeface="Times New Roman" panose="02020603050405020304" pitchFamily="18" charset="0"/>
              </a:rPr>
              <a:t>Necessary files in a django web app</a:t>
            </a:r>
          </a:p>
        </p:txBody>
      </p:sp>
      <p:sp>
        <p:nvSpPr>
          <p:cNvPr id="3" name="Subtitle 2"/>
          <p:cNvSpPr>
            <a:spLocks noGrp="1"/>
          </p:cNvSpPr>
          <p:nvPr>
            <p:ph type="subTitle" idx="4"/>
          </p:nvPr>
        </p:nvSpPr>
        <p:spPr>
          <a:xfrm>
            <a:off x="312420" y="1690370"/>
            <a:ext cx="6400800" cy="2954655"/>
          </a:xfrm>
        </p:spPr>
        <p:txBody>
          <a:bodyPr/>
          <a:lstStyle/>
          <a:p>
            <a:pPr marL="285750" indent="-285750" algn="just">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manage.py file allows us to run command line commands</a:t>
            </a:r>
          </a:p>
          <a:p>
            <a:pPr marL="285750" indent="-285750" algn="just">
              <a:buFont typeface="Arial" panose="020B0604020202020204" pitchFamily="34" charset="0"/>
              <a:buChar char="•"/>
            </a:pPr>
            <a:endParaRPr 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a:solidFill>
                  <a:schemeClr val="tx1"/>
                </a:solidFill>
                <a:latin typeface="Times New Roman" panose="02020603050405020304" pitchFamily="18" charset="0"/>
                <a:cs typeface="Times New Roman" panose="02020603050405020304" pitchFamily="18" charset="0"/>
              </a:rPr>
              <a:t>django_project directory</a:t>
            </a:r>
            <a:r>
              <a:rPr lang="en-IN" altLang="en-US" b="1">
                <a:solidFill>
                  <a:schemeClr val="tx1"/>
                </a:solidFill>
                <a:latin typeface="Times New Roman" panose="02020603050405020304" pitchFamily="18" charset="0"/>
                <a:cs typeface="Times New Roman" panose="02020603050405020304" pitchFamily="18" charset="0"/>
              </a:rPr>
              <a:t>:-</a:t>
            </a:r>
            <a:endParaRPr 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solidFill>
                  <a:schemeClr val="tx1"/>
                </a:solidFill>
                <a:latin typeface="Times New Roman" panose="02020603050405020304" pitchFamily="18" charset="0"/>
                <a:cs typeface="Times New Roman" panose="02020603050405020304" pitchFamily="18" charset="0"/>
              </a:rPr>
              <a:t>__init__.py tells that it is a python package</a:t>
            </a:r>
          </a:p>
          <a:p>
            <a:pPr marL="285750" indent="-285750" algn="just">
              <a:buFont typeface="Wingdings" panose="05000000000000000000" charset="0"/>
              <a:buChar char="Ø"/>
            </a:pPr>
            <a:endParaRPr 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solidFill>
                  <a:schemeClr val="tx1"/>
                </a:solidFill>
                <a:latin typeface="Times New Roman" panose="02020603050405020304" pitchFamily="18" charset="0"/>
                <a:cs typeface="Times New Roman" panose="02020603050405020304" pitchFamily="18" charset="0"/>
              </a:rPr>
              <a:t>settings.py is used to change different settings and configurations</a:t>
            </a:r>
            <a:r>
              <a:rPr lang="en-IN" altLang="en-US">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We have a secret key, installed app section, database section and some useful settings </a:t>
            </a:r>
            <a:r>
              <a:rPr lang="en-IN" altLang="en-US">
                <a:solidFill>
                  <a:schemeClr val="tx1"/>
                </a:solidFill>
                <a:latin typeface="Times New Roman" panose="02020603050405020304" pitchFamily="18" charset="0"/>
                <a:cs typeface="Times New Roman" panose="02020603050405020304" pitchFamily="18" charset="0"/>
              </a:rPr>
              <a:t>in it.</a:t>
            </a:r>
          </a:p>
          <a:p>
            <a:pPr marL="285750" indent="-285750" algn="just">
              <a:buFont typeface="Wingdings" panose="05000000000000000000" charset="0"/>
              <a:buChar char="Ø"/>
            </a:pPr>
            <a:endParaRPr 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solidFill>
                  <a:schemeClr val="tx1"/>
                </a:solidFill>
                <a:latin typeface="Times New Roman" panose="02020603050405020304" pitchFamily="18" charset="0"/>
                <a:cs typeface="Times New Roman" panose="02020603050405020304" pitchFamily="18" charset="0"/>
              </a:rPr>
              <a:t>urls.py is used to set up the mapping that where we want to send the user</a:t>
            </a:r>
          </a:p>
          <a:p>
            <a:pPr marL="285750" indent="-285750" algn="just">
              <a:buFont typeface="Wingdings" panose="05000000000000000000" charset="0"/>
              <a:buChar char="Ø"/>
            </a:pPr>
            <a:endParaRPr lang="en-US">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solidFill>
                  <a:schemeClr val="tx1"/>
                </a:solidFill>
                <a:latin typeface="Times New Roman" panose="02020603050405020304" pitchFamily="18" charset="0"/>
                <a:cs typeface="Times New Roman" panose="02020603050405020304" pitchFamily="18" charset="0"/>
              </a:rPr>
              <a:t>wsgi.py is used to make web server and web application communicate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990" y="121285"/>
            <a:ext cx="3867785" cy="615315"/>
          </a:xfrm>
        </p:spPr>
        <p:txBody>
          <a:bodyPr wrap="square"/>
          <a:lstStyle/>
          <a:p>
            <a:pPr algn="just"/>
            <a:r>
              <a:rPr lang="en-IN" altLang="en-US" sz="4000" b="1" u="sng">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Blog Admin Page</a:t>
            </a:r>
          </a:p>
        </p:txBody>
      </p:sp>
      <p:pic>
        <p:nvPicPr>
          <p:cNvPr id="2" name="Content Placeholder 1"/>
          <p:cNvPicPr>
            <a:picLocks noGrp="1" noChangeAspect="1"/>
          </p:cNvPicPr>
          <p:nvPr>
            <p:ph sz="half" idx="2"/>
          </p:nvPr>
        </p:nvPicPr>
        <p:blipFill>
          <a:blip r:embed="rId2"/>
          <a:stretch>
            <a:fillRect/>
          </a:stretch>
        </p:blipFill>
        <p:spPr>
          <a:xfrm>
            <a:off x="798195" y="834390"/>
            <a:ext cx="7363460" cy="4138930"/>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1776</Words>
  <Application>Microsoft Office PowerPoint</Application>
  <PresentationFormat>On-screen Show (16:9)</PresentationFormat>
  <Paragraphs>377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Deploying a Python Web App on Docker Container</vt:lpstr>
      <vt:lpstr>Table of Contents</vt:lpstr>
      <vt:lpstr>PowerPoint Presentation</vt:lpstr>
      <vt:lpstr>PowerPoint Presentation</vt:lpstr>
      <vt:lpstr>Python Web App</vt:lpstr>
      <vt:lpstr>Highlights of the App</vt:lpstr>
      <vt:lpstr>Command to create a project in Django</vt:lpstr>
      <vt:lpstr>Necessary files in a django web app</vt:lpstr>
      <vt:lpstr>Blog Admin Page</vt:lpstr>
      <vt:lpstr>PowerPoint Presentation</vt:lpstr>
      <vt:lpstr>Command to create a super user/admin</vt:lpstr>
      <vt:lpstr>Database and Migrations</vt:lpstr>
      <vt:lpstr>Commands for database execution </vt:lpstr>
      <vt:lpstr>Zero Level DFD of BLOG</vt:lpstr>
      <vt:lpstr>PowerPoint Presentation</vt:lpstr>
      <vt:lpstr>Managing all the Blog  Managing all the Blog Category  Managing all the Create Blog  Managing all the Blog Type  Managing all the Comment  Managing all the Technology Blog  Managing all the Web Page </vt:lpstr>
      <vt:lpstr>First Level DFD of BLOG</vt:lpstr>
      <vt:lpstr>PowerPoint Presentation</vt:lpstr>
      <vt:lpstr>Main entities and output of First Level DFD</vt:lpstr>
      <vt:lpstr>Second Level DFD of BLOG</vt:lpstr>
      <vt:lpstr>PowerPoint Presentation</vt:lpstr>
      <vt:lpstr>Low Level Functionalities of Online Blogging System</vt:lpstr>
      <vt:lpstr>Entity Relationship (ER)</vt:lpstr>
      <vt:lpstr>Description of Database</vt:lpstr>
      <vt:lpstr>ER DIAGRAM</vt:lpstr>
      <vt:lpstr>PowerPoint Presentation</vt:lpstr>
      <vt:lpstr>USE CASE DIAGRAM</vt:lpstr>
      <vt:lpstr>PowerPoint Presentation</vt:lpstr>
      <vt:lpstr>Sequence Diagram</vt:lpstr>
      <vt:lpstr>PowerPoint Presentation</vt:lpstr>
      <vt:lpstr>PowerPoint Presentation</vt:lpstr>
      <vt:lpstr>Blog Home Page</vt:lpstr>
      <vt:lpstr>Blog Login Page</vt:lpstr>
      <vt:lpstr>Blog Registration Page</vt:lpstr>
      <vt:lpstr>Docker is used to build, ship, and run distributed applications. You can configure your service instances to run in Docker containers.</vt:lpstr>
      <vt:lpstr>What is a container?</vt:lpstr>
      <vt:lpstr>Docker Basics</vt:lpstr>
      <vt:lpstr>Key Benefits of Docker Containers</vt:lpstr>
      <vt:lpstr>Comparing Containers and VMs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dc:title>
  <dc:creator/>
  <cp:lastModifiedBy>Windows User</cp:lastModifiedBy>
  <cp:revision>15</cp:revision>
  <dcterms:created xsi:type="dcterms:W3CDTF">2019-09-26T05:28:00Z</dcterms:created>
  <dcterms:modified xsi:type="dcterms:W3CDTF">2020-04-04T12:28:03Z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2017-07-14T00:00:00Z</vt:filetime>
  </property>
  <property fmtid="{D5CDD505-2E9C-101B-9397-08002B2CF9AE}" pid="3" name="Creator">
    <vt:lpwstr>Microsoft® PowerPoint® 2013</vt:lpwstr>
  </property>
  <property fmtid="{D5CDD505-2E9C-101B-9397-08002B2CF9AE}" pid="4" name="LastSaved">
    <vt:filetime>2019-09-26T00:00:00Z</vt:filetime>
  </property>
  <property fmtid="{D5CDD505-2E9C-101B-9397-08002B2CF9AE}" pid="5" name="KSOProductBuildVer">
    <vt:lpwstr>1033-10.2.0.7636</vt:lpwstr>
  </property>
</Properties>
</file>