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matic SC"/>
      <p:regular r:id="rId31"/>
      <p:bold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AmaticSC-bold.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dffea025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dffea025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dffea025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dffea025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dffea0253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dffea0253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dffea0253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dffea0253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dffea025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dffea025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dffea0253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dffea0253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dffea0253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dffea0253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dffea025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dffea025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ffea025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ffea025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dffea025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dffea025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dffea02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dffea02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dffea0253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dffea0253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dffea025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dffea025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dffea025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dffea025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dffea0253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dffea0253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dffea025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dffea025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dffea025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dffea025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dffea025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dffea025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dffea025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dffea025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dffea025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dffea025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dffea025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dffea025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dffea025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dffea025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dffea025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dffea025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dffea025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dffea025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37525" y="1308725"/>
            <a:ext cx="7688100" cy="1664700"/>
          </a:xfrm>
          <a:prstGeom prst="rect">
            <a:avLst/>
          </a:prstGeom>
        </p:spPr>
        <p:txBody>
          <a:bodyPr anchorCtr="0" anchor="ctr" bIns="91425" lIns="91425" spcFirstLastPara="1" rIns="91425" wrap="square" tIns="91425">
            <a:noAutofit/>
          </a:bodyPr>
          <a:lstStyle/>
          <a:p>
            <a:pPr indent="-6400" lvl="0" marL="932319" marR="715610" rtl="0" algn="l">
              <a:lnSpc>
                <a:spcPct val="102968"/>
              </a:lnSpc>
              <a:spcBef>
                <a:spcPts val="0"/>
              </a:spcBef>
              <a:spcAft>
                <a:spcPts val="0"/>
              </a:spcAft>
              <a:buNone/>
            </a:pPr>
            <a:r>
              <a:rPr lang="en" sz="3800" u="sng">
                <a:solidFill>
                  <a:srgbClr val="4472C4"/>
                </a:solidFill>
              </a:rPr>
              <a:t>Statistical Arbitrage on Banking stocks using Linear  Regression </a:t>
            </a:r>
            <a:endParaRPr sz="10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Cointegration</a:t>
            </a:r>
            <a:endParaRPr/>
          </a:p>
        </p:txBody>
      </p:sp>
      <p:sp>
        <p:nvSpPr>
          <p:cNvPr id="113" name="Google Shape;113;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6464" rtl="0" algn="l">
              <a:lnSpc>
                <a:spcPct val="100000"/>
              </a:lnSpc>
              <a:spcBef>
                <a:spcPts val="2316"/>
              </a:spcBef>
              <a:spcAft>
                <a:spcPts val="0"/>
              </a:spcAft>
              <a:buNone/>
            </a:pPr>
            <a:r>
              <a:rPr b="1" lang="en" sz="1100">
                <a:solidFill>
                  <a:srgbClr val="000000"/>
                </a:solidFill>
                <a:latin typeface="Arial"/>
                <a:ea typeface="Arial"/>
                <a:cs typeface="Arial"/>
                <a:sym typeface="Arial"/>
              </a:rPr>
              <a:t>Cointegration </a:t>
            </a:r>
            <a:endParaRPr b="1" sz="1100">
              <a:solidFill>
                <a:srgbClr val="000000"/>
              </a:solidFill>
              <a:latin typeface="Arial"/>
              <a:ea typeface="Arial"/>
              <a:cs typeface="Arial"/>
              <a:sym typeface="Arial"/>
            </a:endParaRPr>
          </a:p>
          <a:p>
            <a:pPr indent="4889" lvl="0" marL="2273" marR="62028" rtl="0" algn="l">
              <a:lnSpc>
                <a:spcPct val="103569"/>
              </a:lnSpc>
              <a:spcBef>
                <a:spcPts val="891"/>
              </a:spcBef>
              <a:spcAft>
                <a:spcPts val="0"/>
              </a:spcAft>
              <a:buNone/>
            </a:pPr>
            <a:r>
              <a:rPr lang="en" sz="1100">
                <a:solidFill>
                  <a:srgbClr val="000000"/>
                </a:solidFill>
                <a:latin typeface="Arial"/>
                <a:ea typeface="Arial"/>
                <a:cs typeface="Arial"/>
                <a:sym typeface="Arial"/>
              </a:rPr>
              <a:t>So, the idea revolves around finding some stock Pairs which are cointegrated. So, to reiterate what  cointegration is that the two time-series move together and if at all there is a deviation from this  movement, it is either temporary or can be attributed to a stray event, and one can expect the  two time-series to revert to its regular orbit i.e. converge and move together again. </a:t>
            </a:r>
            <a:endParaRPr sz="1100">
              <a:solidFill>
                <a:srgbClr val="000000"/>
              </a:solidFill>
              <a:latin typeface="Arial"/>
              <a:ea typeface="Arial"/>
              <a:cs typeface="Arial"/>
              <a:sym typeface="Arial"/>
            </a:endParaRPr>
          </a:p>
          <a:p>
            <a:pPr indent="0" lvl="0" marL="10934" rtl="0" algn="l">
              <a:lnSpc>
                <a:spcPct val="100000"/>
              </a:lnSpc>
              <a:spcBef>
                <a:spcPts val="827"/>
              </a:spcBef>
              <a:spcAft>
                <a:spcPts val="0"/>
              </a:spcAft>
              <a:buNone/>
            </a:pPr>
            <a:r>
              <a:rPr b="1" lang="en" sz="1100">
                <a:solidFill>
                  <a:srgbClr val="000000"/>
                </a:solidFill>
                <a:latin typeface="Arial"/>
                <a:ea typeface="Arial"/>
                <a:cs typeface="Arial"/>
                <a:sym typeface="Arial"/>
              </a:rPr>
              <a:t>But how do we evaluate if the two stocks are cointegrated? </a:t>
            </a:r>
            <a:endParaRPr b="1" sz="1100">
              <a:solidFill>
                <a:srgbClr val="000000"/>
              </a:solidFill>
              <a:latin typeface="Arial"/>
              <a:ea typeface="Arial"/>
              <a:cs typeface="Arial"/>
              <a:sym typeface="Arial"/>
            </a:endParaRPr>
          </a:p>
          <a:p>
            <a:pPr indent="-2235" lvl="0" marL="2552" marR="21511" rtl="0" algn="l">
              <a:lnSpc>
                <a:spcPct val="103178"/>
              </a:lnSpc>
              <a:spcBef>
                <a:spcPts val="893"/>
              </a:spcBef>
              <a:spcAft>
                <a:spcPts val="0"/>
              </a:spcAft>
              <a:buNone/>
            </a:pPr>
            <a:r>
              <a:rPr lang="en" sz="1100">
                <a:solidFill>
                  <a:srgbClr val="000000"/>
                </a:solidFill>
                <a:latin typeface="Arial"/>
                <a:ea typeface="Arial"/>
                <a:cs typeface="Arial"/>
                <a:sym typeface="Arial"/>
              </a:rPr>
              <a:t>Well, to check if the two stock is cointegrated, we first need to run a linear regression on the two  stocks. Then we calculate a spread using (actual y - predicted y) spread is nothing but  residuals from the regression model. the entire play is in the residuals.  </a:t>
            </a:r>
            <a:endParaRPr sz="1100">
              <a:solidFill>
                <a:srgbClr val="000000"/>
              </a:solidFill>
              <a:latin typeface="Arial"/>
              <a:ea typeface="Arial"/>
              <a:cs typeface="Arial"/>
              <a:sym typeface="Arial"/>
            </a:endParaRPr>
          </a:p>
          <a:p>
            <a:pPr indent="7823" lvl="0" marL="4787" marR="449654" rtl="0" algn="l">
              <a:lnSpc>
                <a:spcPct val="102231"/>
              </a:lnSpc>
              <a:spcBef>
                <a:spcPts val="856"/>
              </a:spcBef>
              <a:spcAft>
                <a:spcPts val="0"/>
              </a:spcAft>
              <a:buNone/>
            </a:pPr>
            <a:r>
              <a:rPr lang="en" sz="1100">
                <a:solidFill>
                  <a:srgbClr val="000000"/>
                </a:solidFill>
                <a:latin typeface="Arial"/>
                <a:ea typeface="Arial"/>
                <a:cs typeface="Arial"/>
                <a:sym typeface="Arial"/>
              </a:rPr>
              <a:t>Residuals is itself a time series whether a pair is cointegrated or not can accessed by the  stationarity of the residuals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Fitting linear regression on X = hdfc and y=hdfcbank</a:t>
            </a:r>
            <a:endParaRPr sz="3000"/>
          </a:p>
        </p:txBody>
      </p:sp>
      <p:pic>
        <p:nvPicPr>
          <p:cNvPr id="119" name="Google Shape;119;p23"/>
          <p:cNvPicPr preferRelativeResize="0"/>
          <p:nvPr/>
        </p:nvPicPr>
        <p:blipFill>
          <a:blip r:embed="rId3">
            <a:alphaModFix/>
          </a:blip>
          <a:stretch>
            <a:fillRect/>
          </a:stretch>
        </p:blipFill>
        <p:spPr>
          <a:xfrm>
            <a:off x="1524000" y="1054225"/>
            <a:ext cx="5605645" cy="374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250000" y="148850"/>
            <a:ext cx="85206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Stationarity</a:t>
            </a:r>
            <a:r>
              <a:rPr lang="en" sz="3500"/>
              <a:t> </a:t>
            </a:r>
            <a:endParaRPr sz="3500"/>
          </a:p>
        </p:txBody>
      </p:sp>
      <p:sp>
        <p:nvSpPr>
          <p:cNvPr id="125" name="Google Shape;125;p24"/>
          <p:cNvSpPr txBox="1"/>
          <p:nvPr>
            <p:ph idx="1" type="body"/>
          </p:nvPr>
        </p:nvSpPr>
        <p:spPr>
          <a:xfrm>
            <a:off x="222550" y="943950"/>
            <a:ext cx="8520600" cy="1627800"/>
          </a:xfrm>
          <a:prstGeom prst="rect">
            <a:avLst/>
          </a:prstGeom>
        </p:spPr>
        <p:txBody>
          <a:bodyPr anchorCtr="0" anchor="t" bIns="91425" lIns="91425" spcFirstLastPara="1" rIns="91425" wrap="square" tIns="91425">
            <a:noAutofit/>
          </a:bodyPr>
          <a:lstStyle/>
          <a:p>
            <a:pPr indent="0" lvl="0" marL="2273" rtl="0" algn="l">
              <a:lnSpc>
                <a:spcPct val="100000"/>
              </a:lnSpc>
              <a:spcBef>
                <a:spcPts val="866"/>
              </a:spcBef>
              <a:spcAft>
                <a:spcPts val="0"/>
              </a:spcAft>
              <a:buNone/>
            </a:pPr>
            <a:r>
              <a:rPr lang="en" sz="1100">
                <a:solidFill>
                  <a:srgbClr val="000000"/>
                </a:solidFill>
                <a:latin typeface="Arial"/>
                <a:ea typeface="Arial"/>
                <a:cs typeface="Arial"/>
                <a:sym typeface="Arial"/>
              </a:rPr>
              <a:t>A time series is considered stationary if it has attributes listed below. </a:t>
            </a:r>
            <a:endParaRPr sz="1100">
              <a:solidFill>
                <a:srgbClr val="000000"/>
              </a:solidFill>
              <a:latin typeface="Arial"/>
              <a:ea typeface="Arial"/>
              <a:cs typeface="Arial"/>
              <a:sym typeface="Arial"/>
            </a:endParaRPr>
          </a:p>
          <a:p>
            <a:pPr indent="0" lvl="0" marL="3111" rtl="0" algn="l">
              <a:lnSpc>
                <a:spcPct val="100000"/>
              </a:lnSpc>
              <a:spcBef>
                <a:spcPts val="891"/>
              </a:spcBef>
              <a:spcAft>
                <a:spcPts val="0"/>
              </a:spcAft>
              <a:buNone/>
            </a:pPr>
            <a:r>
              <a:rPr b="1" lang="en" sz="1100">
                <a:solidFill>
                  <a:srgbClr val="000000"/>
                </a:solidFill>
                <a:latin typeface="Arial"/>
                <a:ea typeface="Arial"/>
                <a:cs typeface="Arial"/>
                <a:sym typeface="Arial"/>
              </a:rPr>
              <a:t>Assumptions of a stationary time series: </a:t>
            </a:r>
            <a:endParaRPr b="1" sz="1100">
              <a:solidFill>
                <a:srgbClr val="000000"/>
              </a:solidFill>
              <a:latin typeface="Arial"/>
              <a:ea typeface="Arial"/>
              <a:cs typeface="Arial"/>
              <a:sym typeface="Arial"/>
            </a:endParaRPr>
          </a:p>
          <a:p>
            <a:pPr indent="0" lvl="0" marL="236499" rtl="0" algn="l">
              <a:lnSpc>
                <a:spcPct val="100000"/>
              </a:lnSpc>
              <a:spcBef>
                <a:spcPts val="966"/>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The mean of the series should be same or within a tight range </a:t>
            </a:r>
            <a:endParaRPr sz="1100">
              <a:solidFill>
                <a:srgbClr val="000000"/>
              </a:solidFill>
              <a:latin typeface="Arial"/>
              <a:ea typeface="Arial"/>
              <a:cs typeface="Arial"/>
              <a:sym typeface="Arial"/>
            </a:endParaRPr>
          </a:p>
          <a:p>
            <a:pPr indent="0" lvl="0" marL="236499" rtl="0" algn="l">
              <a:lnSpc>
                <a:spcPct val="100000"/>
              </a:lnSpc>
              <a:spcBef>
                <a:spcPts val="144"/>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The standard deviation of the series should be within a range </a:t>
            </a:r>
            <a:endParaRPr sz="1100">
              <a:solidFill>
                <a:srgbClr val="000000"/>
              </a:solidFill>
              <a:latin typeface="Arial"/>
              <a:ea typeface="Arial"/>
              <a:cs typeface="Arial"/>
              <a:sym typeface="Arial"/>
            </a:endParaRPr>
          </a:p>
          <a:p>
            <a:pPr indent="-225806" lvl="0" marL="462305" marR="28830" rtl="0" algn="l">
              <a:lnSpc>
                <a:spcPct val="102231"/>
              </a:lnSpc>
              <a:spcBef>
                <a:spcPts val="166"/>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There should be very less autocorrelation in the time series in simple words, say value n  should not be correlated with value before it. which states that time series is not trending  </a:t>
            </a:r>
            <a:endParaRPr/>
          </a:p>
        </p:txBody>
      </p:sp>
      <p:pic>
        <p:nvPicPr>
          <p:cNvPr id="126" name="Google Shape;126;p24"/>
          <p:cNvPicPr preferRelativeResize="0"/>
          <p:nvPr/>
        </p:nvPicPr>
        <p:blipFill>
          <a:blip r:embed="rId3">
            <a:alphaModFix/>
          </a:blip>
          <a:stretch>
            <a:fillRect/>
          </a:stretch>
        </p:blipFill>
        <p:spPr>
          <a:xfrm>
            <a:off x="152400" y="2724150"/>
            <a:ext cx="5086350" cy="1981200"/>
          </a:xfrm>
          <a:prstGeom prst="rect">
            <a:avLst/>
          </a:prstGeom>
          <a:noFill/>
          <a:ln>
            <a:noFill/>
          </a:ln>
        </p:spPr>
      </p:pic>
      <p:sp>
        <p:nvSpPr>
          <p:cNvPr id="127" name="Google Shape;127;p24"/>
          <p:cNvSpPr txBox="1"/>
          <p:nvPr/>
        </p:nvSpPr>
        <p:spPr>
          <a:xfrm>
            <a:off x="5540600" y="3048475"/>
            <a:ext cx="3230100" cy="1440300"/>
          </a:xfrm>
          <a:prstGeom prst="rect">
            <a:avLst/>
          </a:prstGeom>
          <a:noFill/>
          <a:ln>
            <a:noFill/>
          </a:ln>
        </p:spPr>
        <p:txBody>
          <a:bodyPr anchorCtr="0" anchor="t" bIns="91425" lIns="91425" spcFirstLastPara="1" rIns="91425" wrap="square" tIns="91425">
            <a:noAutofit/>
          </a:bodyPr>
          <a:lstStyle/>
          <a:p>
            <a:pPr indent="0" lvl="0" marL="4229" rtl="0" algn="l">
              <a:spcBef>
                <a:spcPts val="865"/>
              </a:spcBef>
              <a:spcAft>
                <a:spcPts val="0"/>
              </a:spcAft>
              <a:buNone/>
            </a:pPr>
            <a:r>
              <a:rPr lang="en" sz="1000"/>
              <a:t>so  </a:t>
            </a:r>
            <a:r>
              <a:rPr lang="en" sz="1000"/>
              <a:t>picture</a:t>
            </a:r>
            <a:r>
              <a:rPr lang="en" sz="1000"/>
              <a:t> in left picture we have residuals of hdfc which is independent variable and hdfc bank which is dependent variable residuals if we look at series what do u think series is stationary or trending by eyeballing we can say its mean reverting series. I have confirmed it by running a statistical test as well that i have discussed below </a:t>
            </a:r>
            <a:endParaRPr sz="1000"/>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ADF-TEST </a:t>
            </a:r>
            <a:endParaRPr/>
          </a:p>
        </p:txBody>
      </p:sp>
      <p:sp>
        <p:nvSpPr>
          <p:cNvPr id="133" name="Google Shape;133;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632" lvl="0" marL="5905" marR="163167" rtl="0" algn="l">
              <a:lnSpc>
                <a:spcPct val="103178"/>
              </a:lnSpc>
              <a:spcBef>
                <a:spcPts val="891"/>
              </a:spcBef>
              <a:spcAft>
                <a:spcPts val="0"/>
              </a:spcAft>
              <a:buNone/>
            </a:pPr>
            <a:r>
              <a:rPr lang="en" sz="700">
                <a:solidFill>
                  <a:srgbClr val="000000"/>
                </a:solidFill>
                <a:latin typeface="Arial"/>
                <a:ea typeface="Arial"/>
                <a:cs typeface="Arial"/>
                <a:sym typeface="Arial"/>
              </a:rPr>
              <a:t>To check whether the series is stationary or not we run an ADF test. ADF test automatically checks the  conditions stated above.we get t-stat value as output from an ADF test and if t-stat value is  lower than the critical value we can conclude that the series is stationary. </a:t>
            </a:r>
            <a:endParaRPr sz="700">
              <a:solidFill>
                <a:srgbClr val="000000"/>
              </a:solidFill>
              <a:latin typeface="Arial"/>
              <a:ea typeface="Arial"/>
              <a:cs typeface="Arial"/>
              <a:sym typeface="Arial"/>
            </a:endParaRPr>
          </a:p>
          <a:p>
            <a:pPr indent="0" lvl="0" marL="10934" rtl="0" algn="l">
              <a:lnSpc>
                <a:spcPct val="100000"/>
              </a:lnSpc>
              <a:spcBef>
                <a:spcPts val="859"/>
              </a:spcBef>
              <a:spcAft>
                <a:spcPts val="0"/>
              </a:spcAft>
              <a:buNone/>
            </a:pPr>
            <a:r>
              <a:rPr lang="en" sz="700">
                <a:solidFill>
                  <a:srgbClr val="000000"/>
                </a:solidFill>
                <a:latin typeface="Arial"/>
                <a:ea typeface="Arial"/>
                <a:cs typeface="Arial"/>
                <a:sym typeface="Arial"/>
              </a:rPr>
              <a:t>Null and alternative hypothesis in ADF test  </a:t>
            </a:r>
            <a:endParaRPr sz="700">
              <a:solidFill>
                <a:srgbClr val="000000"/>
              </a:solidFill>
              <a:latin typeface="Arial"/>
              <a:ea typeface="Arial"/>
              <a:cs typeface="Arial"/>
              <a:sym typeface="Arial"/>
            </a:endParaRPr>
          </a:p>
          <a:p>
            <a:pPr indent="-273050" lvl="0" marL="457200" rtl="0" algn="l">
              <a:lnSpc>
                <a:spcPct val="100000"/>
              </a:lnSpc>
              <a:spcBef>
                <a:spcPts val="941"/>
              </a:spcBef>
              <a:spcAft>
                <a:spcPts val="0"/>
              </a:spcAft>
              <a:buClr>
                <a:srgbClr val="000000"/>
              </a:buClr>
              <a:buSzPts val="700"/>
              <a:buFont typeface="Arial"/>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H0 series is trending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Font typeface="Arial"/>
              <a:buChar char="●"/>
            </a:pPr>
            <a:r>
              <a:rPr lang="en" sz="700">
                <a:solidFill>
                  <a:srgbClr val="000000"/>
                </a:solidFill>
                <a:latin typeface="Arial"/>
                <a:ea typeface="Arial"/>
                <a:cs typeface="Arial"/>
                <a:sym typeface="Arial"/>
              </a:rPr>
              <a:t> H1 series is stationary  </a:t>
            </a:r>
            <a:endParaRPr sz="700">
              <a:solidFill>
                <a:srgbClr val="000000"/>
              </a:solidFill>
              <a:latin typeface="Arial"/>
              <a:ea typeface="Arial"/>
              <a:cs typeface="Arial"/>
              <a:sym typeface="Arial"/>
            </a:endParaRPr>
          </a:p>
          <a:p>
            <a:pPr indent="0" lvl="0" marL="7162" rtl="0" algn="l">
              <a:lnSpc>
                <a:spcPct val="100000"/>
              </a:lnSpc>
              <a:spcBef>
                <a:spcPts val="865"/>
              </a:spcBef>
              <a:spcAft>
                <a:spcPts val="0"/>
              </a:spcAft>
              <a:buNone/>
            </a:pPr>
            <a:r>
              <a:rPr lang="en" sz="700">
                <a:solidFill>
                  <a:srgbClr val="000000"/>
                </a:solidFill>
                <a:latin typeface="Arial"/>
                <a:ea typeface="Arial"/>
                <a:cs typeface="Arial"/>
                <a:sym typeface="Arial"/>
              </a:rPr>
              <a:t>critical values for ADF test are: </a:t>
            </a:r>
            <a:endParaRPr sz="700">
              <a:solidFill>
                <a:srgbClr val="000000"/>
              </a:solidFill>
              <a:latin typeface="Arial"/>
              <a:ea typeface="Arial"/>
              <a:cs typeface="Arial"/>
              <a:sym typeface="Arial"/>
            </a:endParaRPr>
          </a:p>
          <a:p>
            <a:pPr indent="-273050" lvl="0" marL="457200" rtl="0" algn="l">
              <a:lnSpc>
                <a:spcPct val="100000"/>
              </a:lnSpc>
              <a:spcBef>
                <a:spcPts val="969"/>
              </a:spcBef>
              <a:spcAft>
                <a:spcPts val="0"/>
              </a:spcAft>
              <a:buClr>
                <a:srgbClr val="000000"/>
              </a:buClr>
              <a:buSzPts val="700"/>
              <a:buFont typeface="Arial"/>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1%: -3.4342184244873657 (99% percent confidence we reject H0)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Font typeface="Arial"/>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5%: -2.8632486915862247 (95% percent confidence we reject H0)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Font typeface="Arial"/>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10%: -2.567679662838086 (90% percent confidence we reject H0) </a:t>
            </a:r>
            <a:endParaRPr sz="700">
              <a:solidFill>
                <a:srgbClr val="000000"/>
              </a:solidFill>
              <a:latin typeface="Arial"/>
              <a:ea typeface="Arial"/>
              <a:cs typeface="Arial"/>
              <a:sym typeface="Arial"/>
            </a:endParaRPr>
          </a:p>
          <a:p>
            <a:pPr indent="0" lvl="0" marL="236499" rtl="0" algn="l">
              <a:lnSpc>
                <a:spcPct val="100000"/>
              </a:lnSpc>
              <a:spcBef>
                <a:spcPts val="166"/>
              </a:spcBef>
              <a:spcAft>
                <a:spcPts val="0"/>
              </a:spcAft>
              <a:buNone/>
            </a:pPr>
            <a:r>
              <a:t/>
            </a:r>
            <a:endParaRPr sz="700">
              <a:solidFill>
                <a:srgbClr val="000000"/>
              </a:solidFill>
              <a:latin typeface="Arial"/>
              <a:ea typeface="Arial"/>
              <a:cs typeface="Arial"/>
              <a:sym typeface="Arial"/>
            </a:endParaRPr>
          </a:p>
          <a:p>
            <a:pPr indent="0" lvl="0" marL="4229" rtl="0" algn="l">
              <a:lnSpc>
                <a:spcPct val="100000"/>
              </a:lnSpc>
              <a:spcBef>
                <a:spcPts val="891"/>
              </a:spcBef>
              <a:spcAft>
                <a:spcPts val="0"/>
              </a:spcAft>
              <a:buNone/>
            </a:pPr>
            <a:r>
              <a:rPr b="1" lang="en" sz="700">
                <a:solidFill>
                  <a:srgbClr val="000000"/>
                </a:solidFill>
                <a:latin typeface="Arial"/>
                <a:ea typeface="Arial"/>
                <a:cs typeface="Arial"/>
                <a:sym typeface="Arial"/>
              </a:rPr>
              <a:t>ADF test t-stat value for above HDFC and HDFC BANK residuals time series is : </a:t>
            </a:r>
            <a:r>
              <a:rPr b="1" lang="en" sz="700">
                <a:solidFill>
                  <a:srgbClr val="000000"/>
                </a:solidFill>
                <a:highlight>
                  <a:srgbClr val="FFFFFF"/>
                </a:highlight>
                <a:latin typeface="Arial"/>
                <a:ea typeface="Arial"/>
                <a:cs typeface="Arial"/>
                <a:sym typeface="Arial"/>
              </a:rPr>
              <a:t>-3.0176525849531557 </a:t>
            </a:r>
            <a:endParaRPr b="1" sz="700">
              <a:solidFill>
                <a:srgbClr val="000000"/>
              </a:solidFill>
              <a:highlight>
                <a:srgbClr val="FFFFFF"/>
              </a:highlight>
              <a:latin typeface="Arial"/>
              <a:ea typeface="Arial"/>
              <a:cs typeface="Arial"/>
              <a:sym typeface="Arial"/>
            </a:endParaRPr>
          </a:p>
          <a:p>
            <a:pPr indent="0" lvl="0" marL="4229" rtl="0" algn="l">
              <a:lnSpc>
                <a:spcPct val="100000"/>
              </a:lnSpc>
              <a:spcBef>
                <a:spcPts val="891"/>
              </a:spcBef>
              <a:spcAft>
                <a:spcPts val="0"/>
              </a:spcAft>
              <a:buNone/>
            </a:pPr>
            <a:r>
              <a:rPr b="1" lang="en" sz="700">
                <a:solidFill>
                  <a:srgbClr val="000000"/>
                </a:solidFill>
                <a:highlight>
                  <a:srgbClr val="FFFFFF"/>
                </a:highlight>
                <a:latin typeface="Arial"/>
                <a:ea typeface="Arial"/>
                <a:cs typeface="Arial"/>
                <a:sym typeface="Arial"/>
              </a:rPr>
              <a:t>So -3.01 is lower than -2.86 so with 95% confidence we can say series is stationary</a:t>
            </a:r>
            <a:endParaRPr b="1" sz="700">
              <a:solidFill>
                <a:srgbClr val="000000"/>
              </a:solidFill>
              <a:latin typeface="Arial"/>
              <a:ea typeface="Arial"/>
              <a:cs typeface="Arial"/>
              <a:sym typeface="Arial"/>
            </a:endParaRPr>
          </a:p>
          <a:p>
            <a:pPr indent="3492" lvl="0" marL="2273" marR="284848" rtl="0" algn="l">
              <a:lnSpc>
                <a:spcPct val="102231"/>
              </a:lnSpc>
              <a:spcBef>
                <a:spcPts val="891"/>
              </a:spcBef>
              <a:spcAft>
                <a:spcPts val="0"/>
              </a:spcAft>
              <a:buNone/>
            </a:pPr>
            <a:r>
              <a:rPr lang="en" sz="700">
                <a:solidFill>
                  <a:srgbClr val="000000"/>
                </a:solidFill>
                <a:latin typeface="Arial"/>
                <a:ea typeface="Arial"/>
                <a:cs typeface="Arial"/>
                <a:sym typeface="Arial"/>
              </a:rPr>
              <a:t>One thing to keep in mind: Residuals from a stock pair might not always be stationary in the real world. More often than not we will find stationarity in patches.  </a:t>
            </a:r>
            <a:endParaRPr sz="700">
              <a:solidFill>
                <a:srgbClr val="000000"/>
              </a:solidFill>
              <a:latin typeface="Arial"/>
              <a:ea typeface="Arial"/>
              <a:cs typeface="Arial"/>
              <a:sym typeface="Arial"/>
            </a:endParaRPr>
          </a:p>
          <a:p>
            <a:pPr indent="-273050" lvl="0" marL="457200" marR="53122" rtl="0" algn="l">
              <a:lnSpc>
                <a:spcPct val="106131"/>
              </a:lnSpc>
              <a:spcBef>
                <a:spcPts val="942"/>
              </a:spcBef>
              <a:spcAft>
                <a:spcPts val="0"/>
              </a:spcAft>
              <a:buClr>
                <a:srgbClr val="000000"/>
              </a:buClr>
              <a:buSzPts val="700"/>
              <a:buFont typeface="Arial"/>
              <a:buChar char="●"/>
            </a:pPr>
            <a:r>
              <a:rPr lang="en" sz="700">
                <a:solidFill>
                  <a:srgbClr val="000000"/>
                </a:solidFill>
                <a:latin typeface="Arial"/>
                <a:ea typeface="Arial"/>
                <a:cs typeface="Arial"/>
                <a:sym typeface="Arial"/>
              </a:rPr>
              <a:t>Meaning pairs which are cointegrated today might lose cointegration after some time.</a:t>
            </a:r>
            <a:endParaRPr sz="700">
              <a:solidFill>
                <a:srgbClr val="000000"/>
              </a:solidFill>
              <a:latin typeface="Arial"/>
              <a:ea typeface="Arial"/>
              <a:cs typeface="Arial"/>
              <a:sym typeface="Arial"/>
            </a:endParaRPr>
          </a:p>
          <a:p>
            <a:pPr indent="-273050" lvl="0" marL="457200" marR="53122" rtl="0" algn="l">
              <a:lnSpc>
                <a:spcPct val="106131"/>
              </a:lnSpc>
              <a:spcBef>
                <a:spcPts val="0"/>
              </a:spcBef>
              <a:spcAft>
                <a:spcPts val="0"/>
              </a:spcAft>
              <a:buClr>
                <a:srgbClr val="000000"/>
              </a:buClr>
              <a:buSzPts val="700"/>
              <a:buFont typeface="Arial"/>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So, for that we will use rolling ADF t-stat values. so we can access at every data point   whether the past n values of residuals is stationary or not.</a:t>
            </a:r>
            <a:endParaRPr sz="7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nOW THE QUESTION HOW CAN WE </a:t>
            </a:r>
            <a:r>
              <a:rPr lang="en" sz="2400"/>
              <a:t>BENEFIT</a:t>
            </a:r>
            <a:r>
              <a:rPr lang="en" sz="2400"/>
              <a:t> FROM THE STATIONARITY OF A </a:t>
            </a:r>
            <a:r>
              <a:rPr lang="en" sz="2400"/>
              <a:t>RESIDUAL</a:t>
            </a:r>
            <a:r>
              <a:rPr lang="en" sz="2400"/>
              <a:t> SERIES </a:t>
            </a:r>
            <a:endParaRPr sz="2400"/>
          </a:p>
        </p:txBody>
      </p:sp>
      <p:sp>
        <p:nvSpPr>
          <p:cNvPr id="139" name="Google Shape;139;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7124" lvl="0" marL="9677" marR="791958" rtl="0" algn="l">
              <a:lnSpc>
                <a:spcPct val="104352"/>
              </a:lnSpc>
              <a:spcBef>
                <a:spcPts val="866"/>
              </a:spcBef>
              <a:spcAft>
                <a:spcPts val="0"/>
              </a:spcAft>
              <a:buNone/>
            </a:pPr>
            <a:r>
              <a:rPr lang="en" sz="1100">
                <a:solidFill>
                  <a:srgbClr val="000000"/>
                </a:solidFill>
                <a:latin typeface="Arial"/>
                <a:ea typeface="Arial"/>
                <a:cs typeface="Arial"/>
                <a:sym typeface="Arial"/>
              </a:rPr>
              <a:t>Well </a:t>
            </a:r>
            <a:r>
              <a:rPr b="1" lang="en" sz="1100">
                <a:solidFill>
                  <a:srgbClr val="000000"/>
                </a:solidFill>
                <a:latin typeface="Arial"/>
                <a:ea typeface="Arial"/>
                <a:cs typeface="Arial"/>
                <a:sym typeface="Arial"/>
              </a:rPr>
              <a:t>y = Slope * x + error</a:t>
            </a:r>
            <a:r>
              <a:rPr lang="en" sz="1100">
                <a:solidFill>
                  <a:srgbClr val="000000"/>
                </a:solidFill>
                <a:latin typeface="Arial"/>
                <a:ea typeface="Arial"/>
                <a:cs typeface="Arial"/>
                <a:sym typeface="Arial"/>
              </a:rPr>
              <a:t> means that price of dependent stock Y is equal to price of  independent stock X multiplied by slope + some error.  </a:t>
            </a:r>
            <a:endParaRPr sz="1100">
              <a:solidFill>
                <a:srgbClr val="000000"/>
              </a:solidFill>
              <a:latin typeface="Arial"/>
              <a:ea typeface="Arial"/>
              <a:cs typeface="Arial"/>
              <a:sym typeface="Arial"/>
            </a:endParaRPr>
          </a:p>
          <a:p>
            <a:pPr indent="1257" lvl="0" marL="9677" marR="79769" rtl="0" algn="l">
              <a:lnSpc>
                <a:spcPct val="102231"/>
              </a:lnSpc>
              <a:spcBef>
                <a:spcPts val="843"/>
              </a:spcBef>
              <a:spcAft>
                <a:spcPts val="0"/>
              </a:spcAft>
              <a:buNone/>
            </a:pPr>
            <a:r>
              <a:rPr lang="en" sz="1100">
                <a:solidFill>
                  <a:srgbClr val="000000"/>
                </a:solidFill>
                <a:latin typeface="Arial"/>
                <a:ea typeface="Arial"/>
                <a:cs typeface="Arial"/>
                <a:sym typeface="Arial"/>
              </a:rPr>
              <a:t>Now let's understand residuals more intuitively so residual is basically (y – y-pred ). And y-pred  is X multiplied by slope.  </a:t>
            </a:r>
            <a:endParaRPr sz="1100">
              <a:solidFill>
                <a:srgbClr val="000000"/>
              </a:solidFill>
              <a:latin typeface="Arial"/>
              <a:ea typeface="Arial"/>
              <a:cs typeface="Arial"/>
              <a:sym typeface="Arial"/>
            </a:endParaRPr>
          </a:p>
          <a:p>
            <a:pPr indent="-298450" lvl="0" marL="457200" marR="66598" rtl="0" algn="l">
              <a:lnSpc>
                <a:spcPct val="102231"/>
              </a:lnSpc>
              <a:spcBef>
                <a:spcPts val="941"/>
              </a:spcBef>
              <a:spcAft>
                <a:spcPts val="0"/>
              </a:spcAft>
              <a:buClr>
                <a:srgbClr val="000000"/>
              </a:buClr>
              <a:buSzPts val="1100"/>
              <a:buFont typeface="Arial"/>
              <a:buChar char="●"/>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if we subtract (y – y-pred) and we get a positive residual that means the actual value is  greater than predicted. </a:t>
            </a:r>
            <a:endParaRPr sz="1100">
              <a:solidFill>
                <a:srgbClr val="000000"/>
              </a:solidFill>
              <a:latin typeface="Arial"/>
              <a:ea typeface="Arial"/>
              <a:cs typeface="Arial"/>
              <a:sym typeface="Arial"/>
            </a:endParaRPr>
          </a:p>
          <a:p>
            <a:pPr indent="-298450" lvl="0" marL="457200" marR="66598" rtl="0" algn="l">
              <a:lnSpc>
                <a:spcPct val="102231"/>
              </a:lnSpc>
              <a:spcBef>
                <a:spcPts val="0"/>
              </a:spcBef>
              <a:spcAft>
                <a:spcPts val="0"/>
              </a:spcAft>
              <a:buClr>
                <a:srgbClr val="000000"/>
              </a:buClr>
              <a:buSzPts val="1100"/>
              <a:buFont typeface="Arial"/>
              <a:buChar char="●"/>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And if the residual is negative this means actual value is smaller than predicted. </a:t>
            </a:r>
            <a:endParaRPr sz="1100">
              <a:solidFill>
                <a:srgbClr val="000000"/>
              </a:solidFill>
              <a:latin typeface="Arial"/>
              <a:ea typeface="Arial"/>
              <a:cs typeface="Arial"/>
              <a:sym typeface="Arial"/>
            </a:endParaRPr>
          </a:p>
          <a:p>
            <a:pPr indent="-2514" lvl="0" marL="4787" marR="15087" rtl="0" algn="l">
              <a:lnSpc>
                <a:spcPct val="103178"/>
              </a:lnSpc>
              <a:spcBef>
                <a:spcPts val="891"/>
              </a:spcBef>
              <a:spcAft>
                <a:spcPts val="0"/>
              </a:spcAft>
              <a:buNone/>
            </a:pPr>
            <a:r>
              <a:rPr lang="en" sz="1100">
                <a:solidFill>
                  <a:srgbClr val="000000"/>
                </a:solidFill>
                <a:latin typeface="Arial"/>
                <a:ea typeface="Arial"/>
                <a:cs typeface="Arial"/>
                <a:sym typeface="Arial"/>
              </a:rPr>
              <a:t>As there is no asset as residuals trading on exchange. So, if we want to trade residuals like  stocks two things can be done, we can set up a position in which we are long the spread or set up  a position where we are short the spread.  </a:t>
            </a:r>
            <a:endParaRPr sz="1100">
              <a:solidFill>
                <a:srgbClr val="000000"/>
              </a:solidFill>
              <a:latin typeface="Arial"/>
              <a:ea typeface="Arial"/>
              <a:cs typeface="Arial"/>
              <a:sym typeface="Arial"/>
            </a:endParaRPr>
          </a:p>
          <a:p>
            <a:pPr indent="0" lvl="0" marL="236499" marR="250620" rtl="0" algn="l">
              <a:lnSpc>
                <a:spcPct val="109804"/>
              </a:lnSpc>
              <a:spcBef>
                <a:spcPts val="908"/>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If we want buy spread then we buy y stock and sell (X * slope) qty of X stock.</a:t>
            </a:r>
            <a:endParaRPr sz="1100">
              <a:solidFill>
                <a:srgbClr val="000000"/>
              </a:solidFill>
              <a:latin typeface="Arial"/>
              <a:ea typeface="Arial"/>
              <a:cs typeface="Arial"/>
              <a:sym typeface="Arial"/>
            </a:endParaRPr>
          </a:p>
          <a:p>
            <a:pPr indent="0" lvl="0" marL="236499" marR="250620" rtl="0" algn="l">
              <a:lnSpc>
                <a:spcPct val="109804"/>
              </a:lnSpc>
              <a:spcBef>
                <a:spcPts val="908"/>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And if  we want to short spread then we sell y stock and buy (X * slope) qty of X stock.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2850"/>
            <a:ext cx="85206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Trading </a:t>
            </a:r>
            <a:r>
              <a:rPr lang="en" sz="2900"/>
              <a:t>opportunity</a:t>
            </a:r>
            <a:endParaRPr sz="2900"/>
          </a:p>
        </p:txBody>
      </p:sp>
      <p:sp>
        <p:nvSpPr>
          <p:cNvPr id="145" name="Google Shape;145;p27"/>
          <p:cNvSpPr txBox="1"/>
          <p:nvPr>
            <p:ph idx="1" type="body"/>
          </p:nvPr>
        </p:nvSpPr>
        <p:spPr>
          <a:xfrm>
            <a:off x="311700" y="833450"/>
            <a:ext cx="8520600" cy="2492700"/>
          </a:xfrm>
          <a:prstGeom prst="rect">
            <a:avLst/>
          </a:prstGeom>
        </p:spPr>
        <p:txBody>
          <a:bodyPr anchorCtr="0" anchor="t" bIns="91425" lIns="91425" spcFirstLastPara="1" rIns="91425" wrap="square" tIns="91425">
            <a:noAutofit/>
          </a:bodyPr>
          <a:lstStyle/>
          <a:p>
            <a:pPr indent="4051" lvl="0" marL="736" marR="250737" rtl="0" algn="l">
              <a:lnSpc>
                <a:spcPct val="103178"/>
              </a:lnSpc>
              <a:spcBef>
                <a:spcPts val="894"/>
              </a:spcBef>
              <a:spcAft>
                <a:spcPts val="0"/>
              </a:spcAft>
              <a:buNone/>
            </a:pPr>
            <a:r>
              <a:rPr lang="en" sz="700">
                <a:solidFill>
                  <a:srgbClr val="000000"/>
                </a:solidFill>
                <a:latin typeface="Arial"/>
                <a:ea typeface="Arial"/>
                <a:cs typeface="Arial"/>
                <a:sym typeface="Arial"/>
              </a:rPr>
              <a:t>so, remember the equation </a:t>
            </a:r>
            <a:r>
              <a:rPr b="1" lang="en" sz="700">
                <a:solidFill>
                  <a:srgbClr val="000000"/>
                </a:solidFill>
                <a:latin typeface="Arial"/>
                <a:ea typeface="Arial"/>
                <a:cs typeface="Arial"/>
                <a:sym typeface="Arial"/>
              </a:rPr>
              <a:t>`y = slope * X + error`</a:t>
            </a:r>
            <a:r>
              <a:rPr lang="en" sz="700">
                <a:solidFill>
                  <a:srgbClr val="000000"/>
                </a:solidFill>
                <a:latin typeface="Arial"/>
                <a:ea typeface="Arial"/>
                <a:cs typeface="Arial"/>
                <a:sym typeface="Arial"/>
              </a:rPr>
              <a:t>. So the spread is an error. And that is what we are trying to capture. So, when residual go  above +2std or below –2std trading opportunity arises and as we know we select pairs whose residual are stationary then the properties of normal distribution can be applied. </a:t>
            </a:r>
            <a:endParaRPr sz="700">
              <a:solidFill>
                <a:srgbClr val="000000"/>
              </a:solidFill>
              <a:latin typeface="Arial"/>
              <a:ea typeface="Arial"/>
              <a:cs typeface="Arial"/>
              <a:sym typeface="Arial"/>
            </a:endParaRPr>
          </a:p>
          <a:p>
            <a:pPr indent="0" lvl="0" marL="317" rtl="0" algn="l">
              <a:lnSpc>
                <a:spcPct val="100000"/>
              </a:lnSpc>
              <a:spcBef>
                <a:spcPts val="856"/>
              </a:spcBef>
              <a:spcAft>
                <a:spcPts val="0"/>
              </a:spcAft>
              <a:buNone/>
            </a:pPr>
            <a:r>
              <a:rPr lang="en" sz="700">
                <a:solidFill>
                  <a:srgbClr val="000000"/>
                </a:solidFill>
                <a:latin typeface="Arial"/>
                <a:ea typeface="Arial"/>
                <a:cs typeface="Arial"/>
                <a:sym typeface="Arial"/>
              </a:rPr>
              <a:t>  </a:t>
            </a:r>
            <a:endParaRPr sz="700">
              <a:solidFill>
                <a:srgbClr val="000000"/>
              </a:solidFill>
              <a:latin typeface="Arial"/>
              <a:ea typeface="Arial"/>
              <a:cs typeface="Arial"/>
              <a:sym typeface="Arial"/>
            </a:endParaRPr>
          </a:p>
          <a:p>
            <a:pPr indent="-225806" lvl="0" marL="462305" marR="24166" rtl="0" algn="l">
              <a:lnSpc>
                <a:spcPct val="103544"/>
              </a:lnSpc>
              <a:spcBef>
                <a:spcPts val="941"/>
              </a:spcBef>
              <a:spcAft>
                <a:spcPts val="0"/>
              </a:spcAft>
              <a:buNone/>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Before checking residual positions we have to make sure that residuals are  stationary. Meaning are ADF test t-stat values should be below the critical values that we decide based on the confidence we want for stationarity of the series ie if we want 95% confidence that the series  is stationary, we go with -2.8632486915862247 as critical value. </a:t>
            </a:r>
            <a:endParaRPr sz="700">
              <a:solidFill>
                <a:srgbClr val="000000"/>
              </a:solidFill>
              <a:latin typeface="Arial"/>
              <a:ea typeface="Arial"/>
              <a:cs typeface="Arial"/>
              <a:sym typeface="Arial"/>
            </a:endParaRPr>
          </a:p>
          <a:p>
            <a:pPr indent="-223291" lvl="0" marL="459790" marR="86471" rtl="0" algn="l">
              <a:lnSpc>
                <a:spcPct val="104125"/>
              </a:lnSpc>
              <a:spcBef>
                <a:spcPts val="3080"/>
              </a:spcBef>
              <a:spcAft>
                <a:spcPts val="0"/>
              </a:spcAft>
              <a:buNone/>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When the spread goes below - 2std there is an opportunity to buy the spread. As spread is not  traded on exchange so to trade it. So, we buy Y stock and sell (X * slope) qty of X stock. </a:t>
            </a:r>
            <a:endParaRPr sz="700">
              <a:solidFill>
                <a:srgbClr val="000000"/>
              </a:solidFill>
              <a:latin typeface="Arial"/>
              <a:ea typeface="Arial"/>
              <a:cs typeface="Arial"/>
              <a:sym typeface="Arial"/>
            </a:endParaRPr>
          </a:p>
          <a:p>
            <a:pPr indent="-229438" lvl="0" marL="465937" marR="219850" rtl="0" algn="l">
              <a:lnSpc>
                <a:spcPct val="102231"/>
              </a:lnSpc>
              <a:spcBef>
                <a:spcPts val="3071"/>
              </a:spcBef>
              <a:spcAft>
                <a:spcPts val="0"/>
              </a:spcAft>
              <a:buNone/>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When the spread goes +2 std there is an opportunity to sell spread. So, we sell Y stock and  buy (X * slope) qty of X stock.  </a:t>
            </a:r>
            <a:endParaRPr sz="700">
              <a:solidFill>
                <a:srgbClr val="000000"/>
              </a:solidFill>
              <a:latin typeface="Arial"/>
              <a:ea typeface="Arial"/>
              <a:cs typeface="Arial"/>
              <a:sym typeface="Arial"/>
            </a:endParaRPr>
          </a:p>
          <a:p>
            <a:pPr indent="-229438" lvl="0" marL="465937" marR="219850" rtl="0" algn="l">
              <a:lnSpc>
                <a:spcPct val="102231"/>
              </a:lnSpc>
              <a:spcBef>
                <a:spcPts val="3071"/>
              </a:spcBef>
              <a:spcAft>
                <a:spcPts val="0"/>
              </a:spcAft>
              <a:buNone/>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Target should be mean when they converge </a:t>
            </a:r>
            <a:endParaRPr sz="7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46" name="Google Shape;146;p27"/>
          <p:cNvPicPr preferRelativeResize="0"/>
          <p:nvPr/>
        </p:nvPicPr>
        <p:blipFill>
          <a:blip r:embed="rId3">
            <a:alphaModFix/>
          </a:blip>
          <a:stretch>
            <a:fillRect/>
          </a:stretch>
        </p:blipFill>
        <p:spPr>
          <a:xfrm>
            <a:off x="2811100" y="2997750"/>
            <a:ext cx="5410975" cy="206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Work flow of stat arb on one pair (x = axisbank,y = HDFC)</a:t>
            </a:r>
            <a:endParaRPr sz="2300"/>
          </a:p>
        </p:txBody>
      </p:sp>
      <p:sp>
        <p:nvSpPr>
          <p:cNvPr id="152" name="Google Shape;152;p28"/>
          <p:cNvSpPr txBox="1"/>
          <p:nvPr>
            <p:ph idx="1" type="body"/>
          </p:nvPr>
        </p:nvSpPr>
        <p:spPr>
          <a:xfrm>
            <a:off x="366575" y="1132650"/>
            <a:ext cx="8520600" cy="3340200"/>
          </a:xfrm>
          <a:prstGeom prst="rect">
            <a:avLst/>
          </a:prstGeom>
        </p:spPr>
        <p:txBody>
          <a:bodyPr anchorCtr="0" anchor="t" bIns="91425" lIns="91425" spcFirstLastPara="1" rIns="91425" wrap="square" tIns="91425">
            <a:noAutofit/>
          </a:bodyPr>
          <a:lstStyle/>
          <a:p>
            <a:pPr indent="0" lvl="0" marL="236499" rtl="0" algn="l">
              <a:lnSpc>
                <a:spcPct val="100000"/>
              </a:lnSpc>
              <a:spcBef>
                <a:spcPts val="966"/>
              </a:spcBef>
              <a:spcAft>
                <a:spcPts val="0"/>
              </a:spcAft>
              <a:buNone/>
            </a:pPr>
            <a:r>
              <a:rPr lang="en" sz="1700">
                <a:solidFill>
                  <a:srgbClr val="000000"/>
                </a:solidFill>
                <a:latin typeface="Noto Sans Symbols"/>
                <a:ea typeface="Noto Sans Symbols"/>
                <a:cs typeface="Noto Sans Symbols"/>
                <a:sym typeface="Noto Sans Symbols"/>
              </a:rPr>
              <a:t>• </a:t>
            </a:r>
            <a:r>
              <a:rPr lang="en" sz="1700">
                <a:solidFill>
                  <a:srgbClr val="000000"/>
                </a:solidFill>
                <a:latin typeface="Arial"/>
                <a:ea typeface="Arial"/>
                <a:cs typeface="Arial"/>
                <a:sym typeface="Arial"/>
              </a:rPr>
              <a:t>Data preprocessing  </a:t>
            </a:r>
            <a:endParaRPr sz="1700">
              <a:solidFill>
                <a:srgbClr val="000000"/>
              </a:solidFill>
              <a:latin typeface="Arial"/>
              <a:ea typeface="Arial"/>
              <a:cs typeface="Arial"/>
              <a:sym typeface="Arial"/>
            </a:endParaRPr>
          </a:p>
          <a:p>
            <a:pPr indent="0" lvl="0" marL="236499" rtl="0" algn="l">
              <a:lnSpc>
                <a:spcPct val="100000"/>
              </a:lnSpc>
              <a:spcBef>
                <a:spcPts val="143"/>
              </a:spcBef>
              <a:spcAft>
                <a:spcPts val="0"/>
              </a:spcAft>
              <a:buNone/>
            </a:pPr>
            <a:r>
              <a:rPr lang="en" sz="1700">
                <a:solidFill>
                  <a:srgbClr val="000000"/>
                </a:solidFill>
                <a:latin typeface="Noto Sans Symbols"/>
                <a:ea typeface="Noto Sans Symbols"/>
                <a:cs typeface="Noto Sans Symbols"/>
                <a:sym typeface="Noto Sans Symbols"/>
              </a:rPr>
              <a:t>• </a:t>
            </a:r>
            <a:r>
              <a:rPr lang="en" sz="1700">
                <a:solidFill>
                  <a:srgbClr val="000000"/>
                </a:solidFill>
                <a:latin typeface="Arial"/>
                <a:ea typeface="Arial"/>
                <a:cs typeface="Arial"/>
                <a:sym typeface="Arial"/>
              </a:rPr>
              <a:t>Train model  </a:t>
            </a:r>
            <a:endParaRPr sz="1700">
              <a:solidFill>
                <a:srgbClr val="000000"/>
              </a:solidFill>
              <a:latin typeface="Arial"/>
              <a:ea typeface="Arial"/>
              <a:cs typeface="Arial"/>
              <a:sym typeface="Arial"/>
            </a:endParaRPr>
          </a:p>
          <a:p>
            <a:pPr indent="0" lvl="0" marL="236499" rtl="0" algn="l">
              <a:lnSpc>
                <a:spcPct val="100000"/>
              </a:lnSpc>
              <a:spcBef>
                <a:spcPts val="166"/>
              </a:spcBef>
              <a:spcAft>
                <a:spcPts val="0"/>
              </a:spcAft>
              <a:buNone/>
            </a:pPr>
            <a:r>
              <a:rPr lang="en" sz="1700">
                <a:solidFill>
                  <a:srgbClr val="000000"/>
                </a:solidFill>
                <a:latin typeface="Noto Sans Symbols"/>
                <a:ea typeface="Noto Sans Symbols"/>
                <a:cs typeface="Noto Sans Symbols"/>
                <a:sym typeface="Noto Sans Symbols"/>
              </a:rPr>
              <a:t>• </a:t>
            </a:r>
            <a:r>
              <a:rPr lang="en" sz="1700">
                <a:solidFill>
                  <a:srgbClr val="000000"/>
                </a:solidFill>
                <a:latin typeface="Arial"/>
                <a:ea typeface="Arial"/>
                <a:cs typeface="Arial"/>
                <a:sym typeface="Arial"/>
              </a:rPr>
              <a:t>Calculating spreads  </a:t>
            </a:r>
            <a:endParaRPr sz="1700">
              <a:solidFill>
                <a:srgbClr val="000000"/>
              </a:solidFill>
              <a:latin typeface="Arial"/>
              <a:ea typeface="Arial"/>
              <a:cs typeface="Arial"/>
              <a:sym typeface="Arial"/>
            </a:endParaRPr>
          </a:p>
          <a:p>
            <a:pPr indent="0" lvl="0" marL="236499" rtl="0" algn="l">
              <a:lnSpc>
                <a:spcPct val="100000"/>
              </a:lnSpc>
              <a:spcBef>
                <a:spcPts val="141"/>
              </a:spcBef>
              <a:spcAft>
                <a:spcPts val="0"/>
              </a:spcAft>
              <a:buNone/>
            </a:pPr>
            <a:r>
              <a:rPr lang="en" sz="1700">
                <a:solidFill>
                  <a:srgbClr val="000000"/>
                </a:solidFill>
                <a:latin typeface="Noto Sans Symbols"/>
                <a:ea typeface="Noto Sans Symbols"/>
                <a:cs typeface="Noto Sans Symbols"/>
                <a:sym typeface="Noto Sans Symbols"/>
              </a:rPr>
              <a:t>• </a:t>
            </a:r>
            <a:r>
              <a:rPr lang="en" sz="1700">
                <a:solidFill>
                  <a:srgbClr val="000000"/>
                </a:solidFill>
                <a:latin typeface="Arial"/>
                <a:ea typeface="Arial"/>
                <a:cs typeface="Arial"/>
                <a:sym typeface="Arial"/>
              </a:rPr>
              <a:t>Calculating rolling ADF test t-stat values </a:t>
            </a:r>
            <a:endParaRPr sz="1700">
              <a:solidFill>
                <a:srgbClr val="000000"/>
              </a:solidFill>
              <a:latin typeface="Arial"/>
              <a:ea typeface="Arial"/>
              <a:cs typeface="Arial"/>
              <a:sym typeface="Arial"/>
            </a:endParaRPr>
          </a:p>
          <a:p>
            <a:pPr indent="0" lvl="0" marL="236499" rtl="0" algn="l">
              <a:lnSpc>
                <a:spcPct val="100000"/>
              </a:lnSpc>
              <a:spcBef>
                <a:spcPts val="166"/>
              </a:spcBef>
              <a:spcAft>
                <a:spcPts val="0"/>
              </a:spcAft>
              <a:buNone/>
            </a:pPr>
            <a:r>
              <a:rPr lang="en" sz="1700">
                <a:solidFill>
                  <a:srgbClr val="000000"/>
                </a:solidFill>
                <a:latin typeface="Noto Sans Symbols"/>
                <a:ea typeface="Noto Sans Symbols"/>
                <a:cs typeface="Noto Sans Symbols"/>
                <a:sym typeface="Noto Sans Symbols"/>
              </a:rPr>
              <a:t>• </a:t>
            </a:r>
            <a:r>
              <a:rPr lang="en" sz="1700">
                <a:solidFill>
                  <a:srgbClr val="000000"/>
                </a:solidFill>
                <a:latin typeface="Arial"/>
                <a:ea typeface="Arial"/>
                <a:cs typeface="Arial"/>
                <a:sym typeface="Arial"/>
              </a:rPr>
              <a:t>Running mean reversion back test  </a:t>
            </a:r>
            <a:endParaRPr sz="1700">
              <a:solidFill>
                <a:srgbClr val="000000"/>
              </a:solidFill>
              <a:latin typeface="Arial"/>
              <a:ea typeface="Arial"/>
              <a:cs typeface="Arial"/>
              <a:sym typeface="Arial"/>
            </a:endParaRPr>
          </a:p>
          <a:p>
            <a:pPr indent="0" lvl="0" marL="236499" rtl="0" algn="l">
              <a:lnSpc>
                <a:spcPct val="100000"/>
              </a:lnSpc>
              <a:spcBef>
                <a:spcPts val="141"/>
              </a:spcBef>
              <a:spcAft>
                <a:spcPts val="0"/>
              </a:spcAft>
              <a:buNone/>
            </a:pPr>
            <a:r>
              <a:rPr lang="en" sz="1700">
                <a:solidFill>
                  <a:srgbClr val="000000"/>
                </a:solidFill>
                <a:latin typeface="Noto Sans Symbols"/>
                <a:ea typeface="Noto Sans Symbols"/>
                <a:cs typeface="Noto Sans Symbols"/>
                <a:sym typeface="Noto Sans Symbols"/>
              </a:rPr>
              <a:t>• </a:t>
            </a:r>
            <a:r>
              <a:rPr lang="en" sz="1700">
                <a:solidFill>
                  <a:srgbClr val="000000"/>
                </a:solidFill>
                <a:latin typeface="Arial"/>
                <a:ea typeface="Arial"/>
                <a:cs typeface="Arial"/>
                <a:sym typeface="Arial"/>
              </a:rPr>
              <a:t>Results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preprocessing</a:t>
            </a:r>
            <a:r>
              <a:rPr lang="en"/>
              <a:t> </a:t>
            </a:r>
            <a:endParaRPr/>
          </a:p>
        </p:txBody>
      </p:sp>
      <p:sp>
        <p:nvSpPr>
          <p:cNvPr id="158" name="Google Shape;158;p29"/>
          <p:cNvSpPr txBox="1"/>
          <p:nvPr>
            <p:ph idx="1" type="body"/>
          </p:nvPr>
        </p:nvSpPr>
        <p:spPr>
          <a:xfrm>
            <a:off x="311700" y="1210500"/>
            <a:ext cx="8553000" cy="1725600"/>
          </a:xfrm>
          <a:prstGeom prst="rect">
            <a:avLst/>
          </a:prstGeom>
        </p:spPr>
        <p:txBody>
          <a:bodyPr anchorCtr="0" anchor="t" bIns="91425" lIns="91425" spcFirstLastPara="1" rIns="91425" wrap="square" tIns="91425">
            <a:noAutofit/>
          </a:bodyPr>
          <a:lstStyle/>
          <a:p>
            <a:pPr indent="0" lvl="0" marL="236499" rtl="0" algn="l">
              <a:lnSpc>
                <a:spcPct val="100000"/>
              </a:lnSpc>
              <a:spcBef>
                <a:spcPts val="941"/>
              </a:spcBef>
              <a:spcAft>
                <a:spcPts val="0"/>
              </a:spcAft>
              <a:buNone/>
            </a:pPr>
            <a:r>
              <a:rPr lang="en" sz="800">
                <a:solidFill>
                  <a:srgbClr val="000000"/>
                </a:solidFill>
                <a:latin typeface="Noto Sans Symbols"/>
                <a:ea typeface="Noto Sans Symbols"/>
                <a:cs typeface="Noto Sans Symbols"/>
                <a:sym typeface="Noto Sans Symbols"/>
              </a:rPr>
              <a:t>• </a:t>
            </a:r>
            <a:r>
              <a:rPr lang="en" sz="800">
                <a:solidFill>
                  <a:srgbClr val="000000"/>
                </a:solidFill>
                <a:latin typeface="Arial"/>
                <a:ea typeface="Arial"/>
                <a:cs typeface="Arial"/>
                <a:sym typeface="Arial"/>
              </a:rPr>
              <a:t>First, load data get x and y  </a:t>
            </a:r>
            <a:endParaRPr sz="800">
              <a:solidFill>
                <a:srgbClr val="000000"/>
              </a:solidFill>
              <a:latin typeface="Arial"/>
              <a:ea typeface="Arial"/>
              <a:cs typeface="Arial"/>
              <a:sym typeface="Arial"/>
            </a:endParaRPr>
          </a:p>
          <a:p>
            <a:pPr indent="0" lvl="0" marL="236499" rtl="0" algn="l">
              <a:lnSpc>
                <a:spcPct val="100000"/>
              </a:lnSpc>
              <a:spcBef>
                <a:spcPts val="165"/>
              </a:spcBef>
              <a:spcAft>
                <a:spcPts val="0"/>
              </a:spcAft>
              <a:buNone/>
            </a:pPr>
            <a:r>
              <a:rPr lang="en" sz="800">
                <a:solidFill>
                  <a:srgbClr val="000000"/>
                </a:solidFill>
                <a:latin typeface="Noto Sans Symbols"/>
                <a:ea typeface="Noto Sans Symbols"/>
                <a:cs typeface="Noto Sans Symbols"/>
                <a:sym typeface="Noto Sans Symbols"/>
              </a:rPr>
              <a:t>• </a:t>
            </a:r>
            <a:r>
              <a:rPr lang="en" sz="800">
                <a:solidFill>
                  <a:srgbClr val="000000"/>
                </a:solidFill>
                <a:latin typeface="Arial"/>
                <a:ea typeface="Arial"/>
                <a:cs typeface="Arial"/>
                <a:sym typeface="Arial"/>
              </a:rPr>
              <a:t>Keeping only Close column data of x and y </a:t>
            </a:r>
            <a:endParaRPr sz="800">
              <a:solidFill>
                <a:srgbClr val="000000"/>
              </a:solidFill>
              <a:latin typeface="Arial"/>
              <a:ea typeface="Arial"/>
              <a:cs typeface="Arial"/>
              <a:sym typeface="Arial"/>
            </a:endParaRPr>
          </a:p>
          <a:p>
            <a:pPr indent="0" lvl="0" marL="236499" rtl="0" algn="l">
              <a:lnSpc>
                <a:spcPct val="100000"/>
              </a:lnSpc>
              <a:spcBef>
                <a:spcPts val="144"/>
              </a:spcBef>
              <a:spcAft>
                <a:spcPts val="0"/>
              </a:spcAft>
              <a:buNone/>
            </a:pPr>
            <a:r>
              <a:rPr lang="en" sz="800">
                <a:solidFill>
                  <a:srgbClr val="000000"/>
                </a:solidFill>
                <a:latin typeface="Noto Sans Symbols"/>
                <a:ea typeface="Noto Sans Symbols"/>
                <a:cs typeface="Noto Sans Symbols"/>
                <a:sym typeface="Noto Sans Symbols"/>
              </a:rPr>
              <a:t>• </a:t>
            </a:r>
            <a:r>
              <a:rPr lang="en" sz="800">
                <a:solidFill>
                  <a:srgbClr val="000000"/>
                </a:solidFill>
                <a:latin typeface="Arial"/>
                <a:ea typeface="Arial"/>
                <a:cs typeface="Arial"/>
                <a:sym typeface="Arial"/>
              </a:rPr>
              <a:t>Concatenate x and y in one data frame </a:t>
            </a:r>
            <a:endParaRPr sz="800">
              <a:solidFill>
                <a:srgbClr val="000000"/>
              </a:solidFill>
              <a:latin typeface="Arial"/>
              <a:ea typeface="Arial"/>
              <a:cs typeface="Arial"/>
              <a:sym typeface="Arial"/>
            </a:endParaRPr>
          </a:p>
          <a:p>
            <a:pPr indent="0" lvl="0" marL="236499" rtl="0" algn="l">
              <a:lnSpc>
                <a:spcPct val="100000"/>
              </a:lnSpc>
              <a:spcBef>
                <a:spcPts val="166"/>
              </a:spcBef>
              <a:spcAft>
                <a:spcPts val="0"/>
              </a:spcAft>
              <a:buNone/>
            </a:pPr>
            <a:r>
              <a:rPr lang="en" sz="800">
                <a:solidFill>
                  <a:srgbClr val="000000"/>
                </a:solidFill>
                <a:latin typeface="Noto Sans Symbols"/>
                <a:ea typeface="Noto Sans Symbols"/>
                <a:cs typeface="Noto Sans Symbols"/>
                <a:sym typeface="Noto Sans Symbols"/>
              </a:rPr>
              <a:t>• </a:t>
            </a:r>
            <a:r>
              <a:rPr lang="en" sz="800">
                <a:solidFill>
                  <a:srgbClr val="000000"/>
                </a:solidFill>
                <a:latin typeface="Arial"/>
                <a:ea typeface="Arial"/>
                <a:cs typeface="Arial"/>
                <a:sym typeface="Arial"/>
              </a:rPr>
              <a:t>Resample the data frame to desired frequency </a:t>
            </a:r>
            <a:endParaRPr sz="800">
              <a:solidFill>
                <a:srgbClr val="000000"/>
              </a:solidFill>
              <a:latin typeface="Arial"/>
              <a:ea typeface="Arial"/>
              <a:cs typeface="Arial"/>
              <a:sym typeface="Arial"/>
            </a:endParaRPr>
          </a:p>
          <a:p>
            <a:pPr indent="232270" lvl="0" marL="4229" marR="1715096" rtl="0" algn="l">
              <a:lnSpc>
                <a:spcPct val="439369"/>
              </a:lnSpc>
              <a:spcBef>
                <a:spcPts val="141"/>
              </a:spcBef>
              <a:spcAft>
                <a:spcPts val="0"/>
              </a:spcAft>
              <a:buNone/>
            </a:pPr>
            <a:r>
              <a:rPr lang="en" sz="800">
                <a:solidFill>
                  <a:srgbClr val="000000"/>
                </a:solidFill>
                <a:latin typeface="Noto Sans Symbols"/>
                <a:ea typeface="Noto Sans Symbols"/>
                <a:cs typeface="Noto Sans Symbols"/>
                <a:sym typeface="Noto Sans Symbols"/>
              </a:rPr>
              <a:t>• </a:t>
            </a:r>
            <a:r>
              <a:rPr lang="en" sz="800">
                <a:solidFill>
                  <a:srgbClr val="000000"/>
                </a:solidFill>
                <a:latin typeface="Arial"/>
                <a:ea typeface="Arial"/>
                <a:cs typeface="Arial"/>
                <a:sym typeface="Arial"/>
              </a:rPr>
              <a:t>Drop nan values if generated while concatenating data frame</a:t>
            </a:r>
            <a:endParaRPr sz="800">
              <a:solidFill>
                <a:srgbClr val="000000"/>
              </a:solidFill>
              <a:latin typeface="Arial"/>
              <a:ea typeface="Arial"/>
              <a:cs typeface="Arial"/>
              <a:sym typeface="Arial"/>
            </a:endParaRPr>
          </a:p>
          <a:p>
            <a:pPr indent="232270" lvl="0" marL="4229" marR="1715096" rtl="0" algn="l">
              <a:lnSpc>
                <a:spcPct val="439369"/>
              </a:lnSpc>
              <a:spcBef>
                <a:spcPts val="141"/>
              </a:spcBef>
              <a:spcAft>
                <a:spcPts val="0"/>
              </a:spcAft>
              <a:buNone/>
            </a:pPr>
            <a:r>
              <a:rPr lang="en" sz="800">
                <a:solidFill>
                  <a:srgbClr val="000000"/>
                </a:solidFill>
                <a:latin typeface="Arial"/>
                <a:ea typeface="Arial"/>
                <a:cs typeface="Arial"/>
                <a:sym typeface="Arial"/>
              </a:rPr>
              <a:t>In below snapshot we resampled the data from 1 min to  60 mins</a:t>
            </a:r>
            <a:endParaRPr sz="800">
              <a:solidFill>
                <a:srgbClr val="000000"/>
              </a:solidFill>
              <a:latin typeface="Arial"/>
              <a:ea typeface="Arial"/>
              <a:cs typeface="Arial"/>
              <a:sym typeface="Arial"/>
            </a:endParaRPr>
          </a:p>
          <a:p>
            <a:pPr indent="232270" lvl="0" marL="4229" marR="1715096" rtl="0" algn="l">
              <a:lnSpc>
                <a:spcPct val="439369"/>
              </a:lnSpc>
              <a:spcBef>
                <a:spcPts val="141"/>
              </a:spcBef>
              <a:spcAft>
                <a:spcPts val="0"/>
              </a:spcAft>
              <a:buNone/>
            </a:pPr>
            <a:r>
              <a:t/>
            </a:r>
            <a:endParaRPr sz="1100">
              <a:solidFill>
                <a:srgbClr val="000000"/>
              </a:solidFill>
              <a:latin typeface="Arial"/>
              <a:ea typeface="Arial"/>
              <a:cs typeface="Arial"/>
              <a:sym typeface="Arial"/>
            </a:endParaRPr>
          </a:p>
          <a:p>
            <a:pPr indent="232270" lvl="0" marL="4229" marR="1715096" rtl="0" algn="l">
              <a:lnSpc>
                <a:spcPct val="439369"/>
              </a:lnSpc>
              <a:spcBef>
                <a:spcPts val="141"/>
              </a:spcBef>
              <a:spcAft>
                <a:spcPts val="0"/>
              </a:spcAft>
              <a:buNone/>
            </a:pPr>
            <a:r>
              <a:t/>
            </a:r>
            <a:endParaRPr sz="1100">
              <a:solidFill>
                <a:srgbClr val="000000"/>
              </a:solidFill>
              <a:latin typeface="Arial"/>
              <a:ea typeface="Arial"/>
              <a:cs typeface="Arial"/>
              <a:sym typeface="Arial"/>
            </a:endParaRPr>
          </a:p>
          <a:p>
            <a:pPr indent="232270" lvl="0" marL="4229" marR="1715096" rtl="0" algn="l">
              <a:lnSpc>
                <a:spcPct val="439369"/>
              </a:lnSpc>
              <a:spcBef>
                <a:spcPts val="141"/>
              </a:spcBef>
              <a:spcAft>
                <a:spcPts val="0"/>
              </a:spcAft>
              <a:buNone/>
            </a:pPr>
            <a:r>
              <a:t/>
            </a:r>
            <a:endParaRPr sz="1100">
              <a:solidFill>
                <a:srgbClr val="000000"/>
              </a:solidFill>
              <a:latin typeface="Arial"/>
              <a:ea typeface="Arial"/>
              <a:cs typeface="Arial"/>
              <a:sym typeface="Arial"/>
            </a:endParaRPr>
          </a:p>
          <a:p>
            <a:pPr indent="232270" lvl="0" marL="4229" marR="1715096" rtl="0" algn="l">
              <a:lnSpc>
                <a:spcPct val="439369"/>
              </a:lnSpc>
              <a:spcBef>
                <a:spcPts val="141"/>
              </a:spcBef>
              <a:spcAft>
                <a:spcPts val="0"/>
              </a:spcAft>
              <a:buNone/>
            </a:pPr>
            <a:r>
              <a:t/>
            </a:r>
            <a:endParaRPr sz="1100">
              <a:solidFill>
                <a:srgbClr val="000000"/>
              </a:solidFill>
              <a:latin typeface="Arial"/>
              <a:ea typeface="Arial"/>
              <a:cs typeface="Arial"/>
              <a:sym typeface="Arial"/>
            </a:endParaRPr>
          </a:p>
          <a:p>
            <a:pPr indent="232270" lvl="0" marL="918629" marR="1715096" rtl="0" algn="l">
              <a:lnSpc>
                <a:spcPct val="439369"/>
              </a:lnSpc>
              <a:spcBef>
                <a:spcPts val="141"/>
              </a:spcBef>
              <a:spcAft>
                <a:spcPts val="0"/>
              </a:spcAft>
              <a:buNone/>
            </a:pPr>
            <a:r>
              <a:t/>
            </a:r>
            <a:endParaRPr sz="1100">
              <a:solidFill>
                <a:srgbClr val="000000"/>
              </a:solidFill>
              <a:latin typeface="Arial"/>
              <a:ea typeface="Arial"/>
              <a:cs typeface="Arial"/>
              <a:sym typeface="Arial"/>
            </a:endParaRPr>
          </a:p>
        </p:txBody>
      </p:sp>
      <p:pic>
        <p:nvPicPr>
          <p:cNvPr id="159" name="Google Shape;159;p29"/>
          <p:cNvPicPr preferRelativeResize="0"/>
          <p:nvPr/>
        </p:nvPicPr>
        <p:blipFill>
          <a:blip r:embed="rId3">
            <a:alphaModFix/>
          </a:blip>
          <a:stretch>
            <a:fillRect/>
          </a:stretch>
        </p:blipFill>
        <p:spPr>
          <a:xfrm>
            <a:off x="2545950" y="3018600"/>
            <a:ext cx="2667000" cy="1466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Training</a:t>
            </a:r>
            <a:r>
              <a:rPr lang="en" sz="3300"/>
              <a:t> linear regression model</a:t>
            </a:r>
            <a:endParaRPr sz="3300"/>
          </a:p>
        </p:txBody>
      </p:sp>
      <p:sp>
        <p:nvSpPr>
          <p:cNvPr id="165" name="Google Shape;165;p30"/>
          <p:cNvSpPr txBox="1"/>
          <p:nvPr>
            <p:ph idx="1" type="body"/>
          </p:nvPr>
        </p:nvSpPr>
        <p:spPr>
          <a:xfrm>
            <a:off x="311700" y="1610400"/>
            <a:ext cx="8520600" cy="15255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944"/>
              </a:spcBef>
              <a:spcAft>
                <a:spcPts val="0"/>
              </a:spcAft>
              <a:buClr>
                <a:srgbClr val="000000"/>
              </a:buClr>
              <a:buSzPts val="1100"/>
              <a:buFont typeface="Arial"/>
              <a:buChar char="●"/>
            </a:pPr>
            <a:r>
              <a:rPr lang="en" sz="1100">
                <a:solidFill>
                  <a:srgbClr val="000000"/>
                </a:solidFill>
                <a:latin typeface="Arial"/>
                <a:ea typeface="Arial"/>
                <a:cs typeface="Arial"/>
                <a:sym typeface="Arial"/>
              </a:rPr>
              <a:t>Get train data set ready  wich in the this case is : 2014 - 2015</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Decide Independent and dependent variable (x = AXISBANK, y = HDFC)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And the run linear regression on it and get the slope coefficient  </a:t>
            </a:r>
            <a:endParaRPr sz="1100">
              <a:solidFill>
                <a:srgbClr val="000000"/>
              </a:solidFill>
              <a:latin typeface="Arial"/>
              <a:ea typeface="Arial"/>
              <a:cs typeface="Arial"/>
              <a:sym typeface="Arial"/>
            </a:endParaRPr>
          </a:p>
          <a:p>
            <a:pPr indent="0" lvl="0" marL="457200" rtl="0" algn="l">
              <a:lnSpc>
                <a:spcPct val="100000"/>
              </a:lnSpc>
              <a:spcBef>
                <a:spcPts val="141"/>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141"/>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Slope coefficient with (x = AXISBANK, y = HDFC)  is </a:t>
            </a:r>
            <a:r>
              <a:rPr b="1" lang="en" sz="1050">
                <a:solidFill>
                  <a:srgbClr val="000000"/>
                </a:solidFill>
                <a:highlight>
                  <a:srgbClr val="FFFFFF"/>
                </a:highlight>
                <a:latin typeface="Arial"/>
                <a:ea typeface="Arial"/>
                <a:cs typeface="Arial"/>
                <a:sym typeface="Arial"/>
              </a:rPr>
              <a:t>2.4243012726388877</a:t>
            </a:r>
            <a:endParaRPr b="1" sz="1050">
              <a:solidFill>
                <a:srgbClr val="000000"/>
              </a:solidFill>
              <a:highlight>
                <a:srgbClr val="FFFFFF"/>
              </a:highlight>
              <a:latin typeface="Arial"/>
              <a:ea typeface="Arial"/>
              <a:cs typeface="Arial"/>
              <a:sym typeface="Arial"/>
            </a:endParaRPr>
          </a:p>
          <a:p>
            <a:pPr indent="0" lvl="0" marL="0" rtl="0" algn="l">
              <a:lnSpc>
                <a:spcPct val="100000"/>
              </a:lnSpc>
              <a:spcBef>
                <a:spcPts val="141"/>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lnSpc>
                <a:spcPct val="100000"/>
              </a:lnSpc>
              <a:spcBef>
                <a:spcPts val="141"/>
              </a:spcBef>
              <a:spcAft>
                <a:spcPts val="0"/>
              </a:spcAft>
              <a:buNone/>
            </a:pPr>
            <a:r>
              <a:rPr b="1" lang="en" sz="1050">
                <a:solidFill>
                  <a:srgbClr val="000000"/>
                </a:solidFill>
                <a:highlight>
                  <a:srgbClr val="FFFFFF"/>
                </a:highlight>
                <a:latin typeface="Arial"/>
                <a:ea typeface="Arial"/>
                <a:cs typeface="Arial"/>
                <a:sym typeface="Arial"/>
              </a:rPr>
              <a:t>   This mean for every 1 unit move in AXISBANK HDFC will move 2.4 units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Calculate the spread using slope </a:t>
            </a:r>
            <a:r>
              <a:rPr lang="en" sz="3500"/>
              <a:t>coefficient</a:t>
            </a:r>
            <a:r>
              <a:rPr lang="en" sz="3500"/>
              <a:t> </a:t>
            </a:r>
            <a:endParaRPr sz="3500"/>
          </a:p>
        </p:txBody>
      </p:sp>
      <p:sp>
        <p:nvSpPr>
          <p:cNvPr id="171" name="Google Shape;171;p31"/>
          <p:cNvSpPr txBox="1"/>
          <p:nvPr>
            <p:ph idx="1" type="body"/>
          </p:nvPr>
        </p:nvSpPr>
        <p:spPr>
          <a:xfrm>
            <a:off x="311700" y="1228675"/>
            <a:ext cx="8520600" cy="6651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941"/>
              </a:spcBef>
              <a:spcAft>
                <a:spcPts val="0"/>
              </a:spcAft>
              <a:buClr>
                <a:srgbClr val="000000"/>
              </a:buClr>
              <a:buSzPts val="1100"/>
              <a:buFont typeface="Arial"/>
              <a:buChar char="●"/>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calculate spread (actual – Predicted)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calculating spread for the full data 2014 - 2020</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72" name="Google Shape;172;p31"/>
          <p:cNvPicPr preferRelativeResize="0"/>
          <p:nvPr/>
        </p:nvPicPr>
        <p:blipFill>
          <a:blip r:embed="rId3">
            <a:alphaModFix/>
          </a:blip>
          <a:stretch>
            <a:fillRect/>
          </a:stretch>
        </p:blipFill>
        <p:spPr>
          <a:xfrm>
            <a:off x="1685475" y="1991625"/>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727650" y="550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3" name="Google Shape;63;p14"/>
          <p:cNvSpPr txBox="1"/>
          <p:nvPr>
            <p:ph idx="1" type="body"/>
          </p:nvPr>
        </p:nvSpPr>
        <p:spPr>
          <a:xfrm>
            <a:off x="727650" y="1368275"/>
            <a:ext cx="7688700" cy="3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highlight>
                  <a:srgbClr val="FFFFFF"/>
                </a:highlight>
              </a:rPr>
              <a:t>1 Introduction</a:t>
            </a:r>
            <a:endParaRPr b="1" sz="700">
              <a:solidFill>
                <a:srgbClr val="000000"/>
              </a:solidFill>
              <a:highlight>
                <a:srgbClr val="FFFFFF"/>
              </a:highlight>
            </a:endParaRPr>
          </a:p>
          <a:p>
            <a:pPr indent="0" lvl="0" marL="0" rtl="0" algn="l">
              <a:spcBef>
                <a:spcPts val="1600"/>
              </a:spcBef>
              <a:spcAft>
                <a:spcPts val="0"/>
              </a:spcAft>
              <a:buNone/>
            </a:pPr>
            <a:r>
              <a:rPr b="1" lang="en" sz="700">
                <a:solidFill>
                  <a:srgbClr val="000000"/>
                </a:solidFill>
                <a:highlight>
                  <a:srgbClr val="FFFFFF"/>
                </a:highlight>
              </a:rPr>
              <a:t>2 EDA</a:t>
            </a:r>
            <a:endParaRPr b="1" sz="700">
              <a:solidFill>
                <a:srgbClr val="000000"/>
              </a:solidFill>
              <a:highlight>
                <a:srgbClr val="FFFFFF"/>
              </a:highlight>
            </a:endParaRPr>
          </a:p>
          <a:p>
            <a:pPr indent="-273050" lvl="0" marL="457200" rtl="0" algn="l">
              <a:lnSpc>
                <a:spcPct val="100000"/>
              </a:lnSpc>
              <a:spcBef>
                <a:spcPts val="1600"/>
              </a:spcBef>
              <a:spcAft>
                <a:spcPts val="0"/>
              </a:spcAft>
              <a:buClr>
                <a:srgbClr val="000000"/>
              </a:buClr>
              <a:buSzPts val="700"/>
              <a:buFont typeface="Arial"/>
              <a:buChar char="●"/>
            </a:pPr>
            <a:r>
              <a:rPr lang="en" sz="700">
                <a:solidFill>
                  <a:srgbClr val="000000"/>
                </a:solidFill>
                <a:latin typeface="Arial"/>
                <a:ea typeface="Arial"/>
                <a:cs typeface="Arial"/>
                <a:sym typeface="Arial"/>
              </a:rPr>
              <a:t>Banking stock close prices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Arial"/>
                <a:ea typeface="Arial"/>
                <a:cs typeface="Arial"/>
                <a:sym typeface="Arial"/>
              </a:rPr>
              <a:t>Normalized plot of banking stocks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Arial"/>
                <a:ea typeface="Arial"/>
                <a:cs typeface="Arial"/>
                <a:sym typeface="Arial"/>
              </a:rPr>
              <a:t>Correlation plot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Arial"/>
                <a:ea typeface="Arial"/>
                <a:cs typeface="Arial"/>
                <a:sym typeface="Arial"/>
              </a:rPr>
              <a:t>Correlation plot highlighting pairs with strong relationship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Arial"/>
                <a:ea typeface="Arial"/>
                <a:cs typeface="Arial"/>
                <a:sym typeface="Arial"/>
              </a:rPr>
              <a:t>Pair plot  </a:t>
            </a:r>
            <a:endParaRPr sz="700">
              <a:solidFill>
                <a:srgbClr val="000000"/>
              </a:solidFill>
              <a:latin typeface="Arial"/>
              <a:ea typeface="Arial"/>
              <a:cs typeface="Arial"/>
              <a:sym typeface="Arial"/>
            </a:endParaRPr>
          </a:p>
          <a:p>
            <a:pPr indent="0" lvl="0" marL="0" rtl="0" algn="l">
              <a:spcBef>
                <a:spcPts val="0"/>
              </a:spcBef>
              <a:spcAft>
                <a:spcPts val="0"/>
              </a:spcAft>
              <a:buNone/>
            </a:pPr>
            <a:r>
              <a:t/>
            </a:r>
            <a:endParaRPr sz="700">
              <a:solidFill>
                <a:srgbClr val="000000"/>
              </a:solidFill>
              <a:highlight>
                <a:srgbClr val="FFFFFF"/>
              </a:highlight>
            </a:endParaRPr>
          </a:p>
          <a:p>
            <a:pPr indent="0" lvl="0" marL="0" rtl="0" algn="l">
              <a:spcBef>
                <a:spcPts val="1600"/>
              </a:spcBef>
              <a:spcAft>
                <a:spcPts val="0"/>
              </a:spcAft>
              <a:buNone/>
            </a:pPr>
            <a:r>
              <a:rPr b="1" lang="en" sz="700">
                <a:solidFill>
                  <a:srgbClr val="000000"/>
                </a:solidFill>
                <a:highlight>
                  <a:srgbClr val="FFFFFF"/>
                </a:highlight>
              </a:rPr>
              <a:t>3 IDEA</a:t>
            </a:r>
            <a:endParaRPr b="1" sz="700">
              <a:solidFill>
                <a:srgbClr val="000000"/>
              </a:solidFill>
              <a:highlight>
                <a:srgbClr val="FFFFFF"/>
              </a:highlight>
            </a:endParaRPr>
          </a:p>
          <a:p>
            <a:pPr indent="-273050" lvl="0" marL="457200" rtl="0" algn="l">
              <a:lnSpc>
                <a:spcPct val="100000"/>
              </a:lnSpc>
              <a:spcBef>
                <a:spcPts val="1600"/>
              </a:spcBef>
              <a:spcAft>
                <a:spcPts val="0"/>
              </a:spcAft>
              <a:buClr>
                <a:srgbClr val="000000"/>
              </a:buClr>
              <a:buSzPts val="700"/>
              <a:buFont typeface="Arial"/>
              <a:buChar char="●"/>
            </a:pPr>
            <a:r>
              <a:rPr lang="en" sz="700">
                <a:solidFill>
                  <a:srgbClr val="000000"/>
                </a:solidFill>
                <a:latin typeface="Arial"/>
                <a:ea typeface="Arial"/>
                <a:cs typeface="Arial"/>
                <a:sym typeface="Arial"/>
              </a:rPr>
              <a:t>Stationarity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Font typeface="Arial"/>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Cointegration</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Font typeface="Arial"/>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Trading opportunity </a:t>
            </a:r>
            <a:endParaRPr sz="700">
              <a:solidFill>
                <a:srgbClr val="000000"/>
              </a:solidFill>
              <a:latin typeface="Arial"/>
              <a:ea typeface="Arial"/>
              <a:cs typeface="Arial"/>
              <a:sym typeface="Arial"/>
            </a:endParaRPr>
          </a:p>
          <a:p>
            <a:pPr indent="0" lvl="0" marL="1371600" rtl="0" algn="l">
              <a:lnSpc>
                <a:spcPct val="100000"/>
              </a:lnSpc>
              <a:spcBef>
                <a:spcPts val="968"/>
              </a:spcBef>
              <a:spcAft>
                <a:spcPts val="0"/>
              </a:spcAft>
              <a:buNone/>
            </a:pPr>
            <a:r>
              <a:t/>
            </a:r>
            <a:endParaRPr sz="700">
              <a:solidFill>
                <a:srgbClr val="000000"/>
              </a:solidFill>
              <a:latin typeface="Arial"/>
              <a:ea typeface="Arial"/>
              <a:cs typeface="Arial"/>
              <a:sym typeface="Arial"/>
            </a:endParaRPr>
          </a:p>
          <a:p>
            <a:pPr indent="0" lvl="0" marL="0" rtl="0" algn="l">
              <a:spcBef>
                <a:spcPts val="0"/>
              </a:spcBef>
              <a:spcAft>
                <a:spcPts val="0"/>
              </a:spcAft>
              <a:buNone/>
            </a:pPr>
            <a:r>
              <a:rPr b="1" lang="en" sz="700">
                <a:solidFill>
                  <a:srgbClr val="000000"/>
                </a:solidFill>
                <a:highlight>
                  <a:srgbClr val="FFFFFF"/>
                </a:highlight>
              </a:rPr>
              <a:t>4 Modelling  </a:t>
            </a:r>
            <a:endParaRPr b="1" sz="700">
              <a:solidFill>
                <a:srgbClr val="000000"/>
              </a:solidFill>
              <a:highlight>
                <a:srgbClr val="FFFFFF"/>
              </a:highlight>
            </a:endParaRPr>
          </a:p>
          <a:p>
            <a:pPr indent="-285750" lvl="0" marL="457200" rtl="0" algn="l">
              <a:lnSpc>
                <a:spcPct val="100000"/>
              </a:lnSpc>
              <a:spcBef>
                <a:spcPts val="1600"/>
              </a:spcBef>
              <a:spcAft>
                <a:spcPts val="0"/>
              </a:spcAft>
              <a:buClr>
                <a:srgbClr val="000000"/>
              </a:buClr>
              <a:buSzPts val="900"/>
              <a:buChar char="●"/>
            </a:pPr>
            <a:r>
              <a:rPr lang="en" sz="9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Data preprocessing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Training model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Calculating spreads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Running mean reversion backtest  </a:t>
            </a:r>
            <a:endParaRPr sz="700">
              <a:solidFill>
                <a:srgbClr val="000000"/>
              </a:solidFill>
              <a:latin typeface="Arial"/>
              <a:ea typeface="Arial"/>
              <a:cs typeface="Arial"/>
              <a:sym typeface="Arial"/>
            </a:endParaRPr>
          </a:p>
          <a:p>
            <a:pPr indent="-273050" lvl="0" marL="457200" rtl="0" algn="l">
              <a:lnSpc>
                <a:spcPct val="100000"/>
              </a:lnSpc>
              <a:spcBef>
                <a:spcPts val="0"/>
              </a:spcBef>
              <a:spcAft>
                <a:spcPts val="0"/>
              </a:spcAft>
              <a:buClr>
                <a:srgbClr val="000000"/>
              </a:buClr>
              <a:buSzPts val="700"/>
              <a:buChar char="●"/>
            </a:pPr>
            <a:r>
              <a:rPr lang="en" sz="700">
                <a:solidFill>
                  <a:srgbClr val="000000"/>
                </a:solidFill>
                <a:latin typeface="Noto Sans Symbols"/>
                <a:ea typeface="Noto Sans Symbols"/>
                <a:cs typeface="Noto Sans Symbols"/>
                <a:sym typeface="Noto Sans Symbols"/>
              </a:rPr>
              <a:t> </a:t>
            </a:r>
            <a:r>
              <a:rPr lang="en" sz="700">
                <a:solidFill>
                  <a:srgbClr val="000000"/>
                </a:solidFill>
                <a:latin typeface="Arial"/>
                <a:ea typeface="Arial"/>
                <a:cs typeface="Arial"/>
                <a:sym typeface="Arial"/>
              </a:rPr>
              <a:t>Results </a:t>
            </a:r>
            <a:endParaRPr sz="7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Calculating rolling adf t-stat value with n = 400</a:t>
            </a:r>
            <a:endParaRPr sz="3200"/>
          </a:p>
        </p:txBody>
      </p:sp>
      <p:sp>
        <p:nvSpPr>
          <p:cNvPr id="178" name="Google Shape;178;p32"/>
          <p:cNvSpPr txBox="1"/>
          <p:nvPr>
            <p:ph idx="1" type="body"/>
          </p:nvPr>
        </p:nvSpPr>
        <p:spPr>
          <a:xfrm>
            <a:off x="311700" y="1228675"/>
            <a:ext cx="8520600" cy="943800"/>
          </a:xfrm>
          <a:prstGeom prst="rect">
            <a:avLst/>
          </a:prstGeom>
        </p:spPr>
        <p:txBody>
          <a:bodyPr anchorCtr="0" anchor="t" bIns="91425" lIns="91425" spcFirstLastPara="1" rIns="91425" wrap="square" tIns="91425">
            <a:noAutofit/>
          </a:bodyPr>
          <a:lstStyle/>
          <a:p>
            <a:pPr indent="-225806" lvl="0" marL="462305" marR="253505" rtl="0" algn="l">
              <a:lnSpc>
                <a:spcPct val="102231"/>
              </a:lnSpc>
              <a:spcBef>
                <a:spcPts val="966"/>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getting rolling ADF t-stat values of the spread let us now if past n values series acted  stationary or not. </a:t>
            </a:r>
            <a:endParaRPr sz="1100">
              <a:solidFill>
                <a:srgbClr val="000000"/>
              </a:solidFill>
              <a:latin typeface="Arial"/>
              <a:ea typeface="Arial"/>
              <a:cs typeface="Arial"/>
              <a:sym typeface="Arial"/>
            </a:endParaRPr>
          </a:p>
          <a:p>
            <a:pPr indent="-223291" lvl="0" marL="459790" marR="179514" rtl="0" algn="l">
              <a:lnSpc>
                <a:spcPct val="104125"/>
              </a:lnSpc>
              <a:spcBef>
                <a:spcPts val="142"/>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Idea is for past n values, if the series acted stationary then only, we will go ahead and look  for trade. </a:t>
            </a:r>
            <a:endParaRPr sz="1100">
              <a:solidFill>
                <a:srgbClr val="000000"/>
              </a:solidFill>
              <a:latin typeface="Arial"/>
              <a:ea typeface="Arial"/>
              <a:cs typeface="Arial"/>
              <a:sym typeface="Arial"/>
            </a:endParaRPr>
          </a:p>
          <a:p>
            <a:pPr indent="3352" lvl="0" marL="233146" marR="145199" rtl="0" algn="l">
              <a:lnSpc>
                <a:spcPct val="164706"/>
              </a:lnSpc>
              <a:spcBef>
                <a:spcPts val="99"/>
              </a:spcBef>
              <a:spcAft>
                <a:spcPts val="0"/>
              </a:spcAft>
              <a:buNone/>
            </a:pPr>
            <a:r>
              <a:rPr lang="en" sz="1100">
                <a:solidFill>
                  <a:srgbClr val="000000"/>
                </a:solidFill>
                <a:latin typeface="Noto Sans Symbols"/>
                <a:ea typeface="Noto Sans Symbols"/>
                <a:cs typeface="Noto Sans Symbols"/>
                <a:sym typeface="Noto Sans Symbols"/>
              </a:rPr>
              <a:t>• </a:t>
            </a:r>
            <a:r>
              <a:rPr lang="en" sz="1100">
                <a:solidFill>
                  <a:srgbClr val="000000"/>
                </a:solidFill>
                <a:latin typeface="Arial"/>
                <a:ea typeface="Arial"/>
                <a:cs typeface="Arial"/>
                <a:sym typeface="Arial"/>
              </a:rPr>
              <a:t>if not, we will not look to trade until series again starts showing attributes of stationarity</a:t>
            </a:r>
            <a:endParaRPr/>
          </a:p>
        </p:txBody>
      </p:sp>
      <p:pic>
        <p:nvPicPr>
          <p:cNvPr id="179" name="Google Shape;179;p32"/>
          <p:cNvPicPr preferRelativeResize="0"/>
          <p:nvPr/>
        </p:nvPicPr>
        <p:blipFill>
          <a:blip r:embed="rId3">
            <a:alphaModFix/>
          </a:blip>
          <a:stretch>
            <a:fillRect/>
          </a:stretch>
        </p:blipFill>
        <p:spPr>
          <a:xfrm>
            <a:off x="1806675" y="2215825"/>
            <a:ext cx="3999337" cy="266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Calculating</a:t>
            </a:r>
            <a:r>
              <a:rPr lang="en" sz="2600"/>
              <a:t> rolling mean ,rolling std ,upper band and lower band on spread </a:t>
            </a:r>
            <a:endParaRPr sz="2600"/>
          </a:p>
        </p:txBody>
      </p:sp>
      <p:sp>
        <p:nvSpPr>
          <p:cNvPr id="185" name="Google Shape;185;p33"/>
          <p:cNvSpPr txBox="1"/>
          <p:nvPr>
            <p:ph idx="1" type="body"/>
          </p:nvPr>
        </p:nvSpPr>
        <p:spPr>
          <a:xfrm>
            <a:off x="311700" y="1228675"/>
            <a:ext cx="8520600" cy="1343100"/>
          </a:xfrm>
          <a:prstGeom prst="rect">
            <a:avLst/>
          </a:prstGeom>
        </p:spPr>
        <p:txBody>
          <a:bodyPr anchorCtr="0" anchor="t" bIns="91425" lIns="91425" spcFirstLastPara="1" rIns="91425" wrap="square" tIns="91425">
            <a:noAutofit/>
          </a:bodyPr>
          <a:lstStyle/>
          <a:p>
            <a:pPr indent="-5867" lvl="0" marL="8420" marR="90196" rtl="0" algn="l">
              <a:lnSpc>
                <a:spcPct val="103291"/>
              </a:lnSpc>
              <a:spcBef>
                <a:spcPts val="890"/>
              </a:spcBef>
              <a:spcAft>
                <a:spcPts val="0"/>
              </a:spcAft>
              <a:buNone/>
            </a:pPr>
            <a:r>
              <a:rPr lang="en" sz="1100">
                <a:solidFill>
                  <a:srgbClr val="000000"/>
                </a:solidFill>
                <a:latin typeface="Arial"/>
                <a:ea typeface="Arial"/>
                <a:cs typeface="Arial"/>
                <a:sym typeface="Arial"/>
              </a:rPr>
              <a:t>first we will also calculate rolling mean and rolling std with rolling period = 60 for this example</a:t>
            </a:r>
            <a:endParaRPr sz="1100">
              <a:solidFill>
                <a:srgbClr val="000000"/>
              </a:solidFill>
              <a:latin typeface="Arial"/>
              <a:ea typeface="Arial"/>
              <a:cs typeface="Arial"/>
              <a:sym typeface="Arial"/>
            </a:endParaRPr>
          </a:p>
          <a:p>
            <a:pPr indent="-298450" lvl="0" marL="457200" marR="90196" rtl="0" algn="l">
              <a:lnSpc>
                <a:spcPct val="103291"/>
              </a:lnSpc>
              <a:spcBef>
                <a:spcPts val="890"/>
              </a:spcBef>
              <a:spcAft>
                <a:spcPts val="0"/>
              </a:spcAft>
              <a:buClr>
                <a:srgbClr val="000000"/>
              </a:buClr>
              <a:buSzPts val="1100"/>
              <a:buFont typeface="Arial"/>
              <a:buChar char="●"/>
            </a:pPr>
            <a:r>
              <a:rPr lang="en" sz="1100">
                <a:solidFill>
                  <a:srgbClr val="000000"/>
                </a:solidFill>
                <a:latin typeface="Arial"/>
                <a:ea typeface="Arial"/>
                <a:cs typeface="Arial"/>
                <a:sym typeface="Arial"/>
              </a:rPr>
              <a:t>then calculate upper band which is rolling mean  +2std which is nothing  but (rolling mean + (rolling std * 2))</a:t>
            </a:r>
            <a:endParaRPr sz="1100">
              <a:solidFill>
                <a:srgbClr val="000000"/>
              </a:solidFill>
              <a:latin typeface="Arial"/>
              <a:ea typeface="Arial"/>
              <a:cs typeface="Arial"/>
              <a:sym typeface="Arial"/>
            </a:endParaRPr>
          </a:p>
          <a:p>
            <a:pPr indent="-298450" lvl="0" marL="457200" marR="90196" rtl="0" algn="l">
              <a:lnSpc>
                <a:spcPct val="103291"/>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calculate lower band which is (rolling mean - (rolling std * 2)). This helps us know whether spread has deviated too much from mean.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Stat arb </a:t>
            </a:r>
            <a:r>
              <a:rPr lang="en" sz="2600"/>
              <a:t>strategy</a:t>
            </a:r>
            <a:r>
              <a:rPr lang="en" sz="2600"/>
              <a:t> backtest on axis bank and </a:t>
            </a:r>
            <a:r>
              <a:rPr lang="en" sz="2600"/>
              <a:t>hdfc bank</a:t>
            </a:r>
            <a:r>
              <a:rPr lang="en" sz="2600"/>
              <a:t> from 2016 - 2020</a:t>
            </a:r>
            <a:endParaRPr sz="2600"/>
          </a:p>
        </p:txBody>
      </p:sp>
      <p:sp>
        <p:nvSpPr>
          <p:cNvPr id="191" name="Google Shape;191;p34"/>
          <p:cNvSpPr txBox="1"/>
          <p:nvPr>
            <p:ph idx="1" type="body"/>
          </p:nvPr>
        </p:nvSpPr>
        <p:spPr>
          <a:xfrm>
            <a:off x="-182350" y="1192300"/>
            <a:ext cx="5344500" cy="3398100"/>
          </a:xfrm>
          <a:prstGeom prst="rect">
            <a:avLst/>
          </a:prstGeom>
        </p:spPr>
        <p:txBody>
          <a:bodyPr anchorCtr="0" anchor="t" bIns="91425" lIns="91425" spcFirstLastPara="1" rIns="91425" wrap="square" tIns="91425">
            <a:noAutofit/>
          </a:bodyPr>
          <a:lstStyle/>
          <a:p>
            <a:pPr indent="0" lvl="0" marL="7162" rtl="0" algn="l">
              <a:lnSpc>
                <a:spcPct val="100000"/>
              </a:lnSpc>
              <a:spcBef>
                <a:spcPts val="866"/>
              </a:spcBef>
              <a:spcAft>
                <a:spcPts val="0"/>
              </a:spcAft>
              <a:buNone/>
            </a:pPr>
            <a:r>
              <a:rPr lang="en" sz="1100">
                <a:solidFill>
                  <a:srgbClr val="000000"/>
                </a:solidFill>
                <a:latin typeface="Arial"/>
                <a:ea typeface="Arial"/>
                <a:cs typeface="Arial"/>
                <a:sym typeface="Arial"/>
              </a:rPr>
              <a:t>                  </a:t>
            </a:r>
            <a:r>
              <a:rPr lang="en" sz="900">
                <a:solidFill>
                  <a:srgbClr val="000000"/>
                </a:solidFill>
                <a:latin typeface="Arial"/>
                <a:ea typeface="Arial"/>
                <a:cs typeface="Arial"/>
                <a:sym typeface="Arial"/>
              </a:rPr>
              <a:t>    So, trading rules for a back test are as follows: </a:t>
            </a:r>
            <a:endParaRPr sz="900">
              <a:solidFill>
                <a:srgbClr val="000000"/>
              </a:solidFill>
              <a:latin typeface="Arial"/>
              <a:ea typeface="Arial"/>
              <a:cs typeface="Arial"/>
              <a:sym typeface="Arial"/>
            </a:endParaRPr>
          </a:p>
          <a:p>
            <a:pPr indent="0" lvl="0" marL="0" rtl="0" algn="l">
              <a:lnSpc>
                <a:spcPct val="100000"/>
              </a:lnSpc>
              <a:spcBef>
                <a:spcPts val="966"/>
              </a:spcBef>
              <a:spcAft>
                <a:spcPts val="0"/>
              </a:spcAft>
              <a:buNone/>
            </a:pPr>
            <a:r>
              <a:rPr lang="en" sz="900">
                <a:solidFill>
                  <a:srgbClr val="000000"/>
                </a:solidFill>
                <a:latin typeface="Noto Sans Symbols"/>
                <a:ea typeface="Noto Sans Symbols"/>
                <a:cs typeface="Noto Sans Symbols"/>
                <a:sym typeface="Noto Sans Symbols"/>
              </a:rPr>
              <a:t>                         </a:t>
            </a:r>
            <a:r>
              <a:rPr lang="en" sz="900">
                <a:solidFill>
                  <a:srgbClr val="000000"/>
                </a:solidFill>
                <a:latin typeface="Arial"/>
                <a:ea typeface="Arial"/>
                <a:cs typeface="Arial"/>
                <a:sym typeface="Arial"/>
              </a:rPr>
              <a:t>Look to trade if ADF t-stat values are below critical value. </a:t>
            </a:r>
            <a:endParaRPr sz="900">
              <a:solidFill>
                <a:srgbClr val="000000"/>
              </a:solidFill>
              <a:latin typeface="Arial"/>
              <a:ea typeface="Arial"/>
              <a:cs typeface="Arial"/>
              <a:sym typeface="Arial"/>
            </a:endParaRPr>
          </a:p>
          <a:p>
            <a:pPr indent="0" lvl="0" marL="919187" rtl="0" algn="l">
              <a:lnSpc>
                <a:spcPct val="100000"/>
              </a:lnSpc>
              <a:spcBef>
                <a:spcPts val="894"/>
              </a:spcBef>
              <a:spcAft>
                <a:spcPts val="0"/>
              </a:spcAft>
              <a:buNone/>
            </a:pPr>
            <a:r>
              <a:rPr lang="en" sz="900">
                <a:solidFill>
                  <a:srgbClr val="000000"/>
                </a:solidFill>
                <a:latin typeface="Arial"/>
                <a:ea typeface="Arial"/>
                <a:cs typeface="Arial"/>
                <a:sym typeface="Arial"/>
              </a:rPr>
              <a:t>strategy rules for short </a:t>
            </a:r>
            <a:endParaRPr sz="900">
              <a:solidFill>
                <a:srgbClr val="000000"/>
              </a:solidFill>
              <a:latin typeface="Arial"/>
              <a:ea typeface="Arial"/>
              <a:cs typeface="Arial"/>
              <a:sym typeface="Arial"/>
            </a:endParaRPr>
          </a:p>
          <a:p>
            <a:pPr indent="0" lvl="0" marL="1150899" marR="1095108" rtl="0" algn="l">
              <a:lnSpc>
                <a:spcPct val="109804"/>
              </a:lnSpc>
              <a:spcBef>
                <a:spcPts val="941"/>
              </a:spcBef>
              <a:spcAft>
                <a:spcPts val="0"/>
              </a:spcAft>
              <a:buNone/>
            </a:pPr>
            <a:r>
              <a:rPr lang="en" sz="900">
                <a:solidFill>
                  <a:srgbClr val="000000"/>
                </a:solidFill>
                <a:latin typeface="Noto Sans Symbols"/>
                <a:ea typeface="Noto Sans Symbols"/>
                <a:cs typeface="Noto Sans Symbols"/>
                <a:sym typeface="Noto Sans Symbols"/>
              </a:rPr>
              <a:t>• </a:t>
            </a:r>
            <a:r>
              <a:rPr lang="en" sz="900">
                <a:solidFill>
                  <a:srgbClr val="000000"/>
                </a:solidFill>
                <a:latin typeface="Arial"/>
                <a:ea typeface="Arial"/>
                <a:cs typeface="Arial"/>
                <a:sym typeface="Arial"/>
              </a:rPr>
              <a:t>if the spread goes `above +2std` and is `below +2.5std` take short trade</a:t>
            </a:r>
            <a:endParaRPr sz="900">
              <a:solidFill>
                <a:srgbClr val="000000"/>
              </a:solidFill>
              <a:latin typeface="Arial"/>
              <a:ea typeface="Arial"/>
              <a:cs typeface="Arial"/>
              <a:sym typeface="Arial"/>
            </a:endParaRPr>
          </a:p>
          <a:p>
            <a:pPr indent="0" lvl="0" marL="1150899" marR="1095108" rtl="0" algn="l">
              <a:lnSpc>
                <a:spcPct val="109804"/>
              </a:lnSpc>
              <a:spcBef>
                <a:spcPts val="941"/>
              </a:spcBef>
              <a:spcAft>
                <a:spcPts val="0"/>
              </a:spcAft>
              <a:buNone/>
            </a:pPr>
            <a:r>
              <a:rPr lang="en" sz="900">
                <a:solidFill>
                  <a:srgbClr val="000000"/>
                </a:solidFill>
                <a:latin typeface="Noto Sans Symbols"/>
                <a:ea typeface="Noto Sans Symbols"/>
                <a:cs typeface="Noto Sans Symbols"/>
                <a:sym typeface="Noto Sans Symbols"/>
              </a:rPr>
              <a:t>• </a:t>
            </a:r>
            <a:r>
              <a:rPr lang="en" sz="900">
                <a:solidFill>
                  <a:srgbClr val="000000"/>
                </a:solidFill>
                <a:latin typeface="Arial"/>
                <a:ea typeface="Arial"/>
                <a:cs typeface="Arial"/>
                <a:sym typeface="Arial"/>
              </a:rPr>
              <a:t>And once short trade is taken `target is mean` and `stop is +3 std`  </a:t>
            </a:r>
            <a:endParaRPr sz="900">
              <a:solidFill>
                <a:srgbClr val="000000"/>
              </a:solidFill>
              <a:latin typeface="Arial"/>
              <a:ea typeface="Arial"/>
              <a:cs typeface="Arial"/>
              <a:sym typeface="Arial"/>
            </a:endParaRPr>
          </a:p>
          <a:p>
            <a:pPr indent="0" lvl="0" marL="919187" rtl="0" algn="l">
              <a:lnSpc>
                <a:spcPct val="100000"/>
              </a:lnSpc>
              <a:spcBef>
                <a:spcPts val="758"/>
              </a:spcBef>
              <a:spcAft>
                <a:spcPts val="0"/>
              </a:spcAft>
              <a:buNone/>
            </a:pPr>
            <a:r>
              <a:rPr lang="en" sz="900">
                <a:solidFill>
                  <a:srgbClr val="000000"/>
                </a:solidFill>
                <a:latin typeface="Arial"/>
                <a:ea typeface="Arial"/>
                <a:cs typeface="Arial"/>
                <a:sym typeface="Arial"/>
              </a:rPr>
              <a:t>strategy rules for long  </a:t>
            </a:r>
            <a:endParaRPr sz="900">
              <a:solidFill>
                <a:srgbClr val="000000"/>
              </a:solidFill>
              <a:latin typeface="Arial"/>
              <a:ea typeface="Arial"/>
              <a:cs typeface="Arial"/>
              <a:sym typeface="Arial"/>
            </a:endParaRPr>
          </a:p>
          <a:p>
            <a:pPr indent="0" lvl="0" marL="1150899" marR="799859" rtl="0" algn="l">
              <a:lnSpc>
                <a:spcPct val="109804"/>
              </a:lnSpc>
              <a:spcBef>
                <a:spcPts val="968"/>
              </a:spcBef>
              <a:spcAft>
                <a:spcPts val="0"/>
              </a:spcAft>
              <a:buNone/>
            </a:pPr>
            <a:r>
              <a:rPr lang="en" sz="900">
                <a:solidFill>
                  <a:srgbClr val="000000"/>
                </a:solidFill>
                <a:latin typeface="Noto Sans Symbols"/>
                <a:ea typeface="Noto Sans Symbols"/>
                <a:cs typeface="Noto Sans Symbols"/>
                <a:sym typeface="Noto Sans Symbols"/>
              </a:rPr>
              <a:t>• </a:t>
            </a:r>
            <a:r>
              <a:rPr lang="en" sz="900">
                <a:solidFill>
                  <a:srgbClr val="000000"/>
                </a:solidFill>
                <a:latin typeface="Arial"/>
                <a:ea typeface="Arial"/>
                <a:cs typeface="Arial"/>
                <a:sym typeface="Arial"/>
              </a:rPr>
              <a:t>if the spread is `below -2std` and `greater than -2.5std` we take a long trade</a:t>
            </a:r>
            <a:endParaRPr sz="900">
              <a:solidFill>
                <a:srgbClr val="000000"/>
              </a:solidFill>
              <a:latin typeface="Arial"/>
              <a:ea typeface="Arial"/>
              <a:cs typeface="Arial"/>
              <a:sym typeface="Arial"/>
            </a:endParaRPr>
          </a:p>
          <a:p>
            <a:pPr indent="0" lvl="0" marL="0" marR="799859" rtl="0" algn="l">
              <a:lnSpc>
                <a:spcPct val="109804"/>
              </a:lnSpc>
              <a:spcBef>
                <a:spcPts val="968"/>
              </a:spcBef>
              <a:spcAft>
                <a:spcPts val="0"/>
              </a:spcAft>
              <a:buNone/>
            </a:pPr>
            <a:r>
              <a:rPr lang="en" sz="900">
                <a:solidFill>
                  <a:srgbClr val="000000"/>
                </a:solidFill>
                <a:latin typeface="Arial"/>
                <a:ea typeface="Arial"/>
                <a:cs typeface="Arial"/>
                <a:sym typeface="Arial"/>
              </a:rPr>
              <a:t>                             </a:t>
            </a:r>
            <a:r>
              <a:rPr lang="en" sz="900">
                <a:solidFill>
                  <a:srgbClr val="000000"/>
                </a:solidFill>
                <a:latin typeface="Noto Sans Symbols"/>
                <a:ea typeface="Noto Sans Symbols"/>
                <a:cs typeface="Noto Sans Symbols"/>
                <a:sym typeface="Noto Sans Symbols"/>
              </a:rPr>
              <a:t>• </a:t>
            </a:r>
            <a:r>
              <a:rPr lang="en" sz="900">
                <a:solidFill>
                  <a:srgbClr val="000000"/>
                </a:solidFill>
                <a:latin typeface="Arial"/>
                <a:ea typeface="Arial"/>
                <a:cs typeface="Arial"/>
                <a:sym typeface="Arial"/>
              </a:rPr>
              <a:t>once the long trade is taken `target is mean` and `stop is -3 std` </a:t>
            </a:r>
            <a:endParaRPr sz="1600"/>
          </a:p>
        </p:txBody>
      </p:sp>
      <p:pic>
        <p:nvPicPr>
          <p:cNvPr id="192" name="Google Shape;192;p34"/>
          <p:cNvPicPr preferRelativeResize="0"/>
          <p:nvPr/>
        </p:nvPicPr>
        <p:blipFill>
          <a:blip r:embed="rId3">
            <a:alphaModFix/>
          </a:blip>
          <a:stretch>
            <a:fillRect/>
          </a:stretch>
        </p:blipFill>
        <p:spPr>
          <a:xfrm>
            <a:off x="5029750" y="973550"/>
            <a:ext cx="3677050" cy="2451367"/>
          </a:xfrm>
          <a:prstGeom prst="rect">
            <a:avLst/>
          </a:prstGeom>
          <a:noFill/>
          <a:ln>
            <a:noFill/>
          </a:ln>
        </p:spPr>
      </p:pic>
      <p:sp>
        <p:nvSpPr>
          <p:cNvPr id="193" name="Google Shape;193;p34"/>
          <p:cNvSpPr txBox="1"/>
          <p:nvPr/>
        </p:nvSpPr>
        <p:spPr>
          <a:xfrm>
            <a:off x="5067975" y="3669200"/>
            <a:ext cx="3793500" cy="1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Source Code Pro"/>
                <a:ea typeface="Source Code Pro"/>
                <a:cs typeface="Source Code Pro"/>
                <a:sym typeface="Source Code Pro"/>
              </a:rPr>
              <a:t>Above pnl from 2016 - 2020 that we got from stat arb workflow now we will scale this </a:t>
            </a:r>
            <a:r>
              <a:rPr lang="en" sz="1100">
                <a:latin typeface="Source Code Pro"/>
                <a:ea typeface="Source Code Pro"/>
                <a:cs typeface="Source Code Pro"/>
                <a:sym typeface="Source Code Pro"/>
              </a:rPr>
              <a:t>workflow</a:t>
            </a:r>
            <a:r>
              <a:rPr lang="en" sz="1100">
                <a:latin typeface="Source Code Pro"/>
                <a:ea typeface="Source Code Pro"/>
                <a:cs typeface="Source Code Pro"/>
                <a:sym typeface="Source Code Pro"/>
              </a:rPr>
              <a:t> to multiple pairs </a:t>
            </a:r>
            <a:endParaRPr sz="110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Results</a:t>
            </a:r>
            <a:r>
              <a:rPr lang="en" sz="2300"/>
              <a:t> </a:t>
            </a:r>
            <a:r>
              <a:rPr lang="en" sz="2300"/>
              <a:t>After scaling </a:t>
            </a:r>
            <a:r>
              <a:rPr lang="en" sz="2300"/>
              <a:t>statistical</a:t>
            </a:r>
            <a:r>
              <a:rPr lang="en" sz="2300"/>
              <a:t> arbitrage backtest to multiple pairs on 60 min time frame from 2016 - 2020</a:t>
            </a:r>
            <a:endParaRPr sz="2300"/>
          </a:p>
        </p:txBody>
      </p:sp>
      <p:pic>
        <p:nvPicPr>
          <p:cNvPr id="199" name="Google Shape;199;p35"/>
          <p:cNvPicPr preferRelativeResize="0"/>
          <p:nvPr/>
        </p:nvPicPr>
        <p:blipFill>
          <a:blip r:embed="rId3">
            <a:alphaModFix/>
          </a:blip>
          <a:stretch>
            <a:fillRect/>
          </a:stretch>
        </p:blipFill>
        <p:spPr>
          <a:xfrm>
            <a:off x="425075" y="1252300"/>
            <a:ext cx="2611639" cy="3744850"/>
          </a:xfrm>
          <a:prstGeom prst="rect">
            <a:avLst/>
          </a:prstGeom>
          <a:noFill/>
          <a:ln>
            <a:noFill/>
          </a:ln>
        </p:spPr>
      </p:pic>
      <p:sp>
        <p:nvSpPr>
          <p:cNvPr id="200" name="Google Shape;200;p35"/>
          <p:cNvSpPr txBox="1"/>
          <p:nvPr/>
        </p:nvSpPr>
        <p:spPr>
          <a:xfrm>
            <a:off x="4132100" y="1275650"/>
            <a:ext cx="46782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Plotting </a:t>
            </a:r>
            <a:r>
              <a:rPr lang="en" sz="1200">
                <a:latin typeface="Source Code Pro"/>
                <a:ea typeface="Source Code Pro"/>
                <a:cs typeface="Source Code Pro"/>
                <a:sym typeface="Source Code Pro"/>
              </a:rPr>
              <a:t>cumulative</a:t>
            </a:r>
            <a:r>
              <a:rPr lang="en" sz="1200">
                <a:latin typeface="Source Code Pro"/>
                <a:ea typeface="Source Code Pro"/>
                <a:cs typeface="Source Code Pro"/>
                <a:sym typeface="Source Code Pro"/>
              </a:rPr>
              <a:t> </a:t>
            </a:r>
            <a:r>
              <a:rPr lang="en" sz="1200">
                <a:latin typeface="Source Code Pro"/>
                <a:ea typeface="Source Code Pro"/>
                <a:cs typeface="Source Code Pro"/>
                <a:sym typeface="Source Code Pro"/>
              </a:rPr>
              <a:t>p&amp;l</a:t>
            </a:r>
            <a:r>
              <a:rPr lang="en" sz="1200">
                <a:latin typeface="Source Code Pro"/>
                <a:ea typeface="Source Code Pro"/>
                <a:cs typeface="Source Code Pro"/>
                <a:sym typeface="Source Code Pro"/>
              </a:rPr>
              <a:t> of some pairs below </a:t>
            </a:r>
            <a:endParaRPr sz="1200">
              <a:latin typeface="Source Code Pro"/>
              <a:ea typeface="Source Code Pro"/>
              <a:cs typeface="Source Code Pro"/>
              <a:sym typeface="Source Code Pro"/>
            </a:endParaRPr>
          </a:p>
        </p:txBody>
      </p:sp>
      <p:pic>
        <p:nvPicPr>
          <p:cNvPr id="201" name="Google Shape;201;p35"/>
          <p:cNvPicPr preferRelativeResize="0"/>
          <p:nvPr/>
        </p:nvPicPr>
        <p:blipFill>
          <a:blip r:embed="rId4">
            <a:alphaModFix/>
          </a:blip>
          <a:stretch>
            <a:fillRect/>
          </a:stretch>
        </p:blipFill>
        <p:spPr>
          <a:xfrm>
            <a:off x="3431496" y="1730150"/>
            <a:ext cx="2088250" cy="1392175"/>
          </a:xfrm>
          <a:prstGeom prst="rect">
            <a:avLst/>
          </a:prstGeom>
          <a:noFill/>
          <a:ln>
            <a:noFill/>
          </a:ln>
        </p:spPr>
      </p:pic>
      <p:pic>
        <p:nvPicPr>
          <p:cNvPr id="202" name="Google Shape;202;p35"/>
          <p:cNvPicPr preferRelativeResize="0"/>
          <p:nvPr/>
        </p:nvPicPr>
        <p:blipFill>
          <a:blip r:embed="rId5">
            <a:alphaModFix/>
          </a:blip>
          <a:stretch>
            <a:fillRect/>
          </a:stretch>
        </p:blipFill>
        <p:spPr>
          <a:xfrm>
            <a:off x="5822725" y="1767575"/>
            <a:ext cx="1978825" cy="1317325"/>
          </a:xfrm>
          <a:prstGeom prst="rect">
            <a:avLst/>
          </a:prstGeom>
          <a:noFill/>
          <a:ln>
            <a:noFill/>
          </a:ln>
        </p:spPr>
      </p:pic>
      <p:pic>
        <p:nvPicPr>
          <p:cNvPr id="203" name="Google Shape;203;p35"/>
          <p:cNvPicPr preferRelativeResize="0"/>
          <p:nvPr/>
        </p:nvPicPr>
        <p:blipFill>
          <a:blip r:embed="rId6">
            <a:alphaModFix/>
          </a:blip>
          <a:stretch>
            <a:fillRect/>
          </a:stretch>
        </p:blipFill>
        <p:spPr>
          <a:xfrm>
            <a:off x="3455163" y="3286825"/>
            <a:ext cx="2233675" cy="1489125"/>
          </a:xfrm>
          <a:prstGeom prst="rect">
            <a:avLst/>
          </a:prstGeom>
          <a:noFill/>
          <a:ln>
            <a:noFill/>
          </a:ln>
        </p:spPr>
      </p:pic>
      <p:pic>
        <p:nvPicPr>
          <p:cNvPr id="204" name="Google Shape;204;p35"/>
          <p:cNvPicPr preferRelativeResize="0"/>
          <p:nvPr/>
        </p:nvPicPr>
        <p:blipFill>
          <a:blip r:embed="rId7">
            <a:alphaModFix/>
          </a:blip>
          <a:stretch>
            <a:fillRect/>
          </a:stretch>
        </p:blipFill>
        <p:spPr>
          <a:xfrm>
            <a:off x="5841248" y="3237300"/>
            <a:ext cx="2233675" cy="148911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Results After scaling statistical arbitrage backtest to multiple pairs on 15-min time frame from 2016 - 2020</a:t>
            </a:r>
            <a:endParaRPr sz="2300"/>
          </a:p>
          <a:p>
            <a:pPr indent="0" lvl="0" marL="0" rtl="0" algn="l">
              <a:spcBef>
                <a:spcPts val="0"/>
              </a:spcBef>
              <a:spcAft>
                <a:spcPts val="0"/>
              </a:spcAft>
              <a:buNone/>
            </a:pPr>
            <a:r>
              <a:t/>
            </a:r>
            <a:endParaRPr b="0" sz="12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a:p>
        </p:txBody>
      </p:sp>
      <p:pic>
        <p:nvPicPr>
          <p:cNvPr id="210" name="Google Shape;210;p36"/>
          <p:cNvPicPr preferRelativeResize="0"/>
          <p:nvPr/>
        </p:nvPicPr>
        <p:blipFill>
          <a:blip r:embed="rId3">
            <a:alphaModFix/>
          </a:blip>
          <a:stretch>
            <a:fillRect/>
          </a:stretch>
        </p:blipFill>
        <p:spPr>
          <a:xfrm>
            <a:off x="152400" y="1246250"/>
            <a:ext cx="2484424" cy="3744850"/>
          </a:xfrm>
          <a:prstGeom prst="rect">
            <a:avLst/>
          </a:prstGeom>
          <a:noFill/>
          <a:ln>
            <a:noFill/>
          </a:ln>
        </p:spPr>
      </p:pic>
      <p:sp>
        <p:nvSpPr>
          <p:cNvPr id="211" name="Google Shape;211;p36"/>
          <p:cNvSpPr txBox="1"/>
          <p:nvPr/>
        </p:nvSpPr>
        <p:spPr>
          <a:xfrm>
            <a:off x="3683700" y="954450"/>
            <a:ext cx="5029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Plotting cumulative p&amp;l of some pairs below </a:t>
            </a:r>
            <a:endParaRPr>
              <a:latin typeface="Source Code Pro"/>
              <a:ea typeface="Source Code Pro"/>
              <a:cs typeface="Source Code Pro"/>
              <a:sym typeface="Source Code Pro"/>
            </a:endParaRPr>
          </a:p>
        </p:txBody>
      </p:sp>
      <p:pic>
        <p:nvPicPr>
          <p:cNvPr id="212" name="Google Shape;212;p36"/>
          <p:cNvPicPr preferRelativeResize="0"/>
          <p:nvPr/>
        </p:nvPicPr>
        <p:blipFill>
          <a:blip r:embed="rId4">
            <a:alphaModFix/>
          </a:blip>
          <a:stretch>
            <a:fillRect/>
          </a:stretch>
        </p:blipFill>
        <p:spPr>
          <a:xfrm>
            <a:off x="2934650" y="1318200"/>
            <a:ext cx="2359600" cy="1575375"/>
          </a:xfrm>
          <a:prstGeom prst="rect">
            <a:avLst/>
          </a:prstGeom>
          <a:noFill/>
          <a:ln>
            <a:noFill/>
          </a:ln>
        </p:spPr>
      </p:pic>
      <p:pic>
        <p:nvPicPr>
          <p:cNvPr id="213" name="Google Shape;213;p36"/>
          <p:cNvPicPr preferRelativeResize="0"/>
          <p:nvPr/>
        </p:nvPicPr>
        <p:blipFill>
          <a:blip r:embed="rId5">
            <a:alphaModFix/>
          </a:blip>
          <a:stretch>
            <a:fillRect/>
          </a:stretch>
        </p:blipFill>
        <p:spPr>
          <a:xfrm>
            <a:off x="5848525" y="1426950"/>
            <a:ext cx="2292825" cy="1532675"/>
          </a:xfrm>
          <a:prstGeom prst="rect">
            <a:avLst/>
          </a:prstGeom>
          <a:noFill/>
          <a:ln>
            <a:noFill/>
          </a:ln>
        </p:spPr>
      </p:pic>
      <p:pic>
        <p:nvPicPr>
          <p:cNvPr id="214" name="Google Shape;214;p36"/>
          <p:cNvPicPr preferRelativeResize="0"/>
          <p:nvPr/>
        </p:nvPicPr>
        <p:blipFill>
          <a:blip r:embed="rId6">
            <a:alphaModFix/>
          </a:blip>
          <a:stretch>
            <a:fillRect/>
          </a:stretch>
        </p:blipFill>
        <p:spPr>
          <a:xfrm>
            <a:off x="2881050" y="3262575"/>
            <a:ext cx="2413200" cy="1611002"/>
          </a:xfrm>
          <a:prstGeom prst="rect">
            <a:avLst/>
          </a:prstGeom>
          <a:noFill/>
          <a:ln>
            <a:noFill/>
          </a:ln>
        </p:spPr>
      </p:pic>
      <p:pic>
        <p:nvPicPr>
          <p:cNvPr id="215" name="Google Shape;215;p36"/>
          <p:cNvPicPr preferRelativeResize="0"/>
          <p:nvPr/>
        </p:nvPicPr>
        <p:blipFill>
          <a:blip r:embed="rId7">
            <a:alphaModFix/>
          </a:blip>
          <a:stretch>
            <a:fillRect/>
          </a:stretch>
        </p:blipFill>
        <p:spPr>
          <a:xfrm>
            <a:off x="5787950" y="3215062"/>
            <a:ext cx="2555625" cy="170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21" name="Google Shape;221;p37"/>
          <p:cNvSpPr txBox="1"/>
          <p:nvPr>
            <p:ph idx="1" type="body"/>
          </p:nvPr>
        </p:nvSpPr>
        <p:spPr>
          <a:xfrm>
            <a:off x="311700" y="1228675"/>
            <a:ext cx="8520600" cy="1386300"/>
          </a:xfrm>
          <a:prstGeom prst="rect">
            <a:avLst/>
          </a:prstGeom>
        </p:spPr>
        <p:txBody>
          <a:bodyPr anchorCtr="0" anchor="t" bIns="91425" lIns="91425" spcFirstLastPara="1" rIns="91425" wrap="square" tIns="91425">
            <a:noAutofit/>
          </a:bodyPr>
          <a:lstStyle/>
          <a:p>
            <a:pPr indent="0" lvl="0" marL="0" marR="2700135" rtl="0" algn="l">
              <a:lnSpc>
                <a:spcPct val="164706"/>
              </a:lnSpc>
              <a:spcBef>
                <a:spcPts val="0"/>
              </a:spcBef>
              <a:spcAft>
                <a:spcPts val="0"/>
              </a:spcAft>
              <a:buNone/>
            </a:pPr>
            <a:r>
              <a:rPr lang="en" sz="1100">
                <a:solidFill>
                  <a:srgbClr val="000000"/>
                </a:solidFill>
                <a:latin typeface="Arial"/>
                <a:ea typeface="Arial"/>
                <a:cs typeface="Arial"/>
                <a:sym typeface="Arial"/>
              </a:rPr>
              <a:t>statistical arbitrage does work if done properly as we can see in the cumulative p&amp;l of individual pairs key is to selecting pairs and using right parameters like adf critical values threshold, std , rolling n in rolling calculations etc so that's there . that will do as a part of further research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537425" y="54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537425" y="771600"/>
            <a:ext cx="7688700" cy="4286400"/>
          </a:xfrm>
          <a:prstGeom prst="rect">
            <a:avLst/>
          </a:prstGeom>
        </p:spPr>
        <p:txBody>
          <a:bodyPr anchorCtr="0" anchor="t" bIns="91425" lIns="91425" spcFirstLastPara="1" rIns="91425" wrap="square" tIns="91425">
            <a:noAutofit/>
          </a:bodyPr>
          <a:lstStyle/>
          <a:p>
            <a:pPr indent="0" lvl="0" marL="0" marR="79348" rtl="0" algn="l">
              <a:lnSpc>
                <a:spcPct val="103413"/>
              </a:lnSpc>
              <a:spcBef>
                <a:spcPts val="4676"/>
              </a:spcBef>
              <a:spcAft>
                <a:spcPts val="0"/>
              </a:spcAft>
              <a:buNone/>
            </a:pPr>
            <a:r>
              <a:rPr lang="en" sz="700">
                <a:solidFill>
                  <a:srgbClr val="000000"/>
                </a:solidFill>
                <a:latin typeface="Arial"/>
                <a:ea typeface="Arial"/>
                <a:cs typeface="Arial"/>
                <a:sym typeface="Arial"/>
              </a:rPr>
              <a:t>In financial markets and in the real world there are time series which are cointegrated. In general terms if  two time series are ‘cointegrated’ then it means, that the two time-series move together and if  at all there is a deviation from this movement, it is either temporary or can be attributed to a  stray event, and one can expect the two time-series to revert to its regular orbit i.e. converge  and move together again. This type of time series is exactly what we want to find in financial  markets.  </a:t>
            </a:r>
            <a:endParaRPr sz="700">
              <a:solidFill>
                <a:srgbClr val="000000"/>
              </a:solidFill>
              <a:latin typeface="Arial"/>
              <a:ea typeface="Arial"/>
              <a:cs typeface="Arial"/>
              <a:sym typeface="Arial"/>
            </a:endParaRPr>
          </a:p>
          <a:p>
            <a:pPr indent="4889" lvl="0" marL="2273" marR="92952" rtl="0" algn="l">
              <a:lnSpc>
                <a:spcPct val="104124"/>
              </a:lnSpc>
              <a:spcBef>
                <a:spcPts val="3006"/>
              </a:spcBef>
              <a:spcAft>
                <a:spcPts val="0"/>
              </a:spcAft>
              <a:buNone/>
            </a:pPr>
            <a:r>
              <a:rPr lang="en" sz="700">
                <a:solidFill>
                  <a:srgbClr val="000000"/>
                </a:solidFill>
                <a:latin typeface="Arial"/>
                <a:ea typeface="Arial"/>
                <a:cs typeface="Arial"/>
                <a:sym typeface="Arial"/>
              </a:rPr>
              <a:t>So, in this project I will try and find those cointegrated relationships in banking stocks</a:t>
            </a:r>
            <a:endParaRPr sz="700">
              <a:solidFill>
                <a:srgbClr val="000000"/>
              </a:solidFill>
              <a:latin typeface="Arial"/>
              <a:ea typeface="Arial"/>
              <a:cs typeface="Arial"/>
              <a:sym typeface="Arial"/>
            </a:endParaRPr>
          </a:p>
          <a:p>
            <a:pPr indent="5727" lvl="0" marL="1435" rtl="0" algn="l">
              <a:lnSpc>
                <a:spcPct val="103544"/>
              </a:lnSpc>
              <a:spcBef>
                <a:spcPts val="2996"/>
              </a:spcBef>
              <a:spcAft>
                <a:spcPts val="0"/>
              </a:spcAft>
              <a:buNone/>
            </a:pPr>
            <a:r>
              <a:rPr lang="en" sz="700">
                <a:solidFill>
                  <a:srgbClr val="000000"/>
                </a:solidFill>
                <a:latin typeface="Arial"/>
                <a:ea typeface="Arial"/>
                <a:cs typeface="Arial"/>
                <a:sym typeface="Arial"/>
              </a:rPr>
              <a:t>So, to try to find a cointegrated time series we use linear regression. So, what linear regression  does in basic terms comes with the relationship between Independent variable X and dependent  variable Y. That relationship is described in terms of slope. so, slope captures how much Y  would change with change in X. </a:t>
            </a:r>
            <a:endParaRPr sz="700">
              <a:solidFill>
                <a:srgbClr val="000000"/>
              </a:solidFill>
              <a:latin typeface="Arial"/>
              <a:ea typeface="Arial"/>
              <a:cs typeface="Arial"/>
              <a:sym typeface="Arial"/>
            </a:endParaRPr>
          </a:p>
          <a:p>
            <a:pPr indent="3492" lvl="0" marL="2273" marR="203263" rtl="0" algn="just">
              <a:lnSpc>
                <a:spcPct val="103291"/>
              </a:lnSpc>
              <a:spcBef>
                <a:spcPts val="2202"/>
              </a:spcBef>
              <a:spcAft>
                <a:spcPts val="0"/>
              </a:spcAft>
              <a:buNone/>
            </a:pPr>
            <a:r>
              <a:rPr lang="en" sz="700">
                <a:solidFill>
                  <a:srgbClr val="000000"/>
                </a:solidFill>
                <a:latin typeface="Arial"/>
                <a:ea typeface="Arial"/>
                <a:cs typeface="Arial"/>
                <a:sym typeface="Arial"/>
              </a:rPr>
              <a:t>Once we get a relationship then we can use that relationship to predict the value of Y from X.  But more often linear regression has a hard time predicting dependent variables properly. so,  we are not going to use linear regression predictions to directly make trades. </a:t>
            </a:r>
            <a:endParaRPr sz="700">
              <a:solidFill>
                <a:srgbClr val="000000"/>
              </a:solidFill>
              <a:latin typeface="Arial"/>
              <a:ea typeface="Arial"/>
              <a:cs typeface="Arial"/>
              <a:sym typeface="Arial"/>
            </a:endParaRPr>
          </a:p>
          <a:p>
            <a:pPr indent="1816" lvl="0" marL="5346" marR="50888" rtl="0" algn="l">
              <a:lnSpc>
                <a:spcPct val="102913"/>
              </a:lnSpc>
              <a:spcBef>
                <a:spcPts val="3030"/>
              </a:spcBef>
              <a:spcAft>
                <a:spcPts val="0"/>
              </a:spcAft>
              <a:buNone/>
            </a:pPr>
            <a:r>
              <a:rPr lang="en" sz="700">
                <a:solidFill>
                  <a:srgbClr val="000000"/>
                </a:solidFill>
                <a:latin typeface="Arial"/>
                <a:ea typeface="Arial"/>
                <a:cs typeface="Arial"/>
                <a:sym typeface="Arial"/>
              </a:rPr>
              <a:t>Instead of focusing on predictions from the linear regression model we are going to focus on  errors made by the model also known as residuals. so, we will check whether the residuals of a  model are stationary or not meaning the residuals mean and variance is in tight range and  autocorrelation of residual is close to 0. This means a residual time series is stationary. </a:t>
            </a:r>
            <a:endParaRPr sz="700">
              <a:solidFill>
                <a:srgbClr val="000000"/>
              </a:solidFill>
              <a:latin typeface="Arial"/>
              <a:ea typeface="Arial"/>
              <a:cs typeface="Arial"/>
              <a:sym typeface="Arial"/>
            </a:endParaRPr>
          </a:p>
          <a:p>
            <a:pPr indent="1816" lvl="0" marL="5346" marR="170014" rtl="0" algn="l">
              <a:lnSpc>
                <a:spcPct val="103178"/>
              </a:lnSpc>
              <a:spcBef>
                <a:spcPts val="859"/>
              </a:spcBef>
              <a:spcAft>
                <a:spcPts val="0"/>
              </a:spcAft>
              <a:buNone/>
            </a:pPr>
            <a:r>
              <a:rPr lang="en" sz="700">
                <a:solidFill>
                  <a:srgbClr val="000000"/>
                </a:solidFill>
                <a:latin typeface="Arial"/>
                <a:ea typeface="Arial"/>
                <a:cs typeface="Arial"/>
                <a:sym typeface="Arial"/>
              </a:rPr>
              <a:t>Stationarity of residuals confirms that two stocks are cointegrated. they move closely together  and if at all some deviation happens that's temporary, they will converge back. That’s what a  cointegrated series is.</a:t>
            </a:r>
            <a:endParaRPr sz="700">
              <a:solidFill>
                <a:srgbClr val="000000"/>
              </a:solidFill>
              <a:latin typeface="Arial"/>
              <a:ea typeface="Arial"/>
              <a:cs typeface="Arial"/>
              <a:sym typeface="Arial"/>
            </a:endParaRPr>
          </a:p>
          <a:p>
            <a:pPr indent="4889" lvl="0" marL="2273" marR="92952" rtl="0" algn="l">
              <a:lnSpc>
                <a:spcPct val="104124"/>
              </a:lnSpc>
              <a:spcBef>
                <a:spcPts val="3006"/>
              </a:spcBef>
              <a:spcAft>
                <a:spcPts val="0"/>
              </a:spcAft>
              <a:buNone/>
            </a:pPr>
            <a:r>
              <a:t/>
            </a:r>
            <a:endParaRPr sz="700">
              <a:solidFill>
                <a:srgbClr val="000000"/>
              </a:solidFill>
              <a:latin typeface="Arial"/>
              <a:ea typeface="Arial"/>
              <a:cs typeface="Arial"/>
              <a:sym typeface="Arial"/>
            </a:endParaRPr>
          </a:p>
          <a:p>
            <a:pPr indent="0" lvl="0" marL="0" rtl="0" algn="l">
              <a:spcBef>
                <a:spcPts val="0"/>
              </a:spcBef>
              <a:spcAft>
                <a:spcPts val="1600"/>
              </a:spcAft>
              <a:buNone/>
            </a:pPr>
            <a:r>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234264" rtl="0" algn="l">
              <a:lnSpc>
                <a:spcPct val="100000"/>
              </a:lnSpc>
              <a:spcBef>
                <a:spcPts val="3227"/>
              </a:spcBef>
              <a:spcAft>
                <a:spcPts val="0"/>
              </a:spcAft>
              <a:buNone/>
            </a:pPr>
            <a:r>
              <a:rPr lang="en" sz="1000">
                <a:solidFill>
                  <a:srgbClr val="000000"/>
                </a:solidFill>
                <a:latin typeface="Arial"/>
                <a:ea typeface="Arial"/>
                <a:cs typeface="Arial"/>
                <a:sym typeface="Arial"/>
              </a:rPr>
              <a:t>a. I am Using NSE banking stocks and bank nifty index cash 1min data from 2014 to 2020  </a:t>
            </a:r>
            <a:endParaRPr sz="1000">
              <a:solidFill>
                <a:srgbClr val="000000"/>
              </a:solidFill>
              <a:latin typeface="Arial"/>
              <a:ea typeface="Arial"/>
              <a:cs typeface="Arial"/>
              <a:sym typeface="Arial"/>
            </a:endParaRPr>
          </a:p>
          <a:p>
            <a:pPr indent="2514" lvl="0" marL="234823" marR="388783" rtl="0" algn="l">
              <a:lnSpc>
                <a:spcPct val="103254"/>
              </a:lnSpc>
              <a:spcBef>
                <a:spcPts val="91"/>
              </a:spcBef>
              <a:spcAft>
                <a:spcPts val="0"/>
              </a:spcAft>
              <a:buNone/>
            </a:pPr>
            <a:r>
              <a:rPr lang="en" sz="1000">
                <a:solidFill>
                  <a:srgbClr val="000000"/>
                </a:solidFill>
                <a:latin typeface="Arial"/>
                <a:ea typeface="Arial"/>
                <a:cs typeface="Arial"/>
                <a:sym typeface="Arial"/>
              </a:rPr>
              <a:t>b. Stock data is a time series data with Open, High, Low, Close and volume columns c. I am only taking banking stocks data for this project but the same approach can be  applied to the stocks from different sector  </a:t>
            </a:r>
            <a:endParaRPr sz="1000">
              <a:solidFill>
                <a:srgbClr val="000000"/>
              </a:solidFill>
              <a:latin typeface="Arial"/>
              <a:ea typeface="Arial"/>
              <a:cs typeface="Arial"/>
              <a:sym typeface="Arial"/>
            </a:endParaRPr>
          </a:p>
          <a:p>
            <a:pPr indent="0" lvl="0" marL="234124" rtl="0" algn="l">
              <a:lnSpc>
                <a:spcPct val="100000"/>
              </a:lnSpc>
              <a:spcBef>
                <a:spcPts val="56"/>
              </a:spcBef>
              <a:spcAft>
                <a:spcPts val="0"/>
              </a:spcAft>
              <a:buNone/>
            </a:pPr>
            <a:r>
              <a:rPr lang="en" sz="1000">
                <a:solidFill>
                  <a:srgbClr val="000000"/>
                </a:solidFill>
                <a:latin typeface="Arial"/>
                <a:ea typeface="Arial"/>
                <a:cs typeface="Arial"/>
                <a:sym typeface="Arial"/>
              </a:rPr>
              <a:t>d. Data is relatively clean  </a:t>
            </a:r>
            <a:endParaRPr sz="1000">
              <a:solidFill>
                <a:srgbClr val="000000"/>
              </a:solidFill>
              <a:latin typeface="Arial"/>
              <a:ea typeface="Arial"/>
              <a:cs typeface="Arial"/>
              <a:sym typeface="Arial"/>
            </a:endParaRPr>
          </a:p>
          <a:p>
            <a:pPr indent="3632" lvl="0" marL="231190" marR="1025398" rtl="0" algn="l">
              <a:lnSpc>
                <a:spcPct val="104125"/>
              </a:lnSpc>
              <a:spcBef>
                <a:spcPts val="66"/>
              </a:spcBef>
              <a:spcAft>
                <a:spcPts val="0"/>
              </a:spcAft>
              <a:buNone/>
            </a:pPr>
            <a:r>
              <a:rPr lang="en" sz="1000">
                <a:solidFill>
                  <a:srgbClr val="000000"/>
                </a:solidFill>
                <a:latin typeface="Arial"/>
                <a:ea typeface="Arial"/>
                <a:cs typeface="Arial"/>
                <a:sym typeface="Arial"/>
              </a:rPr>
              <a:t>e. Open column has the opening price for the stock for the given timestamp f. High column has the high price stock went in that time frame </a:t>
            </a:r>
            <a:endParaRPr sz="1000">
              <a:solidFill>
                <a:srgbClr val="000000"/>
              </a:solidFill>
              <a:latin typeface="Arial"/>
              <a:ea typeface="Arial"/>
              <a:cs typeface="Arial"/>
              <a:sym typeface="Arial"/>
            </a:endParaRPr>
          </a:p>
          <a:p>
            <a:pPr indent="0" lvl="0" marL="234823" rtl="0" algn="l">
              <a:lnSpc>
                <a:spcPct val="100000"/>
              </a:lnSpc>
              <a:spcBef>
                <a:spcPts val="21"/>
              </a:spcBef>
              <a:spcAft>
                <a:spcPts val="0"/>
              </a:spcAft>
              <a:buNone/>
            </a:pPr>
            <a:r>
              <a:rPr lang="en" sz="1000">
                <a:solidFill>
                  <a:srgbClr val="000000"/>
                </a:solidFill>
                <a:latin typeface="Arial"/>
                <a:ea typeface="Arial"/>
                <a:cs typeface="Arial"/>
                <a:sym typeface="Arial"/>
              </a:rPr>
              <a:t>g. Close column has the close price of the stock for that time frame </a:t>
            </a:r>
            <a:endParaRPr sz="1000">
              <a:solidFill>
                <a:srgbClr val="000000"/>
              </a:solidFill>
              <a:latin typeface="Arial"/>
              <a:ea typeface="Arial"/>
              <a:cs typeface="Arial"/>
              <a:sym typeface="Arial"/>
            </a:endParaRPr>
          </a:p>
          <a:p>
            <a:pPr indent="0" lvl="0" marL="238315" rtl="0" algn="l">
              <a:lnSpc>
                <a:spcPct val="100000"/>
              </a:lnSpc>
              <a:spcBef>
                <a:spcPts val="91"/>
              </a:spcBef>
              <a:spcAft>
                <a:spcPts val="0"/>
              </a:spcAft>
              <a:buNone/>
            </a:pPr>
            <a:r>
              <a:rPr lang="en" sz="1000">
                <a:solidFill>
                  <a:srgbClr val="000000"/>
                </a:solidFill>
                <a:latin typeface="Arial"/>
                <a:ea typeface="Arial"/>
                <a:cs typeface="Arial"/>
                <a:sym typeface="Arial"/>
              </a:rPr>
              <a:t>h. Volume has the amount of trades happened in the given time frame </a:t>
            </a:r>
            <a:endParaRPr sz="1000">
              <a:solidFill>
                <a:srgbClr val="000000"/>
              </a:solidFill>
              <a:latin typeface="Arial"/>
              <a:ea typeface="Arial"/>
              <a:cs typeface="Arial"/>
              <a:sym typeface="Arial"/>
            </a:endParaRPr>
          </a:p>
          <a:p>
            <a:pPr indent="0" lvl="0" marL="238315" rtl="0" algn="l">
              <a:lnSpc>
                <a:spcPct val="100000"/>
              </a:lnSpc>
              <a:spcBef>
                <a:spcPts val="91"/>
              </a:spcBef>
              <a:spcAft>
                <a:spcPts val="0"/>
              </a:spcAft>
              <a:buNone/>
            </a:pPr>
            <a:r>
              <a:rPr lang="en" sz="1000">
                <a:solidFill>
                  <a:srgbClr val="000000"/>
                </a:solidFill>
                <a:latin typeface="Arial"/>
                <a:ea typeface="Arial"/>
                <a:cs typeface="Arial"/>
                <a:sym typeface="Arial"/>
              </a:rPr>
              <a:t>Below is the list of stocks and bank nifty index cash data that i am using for this project:</a:t>
            </a:r>
            <a:endParaRPr sz="1000">
              <a:solidFill>
                <a:srgbClr val="000000"/>
              </a:solidFill>
              <a:latin typeface="Arial"/>
              <a:ea typeface="Arial"/>
              <a:cs typeface="Arial"/>
              <a:sym typeface="Arial"/>
            </a:endParaRPr>
          </a:p>
          <a:p>
            <a:pPr indent="0" lvl="0" marL="238315" rtl="0" algn="l">
              <a:lnSpc>
                <a:spcPct val="100000"/>
              </a:lnSpc>
              <a:spcBef>
                <a:spcPts val="91"/>
              </a:spcBef>
              <a:spcAft>
                <a:spcPts val="0"/>
              </a:spcAft>
              <a:buNone/>
            </a:pPr>
            <a:r>
              <a:t/>
            </a:r>
            <a:endParaRPr sz="1000">
              <a:solidFill>
                <a:srgbClr val="000000"/>
              </a:solidFill>
              <a:latin typeface="Arial"/>
              <a:ea typeface="Arial"/>
              <a:cs typeface="Arial"/>
              <a:sym typeface="Arial"/>
            </a:endParaRPr>
          </a:p>
          <a:p>
            <a:pPr indent="0" lvl="0" marL="695515" rtl="0" algn="l">
              <a:lnSpc>
                <a:spcPct val="100000"/>
              </a:lnSpc>
              <a:spcBef>
                <a:spcPts val="91"/>
              </a:spcBef>
              <a:spcAft>
                <a:spcPts val="0"/>
              </a:spcAft>
              <a:buNone/>
            </a:pPr>
            <a:r>
              <a:rPr lang="en" sz="1000">
                <a:solidFill>
                  <a:srgbClr val="000000"/>
                </a:solidFill>
                <a:highlight>
                  <a:srgbClr val="FFFFFF"/>
                </a:highlight>
                <a:latin typeface="Arial"/>
                <a:ea typeface="Arial"/>
                <a:cs typeface="Arial"/>
                <a:sym typeface="Arial"/>
              </a:rPr>
              <a:t>['BANKNIFTY',  'AXISBANK', 'BANKBARODA,</a:t>
            </a:r>
            <a:endParaRPr sz="1000">
              <a:solidFill>
                <a:srgbClr val="000000"/>
              </a:solidFill>
              <a:highlight>
                <a:srgbClr val="FFFFFF"/>
              </a:highlight>
              <a:latin typeface="Arial"/>
              <a:ea typeface="Arial"/>
              <a:cs typeface="Arial"/>
              <a:sym typeface="Arial"/>
            </a:endParaRPr>
          </a:p>
          <a:p>
            <a:pPr indent="0" lvl="0" marL="695515" rtl="0" algn="l">
              <a:lnSpc>
                <a:spcPct val="100000"/>
              </a:lnSpc>
              <a:spcBef>
                <a:spcPts val="91"/>
              </a:spcBef>
              <a:spcAft>
                <a:spcPts val="0"/>
              </a:spcAft>
              <a:buNone/>
            </a:pPr>
            <a:r>
              <a:rPr lang="en" sz="1000">
                <a:solidFill>
                  <a:srgbClr val="000000"/>
                </a:solidFill>
                <a:highlight>
                  <a:srgbClr val="FFFFFF"/>
                </a:highlight>
                <a:latin typeface="Arial"/>
                <a:ea typeface="Arial"/>
                <a:cs typeface="Arial"/>
                <a:sym typeface="Arial"/>
              </a:rPr>
              <a:t> 'BANKINDIA','HDFC',  'HDFCBANK.csv',</a:t>
            </a:r>
            <a:endParaRPr sz="1000">
              <a:solidFill>
                <a:srgbClr val="000000"/>
              </a:solidFill>
              <a:highlight>
                <a:srgbClr val="FFFFFF"/>
              </a:highlight>
              <a:latin typeface="Arial"/>
              <a:ea typeface="Arial"/>
              <a:cs typeface="Arial"/>
              <a:sym typeface="Arial"/>
            </a:endParaRPr>
          </a:p>
          <a:p>
            <a:pPr indent="0" lvl="0" marL="695515" rtl="0" algn="l">
              <a:lnSpc>
                <a:spcPct val="100000"/>
              </a:lnSpc>
              <a:spcBef>
                <a:spcPts val="91"/>
              </a:spcBef>
              <a:spcAft>
                <a:spcPts val="0"/>
              </a:spcAft>
              <a:buNone/>
            </a:pPr>
            <a:r>
              <a:rPr lang="en" sz="1000">
                <a:solidFill>
                  <a:srgbClr val="000000"/>
                </a:solidFill>
                <a:highlight>
                  <a:srgbClr val="FFFFFF"/>
                </a:highlight>
                <a:latin typeface="Arial"/>
                <a:ea typeface="Arial"/>
                <a:cs typeface="Arial"/>
                <a:sym typeface="Arial"/>
              </a:rPr>
              <a:t> 'ICICIBANK', 'IDBI',  'KOTAKBANK.csv',</a:t>
            </a:r>
            <a:endParaRPr sz="1000">
              <a:solidFill>
                <a:srgbClr val="000000"/>
              </a:solidFill>
              <a:highlight>
                <a:srgbClr val="FFFFFF"/>
              </a:highlight>
              <a:latin typeface="Arial"/>
              <a:ea typeface="Arial"/>
              <a:cs typeface="Arial"/>
              <a:sym typeface="Arial"/>
            </a:endParaRPr>
          </a:p>
          <a:p>
            <a:pPr indent="0" lvl="0" marL="695515" rtl="0" algn="l">
              <a:lnSpc>
                <a:spcPct val="100000"/>
              </a:lnSpc>
              <a:spcBef>
                <a:spcPts val="91"/>
              </a:spcBef>
              <a:spcAft>
                <a:spcPts val="0"/>
              </a:spcAft>
              <a:buNone/>
            </a:pPr>
            <a:r>
              <a:rPr lang="en" sz="1000">
                <a:solidFill>
                  <a:srgbClr val="000000"/>
                </a:solidFill>
                <a:highlight>
                  <a:srgbClr val="FFFFFF"/>
                </a:highlight>
                <a:latin typeface="Arial"/>
                <a:ea typeface="Arial"/>
                <a:cs typeface="Arial"/>
                <a:sym typeface="Arial"/>
              </a:rPr>
              <a:t> 'PNB', 'SBIN']</a:t>
            </a:r>
            <a:endParaRPr sz="1000">
              <a:solidFill>
                <a:srgbClr val="000000"/>
              </a:solidFill>
              <a:latin typeface="Arial"/>
              <a:ea typeface="Arial"/>
              <a:cs typeface="Arial"/>
              <a:sym typeface="Arial"/>
            </a:endParaRPr>
          </a:p>
          <a:p>
            <a:pPr indent="0" lvl="0" marL="695515" rtl="0" algn="l">
              <a:lnSpc>
                <a:spcPct val="100000"/>
              </a:lnSpc>
              <a:spcBef>
                <a:spcPts val="91"/>
              </a:spcBef>
              <a:spcAft>
                <a:spcPts val="0"/>
              </a:spcAft>
              <a:buNone/>
            </a:pPr>
            <a:r>
              <a:t/>
            </a:r>
            <a:endParaRPr sz="1000">
              <a:solidFill>
                <a:srgbClr val="000000"/>
              </a:solidFill>
              <a:latin typeface="Arial"/>
              <a:ea typeface="Arial"/>
              <a:cs typeface="Arial"/>
              <a:sym typeface="Arial"/>
            </a:endParaRPr>
          </a:p>
          <a:p>
            <a:pPr indent="0" lvl="0" marL="238315" rtl="0" algn="l">
              <a:lnSpc>
                <a:spcPct val="100000"/>
              </a:lnSpc>
              <a:spcBef>
                <a:spcPts val="91"/>
              </a:spcBef>
              <a:spcAft>
                <a:spcPts val="0"/>
              </a:spcAft>
              <a:buNone/>
            </a:pPr>
            <a:r>
              <a:rPr lang="en" sz="1000">
                <a:solidFill>
                  <a:srgbClr val="000000"/>
                </a:solidFill>
                <a:latin typeface="Arial"/>
                <a:ea typeface="Arial"/>
                <a:cs typeface="Arial"/>
                <a:sym typeface="Arial"/>
              </a:rPr>
              <a:t>data acquired from my current firm's data vendor data cannot be shared due copyright  issues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1152715" rtl="0" algn="l">
              <a:lnSpc>
                <a:spcPct val="100000"/>
              </a:lnSpc>
              <a:spcBef>
                <a:spcPts val="91"/>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08825" y="176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81" name="Google Shape;81;p17"/>
          <p:cNvSpPr txBox="1"/>
          <p:nvPr>
            <p:ph idx="1" type="body"/>
          </p:nvPr>
        </p:nvSpPr>
        <p:spPr>
          <a:xfrm>
            <a:off x="119675" y="661800"/>
            <a:ext cx="8520600" cy="3340200"/>
          </a:xfrm>
          <a:prstGeom prst="rect">
            <a:avLst/>
          </a:prstGeom>
        </p:spPr>
        <p:txBody>
          <a:bodyPr anchorCtr="0" anchor="t" bIns="91425" lIns="91425" spcFirstLastPara="1" rIns="91425" wrap="square" tIns="91425">
            <a:noAutofit/>
          </a:bodyPr>
          <a:lstStyle/>
          <a:p>
            <a:pPr indent="10756" lvl="0" marL="2273" marR="246848" rtl="0" algn="l">
              <a:lnSpc>
                <a:spcPct val="103413"/>
              </a:lnSpc>
              <a:spcBef>
                <a:spcPts val="2426"/>
              </a:spcBef>
              <a:spcAft>
                <a:spcPts val="0"/>
              </a:spcAft>
              <a:buNone/>
            </a:pPr>
            <a:r>
              <a:rPr lang="en" sz="1100">
                <a:solidFill>
                  <a:srgbClr val="000000"/>
                </a:solidFill>
                <a:latin typeface="Arial"/>
                <a:ea typeface="Arial"/>
                <a:cs typeface="Arial"/>
                <a:sym typeface="Arial"/>
              </a:rPr>
              <a:t>In EDA I am keen on getting to know which stocks have high negative or positive  Correlation. So, I can decide which two stock timeseries to find cointegration in. This narrows  down my search. But it is not necessary that correlated pairs will be cointegrated as well but  there is more chance of pairs being cointegrated if they have strong correlation as well. So  that's why I will use correlation to filter down stocks which have higher negative or positive  correlation out of numerous possible banking pairs combinations. </a:t>
            </a:r>
            <a:endParaRPr sz="1100">
              <a:solidFill>
                <a:srgbClr val="000000"/>
              </a:solidFill>
              <a:latin typeface="Arial"/>
              <a:ea typeface="Arial"/>
              <a:cs typeface="Arial"/>
              <a:sym typeface="Arial"/>
            </a:endParaRPr>
          </a:p>
          <a:p>
            <a:pPr indent="10756" lvl="0" marL="2273" marR="246848" rtl="0" algn="l">
              <a:lnSpc>
                <a:spcPct val="103413"/>
              </a:lnSpc>
              <a:spcBef>
                <a:spcPts val="2426"/>
              </a:spcBef>
              <a:spcAft>
                <a:spcPts val="0"/>
              </a:spcAft>
              <a:buNone/>
            </a:pPr>
            <a:r>
              <a:rPr lang="en" sz="1100">
                <a:solidFill>
                  <a:srgbClr val="000000"/>
                </a:solidFill>
                <a:latin typeface="Arial"/>
                <a:ea typeface="Arial"/>
                <a:cs typeface="Arial"/>
                <a:sym typeface="Arial"/>
              </a:rPr>
              <a:t>I am doing EDA on data from 2014 - 2015 as we want to avoid look-ahead bias while selecting pairs . as I would be testing my hypothesis on data from 2016 - 2020.</a:t>
            </a:r>
            <a:endParaRPr sz="1100">
              <a:solidFill>
                <a:srgbClr val="000000"/>
              </a:solidFill>
              <a:latin typeface="Arial"/>
              <a:ea typeface="Arial"/>
              <a:cs typeface="Arial"/>
              <a:sym typeface="Arial"/>
            </a:endParaRPr>
          </a:p>
          <a:p>
            <a:pPr indent="10756" lvl="0" marL="2273" marR="246848" rtl="0" algn="l">
              <a:lnSpc>
                <a:spcPct val="103413"/>
              </a:lnSpc>
              <a:spcBef>
                <a:spcPts val="2426"/>
              </a:spcBef>
              <a:spcAft>
                <a:spcPts val="0"/>
              </a:spcAft>
              <a:buNone/>
            </a:pPr>
            <a:r>
              <a:t/>
            </a:r>
            <a:endParaRPr sz="1100">
              <a:solidFill>
                <a:srgbClr val="000000"/>
              </a:solidFill>
              <a:latin typeface="Arial"/>
              <a:ea typeface="Arial"/>
              <a:cs typeface="Arial"/>
              <a:sym typeface="Arial"/>
            </a:endParaRPr>
          </a:p>
        </p:txBody>
      </p:sp>
      <p:pic>
        <p:nvPicPr>
          <p:cNvPr id="82" name="Google Shape;82;p17"/>
          <p:cNvPicPr preferRelativeResize="0"/>
          <p:nvPr/>
        </p:nvPicPr>
        <p:blipFill>
          <a:blip r:embed="rId3">
            <a:alphaModFix/>
          </a:blip>
          <a:stretch>
            <a:fillRect/>
          </a:stretch>
        </p:blipFill>
        <p:spPr>
          <a:xfrm>
            <a:off x="995925" y="2895600"/>
            <a:ext cx="5905500" cy="199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plot of all </a:t>
            </a:r>
            <a:r>
              <a:rPr lang="en"/>
              <a:t>banking pairs</a:t>
            </a:r>
            <a:endParaRPr/>
          </a:p>
        </p:txBody>
      </p:sp>
      <p:pic>
        <p:nvPicPr>
          <p:cNvPr id="88" name="Google Shape;88;p18"/>
          <p:cNvPicPr preferRelativeResize="0"/>
          <p:nvPr/>
        </p:nvPicPr>
        <p:blipFill>
          <a:blip r:embed="rId3">
            <a:alphaModFix/>
          </a:blip>
          <a:stretch>
            <a:fillRect/>
          </a:stretch>
        </p:blipFill>
        <p:spPr>
          <a:xfrm>
            <a:off x="1672675" y="1272250"/>
            <a:ext cx="4704624" cy="3374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stocks </a:t>
            </a:r>
            <a:endParaRPr/>
          </a:p>
        </p:txBody>
      </p:sp>
      <p:pic>
        <p:nvPicPr>
          <p:cNvPr id="94" name="Google Shape;94;p19"/>
          <p:cNvPicPr preferRelativeResize="0"/>
          <p:nvPr/>
        </p:nvPicPr>
        <p:blipFill>
          <a:blip r:embed="rId3">
            <a:alphaModFix/>
          </a:blip>
          <a:stretch>
            <a:fillRect/>
          </a:stretch>
        </p:blipFill>
        <p:spPr>
          <a:xfrm>
            <a:off x="1226388" y="1218825"/>
            <a:ext cx="6691224" cy="3568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Correlation plot </a:t>
            </a:r>
            <a:r>
              <a:rPr lang="en" sz="2900"/>
              <a:t>highlighting</a:t>
            </a:r>
            <a:r>
              <a:rPr lang="en" sz="2900"/>
              <a:t> high </a:t>
            </a:r>
            <a:r>
              <a:rPr lang="en" sz="2900"/>
              <a:t>negative</a:t>
            </a:r>
            <a:r>
              <a:rPr lang="en" sz="2900"/>
              <a:t> or </a:t>
            </a:r>
            <a:r>
              <a:rPr lang="en" sz="2900"/>
              <a:t>positive</a:t>
            </a:r>
            <a:r>
              <a:rPr lang="en" sz="2900"/>
              <a:t> correlation</a:t>
            </a:r>
            <a:endParaRPr sz="2900"/>
          </a:p>
        </p:txBody>
      </p:sp>
      <p:pic>
        <p:nvPicPr>
          <p:cNvPr id="100" name="Google Shape;100;p20"/>
          <p:cNvPicPr preferRelativeResize="0"/>
          <p:nvPr/>
        </p:nvPicPr>
        <p:blipFill>
          <a:blip r:embed="rId3">
            <a:alphaModFix/>
          </a:blip>
          <a:stretch>
            <a:fillRect/>
          </a:stretch>
        </p:blipFill>
        <p:spPr>
          <a:xfrm>
            <a:off x="191375" y="1307025"/>
            <a:ext cx="5991276" cy="3195350"/>
          </a:xfrm>
          <a:prstGeom prst="rect">
            <a:avLst/>
          </a:prstGeom>
          <a:noFill/>
          <a:ln>
            <a:noFill/>
          </a:ln>
        </p:spPr>
      </p:pic>
      <p:sp>
        <p:nvSpPr>
          <p:cNvPr id="101" name="Google Shape;101;p20"/>
          <p:cNvSpPr txBox="1"/>
          <p:nvPr/>
        </p:nvSpPr>
        <p:spPr>
          <a:xfrm>
            <a:off x="5876650" y="1834600"/>
            <a:ext cx="30585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Pairs with strong negative or positive correlation heatmap </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AutoNum type="arabicParenR"/>
            </a:pPr>
            <a:r>
              <a:rPr lang="en" sz="1000">
                <a:latin typeface="Source Code Pro"/>
                <a:ea typeface="Source Code Pro"/>
                <a:cs typeface="Source Code Pro"/>
                <a:sym typeface="Source Code Pro"/>
              </a:rPr>
              <a:t>1 if (correlation &gt; 0.8) or (correlation &lt; -0.8)</a:t>
            </a:r>
            <a:endParaRPr sz="1000">
              <a:latin typeface="Source Code Pro"/>
              <a:ea typeface="Source Code Pro"/>
              <a:cs typeface="Source Code Pro"/>
              <a:sym typeface="Source Code Pro"/>
            </a:endParaRPr>
          </a:p>
          <a:p>
            <a:pPr indent="0" lvl="0" marL="457200" rtl="0" algn="l">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 2)   0 for correlation between 0.8 and -0.8</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Pairs selected from correlation </a:t>
            </a:r>
            <a:r>
              <a:rPr lang="en"/>
              <a:t>analysis</a:t>
            </a:r>
            <a:r>
              <a:rPr lang="en"/>
              <a:t> </a:t>
            </a:r>
            <a:endParaRPr/>
          </a:p>
        </p:txBody>
      </p:sp>
      <p:pic>
        <p:nvPicPr>
          <p:cNvPr id="107" name="Google Shape;107;p21"/>
          <p:cNvPicPr preferRelativeResize="0"/>
          <p:nvPr/>
        </p:nvPicPr>
        <p:blipFill>
          <a:blip r:embed="rId3">
            <a:alphaModFix/>
          </a:blip>
          <a:stretch>
            <a:fillRect/>
          </a:stretch>
        </p:blipFill>
        <p:spPr>
          <a:xfrm>
            <a:off x="2703575" y="1318275"/>
            <a:ext cx="2762250" cy="309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