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matic SC"/>
      <p:regular r:id="rId29"/>
      <p:bold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adec845f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adec845f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adec845f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adec845f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dec845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adec845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dec845f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dec845f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c0411b5d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c0411b5d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dec845f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dec845f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0411b5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0411b5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c0411b5d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c0411b5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dec845f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dec845f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adec845f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adec845f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adec845f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adec845f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adec845f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adec845f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adec845f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adec845f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c0411b5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c0411b5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c0411b5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c0411b5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adec845f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adec845f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adec845f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adec845f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adec845f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adec845f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adec845f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adec845f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adec845f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adec845f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adec845f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adec845f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adec845f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adec845f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44575"/>
            <a:ext cx="8520600" cy="28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Predicting Nifty trend for next day with </a:t>
            </a:r>
            <a:r>
              <a:rPr lang="en" sz="4100"/>
              <a:t>Decision</a:t>
            </a:r>
            <a:r>
              <a:rPr lang="en" sz="4100"/>
              <a:t> Tree and Random Forest</a:t>
            </a:r>
            <a:endParaRPr sz="41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after feature creation </a:t>
            </a:r>
            <a:endParaRPr/>
          </a:p>
        </p:txBody>
      </p:sp>
      <p:pic>
        <p:nvPicPr>
          <p:cNvPr id="116" name="Google Shape;116;p22"/>
          <p:cNvPicPr preferRelativeResize="0"/>
          <p:nvPr/>
        </p:nvPicPr>
        <p:blipFill>
          <a:blip r:embed="rId3">
            <a:alphaModFix/>
          </a:blip>
          <a:stretch>
            <a:fillRect/>
          </a:stretch>
        </p:blipFill>
        <p:spPr>
          <a:xfrm>
            <a:off x="2190525" y="1175525"/>
            <a:ext cx="3768061" cy="374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28575"/>
            <a:ext cx="85206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Training and testing </a:t>
            </a:r>
            <a:r>
              <a:rPr lang="en" sz="2500"/>
              <a:t>decision</a:t>
            </a:r>
            <a:r>
              <a:rPr lang="en" sz="2500"/>
              <a:t> tree classifier with default hyper </a:t>
            </a:r>
            <a:r>
              <a:rPr lang="en" sz="2500"/>
              <a:t>parameters</a:t>
            </a:r>
            <a:r>
              <a:rPr lang="en" sz="3800"/>
              <a:t> </a:t>
            </a:r>
            <a:endParaRPr sz="3800"/>
          </a:p>
          <a:p>
            <a:pPr indent="0" lvl="0" marL="0" rtl="0" algn="l">
              <a:spcBef>
                <a:spcPts val="0"/>
              </a:spcBef>
              <a:spcAft>
                <a:spcPts val="0"/>
              </a:spcAft>
              <a:buNone/>
            </a:pPr>
            <a:r>
              <a:t/>
            </a:r>
            <a:endParaRPr/>
          </a:p>
        </p:txBody>
      </p:sp>
      <p:sp>
        <p:nvSpPr>
          <p:cNvPr id="122" name="Google Shape;122;p23"/>
          <p:cNvSpPr txBox="1"/>
          <p:nvPr/>
        </p:nvSpPr>
        <p:spPr>
          <a:xfrm>
            <a:off x="832900" y="1056125"/>
            <a:ext cx="27861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Confusion matrix</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23" name="Google Shape;123;p23"/>
          <p:cNvSpPr txBox="1"/>
          <p:nvPr/>
        </p:nvSpPr>
        <p:spPr>
          <a:xfrm>
            <a:off x="5668550" y="1056125"/>
            <a:ext cx="27003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Classification report</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24" name="Google Shape;124;p23"/>
          <p:cNvSpPr txBox="1"/>
          <p:nvPr/>
        </p:nvSpPr>
        <p:spPr>
          <a:xfrm>
            <a:off x="664375" y="3246825"/>
            <a:ext cx="7843800" cy="1596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100">
                <a:latin typeface="Source Code Pro"/>
                <a:ea typeface="Source Code Pro"/>
                <a:cs typeface="Source Code Pro"/>
                <a:sym typeface="Source Code Pro"/>
              </a:rPr>
              <a:t>So the model is not performing well on default hyperparameters </a:t>
            </a:r>
            <a:endParaRPr sz="1100">
              <a:latin typeface="Source Code Pro"/>
              <a:ea typeface="Source Code Pro"/>
              <a:cs typeface="Source Code Pro"/>
              <a:sym typeface="Source Code Pro"/>
            </a:endParaRPr>
          </a:p>
          <a:p>
            <a:pPr indent="0" lvl="0" marL="0" rtl="0" algn="l">
              <a:lnSpc>
                <a:spcPct val="138000"/>
              </a:lnSpc>
              <a:spcBef>
                <a:spcPts val="0"/>
              </a:spcBef>
              <a:spcAft>
                <a:spcPts val="0"/>
              </a:spcAft>
              <a:buNone/>
            </a:pPr>
            <a:r>
              <a:t/>
            </a:r>
            <a:endParaRPr sz="1100"/>
          </a:p>
          <a:p>
            <a:pPr indent="-298450" lvl="0" marL="457200" rtl="0" algn="l">
              <a:lnSpc>
                <a:spcPct val="115000"/>
              </a:lnSpc>
              <a:spcBef>
                <a:spcPts val="1600"/>
              </a:spcBef>
              <a:spcAft>
                <a:spcPts val="0"/>
              </a:spcAft>
              <a:buSzPts val="1100"/>
              <a:buFont typeface="Source Code Pro"/>
              <a:buAutoNum type="arabicPeriod"/>
            </a:pPr>
            <a:r>
              <a:rPr lang="en" sz="1100">
                <a:latin typeface="Source Code Pro"/>
                <a:ea typeface="Source Code Pro"/>
                <a:cs typeface="Source Code Pro"/>
                <a:sym typeface="Source Code Pro"/>
              </a:rPr>
              <a:t>Accuracy is the most important metric for this problem which is 0.50 which equivalent to a coin toss  </a:t>
            </a:r>
            <a:endParaRPr sz="1100">
              <a:latin typeface="Source Code Pro"/>
              <a:ea typeface="Source Code Pro"/>
              <a:cs typeface="Source Code Pro"/>
              <a:sym typeface="Source Code Pro"/>
            </a:endParaRPr>
          </a:p>
          <a:p>
            <a:pPr indent="-304800" lvl="0" marL="457200" rtl="0" algn="l">
              <a:lnSpc>
                <a:spcPct val="115000"/>
              </a:lnSpc>
              <a:spcBef>
                <a:spcPts val="0"/>
              </a:spcBef>
              <a:spcAft>
                <a:spcPts val="0"/>
              </a:spcAft>
              <a:buSzPts val="1200"/>
              <a:buFont typeface="Source Code Pro"/>
              <a:buAutoNum type="arabicPeriod"/>
            </a:pPr>
            <a:r>
              <a:rPr lang="en" sz="1150">
                <a:highlight>
                  <a:srgbClr val="FFFFFF"/>
                </a:highlight>
              </a:rPr>
              <a:t>fivefold cross-validation mean accuracy of the model is also not good: 0.5026315789473685</a:t>
            </a:r>
            <a:endParaRPr sz="1150">
              <a:highlight>
                <a:srgbClr val="FFFFFF"/>
              </a:highlight>
            </a:endParaRPr>
          </a:p>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pic>
        <p:nvPicPr>
          <p:cNvPr id="125" name="Google Shape;125;p23"/>
          <p:cNvPicPr preferRelativeResize="0"/>
          <p:nvPr/>
        </p:nvPicPr>
        <p:blipFill>
          <a:blip r:embed="rId3">
            <a:alphaModFix/>
          </a:blip>
          <a:stretch>
            <a:fillRect/>
          </a:stretch>
        </p:blipFill>
        <p:spPr>
          <a:xfrm>
            <a:off x="832900" y="1700150"/>
            <a:ext cx="2880549" cy="1014550"/>
          </a:xfrm>
          <a:prstGeom prst="rect">
            <a:avLst/>
          </a:prstGeom>
          <a:noFill/>
          <a:ln>
            <a:noFill/>
          </a:ln>
        </p:spPr>
      </p:pic>
      <p:pic>
        <p:nvPicPr>
          <p:cNvPr id="126" name="Google Shape;126;p23"/>
          <p:cNvPicPr preferRelativeResize="0"/>
          <p:nvPr/>
        </p:nvPicPr>
        <p:blipFill>
          <a:blip r:embed="rId4">
            <a:alphaModFix/>
          </a:blip>
          <a:stretch>
            <a:fillRect/>
          </a:stretch>
        </p:blipFill>
        <p:spPr>
          <a:xfrm>
            <a:off x="4755550" y="1497721"/>
            <a:ext cx="3752615" cy="12169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from </a:t>
            </a:r>
            <a:r>
              <a:rPr lang="en"/>
              <a:t>default</a:t>
            </a:r>
            <a:r>
              <a:rPr lang="en"/>
              <a:t> </a:t>
            </a:r>
            <a:r>
              <a:rPr lang="en"/>
              <a:t>decision</a:t>
            </a:r>
            <a:r>
              <a:rPr lang="en"/>
              <a:t> tree </a:t>
            </a:r>
            <a:endParaRPr/>
          </a:p>
        </p:txBody>
      </p:sp>
      <p:pic>
        <p:nvPicPr>
          <p:cNvPr id="132" name="Google Shape;132;p24"/>
          <p:cNvPicPr preferRelativeResize="0"/>
          <p:nvPr/>
        </p:nvPicPr>
        <p:blipFill>
          <a:blip r:embed="rId3">
            <a:alphaModFix/>
          </a:blip>
          <a:stretch>
            <a:fillRect/>
          </a:stretch>
        </p:blipFill>
        <p:spPr>
          <a:xfrm>
            <a:off x="1876750" y="1093850"/>
            <a:ext cx="4575575" cy="3744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Optimizing</a:t>
            </a:r>
            <a:r>
              <a:rPr lang="en" sz="3200"/>
              <a:t> </a:t>
            </a:r>
            <a:r>
              <a:rPr lang="en" sz="3200"/>
              <a:t>decision</a:t>
            </a:r>
            <a:r>
              <a:rPr lang="en" sz="3200"/>
              <a:t> tree hyper </a:t>
            </a:r>
            <a:r>
              <a:rPr lang="en" sz="3200"/>
              <a:t>parameters</a:t>
            </a:r>
            <a:r>
              <a:rPr lang="en" sz="3200"/>
              <a:t> with  random </a:t>
            </a:r>
            <a:r>
              <a:rPr lang="en" sz="3200"/>
              <a:t>search</a:t>
            </a:r>
            <a:r>
              <a:rPr lang="en" sz="3200"/>
              <a:t> cv </a:t>
            </a:r>
            <a:endParaRPr sz="3200"/>
          </a:p>
        </p:txBody>
      </p:sp>
      <p:pic>
        <p:nvPicPr>
          <p:cNvPr id="138" name="Google Shape;138;p25"/>
          <p:cNvPicPr preferRelativeResize="0"/>
          <p:nvPr/>
        </p:nvPicPr>
        <p:blipFill>
          <a:blip r:embed="rId3">
            <a:alphaModFix/>
          </a:blip>
          <a:stretch>
            <a:fillRect/>
          </a:stretch>
        </p:blipFill>
        <p:spPr>
          <a:xfrm>
            <a:off x="152400" y="1246250"/>
            <a:ext cx="8839199" cy="1466516"/>
          </a:xfrm>
          <a:prstGeom prst="rect">
            <a:avLst/>
          </a:prstGeom>
          <a:noFill/>
          <a:ln>
            <a:noFill/>
          </a:ln>
        </p:spPr>
      </p:pic>
      <p:pic>
        <p:nvPicPr>
          <p:cNvPr id="139" name="Google Shape;139;p25"/>
          <p:cNvPicPr preferRelativeResize="0"/>
          <p:nvPr/>
        </p:nvPicPr>
        <p:blipFill>
          <a:blip r:embed="rId4">
            <a:alphaModFix/>
          </a:blip>
          <a:stretch>
            <a:fillRect/>
          </a:stretch>
        </p:blipFill>
        <p:spPr>
          <a:xfrm>
            <a:off x="626050" y="3028000"/>
            <a:ext cx="7107700" cy="143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Optimized </a:t>
            </a:r>
            <a:r>
              <a:rPr lang="en" sz="3600"/>
              <a:t>decision</a:t>
            </a:r>
            <a:r>
              <a:rPr lang="en" sz="3600"/>
              <a:t> tree model performanc</a:t>
            </a:r>
            <a:r>
              <a:rPr lang="en" sz="3600"/>
              <a:t>e </a:t>
            </a:r>
            <a:endParaRPr sz="3600"/>
          </a:p>
        </p:txBody>
      </p:sp>
      <p:pic>
        <p:nvPicPr>
          <p:cNvPr id="145" name="Google Shape;145;p26"/>
          <p:cNvPicPr preferRelativeResize="0"/>
          <p:nvPr/>
        </p:nvPicPr>
        <p:blipFill>
          <a:blip r:embed="rId3">
            <a:alphaModFix/>
          </a:blip>
          <a:stretch>
            <a:fillRect/>
          </a:stretch>
        </p:blipFill>
        <p:spPr>
          <a:xfrm>
            <a:off x="393500" y="1330724"/>
            <a:ext cx="3114400" cy="1182200"/>
          </a:xfrm>
          <a:prstGeom prst="rect">
            <a:avLst/>
          </a:prstGeom>
          <a:noFill/>
          <a:ln>
            <a:noFill/>
          </a:ln>
        </p:spPr>
      </p:pic>
      <p:pic>
        <p:nvPicPr>
          <p:cNvPr id="146" name="Google Shape;146;p26"/>
          <p:cNvPicPr preferRelativeResize="0"/>
          <p:nvPr/>
        </p:nvPicPr>
        <p:blipFill>
          <a:blip r:embed="rId4">
            <a:alphaModFix/>
          </a:blip>
          <a:stretch>
            <a:fillRect/>
          </a:stretch>
        </p:blipFill>
        <p:spPr>
          <a:xfrm>
            <a:off x="4163550" y="1330725"/>
            <a:ext cx="4034251" cy="1463450"/>
          </a:xfrm>
          <a:prstGeom prst="rect">
            <a:avLst/>
          </a:prstGeom>
          <a:noFill/>
          <a:ln>
            <a:noFill/>
          </a:ln>
        </p:spPr>
      </p:pic>
      <p:sp>
        <p:nvSpPr>
          <p:cNvPr id="147" name="Google Shape;147;p26"/>
          <p:cNvSpPr txBox="1"/>
          <p:nvPr/>
        </p:nvSpPr>
        <p:spPr>
          <a:xfrm>
            <a:off x="664375" y="3246825"/>
            <a:ext cx="7843800" cy="1596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100">
                <a:latin typeface="Source Code Pro"/>
                <a:ea typeface="Source Code Pro"/>
                <a:cs typeface="Source Code Pro"/>
                <a:sym typeface="Source Code Pro"/>
              </a:rPr>
              <a:t>So the model is not performing well on optimized hyperparameters as well.</a:t>
            </a:r>
            <a:endParaRPr sz="1100">
              <a:latin typeface="Source Code Pro"/>
              <a:ea typeface="Source Code Pro"/>
              <a:cs typeface="Source Code Pro"/>
              <a:sym typeface="Source Code Pro"/>
            </a:endParaRPr>
          </a:p>
          <a:p>
            <a:pPr indent="0" lvl="0" marL="0" rtl="0" algn="l">
              <a:lnSpc>
                <a:spcPct val="138000"/>
              </a:lnSpc>
              <a:spcBef>
                <a:spcPts val="0"/>
              </a:spcBef>
              <a:spcAft>
                <a:spcPts val="0"/>
              </a:spcAft>
              <a:buNone/>
            </a:pPr>
            <a:r>
              <a:t/>
            </a:r>
            <a:endParaRPr sz="1100"/>
          </a:p>
          <a:p>
            <a:pPr indent="-298450" lvl="0" marL="457200" rtl="0" algn="l">
              <a:lnSpc>
                <a:spcPct val="115000"/>
              </a:lnSpc>
              <a:spcBef>
                <a:spcPts val="1600"/>
              </a:spcBef>
              <a:spcAft>
                <a:spcPts val="0"/>
              </a:spcAft>
              <a:buSzPts val="1100"/>
              <a:buFont typeface="Source Code Pro"/>
              <a:buAutoNum type="arabicPeriod"/>
            </a:pPr>
            <a:r>
              <a:rPr lang="en" sz="1100">
                <a:latin typeface="Source Code Pro"/>
                <a:ea typeface="Source Code Pro"/>
                <a:cs typeface="Source Code Pro"/>
                <a:sym typeface="Source Code Pro"/>
              </a:rPr>
              <a:t>Accuracy is the most important metric for this problem which is 0.53 which also closely equivalent to a coin toss  </a:t>
            </a:r>
            <a:endParaRPr sz="1100">
              <a:latin typeface="Source Code Pro"/>
              <a:ea typeface="Source Code Pro"/>
              <a:cs typeface="Source Code Pro"/>
              <a:sym typeface="Source Code Pro"/>
            </a:endParaRPr>
          </a:p>
          <a:p>
            <a:pPr indent="0" lvl="0" marL="457200" rtl="0" algn="l">
              <a:lnSpc>
                <a:spcPct val="115000"/>
              </a:lnSpc>
              <a:spcBef>
                <a:spcPts val="0"/>
              </a:spcBef>
              <a:spcAft>
                <a:spcPts val="0"/>
              </a:spcAft>
              <a:buNone/>
            </a:pPr>
            <a:r>
              <a:t/>
            </a:r>
            <a:endParaRPr sz="1150">
              <a:highlight>
                <a:srgbClr val="FFFFFF"/>
              </a:highlight>
            </a:endParaRPr>
          </a:p>
          <a:p>
            <a:pPr indent="0" lvl="0" marL="457200" rtl="0" algn="l">
              <a:spcBef>
                <a:spcPts val="0"/>
              </a:spcBef>
              <a:spcAft>
                <a:spcPts val="0"/>
              </a:spcAft>
              <a:buNone/>
            </a:pPr>
            <a:r>
              <a:t/>
            </a:r>
            <a:endParaRPr sz="11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600"/>
              <a:t>Feature </a:t>
            </a:r>
            <a:r>
              <a:rPr b="0" lang="en" sz="2600"/>
              <a:t>importance</a:t>
            </a:r>
            <a:r>
              <a:rPr b="0" lang="en" sz="2600"/>
              <a:t> from optimized </a:t>
            </a:r>
            <a:r>
              <a:rPr b="0" lang="en" sz="2600"/>
              <a:t>decision</a:t>
            </a:r>
            <a:r>
              <a:rPr b="0" lang="en" sz="2600"/>
              <a:t> tree in randomized search cv </a:t>
            </a:r>
            <a:endParaRPr b="0" sz="5000"/>
          </a:p>
          <a:p>
            <a:pPr indent="0" lvl="0" marL="0" rtl="0" algn="l">
              <a:spcBef>
                <a:spcPts val="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2350425" y="1093850"/>
            <a:ext cx="4095795" cy="3744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Metric </a:t>
            </a:r>
            <a:r>
              <a:rPr lang="en" sz="2700"/>
              <a:t>comparison</a:t>
            </a:r>
            <a:r>
              <a:rPr lang="en" sz="2700"/>
              <a:t> between baseline </a:t>
            </a:r>
            <a:r>
              <a:rPr lang="en" sz="2700"/>
              <a:t>decision</a:t>
            </a:r>
            <a:r>
              <a:rPr lang="en" sz="2700"/>
              <a:t> tree and optimized </a:t>
            </a:r>
            <a:r>
              <a:rPr lang="en" sz="2700"/>
              <a:t>decision</a:t>
            </a:r>
            <a:r>
              <a:rPr lang="en" sz="2700"/>
              <a:t> tree</a:t>
            </a:r>
            <a:endParaRPr sz="2700"/>
          </a:p>
        </p:txBody>
      </p:sp>
      <p:pic>
        <p:nvPicPr>
          <p:cNvPr id="159" name="Google Shape;159;p28"/>
          <p:cNvPicPr preferRelativeResize="0"/>
          <p:nvPr/>
        </p:nvPicPr>
        <p:blipFill>
          <a:blip r:embed="rId3">
            <a:alphaModFix/>
          </a:blip>
          <a:stretch>
            <a:fillRect/>
          </a:stretch>
        </p:blipFill>
        <p:spPr>
          <a:xfrm>
            <a:off x="1854575" y="1093850"/>
            <a:ext cx="4707410" cy="3744850"/>
          </a:xfrm>
          <a:prstGeom prst="rect">
            <a:avLst/>
          </a:prstGeom>
          <a:noFill/>
          <a:ln>
            <a:noFill/>
          </a:ln>
        </p:spPr>
      </p:pic>
      <p:sp>
        <p:nvSpPr>
          <p:cNvPr id="160" name="Google Shape;160;p28"/>
          <p:cNvSpPr txBox="1"/>
          <p:nvPr/>
        </p:nvSpPr>
        <p:spPr>
          <a:xfrm>
            <a:off x="6956675" y="1420950"/>
            <a:ext cx="1931700" cy="17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We can see the optimized decision tree is performing slightly better than baseline decision tree no significant improvement in </a:t>
            </a:r>
            <a:r>
              <a:rPr lang="en" sz="1200">
                <a:latin typeface="Source Code Pro"/>
                <a:ea typeface="Source Code Pro"/>
                <a:cs typeface="Source Code Pro"/>
                <a:sym typeface="Source Code Pro"/>
              </a:rPr>
              <a:t>performance.</a:t>
            </a:r>
            <a:endParaRPr sz="12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optimized </a:t>
            </a:r>
            <a:r>
              <a:rPr lang="en"/>
              <a:t>decision</a:t>
            </a:r>
            <a:r>
              <a:rPr lang="en"/>
              <a:t> tree </a:t>
            </a:r>
            <a:endParaRPr/>
          </a:p>
        </p:txBody>
      </p:sp>
      <p:pic>
        <p:nvPicPr>
          <p:cNvPr id="166" name="Google Shape;166;p29"/>
          <p:cNvPicPr preferRelativeResize="0"/>
          <p:nvPr/>
        </p:nvPicPr>
        <p:blipFill>
          <a:blip r:embed="rId3">
            <a:alphaModFix/>
          </a:blip>
          <a:stretch>
            <a:fillRect/>
          </a:stretch>
        </p:blipFill>
        <p:spPr>
          <a:xfrm>
            <a:off x="1380900" y="1187050"/>
            <a:ext cx="6241417" cy="374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Training</a:t>
            </a:r>
            <a:r>
              <a:rPr lang="en" sz="3000"/>
              <a:t> and Testing random forest with </a:t>
            </a:r>
            <a:r>
              <a:rPr lang="en" sz="3000"/>
              <a:t>default</a:t>
            </a:r>
            <a:r>
              <a:rPr lang="en" sz="3000"/>
              <a:t> </a:t>
            </a:r>
            <a:r>
              <a:rPr lang="en" sz="3000"/>
              <a:t>parameters</a:t>
            </a:r>
            <a:r>
              <a:rPr lang="en" sz="3000"/>
              <a:t> </a:t>
            </a:r>
            <a:endParaRPr sz="3000"/>
          </a:p>
        </p:txBody>
      </p:sp>
      <p:sp>
        <p:nvSpPr>
          <p:cNvPr id="172" name="Google Shape;172;p30"/>
          <p:cNvSpPr txBox="1"/>
          <p:nvPr/>
        </p:nvSpPr>
        <p:spPr>
          <a:xfrm>
            <a:off x="525075" y="1135850"/>
            <a:ext cx="3139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Confusion matrix </a:t>
            </a:r>
            <a:endParaRPr>
              <a:latin typeface="Source Code Pro"/>
              <a:ea typeface="Source Code Pro"/>
              <a:cs typeface="Source Code Pro"/>
              <a:sym typeface="Source Code Pro"/>
            </a:endParaRPr>
          </a:p>
        </p:txBody>
      </p:sp>
      <p:sp>
        <p:nvSpPr>
          <p:cNvPr id="173" name="Google Shape;173;p30"/>
          <p:cNvSpPr txBox="1"/>
          <p:nvPr/>
        </p:nvSpPr>
        <p:spPr>
          <a:xfrm>
            <a:off x="5122075" y="1221575"/>
            <a:ext cx="30003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Classification report </a:t>
            </a:r>
            <a:endParaRPr>
              <a:latin typeface="Source Code Pro"/>
              <a:ea typeface="Source Code Pro"/>
              <a:cs typeface="Source Code Pro"/>
              <a:sym typeface="Source Code Pro"/>
            </a:endParaRPr>
          </a:p>
        </p:txBody>
      </p:sp>
      <p:sp>
        <p:nvSpPr>
          <p:cNvPr id="174" name="Google Shape;174;p30"/>
          <p:cNvSpPr txBox="1"/>
          <p:nvPr/>
        </p:nvSpPr>
        <p:spPr>
          <a:xfrm>
            <a:off x="1017975" y="3471875"/>
            <a:ext cx="6568800" cy="12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Baseline Random forest accuracy is 0.49 </a:t>
            </a:r>
            <a:r>
              <a:rPr lang="en">
                <a:latin typeface="Source Code Pro"/>
                <a:ea typeface="Source Code Pro"/>
                <a:cs typeface="Source Code Pro"/>
                <a:sym typeface="Source Code Pro"/>
              </a:rPr>
              <a:t>which</a:t>
            </a:r>
            <a:r>
              <a:rPr lang="en">
                <a:latin typeface="Source Code Pro"/>
                <a:ea typeface="Source Code Pro"/>
                <a:cs typeface="Source Code Pro"/>
                <a:sym typeface="Source Code Pro"/>
              </a:rPr>
              <a:t> is not good </a:t>
            </a:r>
            <a:r>
              <a:rPr lang="en">
                <a:latin typeface="Source Code Pro"/>
                <a:ea typeface="Source Code Pro"/>
                <a:cs typeface="Source Code Pro"/>
                <a:sym typeface="Source Code Pro"/>
              </a:rPr>
              <a:t>which</a:t>
            </a:r>
            <a:r>
              <a:rPr lang="en">
                <a:latin typeface="Source Code Pro"/>
                <a:ea typeface="Source Code Pro"/>
                <a:cs typeface="Source Code Pro"/>
                <a:sym typeface="Source Code Pro"/>
              </a:rPr>
              <a:t> is as good as guessing.</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75" name="Google Shape;175;p30"/>
          <p:cNvPicPr preferRelativeResize="0"/>
          <p:nvPr/>
        </p:nvPicPr>
        <p:blipFill>
          <a:blip r:embed="rId3">
            <a:alphaModFix/>
          </a:blip>
          <a:stretch>
            <a:fillRect/>
          </a:stretch>
        </p:blipFill>
        <p:spPr>
          <a:xfrm>
            <a:off x="5053200" y="1638500"/>
            <a:ext cx="3846063" cy="1481450"/>
          </a:xfrm>
          <a:prstGeom prst="rect">
            <a:avLst/>
          </a:prstGeom>
          <a:noFill/>
          <a:ln>
            <a:noFill/>
          </a:ln>
        </p:spPr>
      </p:pic>
      <p:pic>
        <p:nvPicPr>
          <p:cNvPr id="176" name="Google Shape;176;p30"/>
          <p:cNvPicPr preferRelativeResize="0"/>
          <p:nvPr/>
        </p:nvPicPr>
        <p:blipFill>
          <a:blip r:embed="rId4">
            <a:alphaModFix/>
          </a:blip>
          <a:stretch>
            <a:fillRect/>
          </a:stretch>
        </p:blipFill>
        <p:spPr>
          <a:xfrm>
            <a:off x="138225" y="1702675"/>
            <a:ext cx="4672250" cy="125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Tuning </a:t>
            </a:r>
            <a:r>
              <a:rPr lang="en" sz="2900"/>
              <a:t>hyperparameters</a:t>
            </a:r>
            <a:r>
              <a:rPr lang="en" sz="2900"/>
              <a:t> </a:t>
            </a:r>
            <a:r>
              <a:rPr lang="en" sz="2900"/>
              <a:t>for random forest </a:t>
            </a:r>
            <a:r>
              <a:rPr lang="en" sz="2900"/>
              <a:t>with randomized </a:t>
            </a:r>
            <a:r>
              <a:rPr lang="en" sz="2900"/>
              <a:t>search cv</a:t>
            </a:r>
            <a:r>
              <a:rPr lang="en" sz="2900"/>
              <a:t> </a:t>
            </a:r>
            <a:endParaRPr sz="2900"/>
          </a:p>
        </p:txBody>
      </p:sp>
      <p:pic>
        <p:nvPicPr>
          <p:cNvPr id="182" name="Google Shape;182;p31"/>
          <p:cNvPicPr preferRelativeResize="0"/>
          <p:nvPr/>
        </p:nvPicPr>
        <p:blipFill>
          <a:blip r:embed="rId3">
            <a:alphaModFix/>
          </a:blip>
          <a:stretch>
            <a:fillRect/>
          </a:stretch>
        </p:blipFill>
        <p:spPr>
          <a:xfrm>
            <a:off x="152400" y="1246250"/>
            <a:ext cx="8839200" cy="1553729"/>
          </a:xfrm>
          <a:prstGeom prst="rect">
            <a:avLst/>
          </a:prstGeom>
          <a:noFill/>
          <a:ln>
            <a:noFill/>
          </a:ln>
        </p:spPr>
      </p:pic>
      <p:pic>
        <p:nvPicPr>
          <p:cNvPr id="183" name="Google Shape;183;p31"/>
          <p:cNvPicPr preferRelativeResize="0"/>
          <p:nvPr/>
        </p:nvPicPr>
        <p:blipFill>
          <a:blip r:embed="rId4">
            <a:alphaModFix/>
          </a:blip>
          <a:stretch>
            <a:fillRect/>
          </a:stretch>
        </p:blipFill>
        <p:spPr>
          <a:xfrm>
            <a:off x="680875" y="3259600"/>
            <a:ext cx="5913175" cy="136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000"/>
              <a:t>1 Introduction</a:t>
            </a:r>
            <a:endParaRPr sz="1000"/>
          </a:p>
          <a:p>
            <a:pPr indent="0" lvl="0" marL="0" rtl="0" algn="l">
              <a:lnSpc>
                <a:spcPct val="138000"/>
              </a:lnSpc>
              <a:spcBef>
                <a:spcPts val="1600"/>
              </a:spcBef>
              <a:spcAft>
                <a:spcPts val="0"/>
              </a:spcAft>
              <a:buNone/>
            </a:pPr>
            <a:r>
              <a:rPr lang="en" sz="1000"/>
              <a:t>2 Data preprocessing </a:t>
            </a:r>
            <a:endParaRPr sz="1000"/>
          </a:p>
          <a:p>
            <a:pPr indent="0" lvl="0" marL="0" rtl="0" algn="l">
              <a:lnSpc>
                <a:spcPct val="138000"/>
              </a:lnSpc>
              <a:spcBef>
                <a:spcPts val="1600"/>
              </a:spcBef>
              <a:spcAft>
                <a:spcPts val="0"/>
              </a:spcAft>
              <a:buNone/>
            </a:pPr>
            <a:r>
              <a:rPr lang="en" sz="1000"/>
              <a:t>3 EDA</a:t>
            </a:r>
            <a:endParaRPr sz="1000"/>
          </a:p>
          <a:p>
            <a:pPr indent="0" lvl="0" marL="0" rtl="0" algn="l">
              <a:lnSpc>
                <a:spcPct val="138000"/>
              </a:lnSpc>
              <a:spcBef>
                <a:spcPts val="1600"/>
              </a:spcBef>
              <a:spcAft>
                <a:spcPts val="0"/>
              </a:spcAft>
              <a:buNone/>
            </a:pPr>
            <a:r>
              <a:rPr lang="en" sz="1000"/>
              <a:t>4 feature engineering </a:t>
            </a:r>
            <a:endParaRPr sz="1000"/>
          </a:p>
          <a:p>
            <a:pPr indent="0" lvl="0" marL="0" rtl="0" algn="l">
              <a:lnSpc>
                <a:spcPct val="138000"/>
              </a:lnSpc>
              <a:spcBef>
                <a:spcPts val="1600"/>
              </a:spcBef>
              <a:spcAft>
                <a:spcPts val="0"/>
              </a:spcAft>
              <a:buNone/>
            </a:pPr>
            <a:r>
              <a:rPr lang="en" sz="1000"/>
              <a:t>5 training and evaluating the Decision Tree model </a:t>
            </a:r>
            <a:endParaRPr sz="1000"/>
          </a:p>
          <a:p>
            <a:pPr indent="0" lvl="0" marL="0" rtl="0" algn="l">
              <a:lnSpc>
                <a:spcPct val="138000"/>
              </a:lnSpc>
              <a:spcBef>
                <a:spcPts val="1600"/>
              </a:spcBef>
              <a:spcAft>
                <a:spcPts val="0"/>
              </a:spcAft>
              <a:buNone/>
            </a:pPr>
            <a:r>
              <a:rPr lang="en" sz="1000"/>
              <a:t>6 training and evaluating Random Forest classifier</a:t>
            </a:r>
            <a:endParaRPr sz="1000"/>
          </a:p>
          <a:p>
            <a:pPr indent="0" lvl="0" marL="0" rtl="0" algn="l">
              <a:spcBef>
                <a:spcPts val="1600"/>
              </a:spcBef>
              <a:spcAft>
                <a:spcPts val="1600"/>
              </a:spcAft>
              <a:buNone/>
            </a:pPr>
            <a:r>
              <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Optimized random forest </a:t>
            </a:r>
            <a:endParaRPr/>
          </a:p>
        </p:txBody>
      </p:sp>
      <p:sp>
        <p:nvSpPr>
          <p:cNvPr id="189" name="Google Shape;189;p32"/>
          <p:cNvSpPr txBox="1"/>
          <p:nvPr/>
        </p:nvSpPr>
        <p:spPr>
          <a:xfrm>
            <a:off x="364550" y="1103838"/>
            <a:ext cx="3739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Insert </a:t>
            </a:r>
            <a:r>
              <a:rPr lang="en">
                <a:latin typeface="Source Code Pro"/>
                <a:ea typeface="Source Code Pro"/>
                <a:cs typeface="Source Code Pro"/>
                <a:sym typeface="Source Code Pro"/>
              </a:rPr>
              <a:t>confusion</a:t>
            </a:r>
            <a:r>
              <a:rPr lang="en">
                <a:latin typeface="Source Code Pro"/>
                <a:ea typeface="Source Code Pro"/>
                <a:cs typeface="Source Code Pro"/>
                <a:sym typeface="Source Code Pro"/>
              </a:rPr>
              <a:t> matrix </a:t>
            </a:r>
            <a:endParaRPr>
              <a:latin typeface="Source Code Pro"/>
              <a:ea typeface="Source Code Pro"/>
              <a:cs typeface="Source Code Pro"/>
              <a:sym typeface="Source Code Pro"/>
            </a:endParaRPr>
          </a:p>
        </p:txBody>
      </p:sp>
      <p:sp>
        <p:nvSpPr>
          <p:cNvPr id="190" name="Google Shape;190;p32"/>
          <p:cNvSpPr txBox="1"/>
          <p:nvPr/>
        </p:nvSpPr>
        <p:spPr>
          <a:xfrm>
            <a:off x="4903425" y="1103850"/>
            <a:ext cx="35682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Classification report </a:t>
            </a:r>
            <a:endParaRPr>
              <a:latin typeface="Source Code Pro"/>
              <a:ea typeface="Source Code Pro"/>
              <a:cs typeface="Source Code Pro"/>
              <a:sym typeface="Source Code Pro"/>
            </a:endParaRPr>
          </a:p>
        </p:txBody>
      </p:sp>
      <p:sp>
        <p:nvSpPr>
          <p:cNvPr id="191" name="Google Shape;191;p32"/>
          <p:cNvSpPr txBox="1"/>
          <p:nvPr/>
        </p:nvSpPr>
        <p:spPr>
          <a:xfrm>
            <a:off x="1221575" y="3600450"/>
            <a:ext cx="5507700" cy="1039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300">
                <a:latin typeface="Source Code Pro"/>
                <a:ea typeface="Source Code Pro"/>
                <a:cs typeface="Source Code Pro"/>
                <a:sym typeface="Source Code Pro"/>
              </a:rPr>
              <a:t>Optimized random forest is only performing slightly better than the baseline random forest</a:t>
            </a:r>
            <a:endParaRPr sz="1300">
              <a:latin typeface="Source Code Pro"/>
              <a:ea typeface="Source Code Pro"/>
              <a:cs typeface="Source Code Pro"/>
              <a:sym typeface="Source Code Pro"/>
            </a:endParaRPr>
          </a:p>
          <a:p>
            <a:pPr indent="0" lvl="0" marL="0" rtl="0" algn="l">
              <a:lnSpc>
                <a:spcPct val="120000"/>
              </a:lnSpc>
              <a:spcBef>
                <a:spcPts val="0"/>
              </a:spcBef>
              <a:spcAft>
                <a:spcPts val="0"/>
              </a:spcAft>
              <a:buNone/>
            </a:pPr>
            <a:r>
              <a:rPr lang="en" sz="1300">
                <a:latin typeface="Source Code Pro"/>
                <a:ea typeface="Source Code Pro"/>
                <a:cs typeface="Source Code Pro"/>
                <a:sym typeface="Source Code Pro"/>
              </a:rPr>
              <a:t>The overall accuracy of the model is still very low at 0.53 </a:t>
            </a:r>
            <a:endParaRPr sz="13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92" name="Google Shape;192;p32"/>
          <p:cNvPicPr preferRelativeResize="0"/>
          <p:nvPr/>
        </p:nvPicPr>
        <p:blipFill>
          <a:blip r:embed="rId3">
            <a:alphaModFix/>
          </a:blip>
          <a:stretch>
            <a:fillRect/>
          </a:stretch>
        </p:blipFill>
        <p:spPr>
          <a:xfrm>
            <a:off x="8125" y="1844025"/>
            <a:ext cx="4452649" cy="1006250"/>
          </a:xfrm>
          <a:prstGeom prst="rect">
            <a:avLst/>
          </a:prstGeom>
          <a:noFill/>
          <a:ln>
            <a:noFill/>
          </a:ln>
        </p:spPr>
      </p:pic>
      <p:pic>
        <p:nvPicPr>
          <p:cNvPr id="193" name="Google Shape;193;p32"/>
          <p:cNvPicPr preferRelativeResize="0"/>
          <p:nvPr/>
        </p:nvPicPr>
        <p:blipFill>
          <a:blip r:embed="rId4">
            <a:alphaModFix/>
          </a:blip>
          <a:stretch>
            <a:fillRect/>
          </a:stretch>
        </p:blipFill>
        <p:spPr>
          <a:xfrm>
            <a:off x="4104350" y="1716476"/>
            <a:ext cx="4452651" cy="1261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Feature </a:t>
            </a:r>
            <a:r>
              <a:rPr lang="en" sz="3200"/>
              <a:t>importance</a:t>
            </a:r>
            <a:r>
              <a:rPr lang="en" sz="3200"/>
              <a:t> from the optimized random forest </a:t>
            </a:r>
            <a:endParaRPr sz="3200"/>
          </a:p>
        </p:txBody>
      </p:sp>
      <p:pic>
        <p:nvPicPr>
          <p:cNvPr id="199" name="Google Shape;199;p33"/>
          <p:cNvPicPr preferRelativeResize="0"/>
          <p:nvPr/>
        </p:nvPicPr>
        <p:blipFill>
          <a:blip r:embed="rId3">
            <a:alphaModFix/>
          </a:blip>
          <a:stretch>
            <a:fillRect/>
          </a:stretch>
        </p:blipFill>
        <p:spPr>
          <a:xfrm>
            <a:off x="1824350" y="964800"/>
            <a:ext cx="4695701" cy="417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Metric comparison between baselines random forest and optimized random forest  </a:t>
            </a:r>
            <a:endParaRPr sz="2500"/>
          </a:p>
        </p:txBody>
      </p:sp>
      <p:pic>
        <p:nvPicPr>
          <p:cNvPr id="205" name="Google Shape;205;p34"/>
          <p:cNvPicPr preferRelativeResize="0"/>
          <p:nvPr/>
        </p:nvPicPr>
        <p:blipFill>
          <a:blip r:embed="rId3">
            <a:alphaModFix/>
          </a:blip>
          <a:stretch>
            <a:fillRect/>
          </a:stretch>
        </p:blipFill>
        <p:spPr>
          <a:xfrm>
            <a:off x="1514125" y="942825"/>
            <a:ext cx="5523950" cy="3744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211" name="Google Shape;211;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after </a:t>
            </a:r>
            <a:r>
              <a:rPr lang="en"/>
              <a:t>trying</a:t>
            </a:r>
            <a:r>
              <a:rPr lang="en"/>
              <a:t> D</a:t>
            </a:r>
            <a:r>
              <a:rPr lang="en"/>
              <a:t>ecision</a:t>
            </a:r>
            <a:r>
              <a:rPr lang="en"/>
              <a:t> tree and R</a:t>
            </a:r>
            <a:r>
              <a:rPr lang="en"/>
              <a:t>andom</a:t>
            </a:r>
            <a:r>
              <a:rPr lang="en"/>
              <a:t> forest. Still </a:t>
            </a:r>
            <a:r>
              <a:rPr lang="en"/>
              <a:t>couldn't</a:t>
            </a:r>
            <a:r>
              <a:rPr lang="en"/>
              <a:t> get any significant results. So for further research can be applied with creating more features.using this research as a template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In financial markets there are a lot of hidden patterns which can be converted in profitable trading ideas .but we don't know them.  And they are hard to find as there millions of permutation and combination of the hypothesis that can be tested to find whether they work or not. And coming up with this hypothesis is a time-consuming task. but what if we could let the machine learning model do that job of finding patterns. we help the model by giving features and the model can try to find patterns in.there is no limit to the extent of what features than can be created only thing needed is </a:t>
            </a:r>
            <a:r>
              <a:rPr lang="en" sz="1200"/>
              <a:t>creativity</a:t>
            </a:r>
            <a:r>
              <a:rPr lang="en" sz="1200"/>
              <a:t>. So one can create any features that they think might help model in giving better predictions. And if the model is able to find some patterns we can use those patterns to form a profitable trading strategy.that is what this project is about.</a:t>
            </a:r>
            <a:r>
              <a:rPr lang="en" sz="1100">
                <a:solidFill>
                  <a:srgbClr val="000000"/>
                </a:solidFill>
                <a:latin typeface="Arial"/>
                <a:ea typeface="Arial"/>
                <a:cs typeface="Arial"/>
                <a:sym typeface="Arial"/>
              </a:rPr>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preprocessing</a:t>
            </a:r>
            <a:r>
              <a:rPr lang="en"/>
              <a:t> </a:t>
            </a:r>
            <a:endParaRPr/>
          </a:p>
        </p:txBody>
      </p:sp>
      <p:sp>
        <p:nvSpPr>
          <p:cNvPr id="75" name="Google Shape;75;p16"/>
          <p:cNvSpPr txBox="1"/>
          <p:nvPr>
            <p:ph idx="1" type="body"/>
          </p:nvPr>
        </p:nvSpPr>
        <p:spPr>
          <a:xfrm>
            <a:off x="311700" y="1228675"/>
            <a:ext cx="8633700" cy="1907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900"/>
              <a:t>Before we can start doing anything need to get the data ready.</a:t>
            </a:r>
            <a:endParaRPr sz="900"/>
          </a:p>
          <a:p>
            <a:pPr indent="0" lvl="0" marL="0" rtl="0" algn="l">
              <a:lnSpc>
                <a:spcPct val="138000"/>
              </a:lnSpc>
              <a:spcBef>
                <a:spcPts val="1600"/>
              </a:spcBef>
              <a:spcAft>
                <a:spcPts val="0"/>
              </a:spcAft>
              <a:buNone/>
            </a:pPr>
            <a:r>
              <a:rPr lang="en" sz="900"/>
              <a:t>So for that, I am using 1min in freq data for the following assets listed below:</a:t>
            </a:r>
            <a:endParaRPr sz="900"/>
          </a:p>
          <a:p>
            <a:pPr indent="-285750" lvl="0" marL="457200" rtl="0" algn="l">
              <a:spcBef>
                <a:spcPts val="1600"/>
              </a:spcBef>
              <a:spcAft>
                <a:spcPts val="0"/>
              </a:spcAft>
              <a:buClr>
                <a:schemeClr val="dk2"/>
              </a:buClr>
              <a:buSzPts val="900"/>
              <a:buFont typeface="Source Code Pro"/>
              <a:buAutoNum type="arabicPeriod"/>
            </a:pPr>
            <a:r>
              <a:rPr lang="en" sz="900"/>
              <a:t>nifty index cash data</a:t>
            </a:r>
            <a:endParaRPr sz="900"/>
          </a:p>
          <a:p>
            <a:pPr indent="-285750" lvl="0" marL="457200" rtl="0" algn="l">
              <a:spcBef>
                <a:spcPts val="0"/>
              </a:spcBef>
              <a:spcAft>
                <a:spcPts val="0"/>
              </a:spcAft>
              <a:buClr>
                <a:schemeClr val="dk2"/>
              </a:buClr>
              <a:buSzPts val="900"/>
              <a:buFont typeface="Source Code Pro"/>
              <a:buAutoNum type="arabicPeriod"/>
            </a:pPr>
            <a:r>
              <a:rPr lang="en" sz="900"/>
              <a:t>Nifty futures data to get Open interest and Volume </a:t>
            </a:r>
            <a:endParaRPr sz="900"/>
          </a:p>
          <a:p>
            <a:pPr indent="-285750" lvl="0" marL="457200" rtl="0" algn="l">
              <a:spcBef>
                <a:spcPts val="0"/>
              </a:spcBef>
              <a:spcAft>
                <a:spcPts val="0"/>
              </a:spcAft>
              <a:buClr>
                <a:schemeClr val="dk2"/>
              </a:buClr>
              <a:buSzPts val="900"/>
              <a:buFont typeface="Source Code Pro"/>
              <a:buAutoNum type="arabicPeriod"/>
            </a:pPr>
            <a:r>
              <a:rPr lang="en" sz="900"/>
              <a:t>Bank Nifty index cash data </a:t>
            </a:r>
            <a:endParaRPr sz="900"/>
          </a:p>
          <a:p>
            <a:pPr indent="-285750" lvl="0" marL="457200" rtl="0" algn="l">
              <a:spcBef>
                <a:spcPts val="0"/>
              </a:spcBef>
              <a:spcAft>
                <a:spcPts val="0"/>
              </a:spcAft>
              <a:buClr>
                <a:schemeClr val="dk2"/>
              </a:buClr>
              <a:buSzPts val="900"/>
              <a:buFont typeface="Source Code Pro"/>
              <a:buAutoNum type="arabicPeriod"/>
            </a:pPr>
            <a:r>
              <a:rPr lang="en" sz="900"/>
              <a:t>India Vix data   </a:t>
            </a:r>
            <a:endParaRPr sz="900"/>
          </a:p>
          <a:p>
            <a:pPr indent="0" lvl="0" marL="457200" rtl="0" algn="l">
              <a:spcBef>
                <a:spcPts val="0"/>
              </a:spcBef>
              <a:spcAft>
                <a:spcPts val="0"/>
              </a:spcAft>
              <a:buNone/>
            </a:pPr>
            <a:r>
              <a:t/>
            </a:r>
            <a:endParaRPr sz="900"/>
          </a:p>
          <a:p>
            <a:pPr indent="0" lvl="0" marL="0" rtl="0" algn="l">
              <a:lnSpc>
                <a:spcPct val="138000"/>
              </a:lnSpc>
              <a:spcBef>
                <a:spcPts val="0"/>
              </a:spcBef>
              <a:spcAft>
                <a:spcPts val="0"/>
              </a:spcAft>
              <a:buNone/>
            </a:pPr>
            <a:r>
              <a:rPr lang="en" sz="900"/>
              <a:t>Once data is loaded I am resampling the data to Daily freq from 1 min. Then combine all assets data into one CSV.</a:t>
            </a:r>
            <a:endParaRPr sz="900"/>
          </a:p>
          <a:p>
            <a:pPr indent="0" lvl="0" marL="0" rtl="0" algn="l">
              <a:spcBef>
                <a:spcPts val="1600"/>
              </a:spcBef>
              <a:spcAft>
                <a:spcPts val="0"/>
              </a:spcAft>
              <a:buNone/>
            </a:pPr>
            <a:r>
              <a:rPr lang="en" sz="900"/>
              <a:t>below is snapshot of dataframe when all above mentioned data is combined and resampled to daily frequency </a:t>
            </a:r>
            <a:endParaRPr sz="9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sz="1200"/>
          </a:p>
        </p:txBody>
      </p:sp>
      <p:pic>
        <p:nvPicPr>
          <p:cNvPr id="76" name="Google Shape;76;p16"/>
          <p:cNvPicPr preferRelativeResize="0"/>
          <p:nvPr/>
        </p:nvPicPr>
        <p:blipFill>
          <a:blip r:embed="rId3">
            <a:alphaModFix/>
          </a:blip>
          <a:stretch>
            <a:fillRect/>
          </a:stretch>
        </p:blipFill>
        <p:spPr>
          <a:xfrm>
            <a:off x="292487" y="3558775"/>
            <a:ext cx="8559024" cy="1295700"/>
          </a:xfrm>
          <a:prstGeom prst="rect">
            <a:avLst/>
          </a:prstGeom>
          <a:noFill/>
          <a:ln>
            <a:noFill/>
          </a:ln>
        </p:spPr>
      </p:pic>
      <p:sp>
        <p:nvSpPr>
          <p:cNvPr id="77" name="Google Shape;77;p16"/>
          <p:cNvSpPr txBox="1"/>
          <p:nvPr/>
        </p:nvSpPr>
        <p:spPr>
          <a:xfrm>
            <a:off x="476250" y="4759225"/>
            <a:ext cx="7262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Note: raw data can not be shared due to copyright issues</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endParaRPr/>
          </a:p>
        </p:txBody>
      </p:sp>
      <p:sp>
        <p:nvSpPr>
          <p:cNvPr id="83" name="Google Shape;83;p17"/>
          <p:cNvSpPr txBox="1"/>
          <p:nvPr>
            <p:ph idx="1" type="body"/>
          </p:nvPr>
        </p:nvSpPr>
        <p:spPr>
          <a:xfrm>
            <a:off x="311700" y="1228675"/>
            <a:ext cx="8520600" cy="65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In EDA I am keen to know how the variables interact with each other.</a:t>
            </a:r>
            <a:r>
              <a:rPr lang="en" sz="1100">
                <a:solidFill>
                  <a:srgbClr val="000000"/>
                </a:solidFill>
                <a:latin typeface="Arial"/>
                <a:ea typeface="Arial"/>
                <a:cs typeface="Arial"/>
                <a:sym typeface="Arial"/>
              </a:rPr>
              <a:t>  </a:t>
            </a:r>
            <a:endParaRPr/>
          </a:p>
        </p:txBody>
      </p:sp>
      <p:pic>
        <p:nvPicPr>
          <p:cNvPr id="84" name="Google Shape;84;p17"/>
          <p:cNvPicPr preferRelativeResize="0"/>
          <p:nvPr/>
        </p:nvPicPr>
        <p:blipFill>
          <a:blip r:embed="rId3">
            <a:alphaModFix/>
          </a:blip>
          <a:stretch>
            <a:fillRect/>
          </a:stretch>
        </p:blipFill>
        <p:spPr>
          <a:xfrm>
            <a:off x="2715650" y="1693750"/>
            <a:ext cx="5082550" cy="3267650"/>
          </a:xfrm>
          <a:prstGeom prst="rect">
            <a:avLst/>
          </a:prstGeom>
          <a:noFill/>
          <a:ln>
            <a:noFill/>
          </a:ln>
        </p:spPr>
      </p:pic>
      <p:sp>
        <p:nvSpPr>
          <p:cNvPr id="85" name="Google Shape;85;p17"/>
          <p:cNvSpPr txBox="1"/>
          <p:nvPr/>
        </p:nvSpPr>
        <p:spPr>
          <a:xfrm>
            <a:off x="405425" y="2142175"/>
            <a:ext cx="1654200" cy="19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Nifty ,B</a:t>
            </a:r>
            <a:r>
              <a:rPr lang="en">
                <a:latin typeface="Source Code Pro"/>
                <a:ea typeface="Source Code Pro"/>
                <a:cs typeface="Source Code Pro"/>
                <a:sym typeface="Source Code Pro"/>
              </a:rPr>
              <a:t>ank Nifty</a:t>
            </a:r>
            <a:r>
              <a:rPr lang="en">
                <a:latin typeface="Source Code Pro"/>
                <a:ea typeface="Source Code Pro"/>
                <a:cs typeface="Source Code Pro"/>
                <a:sym typeface="Source Code Pro"/>
              </a:rPr>
              <a:t> and </a:t>
            </a:r>
            <a:r>
              <a:rPr lang="en">
                <a:latin typeface="Source Code Pro"/>
                <a:ea typeface="Source Code Pro"/>
                <a:cs typeface="Source Code Pro"/>
                <a:sym typeface="Source Code Pro"/>
              </a:rPr>
              <a:t>India Vix</a:t>
            </a:r>
            <a:r>
              <a:rPr lang="en">
                <a:latin typeface="Source Code Pro"/>
                <a:ea typeface="Source Code Pro"/>
                <a:cs typeface="Source Code Pro"/>
                <a:sym typeface="Source Code Pro"/>
              </a:rPr>
              <a:t> Close prices</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451288" y="531200"/>
            <a:ext cx="6241417"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Daily PCT change </a:t>
            </a:r>
            <a:endParaRPr/>
          </a:p>
        </p:txBody>
      </p:sp>
      <p:pic>
        <p:nvPicPr>
          <p:cNvPr id="96" name="Google Shape;96;p19"/>
          <p:cNvPicPr preferRelativeResize="0"/>
          <p:nvPr/>
        </p:nvPicPr>
        <p:blipFill>
          <a:blip r:embed="rId3">
            <a:alphaModFix/>
          </a:blip>
          <a:stretch>
            <a:fillRect/>
          </a:stretch>
        </p:blipFill>
        <p:spPr>
          <a:xfrm>
            <a:off x="1215253" y="1343225"/>
            <a:ext cx="6249650" cy="3333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59525"/>
            <a:ext cx="8520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Box plot of daily pct change </a:t>
            </a:r>
            <a:endParaRPr sz="2600"/>
          </a:p>
        </p:txBody>
      </p:sp>
      <p:pic>
        <p:nvPicPr>
          <p:cNvPr id="102" name="Google Shape;102;p20"/>
          <p:cNvPicPr preferRelativeResize="0"/>
          <p:nvPr/>
        </p:nvPicPr>
        <p:blipFill>
          <a:blip r:embed="rId3">
            <a:alphaModFix/>
          </a:blip>
          <a:stretch>
            <a:fillRect/>
          </a:stretch>
        </p:blipFill>
        <p:spPr>
          <a:xfrm>
            <a:off x="2055125" y="837325"/>
            <a:ext cx="5167424" cy="4306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Feature </a:t>
            </a:r>
            <a:r>
              <a:rPr lang="en" sz="3500"/>
              <a:t>engineering</a:t>
            </a:r>
            <a:r>
              <a:rPr lang="en" sz="3500"/>
              <a:t> </a:t>
            </a:r>
            <a:endParaRPr sz="3500"/>
          </a:p>
        </p:txBody>
      </p:sp>
      <p:sp>
        <p:nvSpPr>
          <p:cNvPr id="108" name="Google Shape;108;p21"/>
          <p:cNvSpPr txBox="1"/>
          <p:nvPr>
            <p:ph idx="1" type="body"/>
          </p:nvPr>
        </p:nvSpPr>
        <p:spPr>
          <a:xfrm>
            <a:off x="343850" y="939375"/>
            <a:ext cx="8520600" cy="74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Now once we have all the data loaded into data frame we can create multiple I am creating features which ever think can help model make find some patterns and make better predictions</a:t>
            </a:r>
            <a:r>
              <a:rPr lang="en" sz="1100">
                <a:solidFill>
                  <a:srgbClr val="000000"/>
                </a:solidFill>
                <a:latin typeface="Arial"/>
                <a:ea typeface="Arial"/>
                <a:cs typeface="Arial"/>
                <a:sym typeface="Arial"/>
              </a:rPr>
              <a:t>  </a:t>
            </a:r>
            <a:endParaRPr sz="1200"/>
          </a:p>
        </p:txBody>
      </p:sp>
      <p:pic>
        <p:nvPicPr>
          <p:cNvPr id="109" name="Google Shape;109;p21"/>
          <p:cNvPicPr preferRelativeResize="0"/>
          <p:nvPr/>
        </p:nvPicPr>
        <p:blipFill>
          <a:blip r:embed="rId3">
            <a:alphaModFix/>
          </a:blip>
          <a:stretch>
            <a:fillRect/>
          </a:stretch>
        </p:blipFill>
        <p:spPr>
          <a:xfrm>
            <a:off x="2010113" y="1681275"/>
            <a:ext cx="5123767" cy="3157424"/>
          </a:xfrm>
          <a:prstGeom prst="rect">
            <a:avLst/>
          </a:prstGeom>
          <a:noFill/>
          <a:ln>
            <a:noFill/>
          </a:ln>
        </p:spPr>
      </p:pic>
      <p:sp>
        <p:nvSpPr>
          <p:cNvPr id="110" name="Google Shape;110;p21"/>
          <p:cNvSpPr txBox="1"/>
          <p:nvPr/>
        </p:nvSpPr>
        <p:spPr>
          <a:xfrm>
            <a:off x="50825" y="2073550"/>
            <a:ext cx="2070300" cy="10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For the calculations of these features please refer to jupyter notebook</a:t>
            </a:r>
            <a:endParaRPr sz="12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