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8" r:id="rId6"/>
    <p:sldId id="261" r:id="rId7"/>
    <p:sldId id="269" r:id="rId8"/>
    <p:sldId id="270" r:id="rId9"/>
    <p:sldId id="262" r:id="rId10"/>
    <p:sldId id="263" r:id="rId11"/>
    <p:sldId id="264" r:id="rId12"/>
    <p:sldId id="259" r:id="rId13"/>
    <p:sldId id="266" r:id="rId14"/>
  </p:sldIdLst>
  <p:sldSz cx="18288000" cy="10287000"/>
  <p:notesSz cx="6858000" cy="9144000"/>
  <p:embeddedFontLst>
    <p:embeddedFont>
      <p:font typeface="Bahnschrift SemiBold SemiConden" panose="020B0502040204020203" pitchFamily="34" charset="0"/>
      <p:bold r:id="rId15"/>
    </p:embeddedFont>
    <p:embeddedFont>
      <p:font typeface="Bookman Old Style" panose="02050604050505020204" pitchFamily="18" charset="0"/>
      <p:regular r:id="rId16"/>
      <p:bold r:id="rId17"/>
      <p:italic r:id="rId18"/>
      <p:boldItalic r:id="rId19"/>
    </p:embeddedFont>
    <p:embeddedFont>
      <p:font typeface="DM Sans" pitchFamily="2" charset="0"/>
      <p:regular r:id="rId20"/>
      <p:bold r:id="rId21"/>
      <p:italic r:id="rId22"/>
      <p:boldItalic r:id="rId23"/>
    </p:embeddedFont>
    <p:embeddedFont>
      <p:font typeface="DM Sans Bold" charset="0"/>
      <p:regular r:id="rId24"/>
    </p:embeddedFont>
    <p:embeddedFont>
      <p:font typeface="DM Sans Italics" panose="020B0604020202020204" charset="0"/>
      <p:regular r:id="rId25"/>
    </p:embeddedFont>
    <p:embeddedFont>
      <p:font typeface="Repo Bold" panose="020B0604020202020204" charset="0"/>
      <p:regular r:id="rId26"/>
    </p:embeddedFont>
    <p:embeddedFont>
      <p:font typeface="Repo Bold 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5816" autoAdjust="0"/>
  </p:normalViewPr>
  <p:slideViewPr>
    <p:cSldViewPr>
      <p:cViewPr varScale="1">
        <p:scale>
          <a:sx n="55" d="100"/>
          <a:sy n="55" d="100"/>
        </p:scale>
        <p:origin x="65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19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1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image" Target="../media/image46.png"/><Relationship Id="rId5" Type="http://schemas.openxmlformats.org/officeDocument/2006/relationships/image" Target="../media/image21.png"/><Relationship Id="rId15" Type="http://schemas.openxmlformats.org/officeDocument/2006/relationships/image" Target="../media/image50.png"/><Relationship Id="rId10" Type="http://schemas.openxmlformats.org/officeDocument/2006/relationships/image" Target="../media/image28.svg"/><Relationship Id="rId19" Type="http://schemas.openxmlformats.org/officeDocument/2006/relationships/image" Target="../media/image54.png"/><Relationship Id="rId4" Type="http://schemas.openxmlformats.org/officeDocument/2006/relationships/image" Target="../media/image20.svg"/><Relationship Id="rId9" Type="http://schemas.openxmlformats.org/officeDocument/2006/relationships/image" Target="../media/image27.png"/><Relationship Id="rId1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jpg"/><Relationship Id="rId3" Type="http://schemas.openxmlformats.org/officeDocument/2006/relationships/image" Target="../media/image19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33.png"/><Relationship Id="rId5" Type="http://schemas.openxmlformats.org/officeDocument/2006/relationships/image" Target="../media/image9.png"/><Relationship Id="rId10" Type="http://schemas.openxmlformats.org/officeDocument/2006/relationships/image" Target="../media/image32.svg"/><Relationship Id="rId4" Type="http://schemas.openxmlformats.org/officeDocument/2006/relationships/image" Target="../media/image20.sv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0.svg"/><Relationship Id="rId7" Type="http://schemas.openxmlformats.org/officeDocument/2006/relationships/image" Target="../media/image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37.jpg"/><Relationship Id="rId5" Type="http://schemas.openxmlformats.org/officeDocument/2006/relationships/image" Target="../media/image19.png"/><Relationship Id="rId10" Type="http://schemas.openxmlformats.org/officeDocument/2006/relationships/image" Target="../media/image32.svg"/><Relationship Id="rId4" Type="http://schemas.openxmlformats.org/officeDocument/2006/relationships/image" Target="../media/image1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31.png"/><Relationship Id="rId7" Type="http://schemas.openxmlformats.org/officeDocument/2006/relationships/image" Target="../media/image19.png"/><Relationship Id="rId12" Type="http://schemas.openxmlformats.org/officeDocument/2006/relationships/image" Target="../media/image3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11" Type="http://schemas.openxmlformats.org/officeDocument/2006/relationships/image" Target="../media/image38.jpg"/><Relationship Id="rId5" Type="http://schemas.openxmlformats.org/officeDocument/2006/relationships/image" Target="../media/image29.png"/><Relationship Id="rId10" Type="http://schemas.openxmlformats.org/officeDocument/2006/relationships/image" Target="../media/image10.svg"/><Relationship Id="rId4" Type="http://schemas.openxmlformats.org/officeDocument/2006/relationships/image" Target="../media/image32.sv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40.png"/><Relationship Id="rId3" Type="http://schemas.openxmlformats.org/officeDocument/2006/relationships/image" Target="../media/image19.png"/><Relationship Id="rId7" Type="http://schemas.openxmlformats.org/officeDocument/2006/relationships/image" Target="../media/image33.png"/><Relationship Id="rId12" Type="http://schemas.openxmlformats.org/officeDocument/2006/relationships/image" Target="../media/image3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31.png"/><Relationship Id="rId5" Type="http://schemas.openxmlformats.org/officeDocument/2006/relationships/image" Target="../media/image9.png"/><Relationship Id="rId10" Type="http://schemas.openxmlformats.org/officeDocument/2006/relationships/image" Target="../media/image30.svg"/><Relationship Id="rId4" Type="http://schemas.openxmlformats.org/officeDocument/2006/relationships/image" Target="../media/image20.svg"/><Relationship Id="rId9" Type="http://schemas.openxmlformats.org/officeDocument/2006/relationships/image" Target="../media/image29.png"/><Relationship Id="rId1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19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33642" y="2346166"/>
            <a:ext cx="15325516" cy="5747068"/>
          </a:xfrm>
          <a:custGeom>
            <a:avLst/>
            <a:gdLst/>
            <a:ahLst/>
            <a:cxnLst/>
            <a:rect l="l" t="t" r="r" b="b"/>
            <a:pathLst>
              <a:path w="15325516" h="5747068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81242" y="2324100"/>
            <a:ext cx="15325516" cy="5747068"/>
          </a:xfrm>
          <a:custGeom>
            <a:avLst/>
            <a:gdLst/>
            <a:ahLst/>
            <a:cxnLst/>
            <a:rect l="l" t="t" r="r" b="b"/>
            <a:pathLst>
              <a:path w="15325516" h="5747068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3868400" y="-1111680"/>
            <a:ext cx="5438226" cy="6224007"/>
          </a:xfrm>
          <a:custGeom>
            <a:avLst/>
            <a:gdLst/>
            <a:ahLst/>
            <a:cxnLst/>
            <a:rect l="l" t="t" r="r" b="b"/>
            <a:pathLst>
              <a:path w="5438226" h="6224007">
                <a:moveTo>
                  <a:pt x="0" y="0"/>
                </a:moveTo>
                <a:lnTo>
                  <a:pt x="5438226" y="0"/>
                </a:lnTo>
                <a:lnTo>
                  <a:pt x="5438226" y="6224007"/>
                </a:lnTo>
                <a:lnTo>
                  <a:pt x="0" y="62240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870780" y="5696166"/>
            <a:ext cx="8490450" cy="524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4"/>
              </a:lnSpc>
            </a:pPr>
            <a:r>
              <a:rPr lang="en-IN" sz="3200" b="1" dirty="0">
                <a:latin typeface="Bookman Old Style" panose="02050604050505020204" pitchFamily="18" charset="0"/>
                <a:cs typeface="Mongolian Baiti" panose="03000500000000000000" pitchFamily="66" charset="0"/>
              </a:rPr>
              <a:t>Su</a:t>
            </a:r>
            <a:r>
              <a:rPr lang="en-IN" sz="3200" dirty="0">
                <a:latin typeface="Bookman Old Style" panose="02050604050505020204" pitchFamily="18" charset="0"/>
                <a:cs typeface="Mongolian Baiti" panose="03000500000000000000" pitchFamily="66" charset="0"/>
              </a:rPr>
              <a:t>[</a:t>
            </a:r>
            <a:r>
              <a:rPr lang="en-IN" sz="3200" dirty="0" err="1">
                <a:latin typeface="Bookman Old Style" panose="02050604050505020204" pitchFamily="18" charset="0"/>
                <a:cs typeface="Mongolian Baiti" panose="03000500000000000000" pitchFamily="66" charset="0"/>
              </a:rPr>
              <a:t>perwoman</a:t>
            </a:r>
            <a:r>
              <a:rPr lang="en-IN" sz="3200" dirty="0">
                <a:latin typeface="Bookman Old Style" panose="02050604050505020204" pitchFamily="18" charset="0"/>
                <a:cs typeface="Mongolian Baiti" panose="03000500000000000000" pitchFamily="66" charset="0"/>
              </a:rPr>
              <a:t>] </a:t>
            </a:r>
            <a:r>
              <a:rPr lang="en-IN" sz="3200" b="1" dirty="0" err="1">
                <a:latin typeface="Bookman Old Style" panose="02050604050505020204" pitchFamily="18" charset="0"/>
                <a:cs typeface="Mongolian Baiti" panose="03000500000000000000" pitchFamily="66" charset="0"/>
              </a:rPr>
              <a:t>Rakshak</a:t>
            </a:r>
            <a:r>
              <a:rPr lang="en-IN" sz="3200" dirty="0">
                <a:latin typeface="Bookman Old Style" panose="02050604050505020204" pitchFamily="18" charset="0"/>
                <a:cs typeface="Mongolian Baiti" panose="03000500000000000000" pitchFamily="66" charset="0"/>
              </a:rPr>
              <a:t> System</a:t>
            </a:r>
            <a:endParaRPr lang="en-US" sz="3146" spc="-31" dirty="0">
              <a:solidFill>
                <a:srgbClr val="000000"/>
              </a:solidFill>
              <a:latin typeface="Bookman Old Style" panose="02050604050505020204" pitchFamily="18" charset="0"/>
              <a:ea typeface="DM Sans"/>
              <a:cs typeface="Mongolian Baiti" panose="03000500000000000000" pitchFamily="66" charset="0"/>
              <a:sym typeface="DM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870780" y="3502400"/>
            <a:ext cx="7873420" cy="1946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6722"/>
              </a:lnSpc>
              <a:spcBef>
                <a:spcPct val="0"/>
              </a:spcBef>
            </a:pPr>
            <a:r>
              <a:rPr lang="en-US" sz="11944" dirty="0" err="1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SuRakshak</a:t>
            </a:r>
            <a:endParaRPr lang="en-US" sz="11944" dirty="0">
              <a:solidFill>
                <a:srgbClr val="000000"/>
              </a:solidFill>
              <a:latin typeface="Repo Bold Bold"/>
              <a:ea typeface="Repo Bold Bold"/>
              <a:cs typeface="Repo Bold Bold"/>
              <a:sym typeface="Repo Bold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17BDED-FD42-766D-2010-2B769490F31F}"/>
              </a:ext>
            </a:extLst>
          </p:cNvPr>
          <p:cNvSpPr txBox="1"/>
          <p:nvPr/>
        </p:nvSpPr>
        <p:spPr>
          <a:xfrm>
            <a:off x="2834469" y="6419556"/>
            <a:ext cx="10427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</a:rPr>
              <a:t>Protecting women against any safety threats</a:t>
            </a:r>
            <a:endParaRPr lang="en-IN" sz="2400" b="1" u="sng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4" name="Group 4"/>
          <p:cNvGrpSpPr/>
          <p:nvPr/>
        </p:nvGrpSpPr>
        <p:grpSpPr>
          <a:xfrm>
            <a:off x="7333345" y="1096701"/>
            <a:ext cx="7965635" cy="2475186"/>
            <a:chOff x="0" y="0"/>
            <a:chExt cx="3627015" cy="11270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27015" cy="1127034"/>
            </a:xfrm>
            <a:custGeom>
              <a:avLst/>
              <a:gdLst/>
              <a:ahLst/>
              <a:cxnLst/>
              <a:rect l="l" t="t" r="r" b="b"/>
              <a:pathLst>
                <a:path w="3627015" h="1127034">
                  <a:moveTo>
                    <a:pt x="33045" y="0"/>
                  </a:moveTo>
                  <a:lnTo>
                    <a:pt x="3593970" y="0"/>
                  </a:lnTo>
                  <a:cubicBezTo>
                    <a:pt x="3612221" y="0"/>
                    <a:pt x="3627015" y="14795"/>
                    <a:pt x="3627015" y="33045"/>
                  </a:cubicBezTo>
                  <a:lnTo>
                    <a:pt x="3627015" y="1093988"/>
                  </a:lnTo>
                  <a:cubicBezTo>
                    <a:pt x="3627015" y="1112239"/>
                    <a:pt x="3612221" y="1127034"/>
                    <a:pt x="3593970" y="1127034"/>
                  </a:cubicBezTo>
                  <a:lnTo>
                    <a:pt x="33045" y="1127034"/>
                  </a:lnTo>
                  <a:cubicBezTo>
                    <a:pt x="14795" y="1127034"/>
                    <a:pt x="0" y="1112239"/>
                    <a:pt x="0" y="1093988"/>
                  </a:cubicBezTo>
                  <a:lnTo>
                    <a:pt x="0" y="33045"/>
                  </a:lnTo>
                  <a:cubicBezTo>
                    <a:pt x="0" y="14795"/>
                    <a:pt x="14795" y="0"/>
                    <a:pt x="3304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3627015" cy="113655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3170424"/>
            <a:ext cx="5493957" cy="4345448"/>
            <a:chOff x="0" y="0"/>
            <a:chExt cx="2501579" cy="197862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01579" cy="1978625"/>
            </a:xfrm>
            <a:custGeom>
              <a:avLst/>
              <a:gdLst/>
              <a:ahLst/>
              <a:cxnLst/>
              <a:rect l="l" t="t" r="r" b="b"/>
              <a:pathLst>
                <a:path w="2501579" h="1978625">
                  <a:moveTo>
                    <a:pt x="47912" y="0"/>
                  </a:moveTo>
                  <a:lnTo>
                    <a:pt x="2453667" y="0"/>
                  </a:lnTo>
                  <a:cubicBezTo>
                    <a:pt x="2480128" y="0"/>
                    <a:pt x="2501579" y="21451"/>
                    <a:pt x="2501579" y="47912"/>
                  </a:cubicBezTo>
                  <a:lnTo>
                    <a:pt x="2501579" y="1930714"/>
                  </a:lnTo>
                  <a:cubicBezTo>
                    <a:pt x="2501579" y="1957175"/>
                    <a:pt x="2480128" y="1978625"/>
                    <a:pt x="2453667" y="1978625"/>
                  </a:cubicBezTo>
                  <a:lnTo>
                    <a:pt x="47912" y="1978625"/>
                  </a:lnTo>
                  <a:cubicBezTo>
                    <a:pt x="21451" y="1978625"/>
                    <a:pt x="0" y="1957175"/>
                    <a:pt x="0" y="1930714"/>
                  </a:cubicBezTo>
                  <a:lnTo>
                    <a:pt x="0" y="47912"/>
                  </a:lnTo>
                  <a:cubicBezTo>
                    <a:pt x="0" y="21451"/>
                    <a:pt x="21451" y="0"/>
                    <a:pt x="47912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2501579" cy="19881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5165191" y="3571887"/>
            <a:ext cx="912582" cy="228145"/>
          </a:xfrm>
          <a:custGeom>
            <a:avLst/>
            <a:gdLst/>
            <a:ahLst/>
            <a:cxnLst/>
            <a:rect l="l" t="t" r="r" b="b"/>
            <a:pathLst>
              <a:path w="912582" h="228145">
                <a:moveTo>
                  <a:pt x="0" y="0"/>
                </a:moveTo>
                <a:lnTo>
                  <a:pt x="912582" y="0"/>
                </a:lnTo>
                <a:lnTo>
                  <a:pt x="912582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AutoShape 12"/>
          <p:cNvSpPr/>
          <p:nvPr/>
        </p:nvSpPr>
        <p:spPr>
          <a:xfrm>
            <a:off x="1166017" y="4077627"/>
            <a:ext cx="516411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Freeform 13"/>
          <p:cNvSpPr/>
          <p:nvPr/>
        </p:nvSpPr>
        <p:spPr>
          <a:xfrm>
            <a:off x="4382760" y="1603609"/>
            <a:ext cx="2899314" cy="1309640"/>
          </a:xfrm>
          <a:custGeom>
            <a:avLst/>
            <a:gdLst/>
            <a:ahLst/>
            <a:cxnLst/>
            <a:rect l="l" t="t" r="r" b="b"/>
            <a:pathLst>
              <a:path w="2899314" h="1309640">
                <a:moveTo>
                  <a:pt x="0" y="0"/>
                </a:moveTo>
                <a:lnTo>
                  <a:pt x="2899314" y="0"/>
                </a:lnTo>
                <a:lnTo>
                  <a:pt x="2899314" y="1309640"/>
                </a:lnTo>
                <a:lnTo>
                  <a:pt x="0" y="13096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V="1">
            <a:off x="4171825" y="7658747"/>
            <a:ext cx="2899314" cy="1309640"/>
          </a:xfrm>
          <a:custGeom>
            <a:avLst/>
            <a:gdLst/>
            <a:ahLst/>
            <a:cxnLst/>
            <a:rect l="l" t="t" r="r" b="b"/>
            <a:pathLst>
              <a:path w="2899314" h="1309640">
                <a:moveTo>
                  <a:pt x="0" y="1309640"/>
                </a:moveTo>
                <a:lnTo>
                  <a:pt x="2899314" y="1309640"/>
                </a:lnTo>
                <a:lnTo>
                  <a:pt x="2899314" y="0"/>
                </a:lnTo>
                <a:lnTo>
                  <a:pt x="0" y="0"/>
                </a:lnTo>
                <a:lnTo>
                  <a:pt x="0" y="130964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7333345" y="4058577"/>
            <a:ext cx="7965635" cy="2475186"/>
            <a:chOff x="0" y="0"/>
            <a:chExt cx="3627015" cy="112703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627015" cy="1127034"/>
            </a:xfrm>
            <a:custGeom>
              <a:avLst/>
              <a:gdLst/>
              <a:ahLst/>
              <a:cxnLst/>
              <a:rect l="l" t="t" r="r" b="b"/>
              <a:pathLst>
                <a:path w="3627015" h="1127034">
                  <a:moveTo>
                    <a:pt x="33045" y="0"/>
                  </a:moveTo>
                  <a:lnTo>
                    <a:pt x="3593970" y="0"/>
                  </a:lnTo>
                  <a:cubicBezTo>
                    <a:pt x="3612221" y="0"/>
                    <a:pt x="3627015" y="14795"/>
                    <a:pt x="3627015" y="33045"/>
                  </a:cubicBezTo>
                  <a:lnTo>
                    <a:pt x="3627015" y="1093988"/>
                  </a:lnTo>
                  <a:cubicBezTo>
                    <a:pt x="3627015" y="1112239"/>
                    <a:pt x="3612221" y="1127034"/>
                    <a:pt x="3593970" y="1127034"/>
                  </a:cubicBezTo>
                  <a:lnTo>
                    <a:pt x="33045" y="1127034"/>
                  </a:lnTo>
                  <a:cubicBezTo>
                    <a:pt x="14795" y="1127034"/>
                    <a:pt x="0" y="1112239"/>
                    <a:pt x="0" y="1093988"/>
                  </a:cubicBezTo>
                  <a:lnTo>
                    <a:pt x="0" y="33045"/>
                  </a:lnTo>
                  <a:cubicBezTo>
                    <a:pt x="0" y="14795"/>
                    <a:pt x="14795" y="0"/>
                    <a:pt x="3304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9525"/>
              <a:ext cx="3627015" cy="113655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7333345" y="7019538"/>
            <a:ext cx="7965635" cy="2475186"/>
            <a:chOff x="0" y="0"/>
            <a:chExt cx="3627015" cy="112703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27015" cy="1127034"/>
            </a:xfrm>
            <a:custGeom>
              <a:avLst/>
              <a:gdLst/>
              <a:ahLst/>
              <a:cxnLst/>
              <a:rect l="l" t="t" r="r" b="b"/>
              <a:pathLst>
                <a:path w="3627015" h="1127034">
                  <a:moveTo>
                    <a:pt x="33045" y="0"/>
                  </a:moveTo>
                  <a:lnTo>
                    <a:pt x="3593970" y="0"/>
                  </a:lnTo>
                  <a:cubicBezTo>
                    <a:pt x="3612221" y="0"/>
                    <a:pt x="3627015" y="14795"/>
                    <a:pt x="3627015" y="33045"/>
                  </a:cubicBezTo>
                  <a:lnTo>
                    <a:pt x="3627015" y="1093988"/>
                  </a:lnTo>
                  <a:cubicBezTo>
                    <a:pt x="3627015" y="1112239"/>
                    <a:pt x="3612221" y="1127034"/>
                    <a:pt x="3593970" y="1127034"/>
                  </a:cubicBezTo>
                  <a:lnTo>
                    <a:pt x="33045" y="1127034"/>
                  </a:lnTo>
                  <a:cubicBezTo>
                    <a:pt x="14795" y="1127034"/>
                    <a:pt x="0" y="1112239"/>
                    <a:pt x="0" y="1093988"/>
                  </a:cubicBezTo>
                  <a:lnTo>
                    <a:pt x="0" y="33045"/>
                  </a:lnTo>
                  <a:cubicBezTo>
                    <a:pt x="0" y="14795"/>
                    <a:pt x="14795" y="0"/>
                    <a:pt x="3304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9525"/>
              <a:ext cx="3627015" cy="113655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5" name="Freeform 35"/>
          <p:cNvSpPr/>
          <p:nvPr/>
        </p:nvSpPr>
        <p:spPr>
          <a:xfrm>
            <a:off x="6077773" y="4987988"/>
            <a:ext cx="1556866" cy="710320"/>
          </a:xfrm>
          <a:custGeom>
            <a:avLst/>
            <a:gdLst/>
            <a:ahLst/>
            <a:cxnLst/>
            <a:rect l="l" t="t" r="r" b="b"/>
            <a:pathLst>
              <a:path w="1556866" h="710320">
                <a:moveTo>
                  <a:pt x="0" y="0"/>
                </a:moveTo>
                <a:lnTo>
                  <a:pt x="1556866" y="0"/>
                </a:lnTo>
                <a:lnTo>
                  <a:pt x="1556866" y="710320"/>
                </a:lnTo>
                <a:lnTo>
                  <a:pt x="0" y="7103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38" name="TextBox 38"/>
          <p:cNvSpPr txBox="1"/>
          <p:nvPr/>
        </p:nvSpPr>
        <p:spPr>
          <a:xfrm>
            <a:off x="1595760" y="5056398"/>
            <a:ext cx="4482013" cy="379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15"/>
              </a:lnSpc>
              <a:spcBef>
                <a:spcPct val="0"/>
              </a:spcBef>
            </a:pPr>
            <a:endParaRPr lang="en-US" sz="2225" u="none" strike="noStrike" spc="-2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979382" y="4146489"/>
            <a:ext cx="5350750" cy="7800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668"/>
              </a:lnSpc>
              <a:spcBef>
                <a:spcPct val="0"/>
              </a:spcBef>
            </a:pPr>
            <a:r>
              <a:rPr lang="en-US" sz="4762" dirty="0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Implementation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7968660" y="1726801"/>
            <a:ext cx="4171010" cy="1602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055"/>
              </a:lnSpc>
              <a:spcBef>
                <a:spcPct val="0"/>
              </a:spcBef>
            </a:pPr>
            <a:r>
              <a:rPr lang="en-US" u="none" strike="noStrike" spc="-14" dirty="0">
                <a:solidFill>
                  <a:srgbClr val="000000"/>
                </a:solidFill>
                <a:latin typeface="Times New Roman" panose="02020603050405020304" pitchFamily="18" charset="0"/>
                <a:ea typeface="DM Sans Italics"/>
                <a:cs typeface="Times New Roman" panose="02020603050405020304" pitchFamily="18" charset="0"/>
                <a:sym typeface="DM Sans Italics"/>
              </a:rPr>
              <a:t>Core Features to add:</a:t>
            </a:r>
          </a:p>
          <a:p>
            <a:pPr marL="285750" lvl="0" indent="-285750" algn="l">
              <a:lnSpc>
                <a:spcPts val="205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pc="-14" dirty="0">
                <a:solidFill>
                  <a:srgbClr val="000000"/>
                </a:solidFill>
                <a:latin typeface="Times New Roman" panose="02020603050405020304" pitchFamily="18" charset="0"/>
                <a:ea typeface="DM Sans Italics"/>
                <a:cs typeface="Times New Roman" panose="02020603050405020304" pitchFamily="18" charset="0"/>
                <a:sym typeface="DM Sans Italics"/>
              </a:rPr>
              <a:t>Collaboration</a:t>
            </a:r>
          </a:p>
          <a:p>
            <a:pPr marL="285750" lvl="0" indent="-285750" algn="l">
              <a:lnSpc>
                <a:spcPts val="205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u="none" strike="noStrike" spc="-14" dirty="0" err="1">
                <a:solidFill>
                  <a:srgbClr val="000000"/>
                </a:solidFill>
                <a:latin typeface="Times New Roman" panose="02020603050405020304" pitchFamily="18" charset="0"/>
                <a:ea typeface="DM Sans Italics"/>
                <a:cs typeface="Times New Roman" panose="02020603050405020304" pitchFamily="18" charset="0"/>
                <a:sym typeface="DM Sans Italics"/>
              </a:rPr>
              <a:t>Remotification</a:t>
            </a:r>
            <a:endParaRPr lang="en-US" u="none" strike="noStrike" spc="-14" dirty="0">
              <a:solidFill>
                <a:srgbClr val="000000"/>
              </a:solidFill>
              <a:latin typeface="Times New Roman" panose="02020603050405020304" pitchFamily="18" charset="0"/>
              <a:ea typeface="DM Sans Italics"/>
              <a:cs typeface="Times New Roman" panose="02020603050405020304" pitchFamily="18" charset="0"/>
              <a:sym typeface="DM Sans Italics"/>
            </a:endParaRPr>
          </a:p>
          <a:p>
            <a:pPr marL="285750" lvl="0" indent="-285750" algn="l">
              <a:lnSpc>
                <a:spcPts val="205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pc="-14" dirty="0">
                <a:solidFill>
                  <a:srgbClr val="000000"/>
                </a:solidFill>
                <a:latin typeface="Times New Roman" panose="02020603050405020304" pitchFamily="18" charset="0"/>
                <a:ea typeface="DM Sans Italics"/>
                <a:cs typeface="Times New Roman" panose="02020603050405020304" pitchFamily="18" charset="0"/>
                <a:sym typeface="DM Sans Italics"/>
              </a:rPr>
              <a:t>Version Control</a:t>
            </a:r>
          </a:p>
          <a:p>
            <a:pPr marL="285750" lvl="0" indent="-285750" algn="l">
              <a:lnSpc>
                <a:spcPts val="205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UI/UX Design</a:t>
            </a:r>
            <a:endParaRPr lang="en-US" u="none" strike="noStrike" spc="-14" dirty="0">
              <a:solidFill>
                <a:srgbClr val="000000"/>
              </a:solidFill>
              <a:latin typeface="Times New Roman" panose="02020603050405020304" pitchFamily="18" charset="0"/>
              <a:ea typeface="DM Sans Italics"/>
              <a:cs typeface="Times New Roman" panose="02020603050405020304" pitchFamily="18" charset="0"/>
              <a:sym typeface="DM Sans Italics"/>
            </a:endParaRPr>
          </a:p>
          <a:p>
            <a:pPr marL="0" lvl="0" indent="0" algn="l">
              <a:lnSpc>
                <a:spcPts val="2055"/>
              </a:lnSpc>
              <a:spcBef>
                <a:spcPct val="0"/>
              </a:spcBef>
            </a:pPr>
            <a:endParaRPr lang="en-US" sz="1468" u="none" strike="noStrike" spc="-14" dirty="0">
              <a:solidFill>
                <a:srgbClr val="000000"/>
              </a:solidFill>
              <a:latin typeface="DM Sans Italics"/>
              <a:ea typeface="DM Sans Italics"/>
              <a:cs typeface="DM Sans Italics"/>
              <a:sym typeface="DM Sans Italics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7951833" y="1315974"/>
            <a:ext cx="3403498" cy="296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28"/>
              </a:lnSpc>
              <a:spcBef>
                <a:spcPct val="0"/>
              </a:spcBef>
            </a:pPr>
            <a:r>
              <a:rPr lang="en-IN" sz="2000" b="1" dirty="0">
                <a:latin typeface="Repo Bold" panose="020B0604020202020204" charset="0"/>
              </a:rPr>
              <a:t>Planning and Design:</a:t>
            </a:r>
            <a:endParaRPr lang="en-US" sz="1805" b="1" dirty="0">
              <a:solidFill>
                <a:srgbClr val="000000"/>
              </a:solidFill>
              <a:latin typeface="Repo Bold" panose="020B0604020202020204" charset="0"/>
              <a:ea typeface="DM Sans Bold"/>
              <a:cs typeface="DM Sans Bold"/>
              <a:sym typeface="DM Sans Bold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7968660" y="4885612"/>
            <a:ext cx="5258674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055"/>
              </a:lnSpc>
              <a:spcBef>
                <a:spcPct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IDE’s plugin development tools and SDKs. For example, Visual Studio Code uses Node.js and TypeScript</a:t>
            </a:r>
            <a:endParaRPr lang="en-US" u="none" strike="noStrike" spc="-14" dirty="0">
              <a:solidFill>
                <a:srgbClr val="000000"/>
              </a:solidFill>
              <a:latin typeface="Times New Roman" panose="02020603050405020304" pitchFamily="18" charset="0"/>
              <a:ea typeface="DM Sans Italics"/>
              <a:cs typeface="Times New Roman" panose="02020603050405020304" pitchFamily="18" charset="0"/>
              <a:sym typeface="DM Sans Italics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7951834" y="4527384"/>
            <a:ext cx="3403498" cy="296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28"/>
              </a:lnSpc>
              <a:spcBef>
                <a:spcPct val="0"/>
              </a:spcBef>
            </a:pPr>
            <a:r>
              <a:rPr lang="en-IN" sz="2000" dirty="0">
                <a:latin typeface="Repo Bold" panose="020B0604020202020204" charset="0"/>
              </a:rPr>
              <a:t>Integration with the IDE:</a:t>
            </a:r>
            <a:endParaRPr lang="en-US" sz="1805" dirty="0">
              <a:solidFill>
                <a:srgbClr val="000000"/>
              </a:solidFill>
              <a:latin typeface="Repo Bold" panose="020B0604020202020204" charset="0"/>
              <a:ea typeface="DM Sans Bold"/>
              <a:cs typeface="DM Sans Bold"/>
              <a:sym typeface="DM Sans Bold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7968660" y="7846573"/>
            <a:ext cx="5258674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055"/>
              </a:lnSpc>
              <a:spcBef>
                <a:spcPct val="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Compatibility: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support other popular users, ensuring that it works consistently across different development environments.</a:t>
            </a:r>
            <a:endParaRPr lang="en-US" u="none" strike="noStrike" spc="-14" dirty="0">
              <a:solidFill>
                <a:srgbClr val="000000"/>
              </a:solidFill>
              <a:latin typeface="Times New Roman" panose="02020603050405020304" pitchFamily="18" charset="0"/>
              <a:ea typeface="DM Sans Italics"/>
              <a:cs typeface="Times New Roman" panose="02020603050405020304" pitchFamily="18" charset="0"/>
              <a:sym typeface="DM Sans Italics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7968660" y="7488345"/>
            <a:ext cx="3386671" cy="296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28"/>
              </a:lnSpc>
              <a:spcBef>
                <a:spcPct val="0"/>
              </a:spcBef>
            </a:pPr>
            <a:r>
              <a:rPr lang="en-IN" sz="2000" dirty="0">
                <a:latin typeface="Repo Bold" panose="020B0604020202020204" charset="0"/>
              </a:rPr>
              <a:t>Future Expansion:</a:t>
            </a:r>
            <a:endParaRPr lang="en-US" sz="1805" dirty="0">
              <a:solidFill>
                <a:srgbClr val="000000"/>
              </a:solidFill>
              <a:latin typeface="Repo Bold" panose="020B0604020202020204" charset="0"/>
              <a:ea typeface="DM Sans Bold"/>
              <a:cs typeface="DM Sans Bold"/>
              <a:sym typeface="DM Sans Bold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0E1A33-5D8C-FD45-D779-C3B42282F535}"/>
              </a:ext>
            </a:extLst>
          </p:cNvPr>
          <p:cNvSpPr txBox="1"/>
          <p:nvPr/>
        </p:nvSpPr>
        <p:spPr>
          <a:xfrm>
            <a:off x="1371600" y="5436117"/>
            <a:ext cx="4706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this community-like feature in an Real Life involves several key steps, from designing the user experience to integrating with existing tools and platforms.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>
            <a:off x="6935561" y="575776"/>
            <a:ext cx="10585104" cy="6370995"/>
            <a:chOff x="0" y="0"/>
            <a:chExt cx="4819745" cy="29009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9745" cy="2900923"/>
            </a:xfrm>
            <a:custGeom>
              <a:avLst/>
              <a:gdLst/>
              <a:ahLst/>
              <a:cxnLst/>
              <a:rect l="l" t="t" r="r" b="b"/>
              <a:pathLst>
                <a:path w="4819745" h="2900923">
                  <a:moveTo>
                    <a:pt x="24868" y="0"/>
                  </a:moveTo>
                  <a:lnTo>
                    <a:pt x="4794878" y="0"/>
                  </a:lnTo>
                  <a:cubicBezTo>
                    <a:pt x="4808612" y="0"/>
                    <a:pt x="4819745" y="11134"/>
                    <a:pt x="4819745" y="24868"/>
                  </a:cubicBezTo>
                  <a:lnTo>
                    <a:pt x="4819745" y="2876056"/>
                  </a:lnTo>
                  <a:cubicBezTo>
                    <a:pt x="4819745" y="2889790"/>
                    <a:pt x="4808612" y="2900923"/>
                    <a:pt x="4794878" y="2900923"/>
                  </a:cubicBezTo>
                  <a:lnTo>
                    <a:pt x="24868" y="2900923"/>
                  </a:lnTo>
                  <a:cubicBezTo>
                    <a:pt x="11134" y="2900923"/>
                    <a:pt x="0" y="2889790"/>
                    <a:pt x="0" y="2876056"/>
                  </a:cubicBezTo>
                  <a:lnTo>
                    <a:pt x="0" y="24868"/>
                  </a:lnTo>
                  <a:cubicBezTo>
                    <a:pt x="0" y="11134"/>
                    <a:pt x="11134" y="0"/>
                    <a:pt x="2486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4819745" cy="291044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935561" y="7163354"/>
            <a:ext cx="10585104" cy="2711053"/>
            <a:chOff x="0" y="0"/>
            <a:chExt cx="4819745" cy="123443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19745" cy="1234431"/>
            </a:xfrm>
            <a:custGeom>
              <a:avLst/>
              <a:gdLst/>
              <a:ahLst/>
              <a:cxnLst/>
              <a:rect l="l" t="t" r="r" b="b"/>
              <a:pathLst>
                <a:path w="4819745" h="1234431">
                  <a:moveTo>
                    <a:pt x="24868" y="0"/>
                  </a:moveTo>
                  <a:lnTo>
                    <a:pt x="4794878" y="0"/>
                  </a:lnTo>
                  <a:cubicBezTo>
                    <a:pt x="4808612" y="0"/>
                    <a:pt x="4819745" y="11134"/>
                    <a:pt x="4819745" y="24868"/>
                  </a:cubicBezTo>
                  <a:lnTo>
                    <a:pt x="4819745" y="1209564"/>
                  </a:lnTo>
                  <a:cubicBezTo>
                    <a:pt x="4819745" y="1223298"/>
                    <a:pt x="4808612" y="1234431"/>
                    <a:pt x="4794878" y="1234431"/>
                  </a:cubicBezTo>
                  <a:lnTo>
                    <a:pt x="24868" y="1234431"/>
                  </a:lnTo>
                  <a:cubicBezTo>
                    <a:pt x="11134" y="1234431"/>
                    <a:pt x="0" y="1223298"/>
                    <a:pt x="0" y="1209564"/>
                  </a:cubicBezTo>
                  <a:lnTo>
                    <a:pt x="0" y="24868"/>
                  </a:lnTo>
                  <a:cubicBezTo>
                    <a:pt x="0" y="11134"/>
                    <a:pt x="11134" y="0"/>
                    <a:pt x="24868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4819745" cy="124395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16940" y="1430270"/>
            <a:ext cx="5494145" cy="3891449"/>
            <a:chOff x="0" y="0"/>
            <a:chExt cx="2327098" cy="164826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327098" cy="1648260"/>
            </a:xfrm>
            <a:custGeom>
              <a:avLst/>
              <a:gdLst/>
              <a:ahLst/>
              <a:cxnLst/>
              <a:rect l="l" t="t" r="r" b="b"/>
              <a:pathLst>
                <a:path w="2327098" h="1648260">
                  <a:moveTo>
                    <a:pt x="47910" y="0"/>
                  </a:moveTo>
                  <a:lnTo>
                    <a:pt x="2279188" y="0"/>
                  </a:lnTo>
                  <a:cubicBezTo>
                    <a:pt x="2305648" y="0"/>
                    <a:pt x="2327098" y="21450"/>
                    <a:pt x="2327098" y="47910"/>
                  </a:cubicBezTo>
                  <a:lnTo>
                    <a:pt x="2327098" y="1600350"/>
                  </a:lnTo>
                  <a:cubicBezTo>
                    <a:pt x="2327098" y="1626810"/>
                    <a:pt x="2305648" y="1648260"/>
                    <a:pt x="2279188" y="1648260"/>
                  </a:cubicBezTo>
                  <a:lnTo>
                    <a:pt x="47910" y="1648260"/>
                  </a:lnTo>
                  <a:cubicBezTo>
                    <a:pt x="21450" y="1648260"/>
                    <a:pt x="0" y="1626810"/>
                    <a:pt x="0" y="1600350"/>
                  </a:cubicBezTo>
                  <a:lnTo>
                    <a:pt x="0" y="47910"/>
                  </a:lnTo>
                  <a:cubicBezTo>
                    <a:pt x="0" y="21450"/>
                    <a:pt x="21450" y="0"/>
                    <a:pt x="47910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9525"/>
              <a:ext cx="2327098" cy="165778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5579115" y="1687563"/>
            <a:ext cx="687047" cy="171762"/>
          </a:xfrm>
          <a:custGeom>
            <a:avLst/>
            <a:gdLst/>
            <a:ahLst/>
            <a:cxnLst/>
            <a:rect l="l" t="t" r="r" b="b"/>
            <a:pathLst>
              <a:path w="687047" h="171762">
                <a:moveTo>
                  <a:pt x="0" y="0"/>
                </a:moveTo>
                <a:lnTo>
                  <a:pt x="687047" y="0"/>
                </a:lnTo>
                <a:lnTo>
                  <a:pt x="687047" y="171761"/>
                </a:lnTo>
                <a:lnTo>
                  <a:pt x="0" y="1717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931135" y="2908577"/>
            <a:ext cx="4823071" cy="766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4800" dirty="0">
                <a:latin typeface="Repo Bold" panose="020B0604020202020204" charset="0"/>
                <a:cs typeface="Times New Roman" panose="02020603050405020304" pitchFamily="18" charset="0"/>
              </a:rPr>
              <a:t>Chart:</a:t>
            </a:r>
            <a:endParaRPr lang="en-IN" sz="4800" dirty="0">
              <a:latin typeface="Rep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14685496" y="7501628"/>
            <a:ext cx="2096124" cy="2096124"/>
          </a:xfrm>
          <a:custGeom>
            <a:avLst/>
            <a:gdLst/>
            <a:ahLst/>
            <a:cxnLst/>
            <a:rect l="l" t="t" r="r" b="b"/>
            <a:pathLst>
              <a:path w="2096124" h="2096124">
                <a:moveTo>
                  <a:pt x="0" y="0"/>
                </a:moveTo>
                <a:lnTo>
                  <a:pt x="2096124" y="0"/>
                </a:lnTo>
                <a:lnTo>
                  <a:pt x="2096124" y="2096124"/>
                </a:lnTo>
                <a:lnTo>
                  <a:pt x="0" y="20961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8066840" y="7543479"/>
            <a:ext cx="2096124" cy="2096124"/>
          </a:xfrm>
          <a:custGeom>
            <a:avLst/>
            <a:gdLst/>
            <a:ahLst/>
            <a:cxnLst/>
            <a:rect l="l" t="t" r="r" b="b"/>
            <a:pathLst>
              <a:path w="2096124" h="2096124">
                <a:moveTo>
                  <a:pt x="0" y="0"/>
                </a:moveTo>
                <a:lnTo>
                  <a:pt x="2096124" y="0"/>
                </a:lnTo>
                <a:lnTo>
                  <a:pt x="2096124" y="2096125"/>
                </a:lnTo>
                <a:lnTo>
                  <a:pt x="0" y="20961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9" name="Freeform 19"/>
          <p:cNvSpPr/>
          <p:nvPr/>
        </p:nvSpPr>
        <p:spPr>
          <a:xfrm>
            <a:off x="10369866" y="7543479"/>
            <a:ext cx="2096124" cy="2096124"/>
          </a:xfrm>
          <a:custGeom>
            <a:avLst/>
            <a:gdLst/>
            <a:ahLst/>
            <a:cxnLst/>
            <a:rect l="l" t="t" r="r" b="b"/>
            <a:pathLst>
              <a:path w="2096124" h="2096124">
                <a:moveTo>
                  <a:pt x="0" y="0"/>
                </a:moveTo>
                <a:lnTo>
                  <a:pt x="2096124" y="0"/>
                </a:lnTo>
                <a:lnTo>
                  <a:pt x="2096124" y="2096125"/>
                </a:lnTo>
                <a:lnTo>
                  <a:pt x="0" y="20961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1028700" y="5695452"/>
            <a:ext cx="5494145" cy="3117274"/>
            <a:chOff x="0" y="0"/>
            <a:chExt cx="2327098" cy="132035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327098" cy="1320351"/>
            </a:xfrm>
            <a:custGeom>
              <a:avLst/>
              <a:gdLst/>
              <a:ahLst/>
              <a:cxnLst/>
              <a:rect l="l" t="t" r="r" b="b"/>
              <a:pathLst>
                <a:path w="2327098" h="1320351">
                  <a:moveTo>
                    <a:pt x="47910" y="0"/>
                  </a:moveTo>
                  <a:lnTo>
                    <a:pt x="2279188" y="0"/>
                  </a:lnTo>
                  <a:cubicBezTo>
                    <a:pt x="2305648" y="0"/>
                    <a:pt x="2327098" y="21450"/>
                    <a:pt x="2327098" y="47910"/>
                  </a:cubicBezTo>
                  <a:lnTo>
                    <a:pt x="2327098" y="1272441"/>
                  </a:lnTo>
                  <a:cubicBezTo>
                    <a:pt x="2327098" y="1298901"/>
                    <a:pt x="2305648" y="1320351"/>
                    <a:pt x="2279188" y="1320351"/>
                  </a:cubicBezTo>
                  <a:lnTo>
                    <a:pt x="47910" y="1320351"/>
                  </a:lnTo>
                  <a:cubicBezTo>
                    <a:pt x="21450" y="1320351"/>
                    <a:pt x="0" y="1298901"/>
                    <a:pt x="0" y="1272441"/>
                  </a:cubicBezTo>
                  <a:lnTo>
                    <a:pt x="0" y="47910"/>
                  </a:lnTo>
                  <a:cubicBezTo>
                    <a:pt x="0" y="21450"/>
                    <a:pt x="21450" y="0"/>
                    <a:pt x="47910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9525"/>
              <a:ext cx="2327098" cy="132987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5400000">
            <a:off x="1710989" y="4941016"/>
            <a:ext cx="1261339" cy="1261339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1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5400000">
            <a:off x="1870266" y="5138552"/>
            <a:ext cx="942784" cy="866265"/>
            <a:chOff x="0" y="0"/>
            <a:chExt cx="884596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27257"/>
              <a:ext cx="864187" cy="758287"/>
            </a:xfrm>
            <a:custGeom>
              <a:avLst/>
              <a:gdLst/>
              <a:ahLst/>
              <a:cxnLst/>
              <a:rect l="l" t="t" r="r" b="b"/>
              <a:pathLst>
                <a:path w="864187" h="758287">
                  <a:moveTo>
                    <a:pt x="849756" y="344303"/>
                  </a:moveTo>
                  <a:lnTo>
                    <a:pt x="513035" y="7583"/>
                  </a:lnTo>
                  <a:cubicBezTo>
                    <a:pt x="507199" y="1746"/>
                    <a:pt x="498421" y="0"/>
                    <a:pt x="490794" y="3159"/>
                  </a:cubicBezTo>
                  <a:cubicBezTo>
                    <a:pt x="483168" y="6317"/>
                    <a:pt x="478196" y="13759"/>
                    <a:pt x="478196" y="22014"/>
                  </a:cubicBezTo>
                  <a:lnTo>
                    <a:pt x="478196" y="126672"/>
                  </a:lnTo>
                  <a:cubicBezTo>
                    <a:pt x="478196" y="139740"/>
                    <a:pt x="473005" y="152272"/>
                    <a:pt x="463765" y="161512"/>
                  </a:cubicBezTo>
                  <a:cubicBezTo>
                    <a:pt x="454525" y="170752"/>
                    <a:pt x="441993" y="175943"/>
                    <a:pt x="428925" y="175943"/>
                  </a:cubicBezTo>
                  <a:lnTo>
                    <a:pt x="49271" y="175943"/>
                  </a:lnTo>
                  <a:cubicBezTo>
                    <a:pt x="36203" y="175943"/>
                    <a:pt x="23671" y="181134"/>
                    <a:pt x="14431" y="190374"/>
                  </a:cubicBezTo>
                  <a:cubicBezTo>
                    <a:pt x="5191" y="199614"/>
                    <a:pt x="0" y="212146"/>
                    <a:pt x="0" y="225214"/>
                  </a:cubicBezTo>
                  <a:lnTo>
                    <a:pt x="0" y="533072"/>
                  </a:lnTo>
                  <a:cubicBezTo>
                    <a:pt x="0" y="546140"/>
                    <a:pt x="5191" y="558672"/>
                    <a:pt x="14431" y="567912"/>
                  </a:cubicBezTo>
                  <a:cubicBezTo>
                    <a:pt x="23671" y="577152"/>
                    <a:pt x="36203" y="582343"/>
                    <a:pt x="49271" y="582343"/>
                  </a:cubicBezTo>
                  <a:lnTo>
                    <a:pt x="428925" y="582343"/>
                  </a:lnTo>
                  <a:cubicBezTo>
                    <a:pt x="456137" y="582343"/>
                    <a:pt x="478196" y="604402"/>
                    <a:pt x="478196" y="631614"/>
                  </a:cubicBezTo>
                  <a:lnTo>
                    <a:pt x="478196" y="736272"/>
                  </a:lnTo>
                  <a:cubicBezTo>
                    <a:pt x="478196" y="744527"/>
                    <a:pt x="483168" y="751969"/>
                    <a:pt x="490794" y="755127"/>
                  </a:cubicBezTo>
                  <a:cubicBezTo>
                    <a:pt x="498421" y="758286"/>
                    <a:pt x="507199" y="756540"/>
                    <a:pt x="513035" y="750703"/>
                  </a:cubicBezTo>
                  <a:lnTo>
                    <a:pt x="849756" y="413983"/>
                  </a:lnTo>
                  <a:cubicBezTo>
                    <a:pt x="858996" y="404743"/>
                    <a:pt x="864187" y="392210"/>
                    <a:pt x="864187" y="379143"/>
                  </a:cubicBezTo>
                  <a:cubicBezTo>
                    <a:pt x="864187" y="366076"/>
                    <a:pt x="858996" y="353543"/>
                    <a:pt x="849756" y="3443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174625"/>
              <a:ext cx="782996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1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6261481" y="7543479"/>
            <a:ext cx="1111359" cy="1111359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1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6401820" y="7717528"/>
            <a:ext cx="830682" cy="763262"/>
            <a:chOff x="0" y="0"/>
            <a:chExt cx="884596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30935"/>
              <a:ext cx="861433" cy="750930"/>
            </a:xfrm>
            <a:custGeom>
              <a:avLst/>
              <a:gdLst/>
              <a:ahLst/>
              <a:cxnLst/>
              <a:rect l="l" t="t" r="r" b="b"/>
              <a:pathLst>
                <a:path w="861433" h="750930">
                  <a:moveTo>
                    <a:pt x="845055" y="335924"/>
                  </a:moveTo>
                  <a:lnTo>
                    <a:pt x="517737" y="8606"/>
                  </a:lnTo>
                  <a:cubicBezTo>
                    <a:pt x="511113" y="1982"/>
                    <a:pt x="501150" y="0"/>
                    <a:pt x="492495" y="3585"/>
                  </a:cubicBezTo>
                  <a:cubicBezTo>
                    <a:pt x="483839" y="7170"/>
                    <a:pt x="478196" y="15616"/>
                    <a:pt x="478196" y="24985"/>
                  </a:cubicBezTo>
                  <a:lnTo>
                    <a:pt x="478196" y="116345"/>
                  </a:lnTo>
                  <a:cubicBezTo>
                    <a:pt x="478196" y="131176"/>
                    <a:pt x="472304" y="145399"/>
                    <a:pt x="461817" y="155886"/>
                  </a:cubicBezTo>
                  <a:cubicBezTo>
                    <a:pt x="451330" y="166373"/>
                    <a:pt x="437107" y="172265"/>
                    <a:pt x="422276" y="172265"/>
                  </a:cubicBezTo>
                  <a:lnTo>
                    <a:pt x="55920" y="172265"/>
                  </a:lnTo>
                  <a:cubicBezTo>
                    <a:pt x="41089" y="172265"/>
                    <a:pt x="26866" y="178157"/>
                    <a:pt x="16379" y="188644"/>
                  </a:cubicBezTo>
                  <a:cubicBezTo>
                    <a:pt x="5892" y="199131"/>
                    <a:pt x="0" y="213354"/>
                    <a:pt x="0" y="228185"/>
                  </a:cubicBezTo>
                  <a:lnTo>
                    <a:pt x="0" y="522745"/>
                  </a:lnTo>
                  <a:cubicBezTo>
                    <a:pt x="0" y="537576"/>
                    <a:pt x="5892" y="551799"/>
                    <a:pt x="16379" y="562286"/>
                  </a:cubicBezTo>
                  <a:cubicBezTo>
                    <a:pt x="26866" y="572773"/>
                    <a:pt x="41089" y="578665"/>
                    <a:pt x="55920" y="578665"/>
                  </a:cubicBezTo>
                  <a:lnTo>
                    <a:pt x="422276" y="578665"/>
                  </a:lnTo>
                  <a:cubicBezTo>
                    <a:pt x="437107" y="578665"/>
                    <a:pt x="451330" y="584557"/>
                    <a:pt x="461817" y="595044"/>
                  </a:cubicBezTo>
                  <a:cubicBezTo>
                    <a:pt x="472304" y="605531"/>
                    <a:pt x="478196" y="619754"/>
                    <a:pt x="478196" y="634585"/>
                  </a:cubicBezTo>
                  <a:lnTo>
                    <a:pt x="478196" y="725945"/>
                  </a:lnTo>
                  <a:cubicBezTo>
                    <a:pt x="478196" y="735314"/>
                    <a:pt x="483839" y="743760"/>
                    <a:pt x="492495" y="747345"/>
                  </a:cubicBezTo>
                  <a:cubicBezTo>
                    <a:pt x="501150" y="750930"/>
                    <a:pt x="511113" y="748948"/>
                    <a:pt x="517737" y="742324"/>
                  </a:cubicBezTo>
                  <a:lnTo>
                    <a:pt x="845055" y="415006"/>
                  </a:lnTo>
                  <a:cubicBezTo>
                    <a:pt x="855542" y="404519"/>
                    <a:pt x="861433" y="390296"/>
                    <a:pt x="861433" y="375465"/>
                  </a:cubicBezTo>
                  <a:cubicBezTo>
                    <a:pt x="861433" y="360634"/>
                    <a:pt x="855542" y="346411"/>
                    <a:pt x="845055" y="33592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174625"/>
              <a:ext cx="782996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1"/>
                </a:lnSpc>
              </a:pPr>
              <a:endParaRPr/>
            </a:p>
          </p:txBody>
        </p:sp>
      </p:grpSp>
      <p:sp>
        <p:nvSpPr>
          <p:cNvPr id="52" name="TextBox 52"/>
          <p:cNvSpPr txBox="1"/>
          <p:nvPr/>
        </p:nvSpPr>
        <p:spPr>
          <a:xfrm>
            <a:off x="2473915" y="7077909"/>
            <a:ext cx="4884639" cy="342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97"/>
              </a:lnSpc>
              <a:spcBef>
                <a:spcPct val="0"/>
              </a:spcBef>
            </a:pPr>
            <a:r>
              <a:rPr lang="en-US" sz="3600" u="none" strike="noStrike" dirty="0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Tech stack:</a:t>
            </a:r>
          </a:p>
        </p:txBody>
      </p:sp>
      <p:sp>
        <p:nvSpPr>
          <p:cNvPr id="53" name="Freeform 53"/>
          <p:cNvSpPr/>
          <p:nvPr/>
        </p:nvSpPr>
        <p:spPr>
          <a:xfrm>
            <a:off x="16163156" y="914627"/>
            <a:ext cx="912582" cy="228145"/>
          </a:xfrm>
          <a:custGeom>
            <a:avLst/>
            <a:gdLst/>
            <a:ahLst/>
            <a:cxnLst/>
            <a:rect l="l" t="t" r="r" b="b"/>
            <a:pathLst>
              <a:path w="912582" h="228145">
                <a:moveTo>
                  <a:pt x="0" y="0"/>
                </a:moveTo>
                <a:lnTo>
                  <a:pt x="912581" y="0"/>
                </a:lnTo>
                <a:lnTo>
                  <a:pt x="912581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781923C-E293-3E89-ABF0-1EEC3B6DD0A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128" y="7681980"/>
            <a:ext cx="644407" cy="63280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83658D1-C742-3F43-3700-006463FF694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036" y="7687570"/>
            <a:ext cx="593760" cy="59376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3D440C0E-6FA7-2ACF-2471-812F91D7CF2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353" y="8874148"/>
            <a:ext cx="748048" cy="39228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DB1E308-8706-91D7-6217-0FB44D821EA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313" y="8581934"/>
            <a:ext cx="863746" cy="86374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81609E0-CC27-7610-AA2C-90FC531E760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782" y="7709328"/>
            <a:ext cx="841320" cy="84132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3BFD9FF-A157-DC8A-50D3-18652A6C97F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196" y="8156816"/>
            <a:ext cx="996044" cy="996044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A2450BD3-C14D-13F2-8A13-19E3022AAC6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223" y="7624410"/>
            <a:ext cx="849955" cy="827332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14522338-96B6-C925-EA0E-EE6FE2E07DB5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801" y="8518880"/>
            <a:ext cx="871932" cy="8719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AD7D4D-B972-9E26-990C-1E5275040B9B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7682568" y="1419052"/>
            <a:ext cx="9338720" cy="526027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F81FD62-C038-8E8F-85BC-0755CFC5001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384866" y="7551134"/>
            <a:ext cx="3673029" cy="210368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6"/>
          <p:cNvGrpSpPr/>
          <p:nvPr/>
        </p:nvGrpSpPr>
        <p:grpSpPr>
          <a:xfrm>
            <a:off x="6415938" y="1028700"/>
            <a:ext cx="5456124" cy="1700931"/>
            <a:chOff x="0" y="0"/>
            <a:chExt cx="1962273" cy="61173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62273" cy="611733"/>
            </a:xfrm>
            <a:custGeom>
              <a:avLst/>
              <a:gdLst/>
              <a:ahLst/>
              <a:cxnLst/>
              <a:rect l="l" t="t" r="r" b="b"/>
              <a:pathLst>
                <a:path w="1962273" h="61173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9525"/>
              <a:ext cx="1962273" cy="62125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6631341" y="1108443"/>
            <a:ext cx="5025319" cy="1369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08"/>
              </a:lnSpc>
              <a:spcBef>
                <a:spcPct val="0"/>
              </a:spcBef>
            </a:pPr>
            <a:r>
              <a:rPr lang="en-US" sz="7863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T</a:t>
            </a:r>
            <a:r>
              <a:rPr lang="en-US" sz="7863" u="none" strike="noStrike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he team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791D34-29D5-F984-F0F2-D22C76A7C50E}"/>
              </a:ext>
            </a:extLst>
          </p:cNvPr>
          <p:cNvGrpSpPr/>
          <p:nvPr/>
        </p:nvGrpSpPr>
        <p:grpSpPr>
          <a:xfrm>
            <a:off x="3276600" y="3198173"/>
            <a:ext cx="11494429" cy="5240580"/>
            <a:chOff x="1418685" y="3057828"/>
            <a:chExt cx="11494429" cy="5240580"/>
          </a:xfrm>
        </p:grpSpPr>
        <p:grpSp>
          <p:nvGrpSpPr>
            <p:cNvPr id="5" name="Group 5"/>
            <p:cNvGrpSpPr/>
            <p:nvPr/>
          </p:nvGrpSpPr>
          <p:grpSpPr>
            <a:xfrm>
              <a:off x="1418685" y="3057828"/>
              <a:ext cx="3578614" cy="5240580"/>
              <a:chOff x="0" y="0"/>
              <a:chExt cx="4771485" cy="6987440"/>
            </a:xfrm>
          </p:grpSpPr>
          <p:grpSp>
            <p:nvGrpSpPr>
              <p:cNvPr id="6" name="Group 6"/>
              <p:cNvGrpSpPr/>
              <p:nvPr/>
            </p:nvGrpSpPr>
            <p:grpSpPr>
              <a:xfrm>
                <a:off x="0" y="0"/>
                <a:ext cx="4771485" cy="6987440"/>
                <a:chOff x="0" y="0"/>
                <a:chExt cx="1629461" cy="2386208"/>
              </a:xfrm>
            </p:grpSpPr>
            <p:sp>
              <p:nvSpPr>
                <p:cNvPr id="7" name="Freeform 7"/>
                <p:cNvSpPr/>
                <p:nvPr/>
              </p:nvSpPr>
              <p:spPr>
                <a:xfrm>
                  <a:off x="0" y="0"/>
                  <a:ext cx="1629461" cy="2386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9461" h="2386208">
                      <a:moveTo>
                        <a:pt x="73555" y="0"/>
                      </a:moveTo>
                      <a:lnTo>
                        <a:pt x="1555906" y="0"/>
                      </a:lnTo>
                      <a:cubicBezTo>
                        <a:pt x="1575414" y="0"/>
                        <a:pt x="1594123" y="7750"/>
                        <a:pt x="1607917" y="21544"/>
                      </a:cubicBezTo>
                      <a:cubicBezTo>
                        <a:pt x="1621711" y="35338"/>
                        <a:pt x="1629461" y="54047"/>
                        <a:pt x="1629461" y="73555"/>
                      </a:cubicBezTo>
                      <a:lnTo>
                        <a:pt x="1629461" y="2312653"/>
                      </a:lnTo>
                      <a:cubicBezTo>
                        <a:pt x="1629461" y="2332161"/>
                        <a:pt x="1621711" y="2350870"/>
                        <a:pt x="1607917" y="2364664"/>
                      </a:cubicBezTo>
                      <a:cubicBezTo>
                        <a:pt x="1594123" y="2378459"/>
                        <a:pt x="1575414" y="2386208"/>
                        <a:pt x="1555906" y="2386208"/>
                      </a:cubicBezTo>
                      <a:lnTo>
                        <a:pt x="73555" y="2386208"/>
                      </a:lnTo>
                      <a:cubicBezTo>
                        <a:pt x="32932" y="2386208"/>
                        <a:pt x="0" y="2353277"/>
                        <a:pt x="0" y="2312653"/>
                      </a:cubicBezTo>
                      <a:lnTo>
                        <a:pt x="0" y="73555"/>
                      </a:lnTo>
                      <a:cubicBezTo>
                        <a:pt x="0" y="54047"/>
                        <a:pt x="7750" y="35338"/>
                        <a:pt x="21544" y="21544"/>
                      </a:cubicBezTo>
                      <a:cubicBezTo>
                        <a:pt x="35338" y="7750"/>
                        <a:pt x="54047" y="0"/>
                        <a:pt x="73555" y="0"/>
                      </a:cubicBezTo>
                      <a:close/>
                    </a:path>
                  </a:pathLst>
                </a:custGeom>
                <a:solidFill>
                  <a:srgbClr val="FFFEF7"/>
                </a:solidFill>
                <a:ln w="47625" cap="rnd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8" name="TextBox 8"/>
                <p:cNvSpPr txBox="1"/>
                <p:nvPr/>
              </p:nvSpPr>
              <p:spPr>
                <a:xfrm>
                  <a:off x="0" y="-9525"/>
                  <a:ext cx="1629461" cy="2395733"/>
                </a:xfrm>
                <a:prstGeom prst="rect">
                  <a:avLst/>
                </a:prstGeom>
              </p:spPr>
              <p:txBody>
                <a:bodyPr lIns="0" tIns="0" rIns="0" bIns="0" rtlCol="0" anchor="ctr"/>
                <a:lstStyle/>
                <a:p>
                  <a:pPr marL="0" lvl="0" indent="0" algn="ctr">
                    <a:lnSpc>
                      <a:spcPts val="700"/>
                    </a:lnSpc>
                    <a:spcBef>
                      <a:spcPct val="0"/>
                    </a:spcBef>
                  </a:pPr>
                  <a:endParaRPr/>
                </a:p>
              </p:txBody>
            </p:sp>
          </p:grpSp>
          <p:sp>
            <p:nvSpPr>
              <p:cNvPr id="9" name="AutoShape 9"/>
              <p:cNvSpPr/>
              <p:nvPr/>
            </p:nvSpPr>
            <p:spPr>
              <a:xfrm flipV="1">
                <a:off x="12907" y="983659"/>
                <a:ext cx="4758579" cy="0"/>
              </a:xfrm>
              <a:prstGeom prst="line">
                <a:avLst/>
              </a:prstGeom>
              <a:ln w="50800" cap="flat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1671086" y="4153854"/>
              <a:ext cx="3075780" cy="2935715"/>
              <a:chOff x="-366471" y="-11891"/>
              <a:chExt cx="15572971" cy="1486381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-366471" y="-11891"/>
                <a:ext cx="15572971" cy="14863810"/>
              </a:xfrm>
              <a:custGeom>
                <a:avLst/>
                <a:gdLst/>
                <a:ahLst/>
                <a:cxnLst/>
                <a:rect l="l" t="t" r="r" b="b"/>
                <a:pathLst>
                  <a:path w="15572971" h="14863810">
                    <a:moveTo>
                      <a:pt x="7786486" y="11891"/>
                    </a:moveTo>
                    <a:cubicBezTo>
                      <a:pt x="5127664" y="0"/>
                      <a:pt x="2665709" y="1411641"/>
                      <a:pt x="1332855" y="3712286"/>
                    </a:cubicBezTo>
                    <a:cubicBezTo>
                      <a:pt x="0" y="6012931"/>
                      <a:pt x="0" y="8850880"/>
                      <a:pt x="1332855" y="11151525"/>
                    </a:cubicBezTo>
                    <a:cubicBezTo>
                      <a:pt x="2665709" y="13452170"/>
                      <a:pt x="5127664" y="14863811"/>
                      <a:pt x="7786486" y="14851920"/>
                    </a:cubicBezTo>
                    <a:cubicBezTo>
                      <a:pt x="10445306" y="14863811"/>
                      <a:pt x="12907262" y="13452170"/>
                      <a:pt x="14240117" y="11151525"/>
                    </a:cubicBezTo>
                    <a:cubicBezTo>
                      <a:pt x="15572971" y="8850880"/>
                      <a:pt x="15572971" y="6012931"/>
                      <a:pt x="14240117" y="3712286"/>
                    </a:cubicBezTo>
                    <a:cubicBezTo>
                      <a:pt x="12907262" y="1411641"/>
                      <a:pt x="10445306" y="0"/>
                      <a:pt x="7786486" y="11891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-156193" y="188812"/>
                <a:ext cx="15152415" cy="14462405"/>
              </a:xfrm>
              <a:custGeom>
                <a:avLst/>
                <a:gdLst/>
                <a:ahLst/>
                <a:cxnLst/>
                <a:rect l="l" t="t" r="r" b="b"/>
                <a:pathLst>
                  <a:path w="15152415" h="14462405">
                    <a:moveTo>
                      <a:pt x="7576208" y="11570"/>
                    </a:moveTo>
                    <a:cubicBezTo>
                      <a:pt x="4989189" y="0"/>
                      <a:pt x="2593721" y="1373519"/>
                      <a:pt x="1296860" y="3612034"/>
                    </a:cubicBezTo>
                    <a:cubicBezTo>
                      <a:pt x="0" y="5850548"/>
                      <a:pt x="0" y="8611857"/>
                      <a:pt x="1296860" y="10850372"/>
                    </a:cubicBezTo>
                    <a:cubicBezTo>
                      <a:pt x="2593721" y="13088886"/>
                      <a:pt x="4989189" y="14462405"/>
                      <a:pt x="7576208" y="14450835"/>
                    </a:cubicBezTo>
                    <a:cubicBezTo>
                      <a:pt x="10163226" y="14462405"/>
                      <a:pt x="12558694" y="13088886"/>
                      <a:pt x="13855555" y="10850372"/>
                    </a:cubicBezTo>
                    <a:cubicBezTo>
                      <a:pt x="15152416" y="8611857"/>
                      <a:pt x="15152416" y="5850548"/>
                      <a:pt x="13855555" y="3612034"/>
                    </a:cubicBezTo>
                    <a:cubicBezTo>
                      <a:pt x="12558694" y="1373519"/>
                      <a:pt x="10163226" y="0"/>
                      <a:pt x="7576208" y="11570"/>
                    </a:cubicBezTo>
                    <a:close/>
                  </a:path>
                </a:pathLst>
              </a:custGeom>
              <a:solidFill>
                <a:srgbClr val="FFFEF7"/>
              </a:solidFill>
            </p:spPr>
          </p:sp>
        </p:grpSp>
        <p:sp>
          <p:nvSpPr>
            <p:cNvPr id="14" name="Freeform 14"/>
            <p:cNvSpPr/>
            <p:nvPr/>
          </p:nvSpPr>
          <p:spPr>
            <a:xfrm>
              <a:off x="3843582" y="3343969"/>
              <a:ext cx="734337" cy="183584"/>
            </a:xfrm>
            <a:custGeom>
              <a:avLst/>
              <a:gdLst/>
              <a:ahLst/>
              <a:cxnLst/>
              <a:rect l="l" t="t" r="r" b="b"/>
              <a:pathLst>
                <a:path w="734337" h="183584">
                  <a:moveTo>
                    <a:pt x="0" y="0"/>
                  </a:moveTo>
                  <a:lnTo>
                    <a:pt x="734337" y="0"/>
                  </a:lnTo>
                  <a:lnTo>
                    <a:pt x="734337" y="183584"/>
                  </a:lnTo>
                  <a:lnTo>
                    <a:pt x="0" y="1835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TextBox 15"/>
            <p:cNvSpPr txBox="1"/>
            <p:nvPr/>
          </p:nvSpPr>
          <p:spPr>
            <a:xfrm>
              <a:off x="1743467" y="7250811"/>
              <a:ext cx="2834452" cy="4309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45"/>
                </a:lnSpc>
                <a:spcBef>
                  <a:spcPct val="0"/>
                </a:spcBef>
              </a:pPr>
              <a:r>
                <a:rPr lang="en-US" sz="2532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Sahil Wadhwa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743467" y="7683247"/>
              <a:ext cx="2834452" cy="3302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95"/>
                </a:lnSpc>
                <a:spcBef>
                  <a:spcPct val="0"/>
                </a:spcBef>
              </a:pPr>
              <a:r>
                <a:rPr lang="en-US" sz="1925" dirty="0">
                  <a:solidFill>
                    <a:srgbClr val="000000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222BCS13323</a:t>
              </a:r>
            </a:p>
          </p:txBody>
        </p:sp>
        <p:grpSp>
          <p:nvGrpSpPr>
            <p:cNvPr id="21" name="Group 21"/>
            <p:cNvGrpSpPr/>
            <p:nvPr/>
          </p:nvGrpSpPr>
          <p:grpSpPr>
            <a:xfrm>
              <a:off x="5374886" y="3057828"/>
              <a:ext cx="3578614" cy="5240580"/>
              <a:chOff x="0" y="0"/>
              <a:chExt cx="4771485" cy="6987440"/>
            </a:xfrm>
          </p:grpSpPr>
          <p:grpSp>
            <p:nvGrpSpPr>
              <p:cNvPr id="22" name="Group 22"/>
              <p:cNvGrpSpPr/>
              <p:nvPr/>
            </p:nvGrpSpPr>
            <p:grpSpPr>
              <a:xfrm>
                <a:off x="0" y="0"/>
                <a:ext cx="4771485" cy="6987440"/>
                <a:chOff x="0" y="0"/>
                <a:chExt cx="1629461" cy="2386208"/>
              </a:xfrm>
            </p:grpSpPr>
            <p:sp>
              <p:nvSpPr>
                <p:cNvPr id="23" name="Freeform 23"/>
                <p:cNvSpPr/>
                <p:nvPr/>
              </p:nvSpPr>
              <p:spPr>
                <a:xfrm>
                  <a:off x="0" y="0"/>
                  <a:ext cx="1629461" cy="2386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9461" h="2386208">
                      <a:moveTo>
                        <a:pt x="73555" y="0"/>
                      </a:moveTo>
                      <a:lnTo>
                        <a:pt x="1555906" y="0"/>
                      </a:lnTo>
                      <a:cubicBezTo>
                        <a:pt x="1575414" y="0"/>
                        <a:pt x="1594123" y="7750"/>
                        <a:pt x="1607917" y="21544"/>
                      </a:cubicBezTo>
                      <a:cubicBezTo>
                        <a:pt x="1621711" y="35338"/>
                        <a:pt x="1629461" y="54047"/>
                        <a:pt x="1629461" y="73555"/>
                      </a:cubicBezTo>
                      <a:lnTo>
                        <a:pt x="1629461" y="2312653"/>
                      </a:lnTo>
                      <a:cubicBezTo>
                        <a:pt x="1629461" y="2332161"/>
                        <a:pt x="1621711" y="2350870"/>
                        <a:pt x="1607917" y="2364664"/>
                      </a:cubicBezTo>
                      <a:cubicBezTo>
                        <a:pt x="1594123" y="2378459"/>
                        <a:pt x="1575414" y="2386208"/>
                        <a:pt x="1555906" y="2386208"/>
                      </a:cubicBezTo>
                      <a:lnTo>
                        <a:pt x="73555" y="2386208"/>
                      </a:lnTo>
                      <a:cubicBezTo>
                        <a:pt x="32932" y="2386208"/>
                        <a:pt x="0" y="2353277"/>
                        <a:pt x="0" y="2312653"/>
                      </a:cubicBezTo>
                      <a:lnTo>
                        <a:pt x="0" y="73555"/>
                      </a:lnTo>
                      <a:cubicBezTo>
                        <a:pt x="0" y="54047"/>
                        <a:pt x="7750" y="35338"/>
                        <a:pt x="21544" y="21544"/>
                      </a:cubicBezTo>
                      <a:cubicBezTo>
                        <a:pt x="35338" y="7750"/>
                        <a:pt x="54047" y="0"/>
                        <a:pt x="73555" y="0"/>
                      </a:cubicBezTo>
                      <a:close/>
                    </a:path>
                  </a:pathLst>
                </a:custGeom>
                <a:solidFill>
                  <a:srgbClr val="FFFEF7"/>
                </a:solidFill>
                <a:ln w="47625" cap="rnd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24" name="TextBox 24"/>
                <p:cNvSpPr txBox="1"/>
                <p:nvPr/>
              </p:nvSpPr>
              <p:spPr>
                <a:xfrm>
                  <a:off x="0" y="-9525"/>
                  <a:ext cx="1629461" cy="2395733"/>
                </a:xfrm>
                <a:prstGeom prst="rect">
                  <a:avLst/>
                </a:prstGeom>
              </p:spPr>
              <p:txBody>
                <a:bodyPr lIns="0" tIns="0" rIns="0" bIns="0" rtlCol="0" anchor="ctr"/>
                <a:lstStyle/>
                <a:p>
                  <a:pPr marL="0" lvl="0" indent="0" algn="ctr">
                    <a:lnSpc>
                      <a:spcPts val="700"/>
                    </a:lnSpc>
                    <a:spcBef>
                      <a:spcPct val="0"/>
                    </a:spcBef>
                  </a:pPr>
                  <a:endParaRPr/>
                </a:p>
              </p:txBody>
            </p:sp>
          </p:grpSp>
          <p:sp>
            <p:nvSpPr>
              <p:cNvPr id="25" name="AutoShape 25"/>
              <p:cNvSpPr/>
              <p:nvPr/>
            </p:nvSpPr>
            <p:spPr>
              <a:xfrm flipV="1">
                <a:off x="12907" y="983659"/>
                <a:ext cx="4758579" cy="0"/>
              </a:xfrm>
              <a:prstGeom prst="line">
                <a:avLst/>
              </a:prstGeom>
              <a:ln w="50800" cap="flat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5627287" y="4153854"/>
              <a:ext cx="3075780" cy="2935715"/>
              <a:chOff x="-366471" y="-11891"/>
              <a:chExt cx="15572971" cy="1486381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-366471" y="-11891"/>
                <a:ext cx="15572971" cy="14863810"/>
              </a:xfrm>
              <a:custGeom>
                <a:avLst/>
                <a:gdLst/>
                <a:ahLst/>
                <a:cxnLst/>
                <a:rect l="l" t="t" r="r" b="b"/>
                <a:pathLst>
                  <a:path w="15572971" h="14863810">
                    <a:moveTo>
                      <a:pt x="7786486" y="11891"/>
                    </a:moveTo>
                    <a:cubicBezTo>
                      <a:pt x="5127664" y="0"/>
                      <a:pt x="2665709" y="1411641"/>
                      <a:pt x="1332855" y="3712286"/>
                    </a:cubicBezTo>
                    <a:cubicBezTo>
                      <a:pt x="0" y="6012931"/>
                      <a:pt x="0" y="8850880"/>
                      <a:pt x="1332855" y="11151525"/>
                    </a:cubicBezTo>
                    <a:cubicBezTo>
                      <a:pt x="2665709" y="13452170"/>
                      <a:pt x="5127664" y="14863811"/>
                      <a:pt x="7786486" y="14851920"/>
                    </a:cubicBezTo>
                    <a:cubicBezTo>
                      <a:pt x="10445306" y="14863811"/>
                      <a:pt x="12907262" y="13452170"/>
                      <a:pt x="14240117" y="11151525"/>
                    </a:cubicBezTo>
                    <a:cubicBezTo>
                      <a:pt x="15572971" y="8850880"/>
                      <a:pt x="15572971" y="6012931"/>
                      <a:pt x="14240117" y="3712286"/>
                    </a:cubicBezTo>
                    <a:cubicBezTo>
                      <a:pt x="12907262" y="1411641"/>
                      <a:pt x="10445306" y="0"/>
                      <a:pt x="7786486" y="11891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8" name="Freeform 28"/>
              <p:cNvSpPr/>
              <p:nvPr/>
            </p:nvSpPr>
            <p:spPr>
              <a:xfrm>
                <a:off x="-156193" y="188812"/>
                <a:ext cx="15152415" cy="14462405"/>
              </a:xfrm>
              <a:custGeom>
                <a:avLst/>
                <a:gdLst/>
                <a:ahLst/>
                <a:cxnLst/>
                <a:rect l="l" t="t" r="r" b="b"/>
                <a:pathLst>
                  <a:path w="15152415" h="14462405">
                    <a:moveTo>
                      <a:pt x="7576208" y="11570"/>
                    </a:moveTo>
                    <a:cubicBezTo>
                      <a:pt x="4989189" y="0"/>
                      <a:pt x="2593721" y="1373519"/>
                      <a:pt x="1296860" y="3612034"/>
                    </a:cubicBezTo>
                    <a:cubicBezTo>
                      <a:pt x="0" y="5850548"/>
                      <a:pt x="0" y="8611857"/>
                      <a:pt x="1296860" y="10850372"/>
                    </a:cubicBezTo>
                    <a:cubicBezTo>
                      <a:pt x="2593721" y="13088886"/>
                      <a:pt x="4989189" y="14462405"/>
                      <a:pt x="7576208" y="14450835"/>
                    </a:cubicBezTo>
                    <a:cubicBezTo>
                      <a:pt x="10163226" y="14462405"/>
                      <a:pt x="12558694" y="13088886"/>
                      <a:pt x="13855555" y="10850372"/>
                    </a:cubicBezTo>
                    <a:cubicBezTo>
                      <a:pt x="15152416" y="8611857"/>
                      <a:pt x="15152416" y="5850548"/>
                      <a:pt x="13855555" y="3612034"/>
                    </a:cubicBezTo>
                    <a:cubicBezTo>
                      <a:pt x="12558694" y="1373519"/>
                      <a:pt x="10163226" y="0"/>
                      <a:pt x="7576208" y="11570"/>
                    </a:cubicBezTo>
                    <a:close/>
                  </a:path>
                </a:pathLst>
              </a:custGeom>
              <a:solidFill>
                <a:srgbClr val="FFFEF7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5699668" y="7250811"/>
              <a:ext cx="2834452" cy="4309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45"/>
                </a:lnSpc>
                <a:spcBef>
                  <a:spcPct val="0"/>
                </a:spcBef>
              </a:pPr>
              <a:r>
                <a:rPr lang="en-US" sz="2532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Aditi R Sinha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5699668" y="7683247"/>
              <a:ext cx="2834452" cy="3302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95"/>
                </a:lnSpc>
                <a:spcBef>
                  <a:spcPct val="0"/>
                </a:spcBef>
              </a:pPr>
              <a:r>
                <a:rPr lang="en-US" sz="1925" dirty="0">
                  <a:solidFill>
                    <a:srgbClr val="000000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22BCS13346</a:t>
              </a:r>
            </a:p>
          </p:txBody>
        </p:sp>
        <p:sp>
          <p:nvSpPr>
            <p:cNvPr id="32" name="Freeform 32"/>
            <p:cNvSpPr/>
            <p:nvPr/>
          </p:nvSpPr>
          <p:spPr>
            <a:xfrm>
              <a:off x="7799783" y="3343969"/>
              <a:ext cx="734337" cy="183584"/>
            </a:xfrm>
            <a:custGeom>
              <a:avLst/>
              <a:gdLst/>
              <a:ahLst/>
              <a:cxnLst/>
              <a:rect l="l" t="t" r="r" b="b"/>
              <a:pathLst>
                <a:path w="734337" h="183584">
                  <a:moveTo>
                    <a:pt x="0" y="0"/>
                  </a:moveTo>
                  <a:lnTo>
                    <a:pt x="734337" y="0"/>
                  </a:lnTo>
                  <a:lnTo>
                    <a:pt x="734337" y="183584"/>
                  </a:lnTo>
                  <a:lnTo>
                    <a:pt x="0" y="1835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33" name="Group 33"/>
            <p:cNvGrpSpPr/>
            <p:nvPr/>
          </p:nvGrpSpPr>
          <p:grpSpPr>
            <a:xfrm>
              <a:off x="9334500" y="3057828"/>
              <a:ext cx="3578614" cy="5240580"/>
              <a:chOff x="0" y="0"/>
              <a:chExt cx="4771485" cy="6987440"/>
            </a:xfrm>
          </p:grpSpPr>
          <p:grpSp>
            <p:nvGrpSpPr>
              <p:cNvPr id="34" name="Group 34"/>
              <p:cNvGrpSpPr/>
              <p:nvPr/>
            </p:nvGrpSpPr>
            <p:grpSpPr>
              <a:xfrm>
                <a:off x="0" y="0"/>
                <a:ext cx="4771485" cy="6987440"/>
                <a:chOff x="0" y="0"/>
                <a:chExt cx="1629461" cy="2386208"/>
              </a:xfrm>
            </p:grpSpPr>
            <p:sp>
              <p:nvSpPr>
                <p:cNvPr id="35" name="Freeform 35"/>
                <p:cNvSpPr/>
                <p:nvPr/>
              </p:nvSpPr>
              <p:spPr>
                <a:xfrm>
                  <a:off x="0" y="0"/>
                  <a:ext cx="1629461" cy="2386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9461" h="2386208">
                      <a:moveTo>
                        <a:pt x="73555" y="0"/>
                      </a:moveTo>
                      <a:lnTo>
                        <a:pt x="1555906" y="0"/>
                      </a:lnTo>
                      <a:cubicBezTo>
                        <a:pt x="1575414" y="0"/>
                        <a:pt x="1594123" y="7750"/>
                        <a:pt x="1607917" y="21544"/>
                      </a:cubicBezTo>
                      <a:cubicBezTo>
                        <a:pt x="1621711" y="35338"/>
                        <a:pt x="1629461" y="54047"/>
                        <a:pt x="1629461" y="73555"/>
                      </a:cubicBezTo>
                      <a:lnTo>
                        <a:pt x="1629461" y="2312653"/>
                      </a:lnTo>
                      <a:cubicBezTo>
                        <a:pt x="1629461" y="2332161"/>
                        <a:pt x="1621711" y="2350870"/>
                        <a:pt x="1607917" y="2364664"/>
                      </a:cubicBezTo>
                      <a:cubicBezTo>
                        <a:pt x="1594123" y="2378459"/>
                        <a:pt x="1575414" y="2386208"/>
                        <a:pt x="1555906" y="2386208"/>
                      </a:cubicBezTo>
                      <a:lnTo>
                        <a:pt x="73555" y="2386208"/>
                      </a:lnTo>
                      <a:cubicBezTo>
                        <a:pt x="32932" y="2386208"/>
                        <a:pt x="0" y="2353277"/>
                        <a:pt x="0" y="2312653"/>
                      </a:cubicBezTo>
                      <a:lnTo>
                        <a:pt x="0" y="73555"/>
                      </a:lnTo>
                      <a:cubicBezTo>
                        <a:pt x="0" y="54047"/>
                        <a:pt x="7750" y="35338"/>
                        <a:pt x="21544" y="21544"/>
                      </a:cubicBezTo>
                      <a:cubicBezTo>
                        <a:pt x="35338" y="7750"/>
                        <a:pt x="54047" y="0"/>
                        <a:pt x="73555" y="0"/>
                      </a:cubicBezTo>
                      <a:close/>
                    </a:path>
                  </a:pathLst>
                </a:custGeom>
                <a:solidFill>
                  <a:srgbClr val="FFFEF7"/>
                </a:solidFill>
                <a:ln w="47625" cap="rnd">
                  <a:solidFill>
                    <a:srgbClr val="000000"/>
                  </a:solidFill>
                  <a:prstDash val="solid"/>
                  <a:round/>
                </a:ln>
              </p:spPr>
            </p:sp>
            <p:sp>
              <p:nvSpPr>
                <p:cNvPr id="36" name="TextBox 36"/>
                <p:cNvSpPr txBox="1"/>
                <p:nvPr/>
              </p:nvSpPr>
              <p:spPr>
                <a:xfrm>
                  <a:off x="0" y="-9525"/>
                  <a:ext cx="1629461" cy="2395733"/>
                </a:xfrm>
                <a:prstGeom prst="rect">
                  <a:avLst/>
                </a:prstGeom>
              </p:spPr>
              <p:txBody>
                <a:bodyPr lIns="0" tIns="0" rIns="0" bIns="0" rtlCol="0" anchor="ctr"/>
                <a:lstStyle/>
                <a:p>
                  <a:pPr marL="0" lvl="0" indent="0" algn="ctr">
                    <a:lnSpc>
                      <a:spcPts val="700"/>
                    </a:lnSpc>
                    <a:spcBef>
                      <a:spcPct val="0"/>
                    </a:spcBef>
                  </a:pPr>
                  <a:endParaRPr/>
                </a:p>
              </p:txBody>
            </p:sp>
          </p:grpSp>
          <p:sp>
            <p:nvSpPr>
              <p:cNvPr id="37" name="AutoShape 37"/>
              <p:cNvSpPr/>
              <p:nvPr/>
            </p:nvSpPr>
            <p:spPr>
              <a:xfrm flipV="1">
                <a:off x="12907" y="983659"/>
                <a:ext cx="4758579" cy="0"/>
              </a:xfrm>
              <a:prstGeom prst="line">
                <a:avLst/>
              </a:prstGeom>
              <a:ln w="50800" cap="flat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grpSp>
          <p:nvGrpSpPr>
            <p:cNvPr id="38" name="Group 38"/>
            <p:cNvGrpSpPr>
              <a:grpSpLocks noChangeAspect="1"/>
            </p:cNvGrpSpPr>
            <p:nvPr/>
          </p:nvGrpSpPr>
          <p:grpSpPr>
            <a:xfrm>
              <a:off x="9586901" y="4153854"/>
              <a:ext cx="3075780" cy="2935715"/>
              <a:chOff x="-366471" y="-11891"/>
              <a:chExt cx="15572971" cy="1486381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-366471" y="-11891"/>
                <a:ext cx="15572971" cy="14863810"/>
              </a:xfrm>
              <a:custGeom>
                <a:avLst/>
                <a:gdLst/>
                <a:ahLst/>
                <a:cxnLst/>
                <a:rect l="l" t="t" r="r" b="b"/>
                <a:pathLst>
                  <a:path w="15572971" h="14863810">
                    <a:moveTo>
                      <a:pt x="7786486" y="11891"/>
                    </a:moveTo>
                    <a:cubicBezTo>
                      <a:pt x="5127664" y="0"/>
                      <a:pt x="2665709" y="1411641"/>
                      <a:pt x="1332855" y="3712286"/>
                    </a:cubicBezTo>
                    <a:cubicBezTo>
                      <a:pt x="0" y="6012931"/>
                      <a:pt x="0" y="8850880"/>
                      <a:pt x="1332855" y="11151525"/>
                    </a:cubicBezTo>
                    <a:cubicBezTo>
                      <a:pt x="2665709" y="13452170"/>
                      <a:pt x="5127664" y="14863811"/>
                      <a:pt x="7786486" y="14851920"/>
                    </a:cubicBezTo>
                    <a:cubicBezTo>
                      <a:pt x="10445306" y="14863811"/>
                      <a:pt x="12907262" y="13452170"/>
                      <a:pt x="14240117" y="11151525"/>
                    </a:cubicBezTo>
                    <a:cubicBezTo>
                      <a:pt x="15572971" y="8850880"/>
                      <a:pt x="15572971" y="6012931"/>
                      <a:pt x="14240117" y="3712286"/>
                    </a:cubicBezTo>
                    <a:cubicBezTo>
                      <a:pt x="12907262" y="1411641"/>
                      <a:pt x="10445306" y="0"/>
                      <a:pt x="7786486" y="11891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0" name="Freeform 40"/>
              <p:cNvSpPr/>
              <p:nvPr/>
            </p:nvSpPr>
            <p:spPr>
              <a:xfrm>
                <a:off x="-156193" y="188812"/>
                <a:ext cx="15152415" cy="14462405"/>
              </a:xfrm>
              <a:custGeom>
                <a:avLst/>
                <a:gdLst/>
                <a:ahLst/>
                <a:cxnLst/>
                <a:rect l="l" t="t" r="r" b="b"/>
                <a:pathLst>
                  <a:path w="15152415" h="14462405">
                    <a:moveTo>
                      <a:pt x="7576208" y="11570"/>
                    </a:moveTo>
                    <a:cubicBezTo>
                      <a:pt x="4989189" y="0"/>
                      <a:pt x="2593721" y="1373519"/>
                      <a:pt x="1296860" y="3612034"/>
                    </a:cubicBezTo>
                    <a:cubicBezTo>
                      <a:pt x="0" y="5850548"/>
                      <a:pt x="0" y="8611857"/>
                      <a:pt x="1296860" y="10850372"/>
                    </a:cubicBezTo>
                    <a:cubicBezTo>
                      <a:pt x="2593721" y="13088886"/>
                      <a:pt x="4989189" y="14462405"/>
                      <a:pt x="7576208" y="14450835"/>
                    </a:cubicBezTo>
                    <a:cubicBezTo>
                      <a:pt x="10163226" y="14462405"/>
                      <a:pt x="12558694" y="13088886"/>
                      <a:pt x="13855555" y="10850372"/>
                    </a:cubicBezTo>
                    <a:cubicBezTo>
                      <a:pt x="15152416" y="8611857"/>
                      <a:pt x="15152416" y="5850548"/>
                      <a:pt x="13855555" y="3612034"/>
                    </a:cubicBezTo>
                    <a:cubicBezTo>
                      <a:pt x="12558694" y="1373519"/>
                      <a:pt x="10163226" y="0"/>
                      <a:pt x="7576208" y="11570"/>
                    </a:cubicBezTo>
                    <a:close/>
                  </a:path>
                </a:pathLst>
              </a:custGeom>
              <a:solidFill>
                <a:srgbClr val="FFFEF7"/>
              </a:solidFill>
            </p:spPr>
          </p:sp>
        </p:grpSp>
        <p:sp>
          <p:nvSpPr>
            <p:cNvPr id="42" name="Freeform 42"/>
            <p:cNvSpPr/>
            <p:nvPr/>
          </p:nvSpPr>
          <p:spPr>
            <a:xfrm>
              <a:off x="11759397" y="3343969"/>
              <a:ext cx="734337" cy="183584"/>
            </a:xfrm>
            <a:custGeom>
              <a:avLst/>
              <a:gdLst/>
              <a:ahLst/>
              <a:cxnLst/>
              <a:rect l="l" t="t" r="r" b="b"/>
              <a:pathLst>
                <a:path w="734337" h="183584">
                  <a:moveTo>
                    <a:pt x="0" y="0"/>
                  </a:moveTo>
                  <a:lnTo>
                    <a:pt x="734337" y="0"/>
                  </a:lnTo>
                  <a:lnTo>
                    <a:pt x="734337" y="183584"/>
                  </a:lnTo>
                  <a:lnTo>
                    <a:pt x="0" y="1835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3" name="TextBox 43"/>
            <p:cNvSpPr txBox="1"/>
            <p:nvPr/>
          </p:nvSpPr>
          <p:spPr>
            <a:xfrm>
              <a:off x="9659282" y="7250811"/>
              <a:ext cx="2834452" cy="4294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45"/>
                </a:lnSpc>
                <a:spcBef>
                  <a:spcPct val="0"/>
                </a:spcBef>
              </a:pPr>
              <a:r>
                <a:rPr lang="en-US" sz="2532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Kundan Singh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9659282" y="7683247"/>
              <a:ext cx="2834452" cy="3302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95"/>
                </a:lnSpc>
                <a:spcBef>
                  <a:spcPct val="0"/>
                </a:spcBef>
              </a:pPr>
              <a:r>
                <a:rPr lang="en-US" sz="1925" dirty="0">
                  <a:solidFill>
                    <a:srgbClr val="000000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22BCS15176</a:t>
              </a:r>
            </a:p>
          </p:txBody>
        </p:sp>
        <p:pic>
          <p:nvPicPr>
            <p:cNvPr id="58" name="Graphic 57" descr="User with solid fill">
              <a:extLst>
                <a:ext uri="{FF2B5EF4-FFF2-40B4-BE49-F238E27FC236}">
                  <a16:creationId xmlns:a16="http://schemas.microsoft.com/office/drawing/2014/main" id="{193D5892-5CD2-82B5-D333-30FF67136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32077" y="4604560"/>
              <a:ext cx="1813387" cy="1813387"/>
            </a:xfrm>
            <a:prstGeom prst="rect">
              <a:avLst/>
            </a:prstGeom>
          </p:spPr>
        </p:pic>
        <p:pic>
          <p:nvPicPr>
            <p:cNvPr id="59" name="Graphic 58" descr="User with solid fill">
              <a:extLst>
                <a:ext uri="{FF2B5EF4-FFF2-40B4-BE49-F238E27FC236}">
                  <a16:creationId xmlns:a16="http://schemas.microsoft.com/office/drawing/2014/main" id="{B658A3E4-B783-0BE4-4EAA-E56BD6D27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71140" y="4616001"/>
              <a:ext cx="1813387" cy="1813387"/>
            </a:xfrm>
            <a:prstGeom prst="rect">
              <a:avLst/>
            </a:prstGeom>
          </p:spPr>
        </p:pic>
        <p:pic>
          <p:nvPicPr>
            <p:cNvPr id="60" name="Graphic 59" descr="User with solid fill">
              <a:extLst>
                <a:ext uri="{FF2B5EF4-FFF2-40B4-BE49-F238E27FC236}">
                  <a16:creationId xmlns:a16="http://schemas.microsoft.com/office/drawing/2014/main" id="{304FC583-E1F0-4989-3DD8-A1D74C055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31394" y="4604559"/>
              <a:ext cx="1813387" cy="18133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697693" y="2218670"/>
            <a:ext cx="10896012" cy="6728287"/>
          </a:xfrm>
          <a:custGeom>
            <a:avLst/>
            <a:gdLst/>
            <a:ahLst/>
            <a:cxnLst/>
            <a:rect l="l" t="t" r="r" b="b"/>
            <a:pathLst>
              <a:path w="10896012" h="6728287">
                <a:moveTo>
                  <a:pt x="0" y="0"/>
                </a:moveTo>
                <a:lnTo>
                  <a:pt x="10896012" y="0"/>
                </a:lnTo>
                <a:lnTo>
                  <a:pt x="10896012" y="6728287"/>
                </a:lnTo>
                <a:lnTo>
                  <a:pt x="0" y="6728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160180" y="3377760"/>
            <a:ext cx="9952531" cy="2481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0152"/>
              </a:lnSpc>
              <a:spcBef>
                <a:spcPct val="0"/>
              </a:spcBef>
            </a:pPr>
            <a:r>
              <a:rPr lang="en-US" sz="14394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645427" y="1982904"/>
            <a:ext cx="10236748" cy="6321192"/>
          </a:xfrm>
          <a:custGeom>
            <a:avLst/>
            <a:gdLst/>
            <a:ahLst/>
            <a:cxnLst/>
            <a:rect l="l" t="t" r="r" b="b"/>
            <a:pathLst>
              <a:path w="10236748" h="6321192">
                <a:moveTo>
                  <a:pt x="0" y="0"/>
                </a:moveTo>
                <a:lnTo>
                  <a:pt x="10236748" y="0"/>
                </a:lnTo>
                <a:lnTo>
                  <a:pt x="10236748" y="6321192"/>
                </a:lnTo>
                <a:lnTo>
                  <a:pt x="0" y="6321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2756271" y="1680686"/>
            <a:ext cx="5456124" cy="1700931"/>
            <a:chOff x="0" y="0"/>
            <a:chExt cx="1962273" cy="6117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62273" cy="611733"/>
            </a:xfrm>
            <a:custGeom>
              <a:avLst/>
              <a:gdLst/>
              <a:ahLst/>
              <a:cxnLst/>
              <a:rect l="l" t="t" r="r" b="b"/>
              <a:pathLst>
                <a:path w="1962273" h="61173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1962273" cy="62125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460915" y="3860374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705960" y="3860374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1950158" y="3860374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5460915" y="5639440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8705960" y="5639440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950158" y="5639440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2820158" y="7019775"/>
            <a:ext cx="1529987" cy="2527005"/>
          </a:xfrm>
          <a:custGeom>
            <a:avLst/>
            <a:gdLst/>
            <a:ahLst/>
            <a:cxnLst/>
            <a:rect l="l" t="t" r="r" b="b"/>
            <a:pathLst>
              <a:path w="1529987" h="2527005">
                <a:moveTo>
                  <a:pt x="0" y="0"/>
                </a:moveTo>
                <a:lnTo>
                  <a:pt x="1529986" y="0"/>
                </a:lnTo>
                <a:lnTo>
                  <a:pt x="1529986" y="2527005"/>
                </a:lnTo>
                <a:lnTo>
                  <a:pt x="0" y="25270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4558267" y="4713333"/>
            <a:ext cx="2682223" cy="430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89"/>
              </a:lnSpc>
              <a:spcBef>
                <a:spcPct val="0"/>
              </a:spcBef>
            </a:pPr>
            <a:r>
              <a:rPr lang="en-US" sz="2564" u="none" strike="noStrike" spc="-2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Introduction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338698" y="1854970"/>
            <a:ext cx="4291271" cy="1199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31"/>
              </a:lnSpc>
              <a:spcBef>
                <a:spcPct val="0"/>
              </a:spcBef>
            </a:pPr>
            <a:r>
              <a:rPr lang="en-US" sz="6879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Contents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607267" y="3873665"/>
            <a:ext cx="584224" cy="58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01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014134" y="6453661"/>
            <a:ext cx="2682223" cy="430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89"/>
              </a:lnSpc>
              <a:spcBef>
                <a:spcPct val="0"/>
              </a:spcBef>
            </a:pPr>
            <a:r>
              <a:rPr lang="en-US" sz="2564" spc="-2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team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852311" y="3873665"/>
            <a:ext cx="584224" cy="58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02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047510" y="4713333"/>
            <a:ext cx="2682223" cy="440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89"/>
              </a:lnSpc>
              <a:spcBef>
                <a:spcPct val="0"/>
              </a:spcBef>
            </a:pPr>
            <a:r>
              <a:rPr lang="en-US" sz="2564" spc="-2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Analysis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096509" y="3873665"/>
            <a:ext cx="584224" cy="58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 dirty="0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03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955349" y="4689989"/>
            <a:ext cx="2682223" cy="440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89"/>
              </a:lnSpc>
              <a:spcBef>
                <a:spcPct val="0"/>
              </a:spcBef>
            </a:pPr>
            <a:r>
              <a:rPr lang="en-US" sz="2564" spc="-2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Ideas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607267" y="5652731"/>
            <a:ext cx="584224" cy="58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 dirty="0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04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577427" y="6536460"/>
            <a:ext cx="2682223" cy="440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89"/>
              </a:lnSpc>
              <a:spcBef>
                <a:spcPct val="0"/>
              </a:spcBef>
            </a:pPr>
            <a:r>
              <a:rPr lang="en-US" sz="2564" spc="-2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Implementation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852311" y="5652731"/>
            <a:ext cx="584224" cy="58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 dirty="0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05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966774" y="6565363"/>
            <a:ext cx="2682223" cy="430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89"/>
              </a:lnSpc>
              <a:spcBef>
                <a:spcPct val="0"/>
              </a:spcBef>
            </a:pPr>
            <a:r>
              <a:rPr lang="en-US" sz="2564" spc="-2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Conclusion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096509" y="5652731"/>
            <a:ext cx="584224" cy="58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06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312949" y="5448880"/>
            <a:ext cx="10051251" cy="4989323"/>
          </a:xfrm>
          <a:custGeom>
            <a:avLst/>
            <a:gdLst/>
            <a:ahLst/>
            <a:cxnLst/>
            <a:rect l="l" t="t" r="r" b="b"/>
            <a:pathLst>
              <a:path w="12283179" h="8017566">
                <a:moveTo>
                  <a:pt x="0" y="0"/>
                </a:moveTo>
                <a:lnTo>
                  <a:pt x="12283180" y="0"/>
                </a:lnTo>
                <a:lnTo>
                  <a:pt x="12283180" y="8017566"/>
                </a:lnTo>
                <a:lnTo>
                  <a:pt x="0" y="801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700308" y="7277100"/>
            <a:ext cx="1622328" cy="2649432"/>
          </a:xfrm>
          <a:custGeom>
            <a:avLst/>
            <a:gdLst/>
            <a:ahLst/>
            <a:cxnLst/>
            <a:rect l="l" t="t" r="r" b="b"/>
            <a:pathLst>
              <a:path w="4616256" h="4490358">
                <a:moveTo>
                  <a:pt x="0" y="0"/>
                </a:moveTo>
                <a:lnTo>
                  <a:pt x="4616256" y="0"/>
                </a:lnTo>
                <a:lnTo>
                  <a:pt x="4616256" y="4490358"/>
                </a:lnTo>
                <a:lnTo>
                  <a:pt x="0" y="44903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769239" y="1028700"/>
            <a:ext cx="9043516" cy="6781800"/>
          </a:xfrm>
          <a:custGeom>
            <a:avLst/>
            <a:gdLst/>
            <a:ahLst/>
            <a:cxnLst/>
            <a:rect l="l" t="t" r="r" b="b"/>
            <a:pathLst>
              <a:path w="9043516" h="8229600">
                <a:moveTo>
                  <a:pt x="0" y="0"/>
                </a:moveTo>
                <a:lnTo>
                  <a:pt x="9043516" y="0"/>
                </a:lnTo>
                <a:lnTo>
                  <a:pt x="90435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5116004" y="4076700"/>
            <a:ext cx="8418842" cy="22936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616"/>
              </a:lnSpc>
              <a:spcBef>
                <a:spcPct val="0"/>
              </a:spcBef>
            </a:pPr>
            <a:r>
              <a:rPr lang="en-US" sz="2583" b="1" u="none" strike="noStrike" spc="-25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Problem Statement: </a:t>
            </a:r>
          </a:p>
          <a:p>
            <a:pPr marL="0" lvl="0" indent="0" algn="ctr">
              <a:lnSpc>
                <a:spcPts val="3616"/>
              </a:lnSpc>
              <a:spcBef>
                <a:spcPct val="0"/>
              </a:spcBef>
            </a:pPr>
            <a:r>
              <a:rPr lang="en-US" sz="2800" dirty="0"/>
              <a:t>To develop a comprehensive safety solution for individuals that leverages advanced technologies to detect and mitigate threats in real-time, ensuring their security and well-being.</a:t>
            </a:r>
            <a:endParaRPr lang="en-US" sz="2583" u="none" strike="noStrike" spc="-25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82835" y="2274305"/>
            <a:ext cx="7885181" cy="1369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08"/>
              </a:lnSpc>
              <a:spcBef>
                <a:spcPct val="0"/>
              </a:spcBef>
            </a:pPr>
            <a:r>
              <a:rPr lang="en-US" sz="7863" dirty="0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5660245" y="1028700"/>
            <a:ext cx="11624773" cy="8229600"/>
            <a:chOff x="0" y="0"/>
            <a:chExt cx="5293141" cy="374720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293141" cy="3747207"/>
            </a:xfrm>
            <a:custGeom>
              <a:avLst/>
              <a:gdLst/>
              <a:ahLst/>
              <a:cxnLst/>
              <a:rect l="l" t="t" r="r" b="b"/>
              <a:pathLst>
                <a:path w="5293141" h="3747207">
                  <a:moveTo>
                    <a:pt x="22643" y="0"/>
                  </a:moveTo>
                  <a:lnTo>
                    <a:pt x="5270498" y="0"/>
                  </a:lnTo>
                  <a:cubicBezTo>
                    <a:pt x="5283004" y="0"/>
                    <a:pt x="5293141" y="10138"/>
                    <a:pt x="5293141" y="22643"/>
                  </a:cubicBezTo>
                  <a:lnTo>
                    <a:pt x="5293141" y="3724564"/>
                  </a:lnTo>
                  <a:cubicBezTo>
                    <a:pt x="5293141" y="3737070"/>
                    <a:pt x="5283004" y="3747207"/>
                    <a:pt x="5270498" y="3747207"/>
                  </a:cubicBezTo>
                  <a:lnTo>
                    <a:pt x="22643" y="3747207"/>
                  </a:lnTo>
                  <a:cubicBezTo>
                    <a:pt x="10138" y="3747207"/>
                    <a:pt x="0" y="3737070"/>
                    <a:pt x="0" y="3724564"/>
                  </a:cubicBezTo>
                  <a:lnTo>
                    <a:pt x="0" y="22643"/>
                  </a:lnTo>
                  <a:cubicBezTo>
                    <a:pt x="0" y="10138"/>
                    <a:pt x="10138" y="0"/>
                    <a:pt x="22643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5293141" cy="375673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47643" y="2037383"/>
            <a:ext cx="5456124" cy="1700931"/>
            <a:chOff x="0" y="0"/>
            <a:chExt cx="1962273" cy="6117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62273" cy="611733"/>
            </a:xfrm>
            <a:custGeom>
              <a:avLst/>
              <a:gdLst/>
              <a:ahLst/>
              <a:cxnLst/>
              <a:rect l="l" t="t" r="r" b="b"/>
              <a:pathLst>
                <a:path w="1962273" h="61173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1962273" cy="62125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957797" y="4050661"/>
            <a:ext cx="6035818" cy="3727118"/>
          </a:xfrm>
          <a:custGeom>
            <a:avLst/>
            <a:gdLst/>
            <a:ahLst/>
            <a:cxnLst/>
            <a:rect l="l" t="t" r="r" b="b"/>
            <a:pathLst>
              <a:path w="6035818" h="3727118">
                <a:moveTo>
                  <a:pt x="0" y="0"/>
                </a:moveTo>
                <a:lnTo>
                  <a:pt x="6035818" y="0"/>
                </a:lnTo>
                <a:lnTo>
                  <a:pt x="6035818" y="3727118"/>
                </a:lnTo>
                <a:lnTo>
                  <a:pt x="0" y="37271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171654" y="5339460"/>
            <a:ext cx="5608101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Bahnschrift SemiBold SemiConden" panose="020B0502040204020203" pitchFamily="34" charset="0"/>
              </a:rPr>
              <a:t> A real-time safety platform that utilizes AI, IoT, and data analytics to provide proactive threat detection, emergency response, and personalized security measures.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 SemiConden" panose="020B0502040204020203" pitchFamily="3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24046" y="2276476"/>
            <a:ext cx="6035818" cy="10503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468"/>
              </a:lnSpc>
              <a:spcBef>
                <a:spcPct val="0"/>
              </a:spcBef>
            </a:pPr>
            <a:r>
              <a:rPr lang="en-US" sz="4800" dirty="0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About </a:t>
            </a:r>
            <a:r>
              <a:rPr lang="en-US" sz="4800" dirty="0" err="1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Surakshak</a:t>
            </a:r>
            <a:endParaRPr lang="en-US" sz="4800" dirty="0">
              <a:solidFill>
                <a:srgbClr val="000000"/>
              </a:solidFill>
              <a:latin typeface="Repo Bold Bold"/>
              <a:ea typeface="Repo Bold Bold"/>
              <a:cs typeface="Repo Bold Bold"/>
              <a:sym typeface="Repo Bold Bold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5870058" y="1413269"/>
            <a:ext cx="912582" cy="228145"/>
          </a:xfrm>
          <a:custGeom>
            <a:avLst/>
            <a:gdLst/>
            <a:ahLst/>
            <a:cxnLst/>
            <a:rect l="l" t="t" r="r" b="b"/>
            <a:pathLst>
              <a:path w="912582" h="228145">
                <a:moveTo>
                  <a:pt x="0" y="0"/>
                </a:moveTo>
                <a:lnTo>
                  <a:pt x="912582" y="0"/>
                </a:lnTo>
                <a:lnTo>
                  <a:pt x="912582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6E90F6-559D-061E-8DEB-0727D060FD2E}"/>
              </a:ext>
            </a:extLst>
          </p:cNvPr>
          <p:cNvSpPr txBox="1"/>
          <p:nvPr/>
        </p:nvSpPr>
        <p:spPr>
          <a:xfrm>
            <a:off x="6919312" y="1245291"/>
            <a:ext cx="545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SemiBold SemiConden" panose="020B0502040204020203" pitchFamily="34" charset="0"/>
              </a:rPr>
              <a:t>Core Features:</a:t>
            </a:r>
            <a:endParaRPr lang="en-IN" sz="3600" dirty="0">
              <a:latin typeface="Bahnschrift SemiBold SemiConden" panose="020B0502040204020203" pitchFamily="34" charset="0"/>
            </a:endParaRPr>
          </a:p>
        </p:txBody>
      </p:sp>
      <p:sp>
        <p:nvSpPr>
          <p:cNvPr id="46" name="Freeform 10">
            <a:extLst>
              <a:ext uri="{FF2B5EF4-FFF2-40B4-BE49-F238E27FC236}">
                <a16:creationId xmlns:a16="http://schemas.microsoft.com/office/drawing/2014/main" id="{75C0660E-71F6-A0B1-225A-43FF0D705A4B}"/>
              </a:ext>
            </a:extLst>
          </p:cNvPr>
          <p:cNvSpPr/>
          <p:nvPr/>
        </p:nvSpPr>
        <p:spPr>
          <a:xfrm>
            <a:off x="7860844" y="5468295"/>
            <a:ext cx="2732894" cy="2732894"/>
          </a:xfrm>
          <a:custGeom>
            <a:avLst/>
            <a:gdLst/>
            <a:ahLst/>
            <a:cxnLst/>
            <a:rect l="l" t="t" r="r" b="b"/>
            <a:pathLst>
              <a:path w="2732894" h="2732894">
                <a:moveTo>
                  <a:pt x="0" y="0"/>
                </a:moveTo>
                <a:lnTo>
                  <a:pt x="2732893" y="0"/>
                </a:lnTo>
                <a:lnTo>
                  <a:pt x="2732893" y="2732894"/>
                </a:lnTo>
                <a:lnTo>
                  <a:pt x="0" y="27328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95E5E06E-AA1C-7824-11D4-C918B42412C0}"/>
              </a:ext>
            </a:extLst>
          </p:cNvPr>
          <p:cNvSpPr/>
          <p:nvPr/>
        </p:nvSpPr>
        <p:spPr>
          <a:xfrm>
            <a:off x="8246022" y="2085812"/>
            <a:ext cx="2732894" cy="2732894"/>
          </a:xfrm>
          <a:custGeom>
            <a:avLst/>
            <a:gdLst/>
            <a:ahLst/>
            <a:cxnLst/>
            <a:rect l="l" t="t" r="r" b="b"/>
            <a:pathLst>
              <a:path w="2732894" h="2732894">
                <a:moveTo>
                  <a:pt x="0" y="0"/>
                </a:moveTo>
                <a:lnTo>
                  <a:pt x="2732893" y="0"/>
                </a:lnTo>
                <a:lnTo>
                  <a:pt x="2732893" y="2732893"/>
                </a:lnTo>
                <a:lnTo>
                  <a:pt x="0" y="273289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48" name="Freeform 12">
            <a:extLst>
              <a:ext uri="{FF2B5EF4-FFF2-40B4-BE49-F238E27FC236}">
                <a16:creationId xmlns:a16="http://schemas.microsoft.com/office/drawing/2014/main" id="{E1D72768-4BE0-F88B-C4A0-24B847B1D0B8}"/>
              </a:ext>
            </a:extLst>
          </p:cNvPr>
          <p:cNvSpPr/>
          <p:nvPr/>
        </p:nvSpPr>
        <p:spPr>
          <a:xfrm>
            <a:off x="12014083" y="6046803"/>
            <a:ext cx="2732894" cy="2732894"/>
          </a:xfrm>
          <a:custGeom>
            <a:avLst/>
            <a:gdLst/>
            <a:ahLst/>
            <a:cxnLst/>
            <a:rect l="l" t="t" r="r" b="b"/>
            <a:pathLst>
              <a:path w="2732894" h="2732894">
                <a:moveTo>
                  <a:pt x="0" y="0"/>
                </a:moveTo>
                <a:lnTo>
                  <a:pt x="2732894" y="0"/>
                </a:lnTo>
                <a:lnTo>
                  <a:pt x="2732894" y="2732894"/>
                </a:lnTo>
                <a:lnTo>
                  <a:pt x="0" y="273289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49" name="Freeform 13">
            <a:extLst>
              <a:ext uri="{FF2B5EF4-FFF2-40B4-BE49-F238E27FC236}">
                <a16:creationId xmlns:a16="http://schemas.microsoft.com/office/drawing/2014/main" id="{9CCF5586-7367-470A-FF85-946F99C98029}"/>
              </a:ext>
            </a:extLst>
          </p:cNvPr>
          <p:cNvSpPr/>
          <p:nvPr/>
        </p:nvSpPr>
        <p:spPr>
          <a:xfrm>
            <a:off x="12755238" y="2355431"/>
            <a:ext cx="2732894" cy="2732894"/>
          </a:xfrm>
          <a:custGeom>
            <a:avLst/>
            <a:gdLst/>
            <a:ahLst/>
            <a:cxnLst/>
            <a:rect l="l" t="t" r="r" b="b"/>
            <a:pathLst>
              <a:path w="2732894" h="2732894">
                <a:moveTo>
                  <a:pt x="0" y="0"/>
                </a:moveTo>
                <a:lnTo>
                  <a:pt x="2732894" y="0"/>
                </a:lnTo>
                <a:lnTo>
                  <a:pt x="2732894" y="2732893"/>
                </a:lnTo>
                <a:lnTo>
                  <a:pt x="0" y="273289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0" name="TextBox 32">
            <a:extLst>
              <a:ext uri="{FF2B5EF4-FFF2-40B4-BE49-F238E27FC236}">
                <a16:creationId xmlns:a16="http://schemas.microsoft.com/office/drawing/2014/main" id="{D178B845-B5D9-B2DE-7F01-458E5C980308}"/>
              </a:ext>
            </a:extLst>
          </p:cNvPr>
          <p:cNvSpPr txBox="1"/>
          <p:nvPr/>
        </p:nvSpPr>
        <p:spPr>
          <a:xfrm>
            <a:off x="8503153" y="2975004"/>
            <a:ext cx="2035308" cy="1160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096"/>
              </a:lnSpc>
              <a:spcBef>
                <a:spcPct val="0"/>
              </a:spcBef>
            </a:pPr>
            <a:r>
              <a:rPr lang="en-IN" sz="2400" b="1" dirty="0">
                <a:latin typeface="Repo Bold" panose="020B0604020202020204" charset="0"/>
              </a:rPr>
              <a:t>Real-time Threat Identification</a:t>
            </a:r>
            <a:endParaRPr lang="en-US" sz="2211" b="1" u="none" strike="noStrike" dirty="0">
              <a:solidFill>
                <a:srgbClr val="000000"/>
              </a:solidFill>
              <a:latin typeface="Repo Bold" panose="020B0604020202020204" charset="0"/>
              <a:ea typeface="Repo Bold"/>
              <a:cs typeface="Repo Bold"/>
              <a:sym typeface="Repo Bold"/>
            </a:endParaRPr>
          </a:p>
        </p:txBody>
      </p:sp>
      <p:sp>
        <p:nvSpPr>
          <p:cNvPr id="51" name="TextBox 34">
            <a:extLst>
              <a:ext uri="{FF2B5EF4-FFF2-40B4-BE49-F238E27FC236}">
                <a16:creationId xmlns:a16="http://schemas.microsoft.com/office/drawing/2014/main" id="{9D1D5D73-F09C-FBA0-51DD-E85F80AC49AF}"/>
              </a:ext>
            </a:extLst>
          </p:cNvPr>
          <p:cNvSpPr txBox="1"/>
          <p:nvPr/>
        </p:nvSpPr>
        <p:spPr>
          <a:xfrm>
            <a:off x="8321360" y="6471258"/>
            <a:ext cx="1889439" cy="1160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096"/>
              </a:lnSpc>
              <a:spcBef>
                <a:spcPct val="0"/>
              </a:spcBef>
            </a:pPr>
            <a:r>
              <a:rPr lang="en-IN" sz="2400" b="1" dirty="0">
                <a:latin typeface="Repo Bold" panose="020B0604020202020204" charset="0"/>
              </a:rPr>
              <a:t>Personalized Safety Measures</a:t>
            </a:r>
            <a:endParaRPr lang="en-US" sz="2211" b="1" dirty="0">
              <a:solidFill>
                <a:srgbClr val="000000"/>
              </a:solidFill>
              <a:latin typeface="Repo Bold" panose="020B0604020202020204" charset="0"/>
              <a:ea typeface="Repo Bold"/>
              <a:cs typeface="Repo Bold"/>
              <a:sym typeface="Repo Bold"/>
            </a:endParaRPr>
          </a:p>
        </p:txBody>
      </p:sp>
      <p:sp>
        <p:nvSpPr>
          <p:cNvPr id="52" name="TextBox 35">
            <a:extLst>
              <a:ext uri="{FF2B5EF4-FFF2-40B4-BE49-F238E27FC236}">
                <a16:creationId xmlns:a16="http://schemas.microsoft.com/office/drawing/2014/main" id="{48128CC1-455B-E35B-E758-FD037C6C13E5}"/>
              </a:ext>
            </a:extLst>
          </p:cNvPr>
          <p:cNvSpPr txBox="1"/>
          <p:nvPr/>
        </p:nvSpPr>
        <p:spPr>
          <a:xfrm>
            <a:off x="12214468" y="6833155"/>
            <a:ext cx="2408146" cy="7626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96"/>
              </a:lnSpc>
            </a:pPr>
            <a:r>
              <a:rPr lang="en-IN" sz="2400" dirty="0">
                <a:latin typeface="Repo Bold" panose="020B0604020202020204" charset="0"/>
              </a:rPr>
              <a:t>Data-Driven Insights</a:t>
            </a:r>
            <a:endParaRPr lang="en-US" sz="2211" u="none" strike="noStrike" dirty="0">
              <a:solidFill>
                <a:srgbClr val="000000"/>
              </a:solidFill>
              <a:latin typeface="Repo Bold" panose="020B0604020202020204" charset="0"/>
              <a:ea typeface="Repo Bold"/>
              <a:cs typeface="Repo Bold"/>
              <a:sym typeface="Repo Bold"/>
            </a:endParaRPr>
          </a:p>
        </p:txBody>
      </p:sp>
      <p:sp>
        <p:nvSpPr>
          <p:cNvPr id="53" name="TextBox 32">
            <a:extLst>
              <a:ext uri="{FF2B5EF4-FFF2-40B4-BE49-F238E27FC236}">
                <a16:creationId xmlns:a16="http://schemas.microsoft.com/office/drawing/2014/main" id="{A7409EA0-A381-43EF-09CC-07B62349E50D}"/>
              </a:ext>
            </a:extLst>
          </p:cNvPr>
          <p:cNvSpPr txBox="1"/>
          <p:nvPr/>
        </p:nvSpPr>
        <p:spPr>
          <a:xfrm>
            <a:off x="12963910" y="3070936"/>
            <a:ext cx="2035308" cy="1171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096"/>
              </a:lnSpc>
              <a:spcBef>
                <a:spcPct val="0"/>
              </a:spcBef>
            </a:pPr>
            <a:r>
              <a:rPr lang="en-IN" sz="2400" dirty="0">
                <a:latin typeface="Repo Bold" panose="020B0604020202020204" charset="0"/>
              </a:rPr>
              <a:t>Emergency Response Automation</a:t>
            </a:r>
            <a:endParaRPr lang="en-US" sz="2211" b="1" u="none" strike="noStrike" dirty="0">
              <a:solidFill>
                <a:srgbClr val="000000"/>
              </a:solidFill>
              <a:latin typeface="Repo Bold" panose="020B0604020202020204" charset="0"/>
              <a:ea typeface="Repo Bold"/>
              <a:cs typeface="Repo Bold"/>
              <a:sym typeface="Repo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E725085-36D6-279D-ACED-E5BF59C1FC5F}"/>
              </a:ext>
            </a:extLst>
          </p:cNvPr>
          <p:cNvSpPr/>
          <p:nvPr/>
        </p:nvSpPr>
        <p:spPr>
          <a:xfrm>
            <a:off x="29848" y="-2424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B17A6480-EB51-5A95-C4CB-34ADAE0FD706}"/>
              </a:ext>
            </a:extLst>
          </p:cNvPr>
          <p:cNvGrpSpPr/>
          <p:nvPr/>
        </p:nvGrpSpPr>
        <p:grpSpPr>
          <a:xfrm>
            <a:off x="664658" y="1316242"/>
            <a:ext cx="5476764" cy="7394877"/>
            <a:chOff x="-31727" y="-9525"/>
            <a:chExt cx="2358825" cy="3108141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54F9173-D4FC-B7E7-A3B1-C25A112CEE5E}"/>
                </a:ext>
              </a:extLst>
            </p:cNvPr>
            <p:cNvSpPr/>
            <p:nvPr/>
          </p:nvSpPr>
          <p:spPr>
            <a:xfrm>
              <a:off x="-31727" y="0"/>
              <a:ext cx="2327098" cy="3098616"/>
            </a:xfrm>
            <a:custGeom>
              <a:avLst/>
              <a:gdLst/>
              <a:ahLst/>
              <a:cxnLst/>
              <a:rect l="l" t="t" r="r" b="b"/>
              <a:pathLst>
                <a:path w="2327098" h="3098616">
                  <a:moveTo>
                    <a:pt x="44825" y="0"/>
                  </a:moveTo>
                  <a:lnTo>
                    <a:pt x="2282273" y="0"/>
                  </a:lnTo>
                  <a:cubicBezTo>
                    <a:pt x="2294161" y="0"/>
                    <a:pt x="2305563" y="4723"/>
                    <a:pt x="2313969" y="13129"/>
                  </a:cubicBezTo>
                  <a:cubicBezTo>
                    <a:pt x="2322375" y="21535"/>
                    <a:pt x="2327098" y="32937"/>
                    <a:pt x="2327098" y="44825"/>
                  </a:cubicBezTo>
                  <a:lnTo>
                    <a:pt x="2327098" y="3053791"/>
                  </a:lnTo>
                  <a:cubicBezTo>
                    <a:pt x="2327098" y="3078547"/>
                    <a:pt x="2307029" y="3098616"/>
                    <a:pt x="2282273" y="3098616"/>
                  </a:cubicBezTo>
                  <a:lnTo>
                    <a:pt x="44825" y="3098616"/>
                  </a:lnTo>
                  <a:cubicBezTo>
                    <a:pt x="20069" y="3098616"/>
                    <a:pt x="0" y="3078547"/>
                    <a:pt x="0" y="3053791"/>
                  </a:cubicBezTo>
                  <a:lnTo>
                    <a:pt x="0" y="44825"/>
                  </a:lnTo>
                  <a:cubicBezTo>
                    <a:pt x="0" y="32937"/>
                    <a:pt x="4723" y="21535"/>
                    <a:pt x="13129" y="13129"/>
                  </a:cubicBezTo>
                  <a:cubicBezTo>
                    <a:pt x="21535" y="4723"/>
                    <a:pt x="32937" y="0"/>
                    <a:pt x="4482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id="{08DF5423-FF87-E3F4-E012-E62EA60FDC0C}"/>
                </a:ext>
              </a:extLst>
            </p:cNvPr>
            <p:cNvSpPr txBox="1"/>
            <p:nvPr/>
          </p:nvSpPr>
          <p:spPr>
            <a:xfrm>
              <a:off x="0" y="-9525"/>
              <a:ext cx="2327098" cy="310814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9">
            <a:extLst>
              <a:ext uri="{FF2B5EF4-FFF2-40B4-BE49-F238E27FC236}">
                <a16:creationId xmlns:a16="http://schemas.microsoft.com/office/drawing/2014/main" id="{7B00F087-4567-2C0A-3347-D950BA7F716D}"/>
              </a:ext>
            </a:extLst>
          </p:cNvPr>
          <p:cNvSpPr/>
          <p:nvPr/>
        </p:nvSpPr>
        <p:spPr>
          <a:xfrm>
            <a:off x="5177431" y="1486845"/>
            <a:ext cx="675662" cy="173090"/>
          </a:xfrm>
          <a:custGeom>
            <a:avLst/>
            <a:gdLst/>
            <a:ahLst/>
            <a:cxnLst/>
            <a:rect l="l" t="t" r="r" b="b"/>
            <a:pathLst>
              <a:path w="734337" h="183584">
                <a:moveTo>
                  <a:pt x="0" y="0"/>
                </a:moveTo>
                <a:lnTo>
                  <a:pt x="734337" y="0"/>
                </a:lnTo>
                <a:lnTo>
                  <a:pt x="734337" y="183584"/>
                </a:lnTo>
                <a:lnTo>
                  <a:pt x="0" y="1835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F3E99712-1769-5550-2024-2C4501A92AB9}"/>
              </a:ext>
            </a:extLst>
          </p:cNvPr>
          <p:cNvSpPr/>
          <p:nvPr/>
        </p:nvSpPr>
        <p:spPr>
          <a:xfrm>
            <a:off x="1138860" y="4191167"/>
            <a:ext cx="806858" cy="717058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FFE44D20-6446-2398-BAE7-2056C8669FD8}"/>
              </a:ext>
            </a:extLst>
          </p:cNvPr>
          <p:cNvSpPr/>
          <p:nvPr/>
        </p:nvSpPr>
        <p:spPr>
          <a:xfrm>
            <a:off x="1138860" y="5813628"/>
            <a:ext cx="806858" cy="717058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902B3ADD-7DEE-F055-D016-4F60AF7360C5}"/>
              </a:ext>
            </a:extLst>
          </p:cNvPr>
          <p:cNvSpPr txBox="1"/>
          <p:nvPr/>
        </p:nvSpPr>
        <p:spPr>
          <a:xfrm>
            <a:off x="1120832" y="2837318"/>
            <a:ext cx="4743147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096"/>
              </a:lnSpc>
              <a:spcBef>
                <a:spcPct val="0"/>
              </a:spcBef>
            </a:pPr>
            <a:r>
              <a:rPr lang="en-IN" sz="3200" b="1" dirty="0">
                <a:latin typeface="Repo Bold" panose="020B0604020202020204" charset="0"/>
              </a:rPr>
              <a:t>Real-time Threat Identification</a:t>
            </a:r>
            <a:endParaRPr lang="en-US" sz="3200" b="1" u="none" strike="noStrike" dirty="0">
              <a:solidFill>
                <a:srgbClr val="000000"/>
              </a:solidFill>
              <a:latin typeface="Repo Bold" panose="020B0604020202020204" charset="0"/>
              <a:ea typeface="Repo Bold"/>
              <a:cs typeface="Repo Bold"/>
              <a:sym typeface="Repo Bold"/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71A266E3-D507-9C9F-8D0A-77974F0A9476}"/>
              </a:ext>
            </a:extLst>
          </p:cNvPr>
          <p:cNvSpPr txBox="1"/>
          <p:nvPr/>
        </p:nvSpPr>
        <p:spPr>
          <a:xfrm>
            <a:off x="1275216" y="4205310"/>
            <a:ext cx="537543" cy="562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 dirty="0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01</a:t>
            </a:r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21B30BA9-916D-FB49-EE52-A97CEA5EA9CD}"/>
              </a:ext>
            </a:extLst>
          </p:cNvPr>
          <p:cNvSpPr txBox="1"/>
          <p:nvPr/>
        </p:nvSpPr>
        <p:spPr>
          <a:xfrm>
            <a:off x="1275216" y="5827771"/>
            <a:ext cx="537543" cy="562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 dirty="0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02</a:t>
            </a: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C6A58E00-4D36-41E0-3056-8C91453F5E29}"/>
              </a:ext>
            </a:extLst>
          </p:cNvPr>
          <p:cNvSpPr txBox="1"/>
          <p:nvPr/>
        </p:nvSpPr>
        <p:spPr>
          <a:xfrm>
            <a:off x="2200257" y="4171997"/>
            <a:ext cx="3663722" cy="7348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878"/>
              </a:lnSpc>
              <a:spcBef>
                <a:spcPct val="0"/>
              </a:spcBef>
            </a:pPr>
            <a:r>
              <a:rPr lang="en-US" b="1" dirty="0"/>
              <a:t>Live Vital Monitoring:</a:t>
            </a:r>
            <a:br>
              <a:rPr lang="en-US" dirty="0"/>
            </a:br>
            <a:r>
              <a:rPr lang="en-US" dirty="0"/>
              <a:t>IOT Sensers monitor your body vitals for any abnormal spikes</a:t>
            </a:r>
            <a:endParaRPr lang="en-US" u="none" strike="noStrike" spc="-13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" name="TextBox 26">
            <a:extLst>
              <a:ext uri="{FF2B5EF4-FFF2-40B4-BE49-F238E27FC236}">
                <a16:creationId xmlns:a16="http://schemas.microsoft.com/office/drawing/2014/main" id="{DA0BCE4E-4FB5-2370-F1EA-ECD1A6002737}"/>
              </a:ext>
            </a:extLst>
          </p:cNvPr>
          <p:cNvSpPr txBox="1"/>
          <p:nvPr/>
        </p:nvSpPr>
        <p:spPr>
          <a:xfrm>
            <a:off x="2192461" y="5841050"/>
            <a:ext cx="3453613" cy="7348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878"/>
              </a:lnSpc>
              <a:spcBef>
                <a:spcPct val="0"/>
              </a:spcBef>
            </a:pPr>
            <a:r>
              <a:rPr lang="en-US" b="1" dirty="0"/>
              <a:t>Gesture Analysis</a:t>
            </a:r>
            <a:br>
              <a:rPr lang="en-US" dirty="0"/>
            </a:br>
            <a:r>
              <a:rPr lang="en-US" dirty="0"/>
              <a:t>ML model performs gesture analysis for any threat identification.</a:t>
            </a:r>
            <a:endParaRPr lang="en-US" u="none" strike="noStrike" spc="-13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id="{6DEC063D-C721-CD65-AD41-9D7C483C387A}"/>
              </a:ext>
            </a:extLst>
          </p:cNvPr>
          <p:cNvSpPr/>
          <p:nvPr/>
        </p:nvSpPr>
        <p:spPr>
          <a:xfrm>
            <a:off x="6272970" y="218439"/>
            <a:ext cx="6223829" cy="5057623"/>
          </a:xfrm>
          <a:custGeom>
            <a:avLst/>
            <a:gdLst/>
            <a:ahLst/>
            <a:cxnLst/>
            <a:rect l="l" t="t" r="r" b="b"/>
            <a:pathLst>
              <a:path w="2002739" h="1842520">
                <a:moveTo>
                  <a:pt x="0" y="0"/>
                </a:moveTo>
                <a:lnTo>
                  <a:pt x="2002739" y="0"/>
                </a:lnTo>
                <a:lnTo>
                  <a:pt x="2002739" y="1842519"/>
                </a:lnTo>
                <a:lnTo>
                  <a:pt x="0" y="18425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41" name="Freeform 8">
            <a:extLst>
              <a:ext uri="{FF2B5EF4-FFF2-40B4-BE49-F238E27FC236}">
                <a16:creationId xmlns:a16="http://schemas.microsoft.com/office/drawing/2014/main" id="{98341CFF-3861-C1DD-076A-2DDF9CF9AA68}"/>
              </a:ext>
            </a:extLst>
          </p:cNvPr>
          <p:cNvSpPr/>
          <p:nvPr/>
        </p:nvSpPr>
        <p:spPr>
          <a:xfrm rot="10037203" flipH="1" flipV="1">
            <a:off x="13958347" y="6389298"/>
            <a:ext cx="1626387" cy="802458"/>
          </a:xfrm>
          <a:custGeom>
            <a:avLst/>
            <a:gdLst/>
            <a:ahLst/>
            <a:cxnLst/>
            <a:rect l="l" t="t" r="r" b="b"/>
            <a:pathLst>
              <a:path w="2397621" h="1083022">
                <a:moveTo>
                  <a:pt x="0" y="1083022"/>
                </a:moveTo>
                <a:lnTo>
                  <a:pt x="2397621" y="1083022"/>
                </a:lnTo>
                <a:lnTo>
                  <a:pt x="2397621" y="0"/>
                </a:lnTo>
                <a:lnTo>
                  <a:pt x="0" y="0"/>
                </a:lnTo>
                <a:lnTo>
                  <a:pt x="0" y="1083022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0173CE3F-001C-C71E-791A-9EB990703DD4}"/>
              </a:ext>
            </a:extLst>
          </p:cNvPr>
          <p:cNvSpPr/>
          <p:nvPr/>
        </p:nvSpPr>
        <p:spPr>
          <a:xfrm>
            <a:off x="12732280" y="5119255"/>
            <a:ext cx="4891062" cy="4903485"/>
          </a:xfrm>
          <a:custGeom>
            <a:avLst/>
            <a:gdLst/>
            <a:ahLst/>
            <a:cxnLst/>
            <a:rect l="l" t="t" r="r" b="b"/>
            <a:pathLst>
              <a:path w="2002739" h="3000358">
                <a:moveTo>
                  <a:pt x="0" y="0"/>
                </a:moveTo>
                <a:lnTo>
                  <a:pt x="2002738" y="0"/>
                </a:lnTo>
                <a:lnTo>
                  <a:pt x="2002738" y="3000357"/>
                </a:lnTo>
                <a:lnTo>
                  <a:pt x="0" y="30003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A4185-789A-5F49-36C1-69167D8289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084" y="705608"/>
            <a:ext cx="5884862" cy="4413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D1A821-F289-FE77-6BD0-EC8ECD1D028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993580" y="5827771"/>
            <a:ext cx="4368461" cy="37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7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0">
            <a:extLst>
              <a:ext uri="{FF2B5EF4-FFF2-40B4-BE49-F238E27FC236}">
                <a16:creationId xmlns:a16="http://schemas.microsoft.com/office/drawing/2014/main" id="{EF03AC38-FCC2-6FD0-5C23-8CDC5BABBC7F}"/>
              </a:ext>
            </a:extLst>
          </p:cNvPr>
          <p:cNvSpPr/>
          <p:nvPr/>
        </p:nvSpPr>
        <p:spPr>
          <a:xfrm>
            <a:off x="1362375" y="1811512"/>
            <a:ext cx="3200400" cy="7454951"/>
          </a:xfrm>
          <a:custGeom>
            <a:avLst/>
            <a:gdLst/>
            <a:ahLst/>
            <a:cxnLst/>
            <a:rect l="l" t="t" r="r" b="b"/>
            <a:pathLst>
              <a:path w="2002739" h="1842520">
                <a:moveTo>
                  <a:pt x="0" y="0"/>
                </a:moveTo>
                <a:lnTo>
                  <a:pt x="2002739" y="0"/>
                </a:lnTo>
                <a:lnTo>
                  <a:pt x="2002739" y="1842519"/>
                </a:lnTo>
                <a:lnTo>
                  <a:pt x="0" y="18425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2" name="Freeform 2"/>
          <p:cNvSpPr/>
          <p:nvPr/>
        </p:nvSpPr>
        <p:spPr>
          <a:xfrm>
            <a:off x="15240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6" name="Group 6"/>
          <p:cNvGrpSpPr/>
          <p:nvPr/>
        </p:nvGrpSpPr>
        <p:grpSpPr>
          <a:xfrm>
            <a:off x="11582400" y="1423224"/>
            <a:ext cx="5952376" cy="7843239"/>
            <a:chOff x="-31727" y="-9525"/>
            <a:chExt cx="2358825" cy="3108141"/>
          </a:xfrm>
        </p:grpSpPr>
        <p:sp>
          <p:nvSpPr>
            <p:cNvPr id="7" name="Freeform 7"/>
            <p:cNvSpPr/>
            <p:nvPr/>
          </p:nvSpPr>
          <p:spPr>
            <a:xfrm>
              <a:off x="-31727" y="0"/>
              <a:ext cx="2327098" cy="3098616"/>
            </a:xfrm>
            <a:custGeom>
              <a:avLst/>
              <a:gdLst/>
              <a:ahLst/>
              <a:cxnLst/>
              <a:rect l="l" t="t" r="r" b="b"/>
              <a:pathLst>
                <a:path w="2327098" h="3098616">
                  <a:moveTo>
                    <a:pt x="44825" y="0"/>
                  </a:moveTo>
                  <a:lnTo>
                    <a:pt x="2282273" y="0"/>
                  </a:lnTo>
                  <a:cubicBezTo>
                    <a:pt x="2294161" y="0"/>
                    <a:pt x="2305563" y="4723"/>
                    <a:pt x="2313969" y="13129"/>
                  </a:cubicBezTo>
                  <a:cubicBezTo>
                    <a:pt x="2322375" y="21535"/>
                    <a:pt x="2327098" y="32937"/>
                    <a:pt x="2327098" y="44825"/>
                  </a:cubicBezTo>
                  <a:lnTo>
                    <a:pt x="2327098" y="3053791"/>
                  </a:lnTo>
                  <a:cubicBezTo>
                    <a:pt x="2327098" y="3078547"/>
                    <a:pt x="2307029" y="3098616"/>
                    <a:pt x="2282273" y="3098616"/>
                  </a:cubicBezTo>
                  <a:lnTo>
                    <a:pt x="44825" y="3098616"/>
                  </a:lnTo>
                  <a:cubicBezTo>
                    <a:pt x="20069" y="3098616"/>
                    <a:pt x="0" y="3078547"/>
                    <a:pt x="0" y="3053791"/>
                  </a:cubicBezTo>
                  <a:lnTo>
                    <a:pt x="0" y="44825"/>
                  </a:lnTo>
                  <a:cubicBezTo>
                    <a:pt x="0" y="32937"/>
                    <a:pt x="4723" y="21535"/>
                    <a:pt x="13129" y="13129"/>
                  </a:cubicBezTo>
                  <a:cubicBezTo>
                    <a:pt x="21535" y="4723"/>
                    <a:pt x="32937" y="0"/>
                    <a:pt x="4482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9525"/>
              <a:ext cx="2327098" cy="310814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6387582" y="1674949"/>
            <a:ext cx="734337" cy="183584"/>
          </a:xfrm>
          <a:custGeom>
            <a:avLst/>
            <a:gdLst/>
            <a:ahLst/>
            <a:cxnLst/>
            <a:rect l="l" t="t" r="r" b="b"/>
            <a:pathLst>
              <a:path w="734337" h="183584">
                <a:moveTo>
                  <a:pt x="0" y="0"/>
                </a:moveTo>
                <a:lnTo>
                  <a:pt x="734337" y="0"/>
                </a:lnTo>
                <a:lnTo>
                  <a:pt x="734337" y="183584"/>
                </a:lnTo>
                <a:lnTo>
                  <a:pt x="0" y="1835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2156740" y="4396464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2156740" y="6018925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1774634" y="2607171"/>
            <a:ext cx="5647968" cy="1592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668"/>
              </a:lnSpc>
              <a:spcBef>
                <a:spcPct val="0"/>
              </a:spcBef>
            </a:pPr>
            <a:r>
              <a:rPr lang="en-IN" sz="3200" dirty="0">
                <a:latin typeface="Repo Bold" panose="020B0604020202020204" charset="0"/>
              </a:rPr>
              <a:t>Emergency Response Automation</a:t>
            </a:r>
            <a:endParaRPr lang="en-US" sz="3200" dirty="0">
              <a:solidFill>
                <a:srgbClr val="000000"/>
              </a:solidFill>
              <a:latin typeface="Repo Bold" panose="020B0604020202020204" charset="0"/>
              <a:ea typeface="Repo Bold Bold"/>
              <a:cs typeface="Repo Bold Bold"/>
              <a:sym typeface="Repo Bold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2303091" y="4409755"/>
            <a:ext cx="584224" cy="58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 dirty="0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01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303091" y="6032216"/>
            <a:ext cx="584224" cy="559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 dirty="0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02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112121" y="4377414"/>
            <a:ext cx="3981886" cy="7348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878"/>
              </a:lnSpc>
              <a:spcBef>
                <a:spcPct val="0"/>
              </a:spcBef>
            </a:pPr>
            <a:r>
              <a:rPr lang="en-US" b="1" dirty="0"/>
              <a:t>Smart SOS System:</a:t>
            </a:r>
            <a:br>
              <a:rPr lang="en-US" dirty="0"/>
            </a:br>
            <a:r>
              <a:rPr lang="en-US" dirty="0"/>
              <a:t>Automates  Calls and message Location directly with officials and other users.</a:t>
            </a:r>
            <a:endParaRPr lang="en-US" u="none" strike="noStrike" spc="-13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3112121" y="6047820"/>
            <a:ext cx="3753531" cy="491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878"/>
              </a:lnSpc>
              <a:spcBef>
                <a:spcPct val="0"/>
              </a:spcBef>
            </a:pPr>
            <a:r>
              <a:rPr lang="en-US" b="1" dirty="0"/>
              <a:t>Satellite Communication Channel:</a:t>
            </a:r>
            <a:br>
              <a:rPr lang="en-US" dirty="0"/>
            </a:br>
            <a:r>
              <a:rPr lang="en-US" dirty="0"/>
              <a:t>Alternative for no network Zones</a:t>
            </a:r>
            <a:endParaRPr lang="en-US" u="none" strike="noStrike" spc="-13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" name="Freeform 10">
            <a:extLst>
              <a:ext uri="{FF2B5EF4-FFF2-40B4-BE49-F238E27FC236}">
                <a16:creationId xmlns:a16="http://schemas.microsoft.com/office/drawing/2014/main" id="{FCADA641-E235-5EBA-3D93-4C4E6A465A23}"/>
              </a:ext>
            </a:extLst>
          </p:cNvPr>
          <p:cNvSpPr/>
          <p:nvPr/>
        </p:nvSpPr>
        <p:spPr>
          <a:xfrm>
            <a:off x="5687046" y="1764068"/>
            <a:ext cx="3200400" cy="7454951"/>
          </a:xfrm>
          <a:custGeom>
            <a:avLst/>
            <a:gdLst/>
            <a:ahLst/>
            <a:cxnLst/>
            <a:rect l="l" t="t" r="r" b="b"/>
            <a:pathLst>
              <a:path w="2002739" h="1842520">
                <a:moveTo>
                  <a:pt x="0" y="0"/>
                </a:moveTo>
                <a:lnTo>
                  <a:pt x="2002739" y="0"/>
                </a:lnTo>
                <a:lnTo>
                  <a:pt x="2002739" y="1842519"/>
                </a:lnTo>
                <a:lnTo>
                  <a:pt x="0" y="18425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77" name="Freeform 8">
            <a:extLst>
              <a:ext uri="{FF2B5EF4-FFF2-40B4-BE49-F238E27FC236}">
                <a16:creationId xmlns:a16="http://schemas.microsoft.com/office/drawing/2014/main" id="{340BD877-E9CE-5587-E83C-C029BBA2223D}"/>
              </a:ext>
            </a:extLst>
          </p:cNvPr>
          <p:cNvSpPr/>
          <p:nvPr/>
        </p:nvSpPr>
        <p:spPr>
          <a:xfrm rot="20192465" flipH="1" flipV="1">
            <a:off x="9552048" y="7635262"/>
            <a:ext cx="2262003" cy="988364"/>
          </a:xfrm>
          <a:custGeom>
            <a:avLst/>
            <a:gdLst/>
            <a:ahLst/>
            <a:cxnLst/>
            <a:rect l="l" t="t" r="r" b="b"/>
            <a:pathLst>
              <a:path w="2397621" h="1083022">
                <a:moveTo>
                  <a:pt x="0" y="1083022"/>
                </a:moveTo>
                <a:lnTo>
                  <a:pt x="2397621" y="1083022"/>
                </a:lnTo>
                <a:lnTo>
                  <a:pt x="2397621" y="0"/>
                </a:lnTo>
                <a:lnTo>
                  <a:pt x="0" y="0"/>
                </a:lnTo>
                <a:lnTo>
                  <a:pt x="0" y="1083022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5BE84-F3E5-A8C6-3BB0-F7129588012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158" y="2534855"/>
            <a:ext cx="2924175" cy="64981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E725085-36D6-279D-ACED-E5BF59C1FC5F}"/>
              </a:ext>
            </a:extLst>
          </p:cNvPr>
          <p:cNvSpPr/>
          <p:nvPr/>
        </p:nvSpPr>
        <p:spPr>
          <a:xfrm>
            <a:off x="0" y="1905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3281588B-47CB-2FAA-39D0-C20DBCF9A571}"/>
              </a:ext>
            </a:extLst>
          </p:cNvPr>
          <p:cNvSpPr/>
          <p:nvPr/>
        </p:nvSpPr>
        <p:spPr>
          <a:xfrm rot="9253187" flipH="1" flipV="1">
            <a:off x="7938496" y="5118897"/>
            <a:ext cx="2058674" cy="937690"/>
          </a:xfrm>
          <a:custGeom>
            <a:avLst/>
            <a:gdLst/>
            <a:ahLst/>
            <a:cxnLst/>
            <a:rect l="l" t="t" r="r" b="b"/>
            <a:pathLst>
              <a:path w="2397621" h="1083022">
                <a:moveTo>
                  <a:pt x="0" y="1083022"/>
                </a:moveTo>
                <a:lnTo>
                  <a:pt x="2397621" y="1083022"/>
                </a:lnTo>
                <a:lnTo>
                  <a:pt x="2397621" y="0"/>
                </a:lnTo>
                <a:lnTo>
                  <a:pt x="0" y="0"/>
                </a:lnTo>
                <a:lnTo>
                  <a:pt x="0" y="108302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153DD6BF-5F76-26FA-A506-F106CF7869E4}"/>
              </a:ext>
            </a:extLst>
          </p:cNvPr>
          <p:cNvSpPr/>
          <p:nvPr/>
        </p:nvSpPr>
        <p:spPr>
          <a:xfrm>
            <a:off x="7175893" y="376066"/>
            <a:ext cx="8216508" cy="8272634"/>
          </a:xfrm>
          <a:custGeom>
            <a:avLst/>
            <a:gdLst/>
            <a:ahLst/>
            <a:cxnLst/>
            <a:rect l="l" t="t" r="r" b="b"/>
            <a:pathLst>
              <a:path w="2002739" h="1842520">
                <a:moveTo>
                  <a:pt x="0" y="0"/>
                </a:moveTo>
                <a:lnTo>
                  <a:pt x="2002739" y="0"/>
                </a:lnTo>
                <a:lnTo>
                  <a:pt x="2002739" y="1842519"/>
                </a:lnTo>
                <a:lnTo>
                  <a:pt x="0" y="18425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B17A6480-EB51-5A95-C4CB-34ADAE0FD706}"/>
              </a:ext>
            </a:extLst>
          </p:cNvPr>
          <p:cNvGrpSpPr/>
          <p:nvPr/>
        </p:nvGrpSpPr>
        <p:grpSpPr>
          <a:xfrm>
            <a:off x="534577" y="1221880"/>
            <a:ext cx="5952376" cy="7843239"/>
            <a:chOff x="-31727" y="-9525"/>
            <a:chExt cx="2358825" cy="3108141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54F9173-D4FC-B7E7-A3B1-C25A112CEE5E}"/>
                </a:ext>
              </a:extLst>
            </p:cNvPr>
            <p:cNvSpPr/>
            <p:nvPr/>
          </p:nvSpPr>
          <p:spPr>
            <a:xfrm>
              <a:off x="-31727" y="0"/>
              <a:ext cx="2327098" cy="3098616"/>
            </a:xfrm>
            <a:custGeom>
              <a:avLst/>
              <a:gdLst/>
              <a:ahLst/>
              <a:cxnLst/>
              <a:rect l="l" t="t" r="r" b="b"/>
              <a:pathLst>
                <a:path w="2327098" h="3098616">
                  <a:moveTo>
                    <a:pt x="44825" y="0"/>
                  </a:moveTo>
                  <a:lnTo>
                    <a:pt x="2282273" y="0"/>
                  </a:lnTo>
                  <a:cubicBezTo>
                    <a:pt x="2294161" y="0"/>
                    <a:pt x="2305563" y="4723"/>
                    <a:pt x="2313969" y="13129"/>
                  </a:cubicBezTo>
                  <a:cubicBezTo>
                    <a:pt x="2322375" y="21535"/>
                    <a:pt x="2327098" y="32937"/>
                    <a:pt x="2327098" y="44825"/>
                  </a:cubicBezTo>
                  <a:lnTo>
                    <a:pt x="2327098" y="3053791"/>
                  </a:lnTo>
                  <a:cubicBezTo>
                    <a:pt x="2327098" y="3078547"/>
                    <a:pt x="2307029" y="3098616"/>
                    <a:pt x="2282273" y="3098616"/>
                  </a:cubicBezTo>
                  <a:lnTo>
                    <a:pt x="44825" y="3098616"/>
                  </a:lnTo>
                  <a:cubicBezTo>
                    <a:pt x="20069" y="3098616"/>
                    <a:pt x="0" y="3078547"/>
                    <a:pt x="0" y="3053791"/>
                  </a:cubicBezTo>
                  <a:lnTo>
                    <a:pt x="0" y="44825"/>
                  </a:lnTo>
                  <a:cubicBezTo>
                    <a:pt x="0" y="32937"/>
                    <a:pt x="4723" y="21535"/>
                    <a:pt x="13129" y="13129"/>
                  </a:cubicBezTo>
                  <a:cubicBezTo>
                    <a:pt x="21535" y="4723"/>
                    <a:pt x="32937" y="0"/>
                    <a:pt x="4482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id="{08DF5423-FF87-E3F4-E012-E62EA60FDC0C}"/>
                </a:ext>
              </a:extLst>
            </p:cNvPr>
            <p:cNvSpPr txBox="1"/>
            <p:nvPr/>
          </p:nvSpPr>
          <p:spPr>
            <a:xfrm>
              <a:off x="0" y="-9525"/>
              <a:ext cx="2327098" cy="310814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9">
            <a:extLst>
              <a:ext uri="{FF2B5EF4-FFF2-40B4-BE49-F238E27FC236}">
                <a16:creationId xmlns:a16="http://schemas.microsoft.com/office/drawing/2014/main" id="{7B00F087-4567-2C0A-3347-D950BA7F716D}"/>
              </a:ext>
            </a:extLst>
          </p:cNvPr>
          <p:cNvSpPr/>
          <p:nvPr/>
        </p:nvSpPr>
        <p:spPr>
          <a:xfrm>
            <a:off x="5339759" y="1473605"/>
            <a:ext cx="734337" cy="183584"/>
          </a:xfrm>
          <a:custGeom>
            <a:avLst/>
            <a:gdLst/>
            <a:ahLst/>
            <a:cxnLst/>
            <a:rect l="l" t="t" r="r" b="b"/>
            <a:pathLst>
              <a:path w="734337" h="183584">
                <a:moveTo>
                  <a:pt x="0" y="0"/>
                </a:moveTo>
                <a:lnTo>
                  <a:pt x="734337" y="0"/>
                </a:lnTo>
                <a:lnTo>
                  <a:pt x="734337" y="183584"/>
                </a:lnTo>
                <a:lnTo>
                  <a:pt x="0" y="18358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F3E99712-1769-5550-2024-2C4501A92AB9}"/>
              </a:ext>
            </a:extLst>
          </p:cNvPr>
          <p:cNvSpPr/>
          <p:nvPr/>
        </p:nvSpPr>
        <p:spPr>
          <a:xfrm>
            <a:off x="1108917" y="4195120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FFE44D20-6446-2398-BAE7-2056C8669FD8}"/>
              </a:ext>
            </a:extLst>
          </p:cNvPr>
          <p:cNvSpPr/>
          <p:nvPr/>
        </p:nvSpPr>
        <p:spPr>
          <a:xfrm>
            <a:off x="1108917" y="5817581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902B3ADD-7DEE-F055-D016-4F60AF7360C5}"/>
              </a:ext>
            </a:extLst>
          </p:cNvPr>
          <p:cNvSpPr txBox="1"/>
          <p:nvPr/>
        </p:nvSpPr>
        <p:spPr>
          <a:xfrm>
            <a:off x="1108730" y="2498857"/>
            <a:ext cx="5155050" cy="1592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68"/>
              </a:lnSpc>
              <a:spcBef>
                <a:spcPct val="0"/>
              </a:spcBef>
            </a:pPr>
            <a:r>
              <a:rPr lang="en-IN" sz="3200" b="1" dirty="0">
                <a:latin typeface="Repo Bold" panose="020B0604020202020204" charset="0"/>
              </a:rPr>
              <a:t>Personalized Safety Measures</a:t>
            </a:r>
            <a:endParaRPr lang="en-US" sz="3200" b="1" dirty="0">
              <a:solidFill>
                <a:srgbClr val="000000"/>
              </a:solidFill>
              <a:latin typeface="Repo Bold" panose="020B0604020202020204" charset="0"/>
              <a:ea typeface="Repo Bold Bold"/>
              <a:cs typeface="Repo Bold Bold"/>
              <a:sym typeface="Repo Bold Bold"/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71A266E3-D507-9C9F-8D0A-77974F0A9476}"/>
              </a:ext>
            </a:extLst>
          </p:cNvPr>
          <p:cNvSpPr txBox="1"/>
          <p:nvPr/>
        </p:nvSpPr>
        <p:spPr>
          <a:xfrm>
            <a:off x="1255268" y="4208411"/>
            <a:ext cx="584224" cy="58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 dirty="0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01</a:t>
            </a:r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21B30BA9-916D-FB49-EE52-A97CEA5EA9CD}"/>
              </a:ext>
            </a:extLst>
          </p:cNvPr>
          <p:cNvSpPr txBox="1"/>
          <p:nvPr/>
        </p:nvSpPr>
        <p:spPr>
          <a:xfrm>
            <a:off x="1255268" y="5830872"/>
            <a:ext cx="584224" cy="559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 dirty="0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02</a:t>
            </a: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C6A58E00-4D36-41E0-3056-8C91453F5E29}"/>
              </a:ext>
            </a:extLst>
          </p:cNvPr>
          <p:cNvSpPr txBox="1"/>
          <p:nvPr/>
        </p:nvSpPr>
        <p:spPr>
          <a:xfrm>
            <a:off x="2064298" y="4176070"/>
            <a:ext cx="3981886" cy="491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878"/>
              </a:lnSpc>
              <a:spcBef>
                <a:spcPct val="0"/>
              </a:spcBef>
            </a:pPr>
            <a:r>
              <a:rPr lang="en-US" b="1" dirty="0"/>
              <a:t>Safety Recommendation:</a:t>
            </a:r>
            <a:br>
              <a:rPr lang="en-US" dirty="0"/>
            </a:br>
            <a:r>
              <a:rPr lang="en-US" dirty="0"/>
              <a:t>Allow app to comment on Safety Tips</a:t>
            </a:r>
            <a:endParaRPr lang="en-US" u="none" strike="noStrike" spc="-13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" name="TextBox 26">
            <a:extLst>
              <a:ext uri="{FF2B5EF4-FFF2-40B4-BE49-F238E27FC236}">
                <a16:creationId xmlns:a16="http://schemas.microsoft.com/office/drawing/2014/main" id="{DA0BCE4E-4FB5-2370-F1EA-ECD1A6002737}"/>
              </a:ext>
            </a:extLst>
          </p:cNvPr>
          <p:cNvSpPr txBox="1"/>
          <p:nvPr/>
        </p:nvSpPr>
        <p:spPr>
          <a:xfrm>
            <a:off x="2064298" y="5846476"/>
            <a:ext cx="3753531" cy="734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878"/>
              </a:lnSpc>
              <a:spcBef>
                <a:spcPct val="0"/>
              </a:spcBef>
            </a:pPr>
            <a:r>
              <a:rPr lang="en-US" b="1" dirty="0"/>
              <a:t>Community Based Forums:</a:t>
            </a:r>
            <a:br>
              <a:rPr lang="en-US" dirty="0"/>
            </a:br>
            <a:r>
              <a:rPr lang="en-US" dirty="0"/>
              <a:t>Feed based forum for data collection and personalized safety.</a:t>
            </a:r>
            <a:endParaRPr lang="en-US" u="none" strike="noStrike" spc="-13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D06E9-64C1-8E7E-50C1-4C41F95894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752" y="1265069"/>
            <a:ext cx="3257550" cy="6905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EED99D-31A7-77BF-7679-98D6085D2D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241" y="1293643"/>
            <a:ext cx="32385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0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99757" y="-13760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6" name="Group 6"/>
          <p:cNvGrpSpPr/>
          <p:nvPr/>
        </p:nvGrpSpPr>
        <p:grpSpPr>
          <a:xfrm>
            <a:off x="12455513" y="2447677"/>
            <a:ext cx="5632730" cy="3201797"/>
            <a:chOff x="-31727" y="-9525"/>
            <a:chExt cx="2358825" cy="3108141"/>
          </a:xfrm>
        </p:grpSpPr>
        <p:sp>
          <p:nvSpPr>
            <p:cNvPr id="7" name="Freeform 7"/>
            <p:cNvSpPr/>
            <p:nvPr/>
          </p:nvSpPr>
          <p:spPr>
            <a:xfrm>
              <a:off x="-31727" y="0"/>
              <a:ext cx="2327098" cy="3098616"/>
            </a:xfrm>
            <a:custGeom>
              <a:avLst/>
              <a:gdLst/>
              <a:ahLst/>
              <a:cxnLst/>
              <a:rect l="l" t="t" r="r" b="b"/>
              <a:pathLst>
                <a:path w="2327098" h="3098616">
                  <a:moveTo>
                    <a:pt x="44825" y="0"/>
                  </a:moveTo>
                  <a:lnTo>
                    <a:pt x="2282273" y="0"/>
                  </a:lnTo>
                  <a:cubicBezTo>
                    <a:pt x="2294161" y="0"/>
                    <a:pt x="2305563" y="4723"/>
                    <a:pt x="2313969" y="13129"/>
                  </a:cubicBezTo>
                  <a:cubicBezTo>
                    <a:pt x="2322375" y="21535"/>
                    <a:pt x="2327098" y="32937"/>
                    <a:pt x="2327098" y="44825"/>
                  </a:cubicBezTo>
                  <a:lnTo>
                    <a:pt x="2327098" y="3053791"/>
                  </a:lnTo>
                  <a:cubicBezTo>
                    <a:pt x="2327098" y="3078547"/>
                    <a:pt x="2307029" y="3098616"/>
                    <a:pt x="2282273" y="3098616"/>
                  </a:cubicBezTo>
                  <a:lnTo>
                    <a:pt x="44825" y="3098616"/>
                  </a:lnTo>
                  <a:cubicBezTo>
                    <a:pt x="20069" y="3098616"/>
                    <a:pt x="0" y="3078547"/>
                    <a:pt x="0" y="3053791"/>
                  </a:cubicBezTo>
                  <a:lnTo>
                    <a:pt x="0" y="44825"/>
                  </a:lnTo>
                  <a:cubicBezTo>
                    <a:pt x="0" y="32937"/>
                    <a:pt x="4723" y="21535"/>
                    <a:pt x="13129" y="13129"/>
                  </a:cubicBezTo>
                  <a:cubicBezTo>
                    <a:pt x="21535" y="4723"/>
                    <a:pt x="32937" y="0"/>
                    <a:pt x="4482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9525"/>
              <a:ext cx="2327098" cy="310814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6931125" y="1568551"/>
            <a:ext cx="734337" cy="183584"/>
          </a:xfrm>
          <a:custGeom>
            <a:avLst/>
            <a:gdLst/>
            <a:ahLst/>
            <a:cxnLst/>
            <a:rect l="l" t="t" r="r" b="b"/>
            <a:pathLst>
              <a:path w="734337" h="183584">
                <a:moveTo>
                  <a:pt x="0" y="0"/>
                </a:moveTo>
                <a:lnTo>
                  <a:pt x="734337" y="0"/>
                </a:lnTo>
                <a:lnTo>
                  <a:pt x="734337" y="183584"/>
                </a:lnTo>
                <a:lnTo>
                  <a:pt x="0" y="1835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2700283" y="4290066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3216735" y="3018103"/>
            <a:ext cx="5872315" cy="7113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668"/>
              </a:lnSpc>
              <a:spcBef>
                <a:spcPct val="0"/>
              </a:spcBef>
            </a:pPr>
            <a:r>
              <a:rPr lang="en-IN" sz="2400" dirty="0">
                <a:latin typeface="Repo Bold" panose="020B0604020202020204" charset="0"/>
              </a:rPr>
              <a:t>Data Driven Insights</a:t>
            </a:r>
            <a:endParaRPr lang="en-US" sz="2400" dirty="0">
              <a:solidFill>
                <a:srgbClr val="000000"/>
              </a:solidFill>
              <a:latin typeface="Repo Bold" panose="020B0604020202020204" charset="0"/>
              <a:ea typeface="Repo Bold Bold"/>
              <a:cs typeface="Repo Bold Bold"/>
              <a:sym typeface="Repo Bold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2846634" y="4303357"/>
            <a:ext cx="584224" cy="58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 dirty="0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01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655664" y="4271016"/>
            <a:ext cx="3981886" cy="7348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878"/>
              </a:lnSpc>
              <a:spcBef>
                <a:spcPct val="0"/>
              </a:spcBef>
            </a:pPr>
            <a:r>
              <a:rPr lang="en-US" b="1" dirty="0"/>
              <a:t>Snippet Sharing:</a:t>
            </a:r>
            <a:br>
              <a:rPr lang="en-US" dirty="0"/>
            </a:br>
            <a:r>
              <a:rPr lang="en-US" dirty="0"/>
              <a:t>Share reusable snippets with the community for quick access.</a:t>
            </a:r>
            <a:endParaRPr lang="en-US" u="none" strike="noStrike" spc="-13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41C8C191-33DC-1125-6610-BFD64F573282}"/>
              </a:ext>
            </a:extLst>
          </p:cNvPr>
          <p:cNvSpPr/>
          <p:nvPr/>
        </p:nvSpPr>
        <p:spPr>
          <a:xfrm>
            <a:off x="8395627" y="2341777"/>
            <a:ext cx="3665364" cy="6326036"/>
          </a:xfrm>
          <a:custGeom>
            <a:avLst/>
            <a:gdLst/>
            <a:ahLst/>
            <a:cxnLst/>
            <a:rect l="l" t="t" r="r" b="b"/>
            <a:pathLst>
              <a:path w="2002739" h="3000358">
                <a:moveTo>
                  <a:pt x="0" y="0"/>
                </a:moveTo>
                <a:lnTo>
                  <a:pt x="2002738" y="0"/>
                </a:lnTo>
                <a:lnTo>
                  <a:pt x="2002738" y="3000357"/>
                </a:lnTo>
                <a:lnTo>
                  <a:pt x="0" y="300035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10">
            <a:extLst>
              <a:ext uri="{FF2B5EF4-FFF2-40B4-BE49-F238E27FC236}">
                <a16:creationId xmlns:a16="http://schemas.microsoft.com/office/drawing/2014/main" id="{68B99412-79AD-9092-F7D1-DDA304BA395C}"/>
              </a:ext>
            </a:extLst>
          </p:cNvPr>
          <p:cNvSpPr/>
          <p:nvPr/>
        </p:nvSpPr>
        <p:spPr>
          <a:xfrm>
            <a:off x="149881" y="3272313"/>
            <a:ext cx="6631919" cy="4464965"/>
          </a:xfrm>
          <a:custGeom>
            <a:avLst/>
            <a:gdLst/>
            <a:ahLst/>
            <a:cxnLst/>
            <a:rect l="l" t="t" r="r" b="b"/>
            <a:pathLst>
              <a:path w="2002739" h="1842520">
                <a:moveTo>
                  <a:pt x="0" y="0"/>
                </a:moveTo>
                <a:lnTo>
                  <a:pt x="2002739" y="0"/>
                </a:lnTo>
                <a:lnTo>
                  <a:pt x="2002739" y="1842519"/>
                </a:lnTo>
                <a:lnTo>
                  <a:pt x="0" y="18425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7" name="Freeform 8">
            <a:extLst>
              <a:ext uri="{FF2B5EF4-FFF2-40B4-BE49-F238E27FC236}">
                <a16:creationId xmlns:a16="http://schemas.microsoft.com/office/drawing/2014/main" id="{340BD877-E9CE-5587-E83C-C029BBA2223D}"/>
              </a:ext>
            </a:extLst>
          </p:cNvPr>
          <p:cNvSpPr/>
          <p:nvPr/>
        </p:nvSpPr>
        <p:spPr>
          <a:xfrm rot="19128823" flipH="1" flipV="1">
            <a:off x="11705648" y="6380089"/>
            <a:ext cx="1779694" cy="1080796"/>
          </a:xfrm>
          <a:custGeom>
            <a:avLst/>
            <a:gdLst/>
            <a:ahLst/>
            <a:cxnLst/>
            <a:rect l="l" t="t" r="r" b="b"/>
            <a:pathLst>
              <a:path w="2397621" h="1083022">
                <a:moveTo>
                  <a:pt x="0" y="1083022"/>
                </a:moveTo>
                <a:lnTo>
                  <a:pt x="2397621" y="1083022"/>
                </a:lnTo>
                <a:lnTo>
                  <a:pt x="2397621" y="0"/>
                </a:lnTo>
                <a:lnTo>
                  <a:pt x="0" y="0"/>
                </a:lnTo>
                <a:lnTo>
                  <a:pt x="0" y="1083022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3" name="Freeform 8">
            <a:extLst>
              <a:ext uri="{FF2B5EF4-FFF2-40B4-BE49-F238E27FC236}">
                <a16:creationId xmlns:a16="http://schemas.microsoft.com/office/drawing/2014/main" id="{65302982-F5EB-1777-A82C-E58467D307F7}"/>
              </a:ext>
            </a:extLst>
          </p:cNvPr>
          <p:cNvSpPr/>
          <p:nvPr/>
        </p:nvSpPr>
        <p:spPr>
          <a:xfrm rot="9985611" flipH="1" flipV="1">
            <a:off x="6839188" y="3829659"/>
            <a:ext cx="1779694" cy="1080796"/>
          </a:xfrm>
          <a:custGeom>
            <a:avLst/>
            <a:gdLst/>
            <a:ahLst/>
            <a:cxnLst/>
            <a:rect l="l" t="t" r="r" b="b"/>
            <a:pathLst>
              <a:path w="2397621" h="1083022">
                <a:moveTo>
                  <a:pt x="0" y="1083022"/>
                </a:moveTo>
                <a:lnTo>
                  <a:pt x="2397621" y="1083022"/>
                </a:lnTo>
                <a:lnTo>
                  <a:pt x="2397621" y="0"/>
                </a:lnTo>
                <a:lnTo>
                  <a:pt x="0" y="0"/>
                </a:lnTo>
                <a:lnTo>
                  <a:pt x="0" y="1083022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F4F8EB-98D2-ECCD-2E42-E7EF60C186B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8900" y="3654671"/>
            <a:ext cx="6300500" cy="38431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B397D7-673E-4839-7D87-02629FD4A3D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26952" y="2879399"/>
            <a:ext cx="3318343" cy="53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93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9797" y="-2213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5" name="Group 5"/>
          <p:cNvGrpSpPr/>
          <p:nvPr/>
        </p:nvGrpSpPr>
        <p:grpSpPr>
          <a:xfrm>
            <a:off x="3525344" y="1223221"/>
            <a:ext cx="10585104" cy="3076595"/>
            <a:chOff x="0" y="0"/>
            <a:chExt cx="4819745" cy="14008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9745" cy="1400875"/>
            </a:xfrm>
            <a:custGeom>
              <a:avLst/>
              <a:gdLst/>
              <a:ahLst/>
              <a:cxnLst/>
              <a:rect l="l" t="t" r="r" b="b"/>
              <a:pathLst>
                <a:path w="4819745" h="1400875">
                  <a:moveTo>
                    <a:pt x="24868" y="0"/>
                  </a:moveTo>
                  <a:lnTo>
                    <a:pt x="4794878" y="0"/>
                  </a:lnTo>
                  <a:cubicBezTo>
                    <a:pt x="4808612" y="0"/>
                    <a:pt x="4819745" y="11134"/>
                    <a:pt x="4819745" y="24868"/>
                  </a:cubicBezTo>
                  <a:lnTo>
                    <a:pt x="4819745" y="1376007"/>
                  </a:lnTo>
                  <a:cubicBezTo>
                    <a:pt x="4819745" y="1389741"/>
                    <a:pt x="4808612" y="1400875"/>
                    <a:pt x="4794878" y="1400875"/>
                  </a:cubicBezTo>
                  <a:lnTo>
                    <a:pt x="24868" y="1400875"/>
                  </a:lnTo>
                  <a:cubicBezTo>
                    <a:pt x="11134" y="1400875"/>
                    <a:pt x="0" y="1389741"/>
                    <a:pt x="0" y="1376007"/>
                  </a:cubicBezTo>
                  <a:lnTo>
                    <a:pt x="0" y="24868"/>
                  </a:lnTo>
                  <a:cubicBezTo>
                    <a:pt x="0" y="11134"/>
                    <a:pt x="11134" y="0"/>
                    <a:pt x="24868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4819745" cy="1410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545421" y="1562718"/>
            <a:ext cx="912582" cy="228145"/>
          </a:xfrm>
          <a:custGeom>
            <a:avLst/>
            <a:gdLst/>
            <a:ahLst/>
            <a:cxnLst/>
            <a:rect l="l" t="t" r="r" b="b"/>
            <a:pathLst>
              <a:path w="912582" h="228145">
                <a:moveTo>
                  <a:pt x="0" y="0"/>
                </a:moveTo>
                <a:lnTo>
                  <a:pt x="912582" y="0"/>
                </a:lnTo>
                <a:lnTo>
                  <a:pt x="912582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99935" y="5364509"/>
            <a:ext cx="6940226" cy="2477131"/>
          </a:xfrm>
          <a:custGeom>
            <a:avLst/>
            <a:gdLst/>
            <a:ahLst/>
            <a:cxnLst/>
            <a:rect l="l" t="t" r="r" b="b"/>
            <a:pathLst>
              <a:path w="6940226" h="4285590">
                <a:moveTo>
                  <a:pt x="0" y="0"/>
                </a:moveTo>
                <a:lnTo>
                  <a:pt x="6940226" y="0"/>
                </a:lnTo>
                <a:lnTo>
                  <a:pt x="6940226" y="4285590"/>
                </a:lnTo>
                <a:lnTo>
                  <a:pt x="0" y="42855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0" name="Freeform 10"/>
          <p:cNvSpPr/>
          <p:nvPr/>
        </p:nvSpPr>
        <p:spPr>
          <a:xfrm>
            <a:off x="9904952" y="5455311"/>
            <a:ext cx="6940226" cy="2477131"/>
          </a:xfrm>
          <a:custGeom>
            <a:avLst/>
            <a:gdLst/>
            <a:ahLst/>
            <a:cxnLst/>
            <a:rect l="l" t="t" r="r" b="b"/>
            <a:pathLst>
              <a:path w="6940226" h="4285590">
                <a:moveTo>
                  <a:pt x="0" y="0"/>
                </a:moveTo>
                <a:lnTo>
                  <a:pt x="6940226" y="0"/>
                </a:lnTo>
                <a:lnTo>
                  <a:pt x="6940226" y="4285590"/>
                </a:lnTo>
                <a:lnTo>
                  <a:pt x="0" y="42855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5400000">
            <a:off x="4823217" y="3960072"/>
            <a:ext cx="1348159" cy="134815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1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5400000">
            <a:off x="4993458" y="4171205"/>
            <a:ext cx="1007677" cy="925892"/>
            <a:chOff x="0" y="0"/>
            <a:chExt cx="884596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25501"/>
              <a:ext cx="870002" cy="761797"/>
            </a:xfrm>
            <a:custGeom>
              <a:avLst/>
              <a:gdLst/>
              <a:ahLst/>
              <a:cxnLst/>
              <a:rect l="l" t="t" r="r" b="b"/>
              <a:pathLst>
                <a:path w="870002" h="761797">
                  <a:moveTo>
                    <a:pt x="852000" y="348303"/>
                  </a:moveTo>
                  <a:lnTo>
                    <a:pt x="510792" y="7095"/>
                  </a:lnTo>
                  <a:cubicBezTo>
                    <a:pt x="505331" y="1634"/>
                    <a:pt x="497118" y="0"/>
                    <a:pt x="489983" y="2956"/>
                  </a:cubicBezTo>
                  <a:cubicBezTo>
                    <a:pt x="482848" y="5911"/>
                    <a:pt x="478196" y="12874"/>
                    <a:pt x="478196" y="20597"/>
                  </a:cubicBezTo>
                  <a:lnTo>
                    <a:pt x="478196" y="131601"/>
                  </a:lnTo>
                  <a:cubicBezTo>
                    <a:pt x="478196" y="157060"/>
                    <a:pt x="457557" y="177699"/>
                    <a:pt x="432098" y="177699"/>
                  </a:cubicBezTo>
                  <a:lnTo>
                    <a:pt x="46098" y="177699"/>
                  </a:lnTo>
                  <a:cubicBezTo>
                    <a:pt x="20639" y="177699"/>
                    <a:pt x="0" y="198338"/>
                    <a:pt x="0" y="223797"/>
                  </a:cubicBezTo>
                  <a:lnTo>
                    <a:pt x="0" y="538001"/>
                  </a:lnTo>
                  <a:cubicBezTo>
                    <a:pt x="0" y="563460"/>
                    <a:pt x="20639" y="584099"/>
                    <a:pt x="46098" y="584099"/>
                  </a:cubicBezTo>
                  <a:lnTo>
                    <a:pt x="432098" y="584099"/>
                  </a:lnTo>
                  <a:cubicBezTo>
                    <a:pt x="457557" y="584099"/>
                    <a:pt x="478196" y="604738"/>
                    <a:pt x="478196" y="630197"/>
                  </a:cubicBezTo>
                  <a:lnTo>
                    <a:pt x="478196" y="741201"/>
                  </a:lnTo>
                  <a:cubicBezTo>
                    <a:pt x="478196" y="748924"/>
                    <a:pt x="482848" y="755887"/>
                    <a:pt x="489983" y="758842"/>
                  </a:cubicBezTo>
                  <a:cubicBezTo>
                    <a:pt x="497118" y="761798"/>
                    <a:pt x="505331" y="760164"/>
                    <a:pt x="510792" y="754703"/>
                  </a:cubicBezTo>
                  <a:lnTo>
                    <a:pt x="852000" y="413495"/>
                  </a:lnTo>
                  <a:cubicBezTo>
                    <a:pt x="870002" y="395493"/>
                    <a:pt x="870002" y="366305"/>
                    <a:pt x="852000" y="3483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174625"/>
              <a:ext cx="782996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1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69921" y="6441426"/>
            <a:ext cx="1348159" cy="1348159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1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640161" y="6652559"/>
            <a:ext cx="1007677" cy="925892"/>
            <a:chOff x="0" y="0"/>
            <a:chExt cx="884596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25501"/>
              <a:ext cx="870002" cy="761797"/>
            </a:xfrm>
            <a:custGeom>
              <a:avLst/>
              <a:gdLst/>
              <a:ahLst/>
              <a:cxnLst/>
              <a:rect l="l" t="t" r="r" b="b"/>
              <a:pathLst>
                <a:path w="870002" h="761797">
                  <a:moveTo>
                    <a:pt x="852000" y="348303"/>
                  </a:moveTo>
                  <a:lnTo>
                    <a:pt x="510792" y="7095"/>
                  </a:lnTo>
                  <a:cubicBezTo>
                    <a:pt x="505331" y="1634"/>
                    <a:pt x="497118" y="0"/>
                    <a:pt x="489983" y="2956"/>
                  </a:cubicBezTo>
                  <a:cubicBezTo>
                    <a:pt x="482848" y="5911"/>
                    <a:pt x="478196" y="12874"/>
                    <a:pt x="478196" y="20597"/>
                  </a:cubicBezTo>
                  <a:lnTo>
                    <a:pt x="478196" y="131601"/>
                  </a:lnTo>
                  <a:cubicBezTo>
                    <a:pt x="478196" y="157060"/>
                    <a:pt x="457557" y="177699"/>
                    <a:pt x="432098" y="177699"/>
                  </a:cubicBezTo>
                  <a:lnTo>
                    <a:pt x="46098" y="177699"/>
                  </a:lnTo>
                  <a:cubicBezTo>
                    <a:pt x="20639" y="177699"/>
                    <a:pt x="0" y="198338"/>
                    <a:pt x="0" y="223797"/>
                  </a:cubicBezTo>
                  <a:lnTo>
                    <a:pt x="0" y="538001"/>
                  </a:lnTo>
                  <a:cubicBezTo>
                    <a:pt x="0" y="563460"/>
                    <a:pt x="20639" y="584099"/>
                    <a:pt x="46098" y="584099"/>
                  </a:cubicBezTo>
                  <a:lnTo>
                    <a:pt x="432098" y="584099"/>
                  </a:lnTo>
                  <a:cubicBezTo>
                    <a:pt x="457557" y="584099"/>
                    <a:pt x="478196" y="604738"/>
                    <a:pt x="478196" y="630197"/>
                  </a:cubicBezTo>
                  <a:lnTo>
                    <a:pt x="478196" y="741201"/>
                  </a:lnTo>
                  <a:cubicBezTo>
                    <a:pt x="478196" y="748924"/>
                    <a:pt x="482848" y="755887"/>
                    <a:pt x="489983" y="758842"/>
                  </a:cubicBezTo>
                  <a:cubicBezTo>
                    <a:pt x="497118" y="761798"/>
                    <a:pt x="505331" y="760164"/>
                    <a:pt x="510792" y="754703"/>
                  </a:cubicBezTo>
                  <a:lnTo>
                    <a:pt x="852000" y="413495"/>
                  </a:lnTo>
                  <a:cubicBezTo>
                    <a:pt x="870002" y="395493"/>
                    <a:pt x="870002" y="366305"/>
                    <a:pt x="852000" y="3483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174625"/>
              <a:ext cx="782996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1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>
            <a:off x="7517542" y="6603074"/>
            <a:ext cx="796679" cy="824506"/>
          </a:xfrm>
          <a:custGeom>
            <a:avLst/>
            <a:gdLst/>
            <a:ahLst/>
            <a:cxnLst/>
            <a:rect l="l" t="t" r="r" b="b"/>
            <a:pathLst>
              <a:path w="796679" h="824506">
                <a:moveTo>
                  <a:pt x="0" y="0"/>
                </a:moveTo>
                <a:lnTo>
                  <a:pt x="796678" y="0"/>
                </a:lnTo>
                <a:lnTo>
                  <a:pt x="796678" y="824505"/>
                </a:lnTo>
                <a:lnTo>
                  <a:pt x="0" y="8245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2" name="TextBox 32"/>
          <p:cNvSpPr txBox="1"/>
          <p:nvPr/>
        </p:nvSpPr>
        <p:spPr>
          <a:xfrm>
            <a:off x="3808874" y="2446847"/>
            <a:ext cx="10018043" cy="1160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115"/>
              </a:lnSpc>
              <a:spcBef>
                <a:spcPct val="0"/>
              </a:spcBef>
            </a:pPr>
            <a:r>
              <a:rPr lang="en-US" sz="2400" dirty="0">
                <a:latin typeface="Repo Bold" panose="020B0604020202020204" charset="0"/>
              </a:rPr>
              <a:t>Develop a comprehensive safety platform that utilizes AI and IoT to provide real-time threat detection, emergency response, and personalized security measures for individuals and communities.</a:t>
            </a:r>
            <a:endParaRPr lang="en-US" sz="2400" u="none" strike="noStrike" spc="-22" dirty="0">
              <a:solidFill>
                <a:srgbClr val="000000"/>
              </a:solidFill>
              <a:latin typeface="Repo Bold" panose="020B0604020202020204" charset="0"/>
              <a:ea typeface="DM Sans"/>
              <a:cs typeface="DM Sans"/>
              <a:sym typeface="DM Sans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3726166" y="1511709"/>
            <a:ext cx="6278382" cy="780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68"/>
              </a:lnSpc>
              <a:spcBef>
                <a:spcPct val="0"/>
              </a:spcBef>
            </a:pPr>
            <a:r>
              <a:rPr lang="en-US" sz="4762" dirty="0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T</a:t>
            </a:r>
            <a:r>
              <a:rPr lang="en-US" sz="4762" u="none" strike="noStrike" dirty="0">
                <a:solidFill>
                  <a:srgbClr val="000000"/>
                </a:solidFill>
                <a:latin typeface="Repo Bold Bold"/>
                <a:ea typeface="Repo Bold Bold"/>
                <a:cs typeface="Repo Bold Bold"/>
                <a:sym typeface="Repo Bold Bold"/>
              </a:rPr>
              <a:t>he best idea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566664" y="6226401"/>
            <a:ext cx="5786551" cy="309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640"/>
              </a:lnSpc>
              <a:spcBef>
                <a:spcPct val="0"/>
              </a:spcBef>
            </a:pPr>
            <a:r>
              <a:rPr lang="en-US" sz="2000" b="1" u="none" strike="noStrike" spc="-18" dirty="0">
                <a:solidFill>
                  <a:srgbClr val="000000"/>
                </a:solidFill>
                <a:latin typeface="Repo Bold" panose="020B0604020202020204" charset="0"/>
                <a:ea typeface="DM Sans Italics"/>
                <a:cs typeface="Times New Roman" panose="02020603050405020304" pitchFamily="18" charset="0"/>
                <a:sym typeface="DM Sans Italics"/>
              </a:rPr>
              <a:t>DECREASES MANUAL INTERVATION</a:t>
            </a:r>
            <a:endParaRPr lang="en-US" sz="1886" u="none" strike="noStrike" spc="-18" dirty="0">
              <a:solidFill>
                <a:srgbClr val="000000"/>
              </a:solidFill>
              <a:latin typeface="Times New Roman" panose="02020603050405020304" pitchFamily="18" charset="0"/>
              <a:ea typeface="DM Sans Italics"/>
              <a:cs typeface="Times New Roman" panose="02020603050405020304" pitchFamily="18" charset="0"/>
              <a:sym typeface="DM Sans Italics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5010493" y="5982728"/>
            <a:ext cx="2108342" cy="392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7"/>
              </a:lnSpc>
              <a:spcBef>
                <a:spcPct val="0"/>
              </a:spcBef>
            </a:pPr>
            <a:endParaRPr lang="en-US" sz="2319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0661139" y="6288499"/>
            <a:ext cx="5593728" cy="3058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640"/>
              </a:lnSpc>
              <a:spcBef>
                <a:spcPct val="0"/>
              </a:spcBef>
            </a:pPr>
            <a:r>
              <a:rPr lang="en-US" sz="2000" b="1" dirty="0">
                <a:latin typeface="Repo Bold" panose="020B0604020202020204" charset="0"/>
              </a:rPr>
              <a:t>ENHANCES SAFETY </a:t>
            </a:r>
            <a:endParaRPr lang="en-US" sz="2000" dirty="0">
              <a:latin typeface="Repo Bold" panose="020B0604020202020204" charset="0"/>
            </a:endParaRPr>
          </a:p>
        </p:txBody>
      </p:sp>
      <p:sp>
        <p:nvSpPr>
          <p:cNvPr id="38" name="Freeform 38"/>
          <p:cNvSpPr/>
          <p:nvPr/>
        </p:nvSpPr>
        <p:spPr>
          <a:xfrm>
            <a:off x="15088969" y="6851144"/>
            <a:ext cx="796679" cy="824506"/>
          </a:xfrm>
          <a:custGeom>
            <a:avLst/>
            <a:gdLst/>
            <a:ahLst/>
            <a:cxnLst/>
            <a:rect l="l" t="t" r="r" b="b"/>
            <a:pathLst>
              <a:path w="796679" h="824506">
                <a:moveTo>
                  <a:pt x="0" y="0"/>
                </a:moveTo>
                <a:lnTo>
                  <a:pt x="796679" y="0"/>
                </a:lnTo>
                <a:lnTo>
                  <a:pt x="796679" y="824506"/>
                </a:lnTo>
                <a:lnTo>
                  <a:pt x="0" y="8245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360</Words>
  <Application>Microsoft Office PowerPoint</Application>
  <PresentationFormat>Custom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Bookman Old Style</vt:lpstr>
      <vt:lpstr>Arial</vt:lpstr>
      <vt:lpstr>Bahnschrift SemiBold SemiConden</vt:lpstr>
      <vt:lpstr>Calibri</vt:lpstr>
      <vt:lpstr>Repo Bold Bold</vt:lpstr>
      <vt:lpstr>DM Sans</vt:lpstr>
      <vt:lpstr>DM Sans Bold</vt:lpstr>
      <vt:lpstr>Times New Roman</vt:lpstr>
      <vt:lpstr>Repo Bold</vt:lpstr>
      <vt:lpstr>DM Sans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Creative Doodle Brainstorming Presentation</dc:title>
  <dc:creator>Abhishek Raj</dc:creator>
  <cp:lastModifiedBy>kundan singh</cp:lastModifiedBy>
  <cp:revision>13</cp:revision>
  <dcterms:created xsi:type="dcterms:W3CDTF">2006-08-16T00:00:00Z</dcterms:created>
  <dcterms:modified xsi:type="dcterms:W3CDTF">2024-09-15T14:10:36Z</dcterms:modified>
  <dc:identifier>DAGOLY5prbM</dc:identifier>
</cp:coreProperties>
</file>