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8" r:id="rId3"/>
    <p:sldId id="257" r:id="rId4"/>
    <p:sldId id="258" r:id="rId5"/>
    <p:sldId id="260" r:id="rId6"/>
    <p:sldId id="261" r:id="rId7"/>
    <p:sldId id="267" r:id="rId8"/>
    <p:sldId id="263" r:id="rId9"/>
    <p:sldId id="264" r:id="rId10"/>
    <p:sldId id="265" r:id="rId11"/>
    <p:sldId id="266" r:id="rId12"/>
    <p:sldId id="262" r:id="rId13"/>
    <p:sldId id="268" r:id="rId14"/>
    <p:sldId id="337" r:id="rId15"/>
    <p:sldId id="350" r:id="rId16"/>
    <p:sldId id="351" r:id="rId17"/>
    <p:sldId id="352" r:id="rId18"/>
    <p:sldId id="353" r:id="rId19"/>
    <p:sldId id="354" r:id="rId20"/>
    <p:sldId id="338" r:id="rId21"/>
    <p:sldId id="341" r:id="rId22"/>
    <p:sldId id="355" r:id="rId23"/>
    <p:sldId id="356" r:id="rId24"/>
    <p:sldId id="357" r:id="rId25"/>
    <p:sldId id="358" r:id="rId26"/>
    <p:sldId id="359" r:id="rId27"/>
    <p:sldId id="360" r:id="rId28"/>
    <p:sldId id="362" r:id="rId29"/>
    <p:sldId id="363" r:id="rId30"/>
    <p:sldId id="364" r:id="rId31"/>
    <p:sldId id="365" r:id="rId32"/>
    <p:sldId id="366" r:id="rId33"/>
    <p:sldId id="367" r:id="rId34"/>
    <p:sldId id="368" r:id="rId35"/>
    <p:sldId id="369" r:id="rId36"/>
    <p:sldId id="280" r:id="rId37"/>
    <p:sldId id="330" r:id="rId38"/>
    <p:sldId id="271" r:id="rId39"/>
    <p:sldId id="278" r:id="rId40"/>
    <p:sldId id="275" r:id="rId41"/>
    <p:sldId id="276" r:id="rId42"/>
    <p:sldId id="277" r:id="rId43"/>
    <p:sldId id="279" r:id="rId44"/>
    <p:sldId id="370" r:id="rId45"/>
    <p:sldId id="371" r:id="rId46"/>
    <p:sldId id="372" r:id="rId47"/>
    <p:sldId id="373" r:id="rId48"/>
    <p:sldId id="374" r:id="rId49"/>
    <p:sldId id="376" r:id="rId50"/>
    <p:sldId id="377" r:id="rId51"/>
    <p:sldId id="378" r:id="rId52"/>
    <p:sldId id="379" r:id="rId53"/>
    <p:sldId id="380" r:id="rId54"/>
    <p:sldId id="381" r:id="rId55"/>
    <p:sldId id="382" r:id="rId56"/>
    <p:sldId id="383" r:id="rId57"/>
    <p:sldId id="384" r:id="rId58"/>
    <p:sldId id="333" r:id="rId59"/>
    <p:sldId id="301" r:id="rId60"/>
    <p:sldId id="303" r:id="rId61"/>
    <p:sldId id="304"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34" r:id="rId81"/>
    <p:sldId id="335" r:id="rId82"/>
    <p:sldId id="336"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224"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FA817C5-F01C-4449-80ED-B2D7AB849FCA}" type="datetimeFigureOut">
              <a:rPr lang="en-US" smtClean="0"/>
              <a:t>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360616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A817C5-F01C-4449-80ED-B2D7AB849FCA}" type="datetimeFigureOut">
              <a:rPr lang="en-US" smtClean="0"/>
              <a:t>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3999215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A817C5-F01C-4449-80ED-B2D7AB849FCA}" type="datetimeFigureOut">
              <a:rPr lang="en-US" smtClean="0"/>
              <a:t>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175033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A817C5-F01C-4449-80ED-B2D7AB849FCA}" type="datetimeFigureOut">
              <a:rPr lang="en-US" smtClean="0"/>
              <a:t>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142421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A817C5-F01C-4449-80ED-B2D7AB849FCA}" type="datetimeFigureOut">
              <a:rPr lang="en-US" smtClean="0"/>
              <a:t>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264804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A817C5-F01C-4449-80ED-B2D7AB849FCA}" type="datetimeFigureOut">
              <a:rPr lang="en-US" smtClean="0"/>
              <a:t>1/16/21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1245776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A817C5-F01C-4449-80ED-B2D7AB849FCA}" type="datetimeFigureOut">
              <a:rPr lang="en-US" smtClean="0"/>
              <a:t>1/16/21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2466708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A817C5-F01C-4449-80ED-B2D7AB849FCA}" type="datetimeFigureOut">
              <a:rPr lang="en-US" smtClean="0"/>
              <a:t>1/16/21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268543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817C5-F01C-4449-80ED-B2D7AB849FCA}" type="datetimeFigureOut">
              <a:rPr lang="en-US" smtClean="0"/>
              <a:t>1/16/21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1797203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A817C5-F01C-4449-80ED-B2D7AB849FCA}" type="datetimeFigureOut">
              <a:rPr lang="en-US" smtClean="0"/>
              <a:t>1/16/21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4061333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A817C5-F01C-4449-80ED-B2D7AB849FCA}" type="datetimeFigureOut">
              <a:rPr lang="en-US" smtClean="0"/>
              <a:t>1/16/21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BABDD-7165-43A7-B580-C1EDD6EAD5AB}" type="slidenum">
              <a:rPr lang="en-US" smtClean="0"/>
              <a:t>‹#›</a:t>
            </a:fld>
            <a:endParaRPr lang="en-US"/>
          </a:p>
        </p:txBody>
      </p:sp>
    </p:spTree>
    <p:extLst>
      <p:ext uri="{BB962C8B-B14F-4D97-AF65-F5344CB8AC3E}">
        <p14:creationId xmlns:p14="http://schemas.microsoft.com/office/powerpoint/2010/main" val="33526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817C5-F01C-4449-80ED-B2D7AB849FCA}" type="datetimeFigureOut">
              <a:rPr lang="en-US" smtClean="0"/>
              <a:t>1/16/21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BBABDD-7165-43A7-B580-C1EDD6EAD5AB}" type="slidenum">
              <a:rPr lang="en-US" smtClean="0"/>
              <a:t>‹#›</a:t>
            </a:fld>
            <a:endParaRPr lang="en-US"/>
          </a:p>
        </p:txBody>
      </p:sp>
    </p:spTree>
    <p:extLst>
      <p:ext uri="{BB962C8B-B14F-4D97-AF65-F5344CB8AC3E}">
        <p14:creationId xmlns:p14="http://schemas.microsoft.com/office/powerpoint/2010/main" val="502046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58017" y="599090"/>
            <a:ext cx="10937065" cy="5305095"/>
          </a:xfrm>
        </p:spPr>
        <p:txBody>
          <a:bodyPr>
            <a:normAutofit fontScale="90000"/>
          </a:bodyPr>
          <a:lstStyle/>
          <a:p>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SRM Institute of Science and Technology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School of Computing </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Advanced Programming Practice-18CSC207J</a:t>
            </a:r>
            <a:br>
              <a:rPr lang="en-US" sz="31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Structured Programming</a:t>
            </a:r>
            <a:br>
              <a:rPr lang="en-US" sz="36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870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9241" y="1045232"/>
            <a:ext cx="10515600" cy="4351338"/>
          </a:xfrm>
        </p:spPr>
        <p:txBody>
          <a:bodyPr/>
          <a:lstStyle/>
          <a:p>
            <a:pPr marL="0" indent="0">
              <a:buNone/>
            </a:pPr>
            <a:r>
              <a:rPr lang="en-US" sz="2200" b="1" dirty="0">
                <a:latin typeface="Times New Roman" panose="02020603050405020304" pitchFamily="18" charset="0"/>
                <a:cs typeface="Times New Roman" panose="02020603050405020304" pitchFamily="18" charset="0"/>
              </a:rPr>
              <a:t>2.branching blocks</a:t>
            </a:r>
          </a:p>
          <a:p>
            <a:pPr marL="0" indent="0">
              <a:buNone/>
            </a:pPr>
            <a:r>
              <a:rPr lang="en-US" sz="2200" dirty="0">
                <a:latin typeface="Times New Roman" panose="02020603050405020304" pitchFamily="18" charset="0"/>
                <a:cs typeface="Times New Roman" panose="02020603050405020304" pitchFamily="18" charset="0"/>
              </a:rPr>
              <a:t>Branching blocks are of two types – True/False or Yes/No block and multiple branching block.</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dirty="0"/>
              <a:t> </a:t>
            </a:r>
          </a:p>
          <a:p>
            <a:pPr marL="0" indent="0">
              <a:buNone/>
            </a:pPr>
            <a:endParaRPr lang="en-US" dirty="0"/>
          </a:p>
        </p:txBody>
      </p:sp>
      <p:pic>
        <p:nvPicPr>
          <p:cNvPr id="4" name="Picture 3"/>
          <p:cNvPicPr>
            <a:picLocks noChangeAspect="1"/>
          </p:cNvPicPr>
          <p:nvPr/>
        </p:nvPicPr>
        <p:blipFill>
          <a:blip r:embed="rId2"/>
          <a:stretch>
            <a:fillRect/>
          </a:stretch>
        </p:blipFill>
        <p:spPr>
          <a:xfrm>
            <a:off x="5222984" y="2990850"/>
            <a:ext cx="2628900" cy="1333500"/>
          </a:xfrm>
          <a:prstGeom prst="rect">
            <a:avLst/>
          </a:prstGeom>
        </p:spPr>
      </p:pic>
    </p:spTree>
    <p:extLst>
      <p:ext uri="{BB962C8B-B14F-4D97-AF65-F5344CB8AC3E}">
        <p14:creationId xmlns:p14="http://schemas.microsoft.com/office/powerpoint/2010/main" val="3843930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4268" y="296370"/>
            <a:ext cx="10139855" cy="581753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3.Testing loops</a:t>
            </a:r>
          </a:p>
          <a:p>
            <a:pPr marL="0" indent="0">
              <a:buNone/>
            </a:pPr>
            <a:r>
              <a:rPr lang="en-US" sz="2200" dirty="0">
                <a:latin typeface="Times New Roman" panose="02020603050405020304" pitchFamily="18" charset="0"/>
                <a:cs typeface="Times New Roman" panose="02020603050405020304" pitchFamily="18" charset="0"/>
              </a:rPr>
              <a:t>Testing loops allow the program to repeat one or many processes until a condition is fulfilled. There are two types of testing loops – test first and test last blocks – and the order in which the steps are performed is what makes them different.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917731" y="2251321"/>
            <a:ext cx="4419600" cy="2295525"/>
          </a:xfrm>
          <a:prstGeom prst="rect">
            <a:avLst/>
          </a:prstGeom>
        </p:spPr>
      </p:pic>
    </p:spTree>
    <p:extLst>
      <p:ext uri="{BB962C8B-B14F-4D97-AF65-F5344CB8AC3E}">
        <p14:creationId xmlns:p14="http://schemas.microsoft.com/office/powerpoint/2010/main" val="2309807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Advantages of structured programming are:</a:t>
            </a:r>
            <a:endParaRPr lang="en-US" b="1" dirty="0"/>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Programs are more easily and more quickly written. </a:t>
            </a:r>
          </a:p>
          <a:p>
            <a:r>
              <a:rPr lang="en-US" sz="2200" dirty="0">
                <a:latin typeface="Times New Roman" panose="02020603050405020304" pitchFamily="18" charset="0"/>
                <a:cs typeface="Times New Roman" panose="02020603050405020304" pitchFamily="18" charset="0"/>
              </a:rPr>
              <a:t>Programs have greater reliability.  </a:t>
            </a:r>
          </a:p>
          <a:p>
            <a:r>
              <a:rPr lang="en-US" sz="2200" dirty="0">
                <a:latin typeface="Times New Roman" panose="02020603050405020304" pitchFamily="18" charset="0"/>
                <a:cs typeface="Times New Roman" panose="02020603050405020304" pitchFamily="18" charset="0"/>
              </a:rPr>
              <a:t>Programs require less time to debug and test.  </a:t>
            </a:r>
          </a:p>
          <a:p>
            <a:r>
              <a:rPr lang="en-US" sz="2200" dirty="0">
                <a:latin typeface="Times New Roman" panose="02020603050405020304" pitchFamily="18" charset="0"/>
                <a:cs typeface="Times New Roman" panose="02020603050405020304" pitchFamily="18" charset="0"/>
              </a:rPr>
              <a:t>Programs are easier to maintain.</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08336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3952"/>
          </a:xfrm>
        </p:spPr>
        <p:txBody>
          <a:bodyPr>
            <a:normAutofit fontScale="90000"/>
          </a:bodyPr>
          <a:lstStyle/>
          <a:p>
            <a:r>
              <a:rPr lang="en-US" sz="2400" b="1" dirty="0">
                <a:latin typeface="Times New Roman" panose="02020603050405020304" pitchFamily="18" charset="0"/>
                <a:cs typeface="Times New Roman" panose="02020603050405020304" pitchFamily="18" charset="0"/>
              </a:rPr>
              <a:t>Control structure – </a:t>
            </a:r>
            <a:r>
              <a:rPr lang="en-US" sz="2400" dirty="0">
                <a:latin typeface="Times New Roman" panose="02020603050405020304" pitchFamily="18" charset="0"/>
                <a:cs typeface="Times New Roman" panose="02020603050405020304" pitchFamily="18" charset="0"/>
              </a:rPr>
              <a:t>sequence, selection ,iteration  and recursion.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(example for Control structure)</a:t>
            </a:r>
            <a:br>
              <a:rPr lang="en-US" sz="2400" dirty="0">
                <a:latin typeface="Times New Roman" panose="02020603050405020304" pitchFamily="18" charset="0"/>
                <a:cs typeface="Times New Roman" panose="02020603050405020304" pitchFamily="18" charset="0"/>
              </a:rPr>
            </a:br>
            <a:endParaRPr lang="en-US" sz="2400" dirty="0"/>
          </a:p>
        </p:txBody>
      </p:sp>
      <p:sp>
        <p:nvSpPr>
          <p:cNvPr id="3" name="Content Placeholder 2"/>
          <p:cNvSpPr>
            <a:spLocks noGrp="1"/>
          </p:cNvSpPr>
          <p:nvPr>
            <p:ph idx="1"/>
          </p:nvPr>
        </p:nvSpPr>
        <p:spPr/>
        <p:txBody>
          <a:bodyPr/>
          <a:lstStyle/>
          <a:p>
            <a:pPr marL="0" indent="0">
              <a:buNone/>
            </a:pPr>
            <a:r>
              <a:rPr lang="en-US" sz="2400" b="1" dirty="0">
                <a:latin typeface="Times New Roman" panose="02020603050405020304" pitchFamily="18" charset="0"/>
                <a:cs typeface="Times New Roman" panose="02020603050405020304" pitchFamily="18" charset="0"/>
              </a:rPr>
              <a:t>Recursion:</a:t>
            </a:r>
          </a:p>
          <a:p>
            <a:pPr marL="0" indent="0">
              <a:buNone/>
            </a:pPr>
            <a:r>
              <a:rPr lang="en-US" sz="2200" dirty="0">
                <a:latin typeface="Times New Roman" panose="02020603050405020304" pitchFamily="18" charset="0"/>
                <a:cs typeface="Times New Roman" panose="02020603050405020304" pitchFamily="18" charset="0"/>
              </a:rPr>
              <a:t>Recursion"; a statement is executed by repeatedly calling itself until termination conditions are met. While similar in practice to iterative loops, recursive loops may be more computationally efficient, and are implemented differently as a cascading stack.</a:t>
            </a:r>
          </a:p>
          <a:p>
            <a:pPr marL="0" indent="0">
              <a:buNone/>
            </a:pPr>
            <a:endParaRPr lang="en-US" dirty="0"/>
          </a:p>
        </p:txBody>
      </p:sp>
      <p:pic>
        <p:nvPicPr>
          <p:cNvPr id="4" name="Picture 3"/>
          <p:cNvPicPr>
            <a:picLocks noChangeAspect="1"/>
          </p:cNvPicPr>
          <p:nvPr/>
        </p:nvPicPr>
        <p:blipFill>
          <a:blip r:embed="rId2"/>
          <a:stretch>
            <a:fillRect/>
          </a:stretch>
        </p:blipFill>
        <p:spPr>
          <a:xfrm>
            <a:off x="926592" y="3753040"/>
            <a:ext cx="8317992" cy="1857375"/>
          </a:xfrm>
          <a:prstGeom prst="rect">
            <a:avLst/>
          </a:prstGeom>
        </p:spPr>
      </p:pic>
      <p:sp>
        <p:nvSpPr>
          <p:cNvPr id="5" name="Rectangle 4"/>
          <p:cNvSpPr/>
          <p:nvPr/>
        </p:nvSpPr>
        <p:spPr>
          <a:xfrm>
            <a:off x="1667256" y="5853797"/>
            <a:ext cx="9204960" cy="369332"/>
          </a:xfrm>
          <a:prstGeom prst="rect">
            <a:avLst/>
          </a:prstGeom>
        </p:spPr>
        <p:txBody>
          <a:bodyPr wrap="square">
            <a:spAutoFit/>
          </a:bodyPr>
          <a:lstStyle/>
          <a:p>
            <a:r>
              <a:rPr lang="en-US" dirty="0"/>
              <a:t>Graphical representation of the three basic patterns — sequence, selection, and repetition </a:t>
            </a:r>
          </a:p>
        </p:txBody>
      </p:sp>
    </p:spTree>
    <p:extLst>
      <p:ext uri="{BB962C8B-B14F-4D97-AF65-F5344CB8AC3E}">
        <p14:creationId xmlns:p14="http://schemas.microsoft.com/office/powerpoint/2010/main" val="3264999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66344"/>
          </a:xfrm>
        </p:spPr>
        <p:txBody>
          <a:bodyPr>
            <a:normAutofit fontScale="90000"/>
          </a:bodyPr>
          <a:lstStyle/>
          <a:p>
            <a:pPr algn="l"/>
            <a:r>
              <a:rPr lang="en-US" sz="3200" b="1" dirty="0">
                <a:solidFill>
                  <a:srgbClr val="7030A0"/>
                </a:solidFill>
              </a:rPr>
              <a:t>Control Structure - DECISION MAKING (PYTHON</a:t>
            </a:r>
            <a:r>
              <a:rPr lang="en-US" dirty="0"/>
              <a:t> )</a:t>
            </a:r>
          </a:p>
        </p:txBody>
      </p:sp>
      <p:sp>
        <p:nvSpPr>
          <p:cNvPr id="3" name="Content Placeholder 2"/>
          <p:cNvSpPr>
            <a:spLocks noGrp="1"/>
          </p:cNvSpPr>
          <p:nvPr>
            <p:ph idx="1"/>
          </p:nvPr>
        </p:nvSpPr>
        <p:spPr>
          <a:xfrm>
            <a:off x="228600" y="612648"/>
            <a:ext cx="12027408" cy="6163056"/>
          </a:xfrm>
        </p:spPr>
        <p:txBody>
          <a:bodyPr>
            <a:noAutofit/>
          </a:bodyPr>
          <a:lstStyle/>
          <a:p>
            <a:r>
              <a:rPr lang="en-US" sz="2200" dirty="0">
                <a:latin typeface="Times New Roman" panose="02020603050405020304" pitchFamily="18" charset="0"/>
                <a:cs typeface="Times New Roman" panose="02020603050405020304" pitchFamily="18" charset="0"/>
              </a:rPr>
              <a:t>Decision making statements in programming languages decides the direction of flow of program execution. Decision making statements available in python are:</a:t>
            </a:r>
          </a:p>
          <a:p>
            <a:pPr marL="0" indent="0" fontAlgn="base">
              <a:buNone/>
            </a:pPr>
            <a:r>
              <a:rPr lang="en-US" sz="2200" b="1" dirty="0">
                <a:latin typeface="Times New Roman" panose="02020603050405020304" pitchFamily="18" charset="0"/>
                <a:cs typeface="Times New Roman" panose="02020603050405020304" pitchFamily="18" charset="0"/>
              </a:rPr>
              <a:t>if statement </a:t>
            </a:r>
            <a:r>
              <a:rPr lang="en-US" sz="2200" dirty="0">
                <a:latin typeface="Times New Roman" panose="02020603050405020304" pitchFamily="18" charset="0"/>
                <a:cs typeface="Times New Roman" panose="02020603050405020304" pitchFamily="18" charset="0"/>
              </a:rPr>
              <a:t>:</a:t>
            </a:r>
          </a:p>
          <a:p>
            <a:pPr marL="0" indent="0" fontAlgn="base">
              <a:buNone/>
            </a:pPr>
            <a:r>
              <a:rPr lang="en-US" sz="2200" dirty="0">
                <a:latin typeface="Times New Roman" panose="02020603050405020304" pitchFamily="18" charset="0"/>
                <a:cs typeface="Times New Roman" panose="02020603050405020304" pitchFamily="18" charset="0"/>
              </a:rPr>
              <a:t>	 It is used to decide whether a certain statement or block of statements will be executed or not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if a certain condition is true then a block of statement is executed otherwise not.</a:t>
            </a:r>
          </a:p>
          <a:p>
            <a:pPr marL="0" indent="0" fontAlgn="base">
              <a:buNone/>
            </a:pPr>
            <a:endParaRPr lang="en-US" sz="2200" b="1" dirty="0">
              <a:latin typeface="Times New Roman" panose="02020603050405020304" pitchFamily="18" charset="0"/>
              <a:cs typeface="Times New Roman" panose="02020603050405020304" pitchFamily="18" charset="0"/>
            </a:endParaRPr>
          </a:p>
          <a:p>
            <a:pPr marL="0" indent="0" fontAlgn="base">
              <a:buNone/>
            </a:pPr>
            <a:r>
              <a:rPr lang="en-US" sz="2200" b="1" dirty="0">
                <a:latin typeface="Times New Roman" panose="02020603050405020304" pitchFamily="18" charset="0"/>
                <a:cs typeface="Times New Roman" panose="02020603050405020304" pitchFamily="18" charset="0"/>
              </a:rPr>
              <a:t>Syntax:</a:t>
            </a:r>
          </a:p>
          <a:p>
            <a:pPr marL="0" indent="0" fontAlgn="base">
              <a:buNone/>
            </a:pPr>
            <a:r>
              <a:rPr lang="en-US" sz="2200" dirty="0">
                <a:latin typeface="Times New Roman" panose="02020603050405020304" pitchFamily="18" charset="0"/>
                <a:cs typeface="Times New Roman" panose="02020603050405020304" pitchFamily="18" charset="0"/>
              </a:rPr>
              <a:t>if condition:           </a:t>
            </a:r>
          </a:p>
          <a:p>
            <a:pPr marL="0" indent="0" fontAlgn="base">
              <a:buNone/>
            </a:pPr>
            <a:r>
              <a:rPr lang="en-US" sz="2200" dirty="0">
                <a:latin typeface="Times New Roman" panose="02020603050405020304" pitchFamily="18" charset="0"/>
                <a:cs typeface="Times New Roman" panose="02020603050405020304" pitchFamily="18" charset="0"/>
              </a:rPr>
              <a:t>   # Statements to execute if</a:t>
            </a:r>
          </a:p>
          <a:p>
            <a:pPr marL="0" indent="0" fontAlgn="base">
              <a:buNone/>
            </a:pPr>
            <a:r>
              <a:rPr lang="en-US" sz="2200" dirty="0">
                <a:latin typeface="Times New Roman" panose="02020603050405020304" pitchFamily="18" charset="0"/>
                <a:cs typeface="Times New Roman" panose="02020603050405020304" pitchFamily="18" charset="0"/>
              </a:rPr>
              <a:t>   # condition is true</a:t>
            </a:r>
          </a:p>
          <a:p>
            <a:pPr marL="0" indent="0" fontAlgn="base">
              <a:buNone/>
            </a:pPr>
            <a:r>
              <a:rPr lang="en-US" sz="2200" b="1" dirty="0">
                <a:latin typeface="Times New Roman" panose="02020603050405020304" pitchFamily="18" charset="0"/>
                <a:cs typeface="Times New Roman" panose="02020603050405020304" pitchFamily="18" charset="0"/>
              </a:rPr>
              <a:t>Example :</a:t>
            </a:r>
          </a:p>
          <a:p>
            <a:pPr marL="0" indent="0" fontAlgn="base">
              <a:buNone/>
            </a:pP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10</a:t>
            </a:r>
          </a:p>
          <a:p>
            <a:pPr marL="0" indent="0" fontAlgn="base">
              <a:buNone/>
            </a:pPr>
            <a:r>
              <a:rPr lang="en-US" sz="2200" dirty="0">
                <a:latin typeface="Times New Roman" panose="02020603050405020304" pitchFamily="18" charset="0"/>
                <a:cs typeface="Times New Roman" panose="02020603050405020304" pitchFamily="18" charset="0"/>
              </a:rPr>
              <a:t>if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&gt; 15): </a:t>
            </a:r>
          </a:p>
          <a:p>
            <a:pPr marL="0" indent="0" fontAlgn="base">
              <a:buNone/>
            </a:pPr>
            <a:r>
              <a:rPr lang="en-US" sz="2200" dirty="0">
                <a:latin typeface="Times New Roman" panose="02020603050405020304" pitchFamily="18" charset="0"/>
                <a:cs typeface="Times New Roman" panose="02020603050405020304" pitchFamily="18" charset="0"/>
              </a:rPr>
              <a:t>   print ("10 is less than 15") </a:t>
            </a:r>
          </a:p>
          <a:p>
            <a:pPr marL="0" indent="0" fontAlgn="base">
              <a:buNone/>
            </a:pPr>
            <a:r>
              <a:rPr lang="en-US" sz="2200" dirty="0">
                <a:latin typeface="Times New Roman" panose="02020603050405020304" pitchFamily="18" charset="0"/>
                <a:cs typeface="Times New Roman" panose="02020603050405020304" pitchFamily="18" charset="0"/>
              </a:rPr>
              <a:t>print ("I am Not in if"</a:t>
            </a:r>
          </a:p>
        </p:txBody>
      </p:sp>
    </p:spTree>
    <p:extLst>
      <p:ext uri="{BB962C8B-B14F-4D97-AF65-F5344CB8AC3E}">
        <p14:creationId xmlns:p14="http://schemas.microsoft.com/office/powerpoint/2010/main" val="2878368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344" y="265176"/>
            <a:ext cx="10515600" cy="6492240"/>
          </a:xfrm>
        </p:spPr>
        <p:txBody>
          <a:bodyPr>
            <a:normAutofit fontScale="85000" lnSpcReduction="20000"/>
          </a:bodyPr>
          <a:lstStyle/>
          <a:p>
            <a:pPr fontAlgn="base"/>
            <a:r>
              <a:rPr lang="en-US" sz="2200" b="1" dirty="0" err="1">
                <a:latin typeface="Times New Roman" panose="02020603050405020304" pitchFamily="18" charset="0"/>
                <a:cs typeface="Times New Roman" panose="02020603050405020304" pitchFamily="18" charset="0"/>
              </a:rPr>
              <a:t>if..else</a:t>
            </a:r>
            <a:r>
              <a:rPr lang="en-US" sz="2200" b="1" dirty="0">
                <a:latin typeface="Times New Roman" panose="02020603050405020304" pitchFamily="18" charset="0"/>
                <a:cs typeface="Times New Roman" panose="02020603050405020304" pitchFamily="18" charset="0"/>
              </a:rPr>
              <a:t> statements:</a:t>
            </a:r>
          </a:p>
          <a:p>
            <a:pPr marL="0" indent="0" fontAlgn="base">
              <a:buNone/>
            </a:pPr>
            <a:r>
              <a:rPr lang="en-US" sz="2400" dirty="0">
                <a:latin typeface="Times New Roman" panose="02020603050405020304" pitchFamily="18" charset="0"/>
                <a:cs typeface="Times New Roman" panose="02020603050405020304" pitchFamily="18" charset="0"/>
              </a:rPr>
              <a:t>We can use the </a:t>
            </a:r>
            <a:r>
              <a:rPr lang="en-US" sz="2400" i="1" dirty="0">
                <a:latin typeface="Times New Roman" panose="02020603050405020304" pitchFamily="18" charset="0"/>
                <a:cs typeface="Times New Roman" panose="02020603050405020304" pitchFamily="18" charset="0"/>
              </a:rPr>
              <a:t>else</a:t>
            </a:r>
            <a:r>
              <a:rPr lang="en-US" sz="2400" dirty="0">
                <a:latin typeface="Times New Roman" panose="02020603050405020304" pitchFamily="18" charset="0"/>
                <a:cs typeface="Times New Roman" panose="02020603050405020304" pitchFamily="18" charset="0"/>
              </a:rPr>
              <a:t> statement with </a:t>
            </a:r>
            <a:r>
              <a:rPr lang="en-US" sz="2400" i="1" dirty="0">
                <a:latin typeface="Times New Roman" panose="02020603050405020304" pitchFamily="18" charset="0"/>
                <a:cs typeface="Times New Roman" panose="02020603050405020304" pitchFamily="18" charset="0"/>
              </a:rPr>
              <a:t>if</a:t>
            </a:r>
            <a:r>
              <a:rPr lang="en-US" sz="2400" dirty="0">
                <a:latin typeface="Times New Roman" panose="02020603050405020304" pitchFamily="18" charset="0"/>
                <a:cs typeface="Times New Roman" panose="02020603050405020304" pitchFamily="18" charset="0"/>
              </a:rPr>
              <a:t> statement to execute a block of code when the condition is false.</a:t>
            </a:r>
          </a:p>
          <a:p>
            <a:pPr marL="0" indent="0" fontAlgn="base">
              <a:buNone/>
            </a:pPr>
            <a:r>
              <a:rPr lang="en-US" sz="2400" b="1" dirty="0">
                <a:latin typeface="Times New Roman" panose="02020603050405020304" pitchFamily="18" charset="0"/>
                <a:cs typeface="Times New Roman" panose="02020603050405020304" pitchFamily="18" charset="0"/>
              </a:rPr>
              <a:t>Syntax:</a:t>
            </a:r>
          </a:p>
          <a:p>
            <a:pPr marL="0" indent="0" fontAlgn="base">
              <a:buNone/>
            </a:pPr>
            <a:r>
              <a:rPr lang="en-US" sz="2400" dirty="0">
                <a:latin typeface="Times New Roman" panose="02020603050405020304" pitchFamily="18" charset="0"/>
                <a:cs typeface="Times New Roman" panose="02020603050405020304" pitchFamily="18" charset="0"/>
              </a:rPr>
              <a:t>if (condition):</a:t>
            </a:r>
          </a:p>
          <a:p>
            <a:pPr marL="0" indent="0" fontAlgn="base">
              <a:buNone/>
            </a:pPr>
            <a:r>
              <a:rPr lang="en-US" sz="2400" dirty="0">
                <a:latin typeface="Times New Roman" panose="02020603050405020304" pitchFamily="18" charset="0"/>
                <a:cs typeface="Times New Roman" panose="02020603050405020304" pitchFamily="18" charset="0"/>
              </a:rPr>
              <a:t>    # Executes this block if</a:t>
            </a:r>
          </a:p>
          <a:p>
            <a:pPr marL="0" indent="0" fontAlgn="base">
              <a:buNone/>
            </a:pPr>
            <a:r>
              <a:rPr lang="en-US" sz="2400" dirty="0">
                <a:latin typeface="Times New Roman" panose="02020603050405020304" pitchFamily="18" charset="0"/>
                <a:cs typeface="Times New Roman" panose="02020603050405020304" pitchFamily="18" charset="0"/>
              </a:rPr>
              <a:t>    # condition is true</a:t>
            </a:r>
          </a:p>
          <a:p>
            <a:pPr marL="0" indent="0" fontAlgn="base">
              <a:buNone/>
            </a:pPr>
            <a:r>
              <a:rPr lang="en-US" sz="2400" dirty="0">
                <a:latin typeface="Times New Roman" panose="02020603050405020304" pitchFamily="18" charset="0"/>
                <a:cs typeface="Times New Roman" panose="02020603050405020304" pitchFamily="18" charset="0"/>
              </a:rPr>
              <a:t>else:</a:t>
            </a:r>
          </a:p>
          <a:p>
            <a:pPr marL="0" indent="0" fontAlgn="base">
              <a:buNone/>
            </a:pPr>
            <a:r>
              <a:rPr lang="en-US" sz="2400" dirty="0">
                <a:latin typeface="Times New Roman" panose="02020603050405020304" pitchFamily="18" charset="0"/>
                <a:cs typeface="Times New Roman" panose="02020603050405020304" pitchFamily="18" charset="0"/>
              </a:rPr>
              <a:t>    # Executes this block if</a:t>
            </a:r>
          </a:p>
          <a:p>
            <a:pPr marL="0" indent="0" fontAlgn="base">
              <a:buNone/>
            </a:pPr>
            <a:r>
              <a:rPr lang="en-US" sz="2400" dirty="0">
                <a:latin typeface="Times New Roman" panose="02020603050405020304" pitchFamily="18" charset="0"/>
                <a:cs typeface="Times New Roman" panose="02020603050405020304" pitchFamily="18" charset="0"/>
              </a:rPr>
              <a:t>    # condition is false</a:t>
            </a:r>
          </a:p>
          <a:p>
            <a:pPr marL="0" indent="0" fontAlgn="base">
              <a:buNone/>
            </a:pPr>
            <a:r>
              <a:rPr lang="en-US" sz="2400" b="1" dirty="0">
                <a:latin typeface="Times New Roman" panose="02020603050405020304" pitchFamily="18" charset="0"/>
                <a:cs typeface="Times New Roman" panose="02020603050405020304" pitchFamily="18" charset="0"/>
              </a:rPr>
              <a:t>Example :</a:t>
            </a:r>
          </a:p>
          <a:p>
            <a:pPr marL="0" indent="0" fontAlgn="base">
              <a:buNone/>
            </a:pP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20; </a:t>
            </a:r>
          </a:p>
          <a:p>
            <a:pPr marL="0" indent="0" fontAlgn="base">
              <a:buNone/>
            </a:pPr>
            <a:r>
              <a:rPr lang="en-US" sz="2400" dirty="0">
                <a:latin typeface="Times New Roman" panose="02020603050405020304" pitchFamily="18" charset="0"/>
                <a:cs typeface="Times New Roman" panose="02020603050405020304" pitchFamily="18" charset="0"/>
              </a:rPr>
              <a:t>if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&lt; 15): </a:t>
            </a:r>
          </a:p>
          <a:p>
            <a:pPr marL="0" indent="0" fontAlgn="base">
              <a:buNone/>
            </a:pPr>
            <a:r>
              <a:rPr lang="en-US" sz="2400" dirty="0">
                <a:latin typeface="Times New Roman" panose="02020603050405020304" pitchFamily="18" charset="0"/>
                <a:cs typeface="Times New Roman" panose="02020603050405020304" pitchFamily="18" charset="0"/>
              </a:rPr>
              <a:t>    print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is smaller than 15") </a:t>
            </a:r>
          </a:p>
          <a:p>
            <a:pPr marL="0" indent="0" fontAlgn="base">
              <a:buNone/>
            </a:pPr>
            <a:r>
              <a:rPr lang="en-US" sz="2400" dirty="0">
                <a:latin typeface="Times New Roman" panose="02020603050405020304" pitchFamily="18" charset="0"/>
                <a:cs typeface="Times New Roman" panose="02020603050405020304" pitchFamily="18" charset="0"/>
              </a:rPr>
              <a:t>    print ("</a:t>
            </a:r>
            <a:r>
              <a:rPr lang="en-US" sz="2400" dirty="0" err="1">
                <a:latin typeface="Times New Roman" panose="02020603050405020304" pitchFamily="18" charset="0"/>
                <a:cs typeface="Times New Roman" panose="02020603050405020304" pitchFamily="18" charset="0"/>
              </a:rPr>
              <a:t>i'm</a:t>
            </a:r>
            <a:r>
              <a:rPr lang="en-US" sz="2400" dirty="0">
                <a:latin typeface="Times New Roman" panose="02020603050405020304" pitchFamily="18" charset="0"/>
                <a:cs typeface="Times New Roman" panose="02020603050405020304" pitchFamily="18" charset="0"/>
              </a:rPr>
              <a:t> in if Block") </a:t>
            </a:r>
          </a:p>
          <a:p>
            <a:pPr marL="0" indent="0" fontAlgn="base">
              <a:buNone/>
            </a:pPr>
            <a:r>
              <a:rPr lang="en-US" sz="2400" dirty="0">
                <a:latin typeface="Times New Roman" panose="02020603050405020304" pitchFamily="18" charset="0"/>
                <a:cs typeface="Times New Roman" panose="02020603050405020304" pitchFamily="18" charset="0"/>
              </a:rPr>
              <a:t>else: </a:t>
            </a:r>
          </a:p>
          <a:p>
            <a:pPr marL="0" indent="0" fontAlgn="base">
              <a:buNone/>
            </a:pPr>
            <a:r>
              <a:rPr lang="en-US" sz="2400" dirty="0">
                <a:latin typeface="Times New Roman" panose="02020603050405020304" pitchFamily="18" charset="0"/>
                <a:cs typeface="Times New Roman" panose="02020603050405020304" pitchFamily="18" charset="0"/>
              </a:rPr>
              <a:t>    print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is greater than 15") </a:t>
            </a:r>
          </a:p>
          <a:p>
            <a:pPr marL="0" indent="0" fontAlgn="base">
              <a:buNone/>
            </a:pPr>
            <a:r>
              <a:rPr lang="en-US" sz="2400" dirty="0">
                <a:latin typeface="Times New Roman" panose="02020603050405020304" pitchFamily="18" charset="0"/>
                <a:cs typeface="Times New Roman" panose="02020603050405020304" pitchFamily="18" charset="0"/>
              </a:rPr>
              <a:t>    print ("</a:t>
            </a:r>
            <a:r>
              <a:rPr lang="en-US" sz="2400" dirty="0" err="1">
                <a:latin typeface="Times New Roman" panose="02020603050405020304" pitchFamily="18" charset="0"/>
                <a:cs typeface="Times New Roman" panose="02020603050405020304" pitchFamily="18" charset="0"/>
              </a:rPr>
              <a:t>i'm</a:t>
            </a:r>
            <a:r>
              <a:rPr lang="en-US" sz="2400" dirty="0">
                <a:latin typeface="Times New Roman" panose="02020603050405020304" pitchFamily="18" charset="0"/>
                <a:cs typeface="Times New Roman" panose="02020603050405020304" pitchFamily="18" charset="0"/>
              </a:rPr>
              <a:t> in else Block") </a:t>
            </a:r>
          </a:p>
          <a:p>
            <a:pPr marL="0" indent="0" fontAlgn="base">
              <a:buNone/>
            </a:pPr>
            <a:r>
              <a:rPr lang="en-US" sz="2400" dirty="0">
                <a:latin typeface="Times New Roman" panose="02020603050405020304" pitchFamily="18" charset="0"/>
                <a:cs typeface="Times New Roman" panose="02020603050405020304" pitchFamily="18" charset="0"/>
              </a:rPr>
              <a:t>    print ("</a:t>
            </a:r>
            <a:r>
              <a:rPr lang="en-US" sz="2400" dirty="0" err="1">
                <a:latin typeface="Times New Roman" panose="02020603050405020304" pitchFamily="18" charset="0"/>
                <a:cs typeface="Times New Roman" panose="02020603050405020304" pitchFamily="18" charset="0"/>
              </a:rPr>
              <a:t>i'm</a:t>
            </a:r>
            <a:r>
              <a:rPr lang="en-US" sz="2400" dirty="0">
                <a:latin typeface="Times New Roman" panose="02020603050405020304" pitchFamily="18" charset="0"/>
                <a:cs typeface="Times New Roman" panose="02020603050405020304" pitchFamily="18" charset="0"/>
              </a:rPr>
              <a:t> not in if and not in else Block") </a:t>
            </a:r>
          </a:p>
          <a:p>
            <a:endParaRPr lang="en-US" sz="2400" dirty="0"/>
          </a:p>
        </p:txBody>
      </p:sp>
      <p:pic>
        <p:nvPicPr>
          <p:cNvPr id="4" name="Picture 3"/>
          <p:cNvPicPr>
            <a:picLocks noChangeAspect="1"/>
          </p:cNvPicPr>
          <p:nvPr/>
        </p:nvPicPr>
        <p:blipFill>
          <a:blip r:embed="rId2"/>
          <a:stretch>
            <a:fillRect/>
          </a:stretch>
        </p:blipFill>
        <p:spPr>
          <a:xfrm>
            <a:off x="4740021" y="1948434"/>
            <a:ext cx="6534150" cy="1790700"/>
          </a:xfrm>
          <a:prstGeom prst="rect">
            <a:avLst/>
          </a:prstGeom>
        </p:spPr>
      </p:pic>
    </p:spTree>
    <p:extLst>
      <p:ext uri="{BB962C8B-B14F-4D97-AF65-F5344CB8AC3E}">
        <p14:creationId xmlns:p14="http://schemas.microsoft.com/office/powerpoint/2010/main" val="2181072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2920"/>
            <a:ext cx="10515600" cy="5674043"/>
          </a:xfrm>
        </p:spPr>
        <p:txBody>
          <a:bodyPr>
            <a:normAutofit/>
          </a:bodyPr>
          <a:lstStyle/>
          <a:p>
            <a:pPr fontAlgn="base"/>
            <a:r>
              <a:rPr lang="en-US" b="1" dirty="0">
                <a:latin typeface="Times New Roman" panose="02020603050405020304" pitchFamily="18" charset="0"/>
                <a:cs typeface="Times New Roman" panose="02020603050405020304" pitchFamily="18" charset="0"/>
              </a:rPr>
              <a:t>nested if statements</a:t>
            </a:r>
          </a:p>
          <a:p>
            <a:pPr marL="0" indent="0" fontAlgn="base">
              <a:buNone/>
            </a:pPr>
            <a:r>
              <a:rPr lang="en-US" sz="2200" dirty="0">
                <a:latin typeface="Times New Roman" panose="02020603050405020304" pitchFamily="18" charset="0"/>
                <a:cs typeface="Times New Roman" panose="02020603050405020304" pitchFamily="18" charset="0"/>
              </a:rPr>
              <a:t>Python allows us to nest if statements within if statements.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we can place an if statement inside another if statement.</a:t>
            </a:r>
          </a:p>
          <a:p>
            <a:pPr marL="0" indent="0" fontAlgn="base">
              <a:buNone/>
            </a:pPr>
            <a:r>
              <a:rPr lang="en-US" sz="2200" b="1" dirty="0">
                <a:latin typeface="Times New Roman" panose="02020603050405020304" pitchFamily="18" charset="0"/>
                <a:cs typeface="Times New Roman" panose="02020603050405020304" pitchFamily="18" charset="0"/>
              </a:rPr>
              <a:t>Syntax:</a:t>
            </a:r>
          </a:p>
          <a:p>
            <a:pPr marL="0" indent="0" fontAlgn="base">
              <a:buNone/>
            </a:pPr>
            <a:r>
              <a:rPr lang="en-US" sz="2200" dirty="0">
                <a:latin typeface="Times New Roman" panose="02020603050405020304" pitchFamily="18" charset="0"/>
                <a:cs typeface="Times New Roman" panose="02020603050405020304" pitchFamily="18" charset="0"/>
              </a:rPr>
              <a:t>if (condition1):</a:t>
            </a:r>
          </a:p>
          <a:p>
            <a:pPr marL="0" indent="0" fontAlgn="base">
              <a:buNone/>
            </a:pPr>
            <a:r>
              <a:rPr lang="en-US" sz="2200" dirty="0">
                <a:latin typeface="Times New Roman" panose="02020603050405020304" pitchFamily="18" charset="0"/>
                <a:cs typeface="Times New Roman" panose="02020603050405020304" pitchFamily="18" charset="0"/>
              </a:rPr>
              <a:t>   # Executes when condition1 is true</a:t>
            </a:r>
          </a:p>
          <a:p>
            <a:pPr marL="0" indent="0" fontAlgn="base">
              <a:buNone/>
            </a:pPr>
            <a:r>
              <a:rPr lang="en-US" sz="2200" dirty="0">
                <a:latin typeface="Times New Roman" panose="02020603050405020304" pitchFamily="18" charset="0"/>
                <a:cs typeface="Times New Roman" panose="02020603050405020304" pitchFamily="18" charset="0"/>
              </a:rPr>
              <a:t>   if (condition2): </a:t>
            </a:r>
          </a:p>
          <a:p>
            <a:pPr marL="0" indent="0" fontAlgn="base">
              <a:buNone/>
            </a:pPr>
            <a:r>
              <a:rPr lang="en-US" sz="2200" dirty="0">
                <a:latin typeface="Times New Roman" panose="02020603050405020304" pitchFamily="18" charset="0"/>
                <a:cs typeface="Times New Roman" panose="02020603050405020304" pitchFamily="18" charset="0"/>
              </a:rPr>
              <a:t>      # Executes when condition2 is true</a:t>
            </a:r>
          </a:p>
          <a:p>
            <a:pPr marL="0" indent="0" fontAlgn="base">
              <a:buNone/>
            </a:pPr>
            <a:r>
              <a:rPr lang="en-US" sz="2200" dirty="0">
                <a:latin typeface="Times New Roman" panose="02020603050405020304" pitchFamily="18" charset="0"/>
                <a:cs typeface="Times New Roman" panose="02020603050405020304" pitchFamily="18" charset="0"/>
              </a:rPr>
              <a:t>   # if Block is end here</a:t>
            </a:r>
          </a:p>
          <a:p>
            <a:pPr marL="0" indent="0" fontAlgn="base">
              <a:buNone/>
            </a:pPr>
            <a:r>
              <a:rPr lang="en-US" sz="2200" dirty="0">
                <a:latin typeface="Times New Roman" panose="02020603050405020304" pitchFamily="18" charset="0"/>
                <a:cs typeface="Times New Roman" panose="02020603050405020304" pitchFamily="18" charset="0"/>
              </a:rPr>
              <a:t># if Block is end here</a:t>
            </a:r>
          </a:p>
          <a:p>
            <a:pPr marL="0" indent="0">
              <a:buNone/>
            </a:pPr>
            <a:endParaRPr lang="en-US" dirty="0"/>
          </a:p>
        </p:txBody>
      </p:sp>
    </p:spTree>
    <p:extLst>
      <p:ext uri="{BB962C8B-B14F-4D97-AF65-F5344CB8AC3E}">
        <p14:creationId xmlns:p14="http://schemas.microsoft.com/office/powerpoint/2010/main" val="2258902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1843"/>
          </a:xfrm>
        </p:spPr>
        <p:txBody>
          <a:bodyPr>
            <a:normAutofit fontScale="90000"/>
          </a:bodyPr>
          <a:lstStyle/>
          <a:p>
            <a:r>
              <a:rPr lang="en-US" sz="3200" b="1" dirty="0"/>
              <a:t>Example : Nested if else</a:t>
            </a:r>
          </a:p>
        </p:txBody>
      </p:sp>
      <p:sp>
        <p:nvSpPr>
          <p:cNvPr id="3" name="Content Placeholder 2"/>
          <p:cNvSpPr>
            <a:spLocks noGrp="1"/>
          </p:cNvSpPr>
          <p:nvPr>
            <p:ph idx="1"/>
          </p:nvPr>
        </p:nvSpPr>
        <p:spPr>
          <a:xfrm>
            <a:off x="838200" y="1121537"/>
            <a:ext cx="10515600" cy="4351338"/>
          </a:xfrm>
        </p:spPr>
        <p:txBody>
          <a:bodyPr>
            <a:normAutofit fontScale="77500" lnSpcReduction="20000"/>
          </a:bodyPr>
          <a:lstStyle/>
          <a:p>
            <a:pPr marL="0" indent="0">
              <a:buNone/>
            </a:pP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10</a:t>
            </a:r>
          </a:p>
          <a:p>
            <a:pPr marL="0" indent="0">
              <a:buNone/>
            </a:pPr>
            <a:r>
              <a:rPr lang="en-US" dirty="0">
                <a:latin typeface="Times New Roman" panose="02020603050405020304" pitchFamily="18" charset="0"/>
                <a:cs typeface="Times New Roman" panose="02020603050405020304" pitchFamily="18" charset="0"/>
              </a:rPr>
              <a:t>if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10): </a:t>
            </a:r>
          </a:p>
          <a:p>
            <a:pPr marL="0" indent="0">
              <a:buNone/>
            </a:pPr>
            <a:r>
              <a:rPr lang="en-US" dirty="0">
                <a:latin typeface="Times New Roman" panose="02020603050405020304" pitchFamily="18" charset="0"/>
                <a:cs typeface="Times New Roman" panose="02020603050405020304" pitchFamily="18" charset="0"/>
              </a:rPr>
              <a:t>    #  First if statement </a:t>
            </a:r>
          </a:p>
          <a:p>
            <a:pPr marL="0" indent="0">
              <a:buNone/>
            </a:pPr>
            <a:r>
              <a:rPr lang="en-US" dirty="0">
                <a:latin typeface="Times New Roman" panose="02020603050405020304" pitchFamily="18" charset="0"/>
                <a:cs typeface="Times New Roman" panose="02020603050405020304" pitchFamily="18" charset="0"/>
              </a:rPr>
              <a:t>    if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&lt; 15): </a:t>
            </a:r>
          </a:p>
          <a:p>
            <a:pPr marL="0" indent="0">
              <a:buNone/>
            </a:pPr>
            <a:r>
              <a:rPr lang="en-US" dirty="0">
                <a:latin typeface="Times New Roman" panose="02020603050405020304" pitchFamily="18" charset="0"/>
                <a:cs typeface="Times New Roman" panose="02020603050405020304" pitchFamily="18" charset="0"/>
              </a:rPr>
              <a:t>        print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is smaller than 15") </a:t>
            </a:r>
          </a:p>
          <a:p>
            <a:pPr marL="0" indent="0">
              <a:buNone/>
            </a:pPr>
            <a:r>
              <a:rPr lang="en-US" dirty="0">
                <a:latin typeface="Times New Roman" panose="02020603050405020304" pitchFamily="18" charset="0"/>
                <a:cs typeface="Times New Roman" panose="02020603050405020304" pitchFamily="18" charset="0"/>
              </a:rPr>
              <a:t>    # Nested - if statement </a:t>
            </a:r>
          </a:p>
          <a:p>
            <a:pPr marL="0" indent="0">
              <a:buNone/>
            </a:pPr>
            <a:r>
              <a:rPr lang="en-US" dirty="0">
                <a:latin typeface="Times New Roman" panose="02020603050405020304" pitchFamily="18" charset="0"/>
                <a:cs typeface="Times New Roman" panose="02020603050405020304" pitchFamily="18" charset="0"/>
              </a:rPr>
              <a:t>    # Will only be executed if statement above </a:t>
            </a:r>
          </a:p>
          <a:p>
            <a:pPr marL="0" indent="0">
              <a:buNone/>
            </a:pPr>
            <a:r>
              <a:rPr lang="en-US" dirty="0">
                <a:latin typeface="Times New Roman" panose="02020603050405020304" pitchFamily="18" charset="0"/>
                <a:cs typeface="Times New Roman" panose="02020603050405020304" pitchFamily="18" charset="0"/>
              </a:rPr>
              <a:t>    # it is true </a:t>
            </a:r>
          </a:p>
          <a:p>
            <a:pPr marL="0" indent="0">
              <a:buNone/>
            </a:pPr>
            <a:r>
              <a:rPr lang="en-US" dirty="0">
                <a:latin typeface="Times New Roman" panose="02020603050405020304" pitchFamily="18" charset="0"/>
                <a:cs typeface="Times New Roman" panose="02020603050405020304" pitchFamily="18" charset="0"/>
              </a:rPr>
              <a:t>    if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&lt; 12): </a:t>
            </a:r>
          </a:p>
          <a:p>
            <a:pPr marL="0" indent="0">
              <a:buNone/>
            </a:pPr>
            <a:r>
              <a:rPr lang="en-US" dirty="0">
                <a:latin typeface="Times New Roman" panose="02020603050405020304" pitchFamily="18" charset="0"/>
                <a:cs typeface="Times New Roman" panose="02020603050405020304" pitchFamily="18" charset="0"/>
              </a:rPr>
              <a:t>        print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is smaller than 12 too") </a:t>
            </a:r>
          </a:p>
          <a:p>
            <a:pPr marL="0" indent="0">
              <a:buNone/>
            </a:pPr>
            <a:r>
              <a:rPr lang="en-US" dirty="0">
                <a:latin typeface="Times New Roman" panose="02020603050405020304" pitchFamily="18" charset="0"/>
                <a:cs typeface="Times New Roman" panose="02020603050405020304" pitchFamily="18" charset="0"/>
              </a:rPr>
              <a:t>    else: </a:t>
            </a:r>
          </a:p>
          <a:p>
            <a:pPr marL="0" indent="0">
              <a:buNone/>
            </a:pPr>
            <a:r>
              <a:rPr lang="en-US" dirty="0">
                <a:latin typeface="Times New Roman" panose="02020603050405020304" pitchFamily="18" charset="0"/>
                <a:cs typeface="Times New Roman" panose="02020603050405020304" pitchFamily="18" charset="0"/>
              </a:rPr>
              <a:t>        print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is greater than 15") </a:t>
            </a:r>
          </a:p>
          <a:p>
            <a:pPr marL="0" indent="0">
              <a:buNone/>
            </a:pPr>
            <a:endParaRPr lang="en-US" dirty="0"/>
          </a:p>
        </p:txBody>
      </p:sp>
      <p:pic>
        <p:nvPicPr>
          <p:cNvPr id="5" name="Picture 4"/>
          <p:cNvPicPr>
            <a:picLocks noChangeAspect="1"/>
          </p:cNvPicPr>
          <p:nvPr/>
        </p:nvPicPr>
        <p:blipFill>
          <a:blip r:embed="rId2"/>
          <a:stretch>
            <a:fillRect/>
          </a:stretch>
        </p:blipFill>
        <p:spPr>
          <a:xfrm>
            <a:off x="7018210" y="2195512"/>
            <a:ext cx="3495675" cy="1552575"/>
          </a:xfrm>
          <a:prstGeom prst="rect">
            <a:avLst/>
          </a:prstGeom>
        </p:spPr>
      </p:pic>
    </p:spTree>
    <p:extLst>
      <p:ext uri="{BB962C8B-B14F-4D97-AF65-F5344CB8AC3E}">
        <p14:creationId xmlns:p14="http://schemas.microsoft.com/office/powerpoint/2010/main" val="3176791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if-</a:t>
            </a:r>
            <a:r>
              <a:rPr lang="en-US" b="1" dirty="0" err="1"/>
              <a:t>elif</a:t>
            </a:r>
            <a:r>
              <a:rPr lang="en-US" b="1" dirty="0"/>
              <a:t>-else ladder</a:t>
            </a:r>
            <a:endParaRPr lang="en-US" dirty="0"/>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Here, a user can decide </a:t>
            </a:r>
            <a:r>
              <a:rPr lang="en-US" sz="2200" b="1" dirty="0">
                <a:latin typeface="Times New Roman" panose="02020603050405020304" pitchFamily="18" charset="0"/>
                <a:cs typeface="Times New Roman" panose="02020603050405020304" pitchFamily="18" charset="0"/>
              </a:rPr>
              <a:t>among multiple options</a:t>
            </a:r>
            <a:r>
              <a:rPr lang="en-US" sz="2200" dirty="0">
                <a:latin typeface="Times New Roman" panose="02020603050405020304" pitchFamily="18" charset="0"/>
                <a:cs typeface="Times New Roman" panose="02020603050405020304" pitchFamily="18" charset="0"/>
              </a:rPr>
              <a:t>. The if statements are executed from the top down. As soon as one of the conditions controlling the if is true, the statement associated with that if is executed, and the rest of the ladder is bypassed. If none of the conditions is true, then Syntax:-</a:t>
            </a:r>
          </a:p>
          <a:p>
            <a:pPr marL="0" indent="0">
              <a:buNone/>
            </a:pPr>
            <a:r>
              <a:rPr lang="en-US" sz="2200" b="1" dirty="0">
                <a:latin typeface="Times New Roman" panose="02020603050405020304" pitchFamily="18" charset="0"/>
                <a:cs typeface="Times New Roman" panose="02020603050405020304" pitchFamily="18" charset="0"/>
              </a:rPr>
              <a:t>Syntax:-</a:t>
            </a:r>
          </a:p>
          <a:p>
            <a:pPr marL="0" indent="0">
              <a:buNone/>
            </a:pPr>
            <a:r>
              <a:rPr lang="en-US" sz="2200" dirty="0">
                <a:latin typeface="Times New Roman" panose="02020603050405020304" pitchFamily="18" charset="0"/>
                <a:cs typeface="Times New Roman" panose="02020603050405020304" pitchFamily="18" charset="0"/>
              </a:rPr>
              <a:t>if (condition):</a:t>
            </a:r>
          </a:p>
          <a:p>
            <a:pPr marL="0" indent="0">
              <a:buNone/>
            </a:pPr>
            <a:r>
              <a:rPr lang="en-US" sz="2200" dirty="0">
                <a:latin typeface="Times New Roman" panose="02020603050405020304" pitchFamily="18" charset="0"/>
                <a:cs typeface="Times New Roman" panose="02020603050405020304" pitchFamily="18" charset="0"/>
              </a:rPr>
              <a:t>    statement</a:t>
            </a:r>
          </a:p>
          <a:p>
            <a:pPr marL="0" indent="0">
              <a:buNone/>
            </a:pPr>
            <a:r>
              <a:rPr lang="en-US" sz="2200" dirty="0" err="1">
                <a:latin typeface="Times New Roman" panose="02020603050405020304" pitchFamily="18" charset="0"/>
                <a:cs typeface="Times New Roman" panose="02020603050405020304" pitchFamily="18" charset="0"/>
              </a:rPr>
              <a:t>elif</a:t>
            </a:r>
            <a:r>
              <a:rPr lang="en-US" sz="2200" dirty="0">
                <a:latin typeface="Times New Roman" panose="02020603050405020304" pitchFamily="18" charset="0"/>
                <a:cs typeface="Times New Roman" panose="02020603050405020304" pitchFamily="18" charset="0"/>
              </a:rPr>
              <a:t> (condition):</a:t>
            </a:r>
          </a:p>
          <a:p>
            <a:pPr marL="0" indent="0">
              <a:buNone/>
            </a:pPr>
            <a:r>
              <a:rPr lang="en-US" sz="2200" dirty="0">
                <a:latin typeface="Times New Roman" panose="02020603050405020304" pitchFamily="18" charset="0"/>
                <a:cs typeface="Times New Roman" panose="02020603050405020304" pitchFamily="18" charset="0"/>
              </a:rPr>
              <a:t>    statement</a:t>
            </a:r>
          </a:p>
          <a:p>
            <a:pPr marL="0" indent="0">
              <a:buNone/>
            </a:pPr>
            <a:r>
              <a:rPr lang="en-US" sz="2200" dirty="0">
                <a:latin typeface="Times New Roman" panose="02020603050405020304" pitchFamily="18" charset="0"/>
                <a:cs typeface="Times New Roman" panose="02020603050405020304" pitchFamily="18" charset="0"/>
              </a:rPr>
              <a:t>else:</a:t>
            </a:r>
          </a:p>
          <a:p>
            <a:r>
              <a:rPr lang="en-US" sz="2200" dirty="0">
                <a:latin typeface="Times New Roman" panose="02020603050405020304" pitchFamily="18" charset="0"/>
                <a:cs typeface="Times New Roman" panose="02020603050405020304" pitchFamily="18" charset="0"/>
              </a:rPr>
              <a:t>    statement the final else statement will be executed.</a:t>
            </a:r>
          </a:p>
        </p:txBody>
      </p:sp>
    </p:spTree>
    <p:extLst>
      <p:ext uri="{BB962C8B-B14F-4D97-AF65-F5344CB8AC3E}">
        <p14:creationId xmlns:p14="http://schemas.microsoft.com/office/powerpoint/2010/main" val="1719076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0" indent="0">
              <a:buNone/>
            </a:pP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20</a:t>
            </a:r>
          </a:p>
          <a:p>
            <a:pPr marL="0" indent="0">
              <a:buNone/>
            </a:pPr>
            <a:r>
              <a:rPr lang="en-US" sz="2200" dirty="0">
                <a:latin typeface="Times New Roman" panose="02020603050405020304" pitchFamily="18" charset="0"/>
                <a:cs typeface="Times New Roman" panose="02020603050405020304" pitchFamily="18" charset="0"/>
              </a:rPr>
              <a:t>if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10): </a:t>
            </a:r>
          </a:p>
          <a:p>
            <a:pPr marL="0" indent="0">
              <a:buNone/>
            </a:pPr>
            <a:r>
              <a:rPr lang="en-US" sz="2200" dirty="0">
                <a:latin typeface="Times New Roman" panose="02020603050405020304" pitchFamily="18" charset="0"/>
                <a:cs typeface="Times New Roman" panose="02020603050405020304" pitchFamily="18" charset="0"/>
              </a:rPr>
              <a:t>    print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is 10") </a:t>
            </a:r>
          </a:p>
          <a:p>
            <a:pPr marL="0" indent="0">
              <a:buNone/>
            </a:pPr>
            <a:r>
              <a:rPr lang="en-US" sz="2200" dirty="0" err="1">
                <a:latin typeface="Times New Roman" panose="02020603050405020304" pitchFamily="18" charset="0"/>
                <a:cs typeface="Times New Roman" panose="02020603050405020304" pitchFamily="18" charset="0"/>
              </a:rPr>
              <a:t>elif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15): </a:t>
            </a:r>
          </a:p>
          <a:p>
            <a:pPr marL="0" indent="0">
              <a:buNone/>
            </a:pPr>
            <a:r>
              <a:rPr lang="en-US" sz="2200" dirty="0">
                <a:latin typeface="Times New Roman" panose="02020603050405020304" pitchFamily="18" charset="0"/>
                <a:cs typeface="Times New Roman" panose="02020603050405020304" pitchFamily="18" charset="0"/>
              </a:rPr>
              <a:t>    print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is 15") </a:t>
            </a:r>
          </a:p>
          <a:p>
            <a:pPr marL="0" indent="0">
              <a:buNone/>
            </a:pPr>
            <a:r>
              <a:rPr lang="en-US" sz="2200" dirty="0" err="1">
                <a:latin typeface="Times New Roman" panose="02020603050405020304" pitchFamily="18" charset="0"/>
                <a:cs typeface="Times New Roman" panose="02020603050405020304" pitchFamily="18" charset="0"/>
              </a:rPr>
              <a:t>elif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20): </a:t>
            </a:r>
          </a:p>
          <a:p>
            <a:pPr marL="0" indent="0">
              <a:buNone/>
            </a:pPr>
            <a:r>
              <a:rPr lang="en-US" sz="2200" dirty="0">
                <a:latin typeface="Times New Roman" panose="02020603050405020304" pitchFamily="18" charset="0"/>
                <a:cs typeface="Times New Roman" panose="02020603050405020304" pitchFamily="18" charset="0"/>
              </a:rPr>
              <a:t>    print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is 20") </a:t>
            </a:r>
          </a:p>
          <a:p>
            <a:pPr marL="0" indent="0">
              <a:buNone/>
            </a:pPr>
            <a:r>
              <a:rPr lang="en-US" sz="2200" dirty="0">
                <a:latin typeface="Times New Roman" panose="02020603050405020304" pitchFamily="18" charset="0"/>
                <a:cs typeface="Times New Roman" panose="02020603050405020304" pitchFamily="18" charset="0"/>
              </a:rPr>
              <a:t>else: </a:t>
            </a:r>
          </a:p>
          <a:p>
            <a:pPr marL="0" indent="0">
              <a:buNone/>
            </a:pPr>
            <a:r>
              <a:rPr lang="en-US" sz="2200" dirty="0">
                <a:latin typeface="Times New Roman" panose="02020603050405020304" pitchFamily="18" charset="0"/>
                <a:cs typeface="Times New Roman" panose="02020603050405020304" pitchFamily="18" charset="0"/>
              </a:rPr>
              <a:t>    print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is not present") </a:t>
            </a:r>
          </a:p>
        </p:txBody>
      </p:sp>
    </p:spTree>
    <p:extLst>
      <p:ext uri="{BB962C8B-B14F-4D97-AF65-F5344CB8AC3E}">
        <p14:creationId xmlns:p14="http://schemas.microsoft.com/office/powerpoint/2010/main" val="3538406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1571"/>
          </a:xfrm>
        </p:spPr>
        <p:txBody>
          <a:bodyPr>
            <a:normAutofit/>
          </a:bodyPr>
          <a:lstStyle/>
          <a:p>
            <a:pPr algn="ctr"/>
            <a:r>
              <a:rPr lang="en-US" sz="3200" b="1" dirty="0">
                <a:latin typeface="Times New Roman" panose="02020603050405020304" pitchFamily="18" charset="0"/>
                <a:cs typeface="Times New Roman" panose="02020603050405020304" pitchFamily="18" charset="0"/>
              </a:rPr>
              <a:t>Structured Programming Paradigm</a:t>
            </a:r>
            <a:endParaRPr lang="en-US" sz="3200" dirty="0"/>
          </a:p>
        </p:txBody>
      </p:sp>
      <p:sp>
        <p:nvSpPr>
          <p:cNvPr id="3" name="Content Placeholder 2"/>
          <p:cNvSpPr>
            <a:spLocks noGrp="1"/>
          </p:cNvSpPr>
          <p:nvPr>
            <p:ph idx="1"/>
          </p:nvPr>
        </p:nvSpPr>
        <p:spPr>
          <a:xfrm>
            <a:off x="902208" y="1225296"/>
            <a:ext cx="10515600" cy="4613339"/>
          </a:xfrm>
        </p:spPr>
        <p:txBody>
          <a:bodyPr>
            <a:normAutofit fontScale="92500" lnSpcReduction="10000"/>
          </a:bodyPr>
          <a:lstStyle/>
          <a:p>
            <a:pPr marL="0" indent="0">
              <a:buNone/>
            </a:pPr>
            <a:r>
              <a:rPr lang="en-US" sz="2400" b="1" dirty="0">
                <a:latin typeface="Times New Roman" panose="02020603050405020304" pitchFamily="18" charset="0"/>
                <a:cs typeface="Times New Roman" panose="02020603050405020304" pitchFamily="18" charset="0"/>
              </a:rPr>
              <a:t>Unit-I (15 Session)</a:t>
            </a:r>
          </a:p>
          <a:p>
            <a:pPr marL="0" indent="0">
              <a:buNone/>
            </a:pPr>
            <a:r>
              <a:rPr lang="en-US" sz="2400" dirty="0">
                <a:latin typeface="Times New Roman" panose="02020603050405020304" pitchFamily="18" charset="0"/>
                <a:cs typeface="Times New Roman" panose="02020603050405020304" pitchFamily="18" charset="0"/>
              </a:rPr>
              <a:t>Session 1-5 cover the following topics:- </a:t>
            </a:r>
          </a:p>
          <a:p>
            <a:pPr marL="0" indent="0">
              <a:buNone/>
            </a:pPr>
            <a:endParaRPr lang="en-US" sz="2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Structured Programming Paradigm</a:t>
            </a:r>
          </a:p>
          <a:p>
            <a:pPr lvl="1"/>
            <a:r>
              <a:rPr lang="en-US" dirty="0">
                <a:latin typeface="Times New Roman" panose="02020603050405020304" pitchFamily="18" charset="0"/>
                <a:cs typeface="Times New Roman" panose="02020603050405020304" pitchFamily="18" charset="0"/>
              </a:rPr>
              <a:t>Programming Language Theorem</a:t>
            </a:r>
          </a:p>
          <a:p>
            <a:pPr lvl="1"/>
            <a:r>
              <a:rPr lang="en-US" dirty="0">
                <a:latin typeface="Times New Roman" panose="02020603050405020304" pitchFamily="18" charset="0"/>
                <a:cs typeface="Times New Roman" panose="02020603050405020304" pitchFamily="18" charset="0"/>
              </a:rPr>
              <a:t>Böhm-Jacopini theorem</a:t>
            </a:r>
          </a:p>
          <a:p>
            <a:pPr lvl="1"/>
            <a:r>
              <a:rPr lang="en-US" dirty="0">
                <a:latin typeface="Times New Roman" panose="02020603050405020304" pitchFamily="18" charset="0"/>
                <a:cs typeface="Times New Roman" panose="02020603050405020304" pitchFamily="18" charset="0"/>
              </a:rPr>
              <a:t>Sequence, Selection,Decision,Iteration and Recursion</a:t>
            </a:r>
          </a:p>
          <a:p>
            <a:pPr lvl="1"/>
            <a:r>
              <a:rPr lang="en-US" dirty="0">
                <a:latin typeface="Times New Roman" panose="02020603050405020304" pitchFamily="18" charset="0"/>
                <a:cs typeface="Times New Roman" panose="02020603050405020304" pitchFamily="18" charset="0"/>
              </a:rPr>
              <a:t>Other Languages  : C/C++/Java /C# /Ruby</a:t>
            </a:r>
          </a:p>
          <a:p>
            <a:pPr lvl="1"/>
            <a:r>
              <a:rPr lang="en-US" dirty="0">
                <a:latin typeface="Times New Roman" panose="02020603050405020304" pitchFamily="18" charset="0"/>
                <a:cs typeface="Times New Roman" panose="02020603050405020304" pitchFamily="18" charset="0"/>
              </a:rPr>
              <a:t>Demo: Structured Programing in Python</a:t>
            </a:r>
          </a:p>
          <a:p>
            <a:pPr lvl="1"/>
            <a:r>
              <a:rPr lang="en-US" dirty="0">
                <a:latin typeface="Times New Roman" panose="02020603050405020304" pitchFamily="18" charset="0"/>
                <a:cs typeface="Times New Roman" panose="02020603050405020304" pitchFamily="18" charset="0"/>
              </a:rPr>
              <a:t>Lab 1: Structured Programming</a:t>
            </a:r>
          </a:p>
          <a:p>
            <a:pPr lvl="1"/>
            <a:endParaRPr lang="en-US" dirty="0">
              <a:latin typeface="Times New Roman" panose="02020603050405020304" pitchFamily="18" charset="0"/>
              <a:cs typeface="Times New Roman" panose="02020603050405020304" pitchFamily="18" charset="0"/>
            </a:endParaRPr>
          </a:p>
          <a:p>
            <a:pPr lvl="1"/>
            <a:r>
              <a:rPr lang="en-US" b="1" dirty="0" err="1">
                <a:latin typeface="Times New Roman" panose="02020603050405020304" pitchFamily="18" charset="0"/>
                <a:cs typeface="Times New Roman" panose="02020603050405020304" pitchFamily="18" charset="0"/>
              </a:rPr>
              <a:t>TextBook</a:t>
            </a:r>
            <a:r>
              <a:rPr lang="en-US" dirty="0">
                <a:latin typeface="Times New Roman" panose="02020603050405020304" pitchFamily="18" charset="0"/>
                <a:cs typeface="Times New Roman" panose="02020603050405020304" pitchFamily="18" charset="0"/>
              </a:rPr>
              <a:t>:  Shalom, </a:t>
            </a:r>
            <a:r>
              <a:rPr lang="en-US" dirty="0" err="1">
                <a:latin typeface="Times New Roman" panose="02020603050405020304" pitchFamily="18" charset="0"/>
                <a:cs typeface="Times New Roman" panose="02020603050405020304" pitchFamily="18" charset="0"/>
              </a:rPr>
              <a:t>Elad</a:t>
            </a:r>
            <a:r>
              <a:rPr lang="en-US" dirty="0">
                <a:latin typeface="Times New Roman" panose="02020603050405020304" pitchFamily="18" charset="0"/>
                <a:cs typeface="Times New Roman" panose="02020603050405020304" pitchFamily="18" charset="0"/>
              </a:rPr>
              <a:t>. A Review of Programming Paradigms Throughout the History: With a Suggestion Toward a Future Approach, Kindle Edition</a:t>
            </a:r>
          </a:p>
          <a:p>
            <a:pPr lvl="1"/>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39762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1981203" y="1543051"/>
            <a:ext cx="1777999" cy="4583115"/>
          </a:xfrm>
        </p:spPr>
        <p:txBody>
          <a:bodyPr/>
          <a:lstStyle/>
          <a:p>
            <a:br>
              <a:rPr lang="en-US"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03133100"/>
              </p:ext>
            </p:extLst>
          </p:nvPr>
        </p:nvGraphicFramePr>
        <p:xfrm>
          <a:off x="2133600" y="34636"/>
          <a:ext cx="8153400" cy="649224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263353">
                <a:tc>
                  <a:txBody>
                    <a:bodyPr/>
                    <a:lstStyle/>
                    <a:p>
                      <a:pPr algn="ctr"/>
                      <a:r>
                        <a:rPr lang="en-US" sz="1800" dirty="0"/>
                        <a:t>CONDITION</a:t>
                      </a:r>
                    </a:p>
                  </a:txBody>
                  <a:tcPr/>
                </a:tc>
                <a:tc>
                  <a:txBody>
                    <a:bodyPr/>
                    <a:lstStyle/>
                    <a:p>
                      <a:pPr algn="ctr"/>
                      <a:r>
                        <a:rPr lang="en-US" sz="1800" dirty="0"/>
                        <a:t>SYNTAX</a:t>
                      </a:r>
                    </a:p>
                  </a:txBody>
                  <a:tcPr/>
                </a:tc>
                <a:extLst>
                  <a:ext uri="{0D108BD9-81ED-4DB2-BD59-A6C34878D82A}">
                    <a16:rowId xmlns:a16="http://schemas.microsoft.com/office/drawing/2014/main" val="10000"/>
                  </a:ext>
                </a:extLst>
              </a:tr>
              <a:tr h="6583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SIMPLE</a:t>
                      </a:r>
                      <a:r>
                        <a:rPr lang="en-US" sz="1800" baseline="0" dirty="0"/>
                        <a:t> IF</a:t>
                      </a:r>
                      <a:endParaRPr lang="en-US" sz="1800" dirty="0"/>
                    </a:p>
                    <a:p>
                      <a:endParaRPr lang="en-US" sz="1800" dirty="0"/>
                    </a:p>
                  </a:txBody>
                  <a:tcPr/>
                </a:tc>
                <a:tc>
                  <a:txBody>
                    <a:bodyPr/>
                    <a:lstStyle/>
                    <a:p>
                      <a:pPr>
                        <a:spcBef>
                          <a:spcPts val="0"/>
                        </a:spcBef>
                      </a:pPr>
                      <a:r>
                        <a:rPr lang="en-US" sz="1800" dirty="0"/>
                        <a:t>if test</a:t>
                      </a:r>
                      <a:r>
                        <a:rPr lang="en-US" sz="1800" baseline="0" dirty="0"/>
                        <a:t> </a:t>
                      </a:r>
                      <a:r>
                        <a:rPr lang="en-US" sz="1800" dirty="0"/>
                        <a:t>expression: </a:t>
                      </a:r>
                    </a:p>
                    <a:p>
                      <a:pPr marL="0" indent="0">
                        <a:spcBef>
                          <a:spcPts val="0"/>
                        </a:spcBef>
                        <a:buNone/>
                      </a:pPr>
                      <a:r>
                        <a:rPr lang="en-US" sz="1800" dirty="0"/>
                        <a:t>       </a:t>
                      </a:r>
                      <a:r>
                        <a:rPr lang="en-US" sz="1800" baseline="0" dirty="0"/>
                        <a:t>  </a:t>
                      </a:r>
                      <a:r>
                        <a:rPr lang="en-US" sz="1800" dirty="0"/>
                        <a:t>statement(s)</a:t>
                      </a:r>
                    </a:p>
                    <a:p>
                      <a:endParaRPr lang="en-US" sz="1800" dirty="0"/>
                    </a:p>
                  </a:txBody>
                  <a:tcPr/>
                </a:tc>
                <a:extLst>
                  <a:ext uri="{0D108BD9-81ED-4DB2-BD59-A6C34878D82A}">
                    <a16:rowId xmlns:a16="http://schemas.microsoft.com/office/drawing/2014/main" val="10001"/>
                  </a:ext>
                </a:extLst>
              </a:tr>
              <a:tr h="8558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IF….ELSE</a:t>
                      </a:r>
                    </a:p>
                    <a:p>
                      <a:endParaRPr lang="en-US" sz="1800" dirty="0"/>
                    </a:p>
                  </a:txBody>
                  <a:tcPr/>
                </a:tc>
                <a:tc>
                  <a:txBody>
                    <a:bodyPr/>
                    <a:lstStyle/>
                    <a:p>
                      <a:r>
                        <a:rPr lang="en-US" sz="1800" dirty="0"/>
                        <a:t>if test expression: </a:t>
                      </a:r>
                    </a:p>
                    <a:p>
                      <a:r>
                        <a:rPr lang="en-US" sz="1800" dirty="0"/>
                        <a:t>        Body of if </a:t>
                      </a:r>
                    </a:p>
                    <a:p>
                      <a:r>
                        <a:rPr lang="en-US" sz="1800" dirty="0"/>
                        <a:t>else: </a:t>
                      </a:r>
                    </a:p>
                    <a:p>
                      <a:r>
                        <a:rPr lang="en-US" sz="1800" dirty="0"/>
                        <a:t>        Body of else</a:t>
                      </a:r>
                    </a:p>
                  </a:txBody>
                  <a:tcPr/>
                </a:tc>
                <a:extLst>
                  <a:ext uri="{0D108BD9-81ED-4DB2-BD59-A6C34878D82A}">
                    <a16:rowId xmlns:a16="http://schemas.microsoft.com/office/drawing/2014/main" val="10002"/>
                  </a:ext>
                </a:extLst>
              </a:tr>
              <a:tr h="12509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IF...ELIF...ELSE</a:t>
                      </a:r>
                    </a:p>
                    <a:p>
                      <a:endParaRPr lang="en-US" sz="1800" dirty="0"/>
                    </a:p>
                  </a:txBody>
                  <a:tcPr/>
                </a:tc>
                <a:tc>
                  <a:txBody>
                    <a:bodyPr/>
                    <a:lstStyle/>
                    <a:p>
                      <a:r>
                        <a:rPr lang="en-US" sz="1800" dirty="0"/>
                        <a:t>if test expression:</a:t>
                      </a:r>
                    </a:p>
                    <a:p>
                      <a:r>
                        <a:rPr lang="en-US" sz="1800" dirty="0"/>
                        <a:t>    Body of if</a:t>
                      </a:r>
                    </a:p>
                    <a:p>
                      <a:r>
                        <a:rPr lang="en-US" sz="1800" dirty="0" err="1"/>
                        <a:t>elif</a:t>
                      </a:r>
                      <a:r>
                        <a:rPr lang="en-US" sz="1800" dirty="0"/>
                        <a:t> test expression:</a:t>
                      </a:r>
                    </a:p>
                    <a:p>
                      <a:r>
                        <a:rPr lang="en-US" sz="1800" dirty="0"/>
                        <a:t>    Body of </a:t>
                      </a:r>
                      <a:r>
                        <a:rPr lang="en-US" sz="1800" dirty="0" err="1"/>
                        <a:t>elif</a:t>
                      </a:r>
                      <a:endParaRPr lang="en-US" sz="1800" dirty="0"/>
                    </a:p>
                    <a:p>
                      <a:r>
                        <a:rPr lang="en-US" sz="1800" dirty="0"/>
                        <a:t>else: </a:t>
                      </a:r>
                    </a:p>
                    <a:p>
                      <a:r>
                        <a:rPr lang="en-US" sz="1800" dirty="0"/>
                        <a:t>    Body of else</a:t>
                      </a:r>
                    </a:p>
                  </a:txBody>
                  <a:tcPr/>
                </a:tc>
                <a:extLst>
                  <a:ext uri="{0D108BD9-81ED-4DB2-BD59-A6C34878D82A}">
                    <a16:rowId xmlns:a16="http://schemas.microsoft.com/office/drawing/2014/main" val="10003"/>
                  </a:ext>
                </a:extLst>
              </a:tr>
              <a:tr h="16459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NESTED IF</a:t>
                      </a:r>
                    </a:p>
                    <a:p>
                      <a:endParaRPr lang="en-US" sz="1800" dirty="0"/>
                    </a:p>
                  </a:txBody>
                  <a:tcPr/>
                </a:tc>
                <a:tc>
                  <a:txBody>
                    <a:bodyPr/>
                    <a:lstStyle/>
                    <a:p>
                      <a:r>
                        <a:rPr lang="en-US" sz="1800" dirty="0"/>
                        <a:t>if test</a:t>
                      </a:r>
                      <a:r>
                        <a:rPr lang="en-US" sz="1800" baseline="0" dirty="0"/>
                        <a:t> </a:t>
                      </a:r>
                      <a:r>
                        <a:rPr lang="en-US" sz="1800" dirty="0"/>
                        <a:t>expression: </a:t>
                      </a:r>
                    </a:p>
                    <a:p>
                      <a:r>
                        <a:rPr lang="en-US" sz="1800" dirty="0"/>
                        <a:t>         if test expression: </a:t>
                      </a:r>
                    </a:p>
                    <a:p>
                      <a:r>
                        <a:rPr lang="en-US" sz="1800" dirty="0"/>
                        <a:t>                   Body of if </a:t>
                      </a:r>
                    </a:p>
                    <a:p>
                      <a:r>
                        <a:rPr lang="en-US" sz="1800" dirty="0"/>
                        <a:t>          else: </a:t>
                      </a:r>
                    </a:p>
                    <a:p>
                      <a:r>
                        <a:rPr lang="en-US" sz="1800" dirty="0"/>
                        <a:t>                   Body of else</a:t>
                      </a:r>
                    </a:p>
                    <a:p>
                      <a:r>
                        <a:rPr lang="en-US" sz="1800" dirty="0"/>
                        <a:t>else: </a:t>
                      </a:r>
                    </a:p>
                    <a:p>
                      <a:r>
                        <a:rPr lang="en-US" sz="1800" dirty="0"/>
                        <a:t>        Body of else</a:t>
                      </a:r>
                    </a:p>
                    <a:p>
                      <a:endParaRPr lang="en-US" sz="18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15584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334147" y="745094"/>
            <a:ext cx="9143999" cy="6012321"/>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A conditional expression evaluates an expression based on a condition.</a:t>
            </a:r>
          </a:p>
          <a:p>
            <a:pPr marL="0" indent="0">
              <a:buNone/>
            </a:pPr>
            <a:r>
              <a:rPr lang="en-US" sz="2200" dirty="0">
                <a:latin typeface="Times New Roman" panose="02020603050405020304" pitchFamily="18" charset="0"/>
                <a:cs typeface="Times New Roman" panose="02020603050405020304" pitchFamily="18" charset="0"/>
              </a:rPr>
              <a:t>Conditional expression is expressed using </a:t>
            </a:r>
            <a:r>
              <a:rPr lang="en-US" sz="2200" b="1" dirty="0">
                <a:latin typeface="Times New Roman" panose="02020603050405020304" pitchFamily="18" charset="0"/>
                <a:cs typeface="Times New Roman" panose="02020603050405020304" pitchFamily="18" charset="0"/>
              </a:rPr>
              <a:t>if</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else </a:t>
            </a:r>
            <a:r>
              <a:rPr lang="en-US" sz="2200" dirty="0">
                <a:latin typeface="Times New Roman" panose="02020603050405020304" pitchFamily="18" charset="0"/>
                <a:cs typeface="Times New Roman" panose="02020603050405020304" pitchFamily="18" charset="0"/>
              </a:rPr>
              <a:t>combined with expression</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Syntax:</a:t>
            </a:r>
          </a:p>
          <a:p>
            <a:pPr marL="0" indent="0">
              <a:buNone/>
            </a:pPr>
            <a:r>
              <a:rPr lang="en-US" sz="2200" dirty="0">
                <a:latin typeface="Times New Roman" panose="02020603050405020304" pitchFamily="18" charset="0"/>
                <a:cs typeface="Times New Roman" panose="02020603050405020304" pitchFamily="18" charset="0"/>
              </a:rPr>
              <a:t>	expression if Boolean-expression else expression</a:t>
            </a:r>
          </a:p>
          <a:p>
            <a:pPr marL="0" indent="0">
              <a:buNone/>
            </a:pPr>
            <a:r>
              <a:rPr lang="en-US" sz="2200" dirty="0">
                <a:latin typeface="Times New Roman" panose="02020603050405020304" pitchFamily="18" charset="0"/>
                <a:cs typeface="Times New Roman" panose="02020603050405020304" pitchFamily="18" charset="0"/>
              </a:rPr>
              <a:t>Example:</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Biggest of two numbers</a:t>
            </a:r>
          </a:p>
          <a:p>
            <a:pPr marL="0" indent="0">
              <a:buNone/>
            </a:pPr>
            <a:r>
              <a:rPr lang="en-US" sz="2200" dirty="0">
                <a:latin typeface="Times New Roman" panose="02020603050405020304" pitchFamily="18" charset="0"/>
                <a:cs typeface="Times New Roman" panose="02020603050405020304" pitchFamily="18" charset="0"/>
              </a:rPr>
              <a:t>	num1 = 23</a:t>
            </a:r>
          </a:p>
          <a:p>
            <a:pPr marL="0" indent="0">
              <a:buNone/>
            </a:pPr>
            <a:r>
              <a:rPr lang="en-US" sz="2200" dirty="0">
                <a:latin typeface="Times New Roman" panose="02020603050405020304" pitchFamily="18" charset="0"/>
                <a:cs typeface="Times New Roman" panose="02020603050405020304" pitchFamily="18" charset="0"/>
              </a:rPr>
              <a:t>	num2 = 15</a:t>
            </a:r>
          </a:p>
          <a:p>
            <a:pPr marL="0" indent="0">
              <a:buNone/>
            </a:pPr>
            <a:r>
              <a:rPr lang="en-US" sz="2200" dirty="0">
                <a:latin typeface="Times New Roman" panose="02020603050405020304" pitchFamily="18" charset="0"/>
                <a:cs typeface="Times New Roman" panose="02020603050405020304" pitchFamily="18" charset="0"/>
              </a:rPr>
              <a:t>	big = num1</a:t>
            </a:r>
            <a:r>
              <a:rPr lang="en-US" sz="2200" b="1" dirty="0">
                <a:latin typeface="Times New Roman" panose="02020603050405020304" pitchFamily="18" charset="0"/>
                <a:cs typeface="Times New Roman" panose="02020603050405020304" pitchFamily="18" charset="0"/>
              </a:rPr>
              <a:t> if </a:t>
            </a:r>
            <a:r>
              <a:rPr lang="en-US" sz="2200" dirty="0">
                <a:latin typeface="Times New Roman" panose="02020603050405020304" pitchFamily="18" charset="0"/>
                <a:cs typeface="Times New Roman" panose="02020603050405020304" pitchFamily="18" charset="0"/>
              </a:rPr>
              <a:t>num1 &gt; num2 </a:t>
            </a:r>
            <a:r>
              <a:rPr lang="en-US" sz="2200" b="1" dirty="0">
                <a:latin typeface="Times New Roman" panose="02020603050405020304" pitchFamily="18" charset="0"/>
                <a:cs typeface="Times New Roman" panose="02020603050405020304" pitchFamily="18" charset="0"/>
              </a:rPr>
              <a:t>else</a:t>
            </a:r>
            <a:r>
              <a:rPr lang="en-US" sz="2200" dirty="0">
                <a:latin typeface="Times New Roman" panose="02020603050405020304" pitchFamily="18" charset="0"/>
                <a:cs typeface="Times New Roman" panose="02020603050405020304" pitchFamily="18" charset="0"/>
              </a:rPr>
              <a:t> num2</a:t>
            </a:r>
          </a:p>
          <a:p>
            <a:pPr marL="0" indent="0">
              <a:buNone/>
            </a:pPr>
            <a:r>
              <a:rPr lang="en-US" sz="2200" dirty="0">
                <a:latin typeface="Times New Roman" panose="02020603050405020304" pitchFamily="18" charset="0"/>
                <a:cs typeface="Times New Roman" panose="02020603050405020304" pitchFamily="18" charset="0"/>
              </a:rPr>
              <a:t>	print ( “ the biggest number is “ , big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Even or odd</a:t>
            </a:r>
          </a:p>
          <a:p>
            <a:pPr marL="0" indent="0">
              <a:buNone/>
            </a:pPr>
            <a:r>
              <a:rPr lang="en-US" sz="2200" dirty="0">
                <a:latin typeface="Times New Roman" panose="02020603050405020304" pitchFamily="18" charset="0"/>
                <a:cs typeface="Times New Roman" panose="02020603050405020304" pitchFamily="18" charset="0"/>
              </a:rPr>
              <a:t>	print ( “ </a:t>
            </a:r>
            <a:r>
              <a:rPr lang="en-US" sz="2200" dirty="0" err="1">
                <a:latin typeface="Times New Roman" panose="02020603050405020304" pitchFamily="18" charset="0"/>
                <a:cs typeface="Times New Roman" panose="02020603050405020304" pitchFamily="18" charset="0"/>
              </a:rPr>
              <a:t>num</a:t>
            </a:r>
            <a:r>
              <a:rPr lang="en-US" sz="2200" dirty="0">
                <a:latin typeface="Times New Roman" panose="02020603050405020304" pitchFamily="18" charset="0"/>
                <a:cs typeface="Times New Roman" panose="02020603050405020304" pitchFamily="18" charset="0"/>
              </a:rPr>
              <a:t> is even “ if </a:t>
            </a:r>
            <a:r>
              <a:rPr lang="en-US" sz="2200" dirty="0" err="1">
                <a:latin typeface="Times New Roman" panose="02020603050405020304" pitchFamily="18" charset="0"/>
                <a:cs typeface="Times New Roman" panose="02020603050405020304" pitchFamily="18" charset="0"/>
              </a:rPr>
              <a:t>num</a:t>
            </a:r>
            <a:r>
              <a:rPr lang="en-US" sz="2200" dirty="0">
                <a:latin typeface="Times New Roman" panose="02020603050405020304" pitchFamily="18" charset="0"/>
                <a:cs typeface="Times New Roman" panose="02020603050405020304" pitchFamily="18" charset="0"/>
              </a:rPr>
              <a:t> % 2 == 0 else “ </a:t>
            </a:r>
            <a:r>
              <a:rPr lang="en-US" sz="2200" dirty="0" err="1">
                <a:latin typeface="Times New Roman" panose="02020603050405020304" pitchFamily="18" charset="0"/>
                <a:cs typeface="Times New Roman" panose="02020603050405020304" pitchFamily="18" charset="0"/>
              </a:rPr>
              <a:t>num</a:t>
            </a:r>
            <a:r>
              <a:rPr lang="en-US" sz="2200" dirty="0">
                <a:latin typeface="Times New Roman" panose="02020603050405020304" pitchFamily="18" charset="0"/>
                <a:cs typeface="Times New Roman" panose="02020603050405020304" pitchFamily="18" charset="0"/>
              </a:rPr>
              <a:t> is odd “)</a:t>
            </a:r>
          </a:p>
        </p:txBody>
      </p:sp>
      <p:sp>
        <p:nvSpPr>
          <p:cNvPr id="4098" name="Slide Number Placeholder 5"/>
          <p:cNvSpPr>
            <a:spLocks noGrp="1"/>
          </p:cNvSpPr>
          <p:nvPr>
            <p:ph type="sldNum" sz="quarter" idx="12"/>
          </p:nvPr>
        </p:nvSpPr>
        <p:spPr>
          <a:xfrm>
            <a:off x="10288292" y="6562940"/>
            <a:ext cx="379708" cy="2950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576E962-48AC-4677-B209-05115DE1986F}" type="slidenum">
              <a:rPr lang="en-US" altLang="en-US">
                <a:solidFill>
                  <a:srgbClr val="000000"/>
                </a:solidFill>
              </a:rPr>
              <a:pPr eaLnBrk="1" hangingPunct="1"/>
              <a:t>21</a:t>
            </a:fld>
            <a:endParaRPr lang="en-US" altLang="en-US" dirty="0">
              <a:solidFill>
                <a:srgbClr val="000000"/>
              </a:solidFill>
            </a:endParaRPr>
          </a:p>
        </p:txBody>
      </p:sp>
      <p:sp>
        <p:nvSpPr>
          <p:cNvPr id="2" name="Title 1"/>
          <p:cNvSpPr>
            <a:spLocks noGrp="1"/>
          </p:cNvSpPr>
          <p:nvPr>
            <p:ph type="title"/>
          </p:nvPr>
        </p:nvSpPr>
        <p:spPr>
          <a:xfrm>
            <a:off x="1524000" y="0"/>
            <a:ext cx="9144000" cy="495946"/>
          </a:xfrm>
        </p:spPr>
        <p:txBody>
          <a:bodyPr>
            <a:normAutofit/>
          </a:bodyPr>
          <a:lstStyle/>
          <a:p>
            <a:pPr algn="l"/>
            <a:r>
              <a:rPr lang="en-US" sz="2800" b="1" dirty="0">
                <a:latin typeface="Times New Roman" panose="02020603050405020304" pitchFamily="18" charset="0"/>
                <a:cs typeface="Times New Roman" panose="02020603050405020304" pitchFamily="18" charset="0"/>
              </a:rPr>
              <a:t>Conditional Expression</a:t>
            </a:r>
          </a:p>
        </p:txBody>
      </p:sp>
    </p:spTree>
    <p:extLst>
      <p:ext uri="{BB962C8B-B14F-4D97-AF65-F5344CB8AC3E}">
        <p14:creationId xmlns:p14="http://schemas.microsoft.com/office/powerpoint/2010/main" val="4119010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Iteration – Loops</a:t>
            </a:r>
            <a:br>
              <a:rPr lang="en-US" dirty="0"/>
            </a:br>
            <a:endParaRPr lang="en-US" dirty="0"/>
          </a:p>
        </p:txBody>
      </p:sp>
      <p:sp>
        <p:nvSpPr>
          <p:cNvPr id="3" name="Content Placeholder 2"/>
          <p:cNvSpPr>
            <a:spLocks noGrp="1"/>
          </p:cNvSpPr>
          <p:nvPr>
            <p:ph idx="1"/>
          </p:nvPr>
        </p:nvSpPr>
        <p:spPr>
          <a:xfrm>
            <a:off x="838200" y="1609344"/>
            <a:ext cx="10515600" cy="3360611"/>
          </a:xfrm>
        </p:spPr>
        <p:txBody>
          <a:bodyPr/>
          <a:lstStyle/>
          <a:p>
            <a:r>
              <a:rPr lang="en-US" sz="2200" dirty="0">
                <a:latin typeface="Times New Roman" panose="02020603050405020304" pitchFamily="18" charset="0"/>
                <a:cs typeface="Times New Roman" panose="02020603050405020304" pitchFamily="18" charset="0"/>
              </a:rPr>
              <a:t>Python has two primitive loop commands:</a:t>
            </a:r>
          </a:p>
          <a:p>
            <a:r>
              <a:rPr lang="en-US" sz="2200" dirty="0">
                <a:latin typeface="Times New Roman" panose="02020603050405020304" pitchFamily="18" charset="0"/>
                <a:cs typeface="Times New Roman" panose="02020603050405020304" pitchFamily="18" charset="0"/>
              </a:rPr>
              <a:t>while loops</a:t>
            </a:r>
          </a:p>
          <a:p>
            <a:r>
              <a:rPr lang="en-US" sz="2200" dirty="0">
                <a:latin typeface="Times New Roman" panose="02020603050405020304" pitchFamily="18" charset="0"/>
                <a:cs typeface="Times New Roman" panose="02020603050405020304" pitchFamily="18" charset="0"/>
              </a:rPr>
              <a:t>for loops</a:t>
            </a:r>
          </a:p>
          <a:p>
            <a:endParaRPr lang="en-US" dirty="0"/>
          </a:p>
        </p:txBody>
      </p:sp>
    </p:spTree>
    <p:extLst>
      <p:ext uri="{BB962C8B-B14F-4D97-AF65-F5344CB8AC3E}">
        <p14:creationId xmlns:p14="http://schemas.microsoft.com/office/powerpoint/2010/main" val="3403645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The while Loop</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200" dirty="0">
                <a:latin typeface="Times New Roman" panose="02020603050405020304" pitchFamily="18" charset="0"/>
                <a:cs typeface="Times New Roman" panose="02020603050405020304" pitchFamily="18" charset="0"/>
              </a:rPr>
              <a:t>With the while loop we can execute a set of statements as long as a condition is true</a:t>
            </a:r>
          </a:p>
          <a:p>
            <a:pPr marL="0" indent="0">
              <a:buNone/>
            </a:pPr>
            <a:r>
              <a:rPr lang="en-US" sz="2200" dirty="0">
                <a:latin typeface="Times New Roman" panose="02020603050405020304" pitchFamily="18" charset="0"/>
                <a:cs typeface="Times New Roman" panose="02020603050405020304" pitchFamily="18" charset="0"/>
              </a:rPr>
              <a:t>Example</a:t>
            </a:r>
          </a:p>
          <a:p>
            <a:r>
              <a:rPr lang="en-US" sz="2200" dirty="0">
                <a:latin typeface="Times New Roman" panose="02020603050405020304" pitchFamily="18" charset="0"/>
                <a:cs typeface="Times New Roman" panose="02020603050405020304" pitchFamily="18" charset="0"/>
              </a:rPr>
              <a:t>Print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as long as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is less than 6:</a:t>
            </a:r>
          </a:p>
          <a:p>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1</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while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&lt; 6:</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print(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1</a:t>
            </a:r>
          </a:p>
          <a:p>
            <a:endParaRPr lang="en-US" dirty="0"/>
          </a:p>
        </p:txBody>
      </p:sp>
      <p:pic>
        <p:nvPicPr>
          <p:cNvPr id="4" name="Picture 3"/>
          <p:cNvPicPr>
            <a:picLocks noChangeAspect="1"/>
          </p:cNvPicPr>
          <p:nvPr/>
        </p:nvPicPr>
        <p:blipFill>
          <a:blip r:embed="rId2"/>
          <a:stretch>
            <a:fillRect/>
          </a:stretch>
        </p:blipFill>
        <p:spPr>
          <a:xfrm>
            <a:off x="5496125" y="2367484"/>
            <a:ext cx="4962525" cy="2314575"/>
          </a:xfrm>
          <a:prstGeom prst="rect">
            <a:avLst/>
          </a:prstGeom>
        </p:spPr>
      </p:pic>
      <p:sp>
        <p:nvSpPr>
          <p:cNvPr id="5" name="Rectangle 4"/>
          <p:cNvSpPr/>
          <p:nvPr/>
        </p:nvSpPr>
        <p:spPr>
          <a:xfrm>
            <a:off x="2215896" y="5665569"/>
            <a:ext cx="8455152" cy="369332"/>
          </a:xfrm>
          <a:prstGeom prst="rect">
            <a:avLst/>
          </a:prstGeom>
        </p:spPr>
        <p:txBody>
          <a:bodyPr wrap="square">
            <a:spAutoFit/>
          </a:bodyPr>
          <a:lstStyle/>
          <a:p>
            <a:r>
              <a:rPr lang="en-US" b="1" dirty="0">
                <a:solidFill>
                  <a:srgbClr val="000000"/>
                </a:solidFill>
                <a:latin typeface="Verdana" panose="020B0604030504040204" pitchFamily="34" charset="0"/>
              </a:rPr>
              <a:t>Note:</a:t>
            </a:r>
            <a:r>
              <a:rPr lang="en-US" dirty="0">
                <a:solidFill>
                  <a:srgbClr val="000000"/>
                </a:solidFill>
                <a:latin typeface="Verdana" panose="020B0604030504040204" pitchFamily="34" charset="0"/>
              </a:rPr>
              <a:t> remember to increment </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 or else the loop will continue forever.</a:t>
            </a:r>
            <a:endParaRPr lang="en-US" dirty="0"/>
          </a:p>
        </p:txBody>
      </p:sp>
    </p:spTree>
    <p:extLst>
      <p:ext uri="{BB962C8B-B14F-4D97-AF65-F5344CB8AC3E}">
        <p14:creationId xmlns:p14="http://schemas.microsoft.com/office/powerpoint/2010/main" val="1047769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The break Statement</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With the break statement we can stop the loop even if the while condition is true:</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Example</a:t>
            </a:r>
          </a:p>
          <a:p>
            <a:pPr marL="0" indent="0">
              <a:buNone/>
            </a:pPr>
            <a:r>
              <a:rPr lang="en-US" sz="2200" dirty="0">
                <a:latin typeface="Times New Roman" panose="02020603050405020304" pitchFamily="18" charset="0"/>
                <a:cs typeface="Times New Roman" panose="02020603050405020304" pitchFamily="18" charset="0"/>
              </a:rPr>
              <a:t>                   Exit the loop when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is 3:</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1</a:t>
            </a:r>
          </a:p>
          <a:p>
            <a:pPr marL="0" indent="0">
              <a:buNone/>
            </a:pPr>
            <a:r>
              <a:rPr lang="en-US" sz="2200" dirty="0">
                <a:latin typeface="Times New Roman" panose="02020603050405020304" pitchFamily="18" charset="0"/>
                <a:cs typeface="Times New Roman" panose="02020603050405020304" pitchFamily="18" charset="0"/>
              </a:rPr>
              <a:t>while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&lt; 6:</a:t>
            </a:r>
          </a:p>
          <a:p>
            <a:pPr marL="0" indent="0">
              <a:buNone/>
            </a:pPr>
            <a:r>
              <a:rPr lang="en-US" sz="2200" dirty="0">
                <a:latin typeface="Times New Roman" panose="02020603050405020304" pitchFamily="18" charset="0"/>
                <a:cs typeface="Times New Roman" panose="02020603050405020304" pitchFamily="18" charset="0"/>
              </a:rPr>
              <a:t>  print(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  if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3:</a:t>
            </a:r>
          </a:p>
          <a:p>
            <a:pPr marL="0" indent="0">
              <a:buNone/>
            </a:pPr>
            <a:r>
              <a:rPr lang="en-US" sz="2200" dirty="0">
                <a:latin typeface="Times New Roman" panose="02020603050405020304" pitchFamily="18" charset="0"/>
                <a:cs typeface="Times New Roman" panose="02020603050405020304" pitchFamily="18" charset="0"/>
              </a:rPr>
              <a:t>    break</a:t>
            </a:r>
          </a:p>
          <a:p>
            <a:pPr marL="0" indent="0">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1</a:t>
            </a:r>
          </a:p>
        </p:txBody>
      </p:sp>
      <p:pic>
        <p:nvPicPr>
          <p:cNvPr id="4" name="Picture 3"/>
          <p:cNvPicPr>
            <a:picLocks noChangeAspect="1"/>
          </p:cNvPicPr>
          <p:nvPr/>
        </p:nvPicPr>
        <p:blipFill>
          <a:blip r:embed="rId2"/>
          <a:stretch>
            <a:fillRect/>
          </a:stretch>
        </p:blipFill>
        <p:spPr>
          <a:xfrm>
            <a:off x="3472464" y="3684319"/>
            <a:ext cx="6276975" cy="1419225"/>
          </a:xfrm>
          <a:prstGeom prst="rect">
            <a:avLst/>
          </a:prstGeom>
        </p:spPr>
      </p:pic>
    </p:spTree>
    <p:extLst>
      <p:ext uri="{BB962C8B-B14F-4D97-AF65-F5344CB8AC3E}">
        <p14:creationId xmlns:p14="http://schemas.microsoft.com/office/powerpoint/2010/main" val="1365676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The continue Statement</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With the continue statement we can stop the current iteration, and continue with the next:</a:t>
            </a:r>
          </a:p>
          <a:p>
            <a:pPr marL="0" indent="0">
              <a:buNone/>
            </a:pPr>
            <a:r>
              <a:rPr lang="en-US" sz="2200" dirty="0">
                <a:latin typeface="Times New Roman" panose="02020603050405020304" pitchFamily="18" charset="0"/>
                <a:cs typeface="Times New Roman" panose="02020603050405020304" pitchFamily="18" charset="0"/>
              </a:rPr>
              <a:t>Example</a:t>
            </a:r>
          </a:p>
          <a:p>
            <a:pPr marL="0" indent="0">
              <a:buNone/>
            </a:pPr>
            <a:r>
              <a:rPr lang="en-US" sz="2200" dirty="0">
                <a:latin typeface="Times New Roman" panose="02020603050405020304" pitchFamily="18" charset="0"/>
                <a:cs typeface="Times New Roman" panose="02020603050405020304" pitchFamily="18" charset="0"/>
              </a:rPr>
              <a:t>Continue to the next iteration if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is 3:</a:t>
            </a:r>
          </a:p>
          <a:p>
            <a:pPr marL="0" indent="0">
              <a:buNone/>
            </a:pP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0</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while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&lt; 6:</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1</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if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3:</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continue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print(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a:t>
            </a:r>
          </a:p>
          <a:p>
            <a:endParaRPr lang="en-US" dirty="0"/>
          </a:p>
        </p:txBody>
      </p:sp>
      <p:pic>
        <p:nvPicPr>
          <p:cNvPr id="4" name="Picture 3"/>
          <p:cNvPicPr>
            <a:picLocks noChangeAspect="1"/>
          </p:cNvPicPr>
          <p:nvPr/>
        </p:nvPicPr>
        <p:blipFill>
          <a:blip r:embed="rId2"/>
          <a:stretch>
            <a:fillRect/>
          </a:stretch>
        </p:blipFill>
        <p:spPr>
          <a:xfrm>
            <a:off x="4529117" y="3309296"/>
            <a:ext cx="5781675" cy="2219325"/>
          </a:xfrm>
          <a:prstGeom prst="rect">
            <a:avLst/>
          </a:prstGeom>
        </p:spPr>
      </p:pic>
    </p:spTree>
    <p:extLst>
      <p:ext uri="{BB962C8B-B14F-4D97-AF65-F5344CB8AC3E}">
        <p14:creationId xmlns:p14="http://schemas.microsoft.com/office/powerpoint/2010/main" val="2190231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75539"/>
          </a:xfrm>
        </p:spPr>
        <p:txBody>
          <a:bodyPr>
            <a:normAutofit fontScale="90000"/>
          </a:bodyPr>
          <a:lstStyle/>
          <a:p>
            <a:br>
              <a:rPr lang="en-US" b="1" dirty="0"/>
            </a:br>
            <a:r>
              <a:rPr lang="en-US" sz="2700" b="1" dirty="0">
                <a:latin typeface="Times New Roman" panose="02020603050405020304" pitchFamily="18" charset="0"/>
                <a:cs typeface="Times New Roman" panose="02020603050405020304" pitchFamily="18" charset="0"/>
              </a:rPr>
              <a:t>The else Statement</a:t>
            </a:r>
            <a:br>
              <a:rPr lang="en-US" dirty="0"/>
            </a:br>
            <a:endParaRPr lang="en-US" dirty="0"/>
          </a:p>
        </p:txBody>
      </p:sp>
      <p:sp>
        <p:nvSpPr>
          <p:cNvPr id="3" name="Content Placeholder 2"/>
          <p:cNvSpPr>
            <a:spLocks noGrp="1"/>
          </p:cNvSpPr>
          <p:nvPr>
            <p:ph idx="1"/>
          </p:nvPr>
        </p:nvSpPr>
        <p:spPr>
          <a:xfrm>
            <a:off x="710184" y="1020953"/>
            <a:ext cx="10515600" cy="4351338"/>
          </a:xfrm>
        </p:spPr>
        <p:txBody>
          <a:bodyPr>
            <a:normAutofit/>
          </a:bodyPr>
          <a:lstStyle/>
          <a:p>
            <a:r>
              <a:rPr lang="en-US" sz="2200" dirty="0">
                <a:latin typeface="Times New Roman" panose="02020603050405020304" pitchFamily="18" charset="0"/>
                <a:cs typeface="Times New Roman" panose="02020603050405020304" pitchFamily="18" charset="0"/>
              </a:rPr>
              <a:t>With the else statement we can run a block of code once when the condition no longer is true:</a:t>
            </a:r>
          </a:p>
          <a:p>
            <a:r>
              <a:rPr lang="en-US" sz="2200" dirty="0">
                <a:latin typeface="Times New Roman" panose="02020603050405020304" pitchFamily="18" charset="0"/>
                <a:cs typeface="Times New Roman" panose="02020603050405020304" pitchFamily="18" charset="0"/>
              </a:rPr>
              <a:t>Example</a:t>
            </a:r>
          </a:p>
          <a:p>
            <a:r>
              <a:rPr lang="en-US" sz="2200" dirty="0">
                <a:latin typeface="Times New Roman" panose="02020603050405020304" pitchFamily="18" charset="0"/>
                <a:cs typeface="Times New Roman" panose="02020603050405020304" pitchFamily="18" charset="0"/>
              </a:rPr>
              <a:t>Print a message once the condition is false:</a:t>
            </a:r>
          </a:p>
          <a:p>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1</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while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&lt; 6:</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print(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1</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else: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print("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is no longer less than 6")</a:t>
            </a:r>
          </a:p>
          <a:p>
            <a:endParaRPr lang="en-US" dirty="0"/>
          </a:p>
        </p:txBody>
      </p:sp>
      <p:pic>
        <p:nvPicPr>
          <p:cNvPr id="4" name="Picture 3"/>
          <p:cNvPicPr>
            <a:picLocks noChangeAspect="1"/>
          </p:cNvPicPr>
          <p:nvPr/>
        </p:nvPicPr>
        <p:blipFill>
          <a:blip r:embed="rId2"/>
          <a:stretch>
            <a:fillRect/>
          </a:stretch>
        </p:blipFill>
        <p:spPr>
          <a:xfrm>
            <a:off x="7376160" y="2091499"/>
            <a:ext cx="4465320" cy="2638425"/>
          </a:xfrm>
          <a:prstGeom prst="rect">
            <a:avLst/>
          </a:prstGeom>
        </p:spPr>
      </p:pic>
    </p:spTree>
    <p:extLst>
      <p:ext uri="{BB962C8B-B14F-4D97-AF65-F5344CB8AC3E}">
        <p14:creationId xmlns:p14="http://schemas.microsoft.com/office/powerpoint/2010/main" val="2694513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06392"/>
          </a:xfrm>
        </p:spPr>
        <p:txBody>
          <a:bodyPr>
            <a:normAutofit fontScale="90000"/>
          </a:bodyPr>
          <a:lstStyle/>
          <a:p>
            <a:r>
              <a:rPr lang="en-US"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For Loops</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606392"/>
            <a:ext cx="10515600" cy="5570571"/>
          </a:xfrm>
        </p:spPr>
        <p:txBody>
          <a:bodyPr>
            <a:noAutofit/>
          </a:bodyPr>
          <a:lstStyle/>
          <a:p>
            <a:r>
              <a:rPr lang="en-US" sz="2200" dirty="0">
                <a:latin typeface="Times New Roman" panose="02020603050405020304" pitchFamily="18" charset="0"/>
                <a:cs typeface="Times New Roman" panose="02020603050405020304" pitchFamily="18" charset="0"/>
              </a:rPr>
              <a:t>A for loop is used for iterating over a sequence (that is either a list, a tuple, a dictionary, a set, or a string).</a:t>
            </a:r>
          </a:p>
          <a:p>
            <a:r>
              <a:rPr lang="en-US" sz="2200" dirty="0">
                <a:latin typeface="Times New Roman" panose="02020603050405020304" pitchFamily="18" charset="0"/>
                <a:cs typeface="Times New Roman" panose="02020603050405020304" pitchFamily="18" charset="0"/>
              </a:rPr>
              <a:t>This is less like the for keyword in other programming languages, and works more like an iterator method as found in other object-orientated programming languages.</a:t>
            </a:r>
          </a:p>
          <a:p>
            <a:r>
              <a:rPr lang="en-US" sz="2200" dirty="0">
                <a:latin typeface="Times New Roman" panose="02020603050405020304" pitchFamily="18" charset="0"/>
                <a:cs typeface="Times New Roman" panose="02020603050405020304" pitchFamily="18" charset="0"/>
              </a:rPr>
              <a:t>With the for loop we can execute a set of statements, once for each item in a list, tuple, set etc.</a:t>
            </a:r>
          </a:p>
          <a:p>
            <a:pPr marL="0" indent="0">
              <a:buNone/>
            </a:pPr>
            <a:r>
              <a:rPr lang="en-US" sz="2200" b="1" dirty="0">
                <a:latin typeface="Times New Roman" panose="02020603050405020304" pitchFamily="18" charset="0"/>
                <a:cs typeface="Times New Roman" panose="02020603050405020304" pitchFamily="18" charset="0"/>
              </a:rPr>
              <a:t>Example</a:t>
            </a:r>
          </a:p>
          <a:p>
            <a:pPr marL="0" indent="0">
              <a:buNone/>
            </a:pPr>
            <a:r>
              <a:rPr lang="en-US" sz="2200" dirty="0">
                <a:latin typeface="Times New Roman" panose="02020603050405020304" pitchFamily="18" charset="0"/>
                <a:cs typeface="Times New Roman" panose="02020603050405020304" pitchFamily="18" charset="0"/>
              </a:rPr>
              <a:t>Print each fruit in a fruit list:</a:t>
            </a:r>
          </a:p>
          <a:p>
            <a:pPr marL="0" indent="0">
              <a:buNone/>
            </a:pPr>
            <a:endParaRPr lang="en-US" sz="9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fruits = ["apple", "banana", "cherry"]</a:t>
            </a:r>
          </a:p>
          <a:p>
            <a:pPr marL="0" indent="0">
              <a:buNone/>
            </a:pPr>
            <a:r>
              <a:rPr lang="en-US" sz="2200" b="1" dirty="0">
                <a:latin typeface="Times New Roman" panose="02020603050405020304" pitchFamily="18" charset="0"/>
                <a:cs typeface="Times New Roman" panose="02020603050405020304" pitchFamily="18" charset="0"/>
              </a:rPr>
              <a:t>for x in fruits:</a:t>
            </a:r>
          </a:p>
          <a:p>
            <a:pPr marL="0" indent="0">
              <a:buNone/>
            </a:pPr>
            <a:r>
              <a:rPr lang="en-US" sz="2200" b="1" dirty="0">
                <a:latin typeface="Times New Roman" panose="02020603050405020304" pitchFamily="18" charset="0"/>
                <a:cs typeface="Times New Roman" panose="02020603050405020304" pitchFamily="18" charset="0"/>
              </a:rPr>
              <a:t>   print(x)</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The for loop does not require an indexing variable to set beforehand</a:t>
            </a:r>
          </a:p>
          <a:p>
            <a:endParaRPr lang="en-US" sz="2200" dirty="0"/>
          </a:p>
        </p:txBody>
      </p:sp>
      <p:pic>
        <p:nvPicPr>
          <p:cNvPr id="4" name="Picture 3"/>
          <p:cNvPicPr>
            <a:picLocks noChangeAspect="1"/>
          </p:cNvPicPr>
          <p:nvPr/>
        </p:nvPicPr>
        <p:blipFill>
          <a:blip r:embed="rId2"/>
          <a:stretch>
            <a:fillRect/>
          </a:stretch>
        </p:blipFill>
        <p:spPr>
          <a:xfrm>
            <a:off x="6838950" y="3045887"/>
            <a:ext cx="4514850" cy="1590675"/>
          </a:xfrm>
          <a:prstGeom prst="rect">
            <a:avLst/>
          </a:prstGeom>
        </p:spPr>
      </p:pic>
    </p:spTree>
    <p:extLst>
      <p:ext uri="{BB962C8B-B14F-4D97-AF65-F5344CB8AC3E}">
        <p14:creationId xmlns:p14="http://schemas.microsoft.com/office/powerpoint/2010/main" val="4153001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Looping Through a String</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200" dirty="0">
                <a:latin typeface="Times New Roman" panose="02020603050405020304" pitchFamily="18" charset="0"/>
                <a:cs typeface="Times New Roman" panose="02020603050405020304" pitchFamily="18" charset="0"/>
              </a:rPr>
              <a:t>Even strings are </a:t>
            </a:r>
            <a:r>
              <a:rPr lang="en-US" sz="2200" dirty="0" err="1">
                <a:latin typeface="Times New Roman" panose="02020603050405020304" pitchFamily="18" charset="0"/>
                <a:cs typeface="Times New Roman" panose="02020603050405020304" pitchFamily="18" charset="0"/>
              </a:rPr>
              <a:t>iterable</a:t>
            </a:r>
            <a:r>
              <a:rPr lang="en-US" sz="2200" dirty="0">
                <a:latin typeface="Times New Roman" panose="02020603050405020304" pitchFamily="18" charset="0"/>
                <a:cs typeface="Times New Roman" panose="02020603050405020304" pitchFamily="18" charset="0"/>
              </a:rPr>
              <a:t> objects, they contain a sequence of characters:</a:t>
            </a:r>
          </a:p>
          <a:p>
            <a:pPr marL="0" indent="0">
              <a:buNone/>
            </a:pPr>
            <a:r>
              <a:rPr lang="en-US" sz="2200" b="1" dirty="0">
                <a:latin typeface="Times New Roman" panose="02020603050405020304" pitchFamily="18" charset="0"/>
                <a:cs typeface="Times New Roman" panose="02020603050405020304" pitchFamily="18" charset="0"/>
              </a:rPr>
              <a:t>Example</a:t>
            </a:r>
          </a:p>
          <a:p>
            <a:r>
              <a:rPr lang="en-US" sz="2200" dirty="0">
                <a:latin typeface="Times New Roman" panose="02020603050405020304" pitchFamily="18" charset="0"/>
                <a:cs typeface="Times New Roman" panose="02020603050405020304" pitchFamily="18" charset="0"/>
              </a:rPr>
              <a:t>Loop through the letters in the word "banana":</a:t>
            </a:r>
          </a:p>
          <a:p>
            <a:r>
              <a:rPr lang="en-US" sz="2200" dirty="0">
                <a:latin typeface="Times New Roman" panose="02020603050405020304" pitchFamily="18" charset="0"/>
                <a:cs typeface="Times New Roman" panose="02020603050405020304" pitchFamily="18" charset="0"/>
              </a:rPr>
              <a:t>for x in "banana":</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print(x)</a:t>
            </a:r>
          </a:p>
          <a:p>
            <a:endParaRPr lang="en-US" dirty="0"/>
          </a:p>
        </p:txBody>
      </p:sp>
      <p:pic>
        <p:nvPicPr>
          <p:cNvPr id="4" name="Picture 3"/>
          <p:cNvPicPr>
            <a:picLocks noChangeAspect="1"/>
          </p:cNvPicPr>
          <p:nvPr/>
        </p:nvPicPr>
        <p:blipFill>
          <a:blip r:embed="rId2"/>
          <a:stretch>
            <a:fillRect/>
          </a:stretch>
        </p:blipFill>
        <p:spPr>
          <a:xfrm>
            <a:off x="8194357" y="2369629"/>
            <a:ext cx="3290507" cy="2447925"/>
          </a:xfrm>
          <a:prstGeom prst="rect">
            <a:avLst/>
          </a:prstGeom>
        </p:spPr>
      </p:pic>
    </p:spTree>
    <p:extLst>
      <p:ext uri="{BB962C8B-B14F-4D97-AF65-F5344CB8AC3E}">
        <p14:creationId xmlns:p14="http://schemas.microsoft.com/office/powerpoint/2010/main" val="4127177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The break Statement</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With the break statement we can stop the loop before it has looped through all the items:</a:t>
            </a:r>
          </a:p>
          <a:p>
            <a:pPr marL="0" indent="0">
              <a:buNone/>
            </a:pPr>
            <a:r>
              <a:rPr lang="en-US" sz="2200" dirty="0">
                <a:latin typeface="Times New Roman" panose="02020603050405020304" pitchFamily="18" charset="0"/>
                <a:cs typeface="Times New Roman" panose="02020603050405020304" pitchFamily="18" charset="0"/>
              </a:rPr>
              <a:t>Example</a:t>
            </a:r>
          </a:p>
          <a:p>
            <a:pPr marL="0" indent="0">
              <a:buNone/>
            </a:pPr>
            <a:r>
              <a:rPr lang="en-US" sz="2200" dirty="0">
                <a:latin typeface="Times New Roman" panose="02020603050405020304" pitchFamily="18" charset="0"/>
                <a:cs typeface="Times New Roman" panose="02020603050405020304" pitchFamily="18" charset="0"/>
              </a:rPr>
              <a:t>Exit the loop when x is "banana":</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fruits = ["apple", "banana", "cherry"]</a:t>
            </a:r>
          </a:p>
          <a:p>
            <a:pPr marL="0" indent="0">
              <a:buNone/>
            </a:pPr>
            <a:r>
              <a:rPr lang="en-US" sz="2200" dirty="0">
                <a:latin typeface="Times New Roman" panose="02020603050405020304" pitchFamily="18" charset="0"/>
                <a:cs typeface="Times New Roman" panose="02020603050405020304" pitchFamily="18" charset="0"/>
              </a:rPr>
              <a:t>for x in fruits:</a:t>
            </a:r>
          </a:p>
          <a:p>
            <a:pPr marL="0" indent="0">
              <a:buNone/>
            </a:pPr>
            <a:r>
              <a:rPr lang="en-US" sz="2200" dirty="0">
                <a:latin typeface="Times New Roman" panose="02020603050405020304" pitchFamily="18" charset="0"/>
                <a:cs typeface="Times New Roman" panose="02020603050405020304" pitchFamily="18" charset="0"/>
              </a:rPr>
              <a:t>  print(x)</a:t>
            </a:r>
          </a:p>
          <a:p>
            <a:pPr marL="0" indent="0">
              <a:buNone/>
            </a:pPr>
            <a:r>
              <a:rPr lang="en-US" sz="2200" dirty="0">
                <a:latin typeface="Times New Roman" panose="02020603050405020304" pitchFamily="18" charset="0"/>
                <a:cs typeface="Times New Roman" panose="02020603050405020304" pitchFamily="18" charset="0"/>
              </a:rPr>
              <a:t>  if x == "banana":</a:t>
            </a:r>
          </a:p>
          <a:p>
            <a:pPr marL="0" indent="0">
              <a:buNone/>
            </a:pPr>
            <a:r>
              <a:rPr lang="en-US" sz="2200" dirty="0">
                <a:latin typeface="Times New Roman" panose="02020603050405020304" pitchFamily="18" charset="0"/>
                <a:cs typeface="Times New Roman" panose="02020603050405020304" pitchFamily="18" charset="0"/>
              </a:rPr>
              <a:t>    break</a:t>
            </a:r>
          </a:p>
        </p:txBody>
      </p:sp>
      <p:pic>
        <p:nvPicPr>
          <p:cNvPr id="5" name="Picture 4"/>
          <p:cNvPicPr>
            <a:picLocks noChangeAspect="1"/>
          </p:cNvPicPr>
          <p:nvPr/>
        </p:nvPicPr>
        <p:blipFill>
          <a:blip r:embed="rId2"/>
          <a:stretch>
            <a:fillRect/>
          </a:stretch>
        </p:blipFill>
        <p:spPr>
          <a:xfrm>
            <a:off x="6300978" y="2489835"/>
            <a:ext cx="5295900" cy="1695450"/>
          </a:xfrm>
          <a:prstGeom prst="rect">
            <a:avLst/>
          </a:prstGeom>
        </p:spPr>
      </p:pic>
    </p:spTree>
    <p:extLst>
      <p:ext uri="{BB962C8B-B14F-4D97-AF65-F5344CB8AC3E}">
        <p14:creationId xmlns:p14="http://schemas.microsoft.com/office/powerpoint/2010/main" val="3785301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Structured Programming</a:t>
            </a:r>
            <a:endParaRPr lang="en-US" sz="2400" dirty="0"/>
          </a:p>
        </p:txBody>
      </p:sp>
      <p:sp>
        <p:nvSpPr>
          <p:cNvPr id="3" name="Content Placeholder 2"/>
          <p:cNvSpPr>
            <a:spLocks noGrp="1"/>
          </p:cNvSpPr>
          <p:nvPr>
            <p:ph idx="1"/>
          </p:nvPr>
        </p:nvSpPr>
        <p:spPr/>
        <p:txBody>
          <a:bodyPr>
            <a:normAutofit/>
          </a:bodyPr>
          <a:lstStyle/>
          <a:p>
            <a:pPr>
              <a:lnSpc>
                <a:spcPct val="100000"/>
              </a:lnSpc>
              <a:spcBef>
                <a:spcPts val="0"/>
              </a:spcBef>
            </a:pPr>
            <a:r>
              <a:rPr lang="en-US" sz="2200" dirty="0">
                <a:latin typeface="Times New Roman" panose="02020603050405020304" pitchFamily="18" charset="0"/>
                <a:cs typeface="Times New Roman" panose="02020603050405020304" pitchFamily="18" charset="0"/>
              </a:rPr>
              <a:t>Structured programming is a paradigm that is based on improving </a:t>
            </a:r>
            <a:r>
              <a:rPr lang="en-US" sz="2200" b="1" dirty="0">
                <a:latin typeface="Times New Roman" panose="02020603050405020304" pitchFamily="18" charset="0"/>
                <a:cs typeface="Times New Roman" panose="02020603050405020304" pitchFamily="18" charset="0"/>
              </a:rPr>
              <a:t>clarity and quality of programs </a:t>
            </a:r>
            <a:r>
              <a:rPr lang="en-US" sz="2200" dirty="0">
                <a:latin typeface="Times New Roman" panose="02020603050405020304" pitchFamily="18" charset="0"/>
                <a:cs typeface="Times New Roman" panose="02020603050405020304" pitchFamily="18" charset="0"/>
              </a:rPr>
              <a:t>by using subroutines, block structures and loops (for and while) </a:t>
            </a:r>
            <a:r>
              <a:rPr lang="en-US" sz="2200" b="1" dirty="0">
                <a:latin typeface="Times New Roman" panose="02020603050405020304" pitchFamily="18" charset="0"/>
                <a:cs typeface="Times New Roman" panose="02020603050405020304" pitchFamily="18" charset="0"/>
              </a:rPr>
              <a:t>and discouraging the use of </a:t>
            </a:r>
            <a:r>
              <a:rPr lang="en-US" sz="2200" b="1" dirty="0" err="1">
                <a:latin typeface="Times New Roman" panose="02020603050405020304" pitchFamily="18" charset="0"/>
                <a:cs typeface="Times New Roman" panose="02020603050405020304" pitchFamily="18" charset="0"/>
              </a:rPr>
              <a:t>goto</a:t>
            </a:r>
            <a:r>
              <a:rPr lang="en-US" sz="2200" b="1" dirty="0">
                <a:latin typeface="Times New Roman" panose="02020603050405020304" pitchFamily="18" charset="0"/>
                <a:cs typeface="Times New Roman" panose="02020603050405020304" pitchFamily="18" charset="0"/>
              </a:rPr>
              <a:t> statement</a:t>
            </a:r>
            <a:r>
              <a:rPr lang="en-US" sz="22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US" sz="2200" dirty="0">
                <a:latin typeface="Times New Roman" panose="02020603050405020304" pitchFamily="18" charset="0"/>
                <a:cs typeface="Times New Roman" panose="02020603050405020304" pitchFamily="18" charset="0"/>
              </a:rPr>
              <a:t>1. History</a:t>
            </a:r>
          </a:p>
          <a:p>
            <a:pPr marL="0" indent="0">
              <a:lnSpc>
                <a:spcPct val="100000"/>
              </a:lnSpc>
              <a:spcBef>
                <a:spcPts val="0"/>
              </a:spcBef>
              <a:buNone/>
            </a:pPr>
            <a:r>
              <a:rPr lang="en-US" sz="2200" dirty="0">
                <a:latin typeface="Times New Roman" panose="02020603050405020304" pitchFamily="18" charset="0"/>
                <a:cs typeface="Times New Roman" panose="02020603050405020304" pitchFamily="18" charset="0"/>
              </a:rPr>
              <a:t>2. Overview</a:t>
            </a:r>
          </a:p>
          <a:p>
            <a:pPr marL="0" indent="0">
              <a:lnSpc>
                <a:spcPct val="100000"/>
              </a:lnSpc>
              <a:spcBef>
                <a:spcPts val="0"/>
              </a:spcBef>
              <a:buNone/>
            </a:pPr>
            <a:r>
              <a:rPr lang="en-US" sz="2200" dirty="0">
                <a:latin typeface="Times New Roman" panose="02020603050405020304" pitchFamily="18" charset="0"/>
                <a:cs typeface="Times New Roman" panose="02020603050405020304" pitchFamily="18" charset="0"/>
              </a:rPr>
              <a:t>3. Component</a:t>
            </a:r>
          </a:p>
          <a:p>
            <a:pPr marL="0" indent="0">
              <a:lnSpc>
                <a:spcPct val="100000"/>
              </a:lnSpc>
              <a:spcBef>
                <a:spcPts val="0"/>
              </a:spcBef>
              <a:buNone/>
            </a:pPr>
            <a:r>
              <a:rPr lang="en-US" sz="2200" dirty="0">
                <a:latin typeface="Times New Roman" panose="02020603050405020304" pitchFamily="18" charset="0"/>
                <a:cs typeface="Times New Roman" panose="02020603050405020304" pitchFamily="18" charset="0"/>
              </a:rPr>
              <a:t>4. Representations in different languages(C,C++,</a:t>
            </a:r>
            <a:r>
              <a:rPr lang="en-US" sz="2200" dirty="0" err="1">
                <a:latin typeface="Times New Roman" panose="02020603050405020304" pitchFamily="18" charset="0"/>
                <a:cs typeface="Times New Roman" panose="02020603050405020304" pitchFamily="18" charset="0"/>
              </a:rPr>
              <a:t>Java,python</a:t>
            </a:r>
            <a:r>
              <a:rPr lang="en-US" sz="2200" dirty="0">
                <a:latin typeface="Times New Roman" panose="02020603050405020304" pitchFamily="18" charset="0"/>
                <a:cs typeface="Times New Roman" panose="02020603050405020304" pitchFamily="18" charset="0"/>
              </a:rPr>
              <a:t>)</a:t>
            </a:r>
          </a:p>
          <a:p>
            <a:pPr marL="0" indent="0">
              <a:buNone/>
            </a:pPr>
            <a:endParaRPr lang="en-US" sz="2200" dirty="0"/>
          </a:p>
        </p:txBody>
      </p:sp>
    </p:spTree>
    <p:extLst>
      <p:ext uri="{BB962C8B-B14F-4D97-AF65-F5344CB8AC3E}">
        <p14:creationId xmlns:p14="http://schemas.microsoft.com/office/powerpoint/2010/main" val="660284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0969752" cy="6858000"/>
          </a:xfrm>
        </p:spPr>
        <p:txBody>
          <a:bodyPr>
            <a:normAutofit fontScale="62500" lnSpcReduction="20000"/>
          </a:bodyPr>
          <a:lstStyle/>
          <a:p>
            <a:r>
              <a:rPr lang="en-US" b="1" dirty="0"/>
              <a:t>Example</a:t>
            </a:r>
          </a:p>
          <a:p>
            <a:pPr marL="0" indent="0">
              <a:buNone/>
            </a:pPr>
            <a:r>
              <a:rPr lang="en-US" sz="3500" dirty="0">
                <a:latin typeface="Times New Roman" panose="02020603050405020304" pitchFamily="18" charset="0"/>
                <a:cs typeface="Times New Roman" panose="02020603050405020304" pitchFamily="18" charset="0"/>
              </a:rPr>
              <a:t>Exit the loop when x is "banana", but this time the break comes before the print:</a:t>
            </a:r>
          </a:p>
          <a:p>
            <a:pPr marL="0" indent="0">
              <a:buNone/>
            </a:pPr>
            <a:r>
              <a:rPr lang="en-US" sz="3500" dirty="0">
                <a:latin typeface="Times New Roman" panose="02020603050405020304" pitchFamily="18" charset="0"/>
                <a:cs typeface="Times New Roman" panose="02020603050405020304" pitchFamily="18" charset="0"/>
              </a:rPr>
              <a:t>fruits = ["apple", "banana", "cherry"]</a:t>
            </a:r>
          </a:p>
          <a:p>
            <a:pPr marL="0" indent="0">
              <a:buNone/>
            </a:pPr>
            <a:r>
              <a:rPr lang="en-US" sz="3500" dirty="0">
                <a:latin typeface="Times New Roman" panose="02020603050405020304" pitchFamily="18" charset="0"/>
                <a:cs typeface="Times New Roman" panose="02020603050405020304" pitchFamily="18" charset="0"/>
              </a:rPr>
              <a:t>for x in fruits:</a:t>
            </a:r>
          </a:p>
          <a:p>
            <a:pPr marL="0" indent="0">
              <a:buNone/>
            </a:pPr>
            <a:r>
              <a:rPr lang="en-US" sz="3500" dirty="0">
                <a:latin typeface="Times New Roman" panose="02020603050405020304" pitchFamily="18" charset="0"/>
                <a:cs typeface="Times New Roman" panose="02020603050405020304" pitchFamily="18" charset="0"/>
              </a:rPr>
              <a:t>  if x == "banana":</a:t>
            </a:r>
          </a:p>
          <a:p>
            <a:pPr marL="0" indent="0">
              <a:buNone/>
            </a:pPr>
            <a:r>
              <a:rPr lang="en-US" sz="3500" dirty="0">
                <a:latin typeface="Times New Roman" panose="02020603050405020304" pitchFamily="18" charset="0"/>
                <a:cs typeface="Times New Roman" panose="02020603050405020304" pitchFamily="18" charset="0"/>
              </a:rPr>
              <a:t>    break</a:t>
            </a:r>
          </a:p>
          <a:p>
            <a:pPr marL="0" indent="0">
              <a:buNone/>
            </a:pPr>
            <a:r>
              <a:rPr lang="en-US" sz="3500" dirty="0">
                <a:latin typeface="Times New Roman" panose="02020603050405020304" pitchFamily="18" charset="0"/>
                <a:cs typeface="Times New Roman" panose="02020603050405020304" pitchFamily="18" charset="0"/>
              </a:rPr>
              <a:t>  print(x)</a:t>
            </a:r>
          </a:p>
          <a:p>
            <a:pPr marL="0" indent="0">
              <a:buNone/>
            </a:pPr>
            <a:r>
              <a:rPr lang="en-US" sz="3600" b="1" dirty="0">
                <a:latin typeface="Times New Roman" panose="02020603050405020304" pitchFamily="18" charset="0"/>
                <a:cs typeface="Times New Roman" panose="02020603050405020304" pitchFamily="18" charset="0"/>
              </a:rPr>
              <a:t>The continue Statement</a:t>
            </a:r>
          </a:p>
          <a:p>
            <a:pPr marL="0" indent="0">
              <a:buNone/>
            </a:pPr>
            <a:r>
              <a:rPr lang="en-US" sz="3500" dirty="0">
                <a:latin typeface="Times New Roman" panose="02020603050405020304" pitchFamily="18" charset="0"/>
                <a:cs typeface="Times New Roman" panose="02020603050405020304" pitchFamily="18" charset="0"/>
              </a:rPr>
              <a:t>With the continue statement we can stop the current iteration of the loop, and continue with the next:</a:t>
            </a:r>
          </a:p>
          <a:p>
            <a:pPr marL="0" indent="0">
              <a:buNone/>
            </a:pPr>
            <a:r>
              <a:rPr lang="en-US" sz="3500" dirty="0">
                <a:latin typeface="Times New Roman" panose="02020603050405020304" pitchFamily="18" charset="0"/>
                <a:cs typeface="Times New Roman" panose="02020603050405020304" pitchFamily="18" charset="0"/>
              </a:rPr>
              <a:t>Example</a:t>
            </a:r>
          </a:p>
          <a:p>
            <a:pPr marL="0" indent="0">
              <a:buNone/>
            </a:pPr>
            <a:r>
              <a:rPr lang="en-US" sz="3500" dirty="0">
                <a:latin typeface="Times New Roman" panose="02020603050405020304" pitchFamily="18" charset="0"/>
                <a:cs typeface="Times New Roman" panose="02020603050405020304" pitchFamily="18" charset="0"/>
              </a:rPr>
              <a:t>Do not print banana:</a:t>
            </a:r>
          </a:p>
          <a:p>
            <a:pPr marL="0" indent="0">
              <a:buNone/>
            </a:pPr>
            <a:endParaRPr lang="en-US" sz="3500" dirty="0">
              <a:latin typeface="Times New Roman" panose="02020603050405020304" pitchFamily="18" charset="0"/>
              <a:cs typeface="Times New Roman" panose="02020603050405020304" pitchFamily="18" charset="0"/>
            </a:endParaRPr>
          </a:p>
          <a:p>
            <a:pPr marL="0" indent="0">
              <a:buNone/>
            </a:pPr>
            <a:r>
              <a:rPr lang="en-US" sz="3500" dirty="0">
                <a:latin typeface="Times New Roman" panose="02020603050405020304" pitchFamily="18" charset="0"/>
                <a:cs typeface="Times New Roman" panose="02020603050405020304" pitchFamily="18" charset="0"/>
              </a:rPr>
              <a:t>fruits = ["apple", "banana", "cherry"]</a:t>
            </a:r>
          </a:p>
          <a:p>
            <a:pPr marL="0" indent="0">
              <a:buNone/>
            </a:pPr>
            <a:r>
              <a:rPr lang="en-US" sz="3500" dirty="0">
                <a:latin typeface="Times New Roman" panose="02020603050405020304" pitchFamily="18" charset="0"/>
                <a:cs typeface="Times New Roman" panose="02020603050405020304" pitchFamily="18" charset="0"/>
              </a:rPr>
              <a:t>for x in fruits:</a:t>
            </a:r>
          </a:p>
          <a:p>
            <a:pPr marL="0" indent="0">
              <a:buNone/>
            </a:pPr>
            <a:r>
              <a:rPr lang="en-US" sz="3500" dirty="0">
                <a:latin typeface="Times New Roman" panose="02020603050405020304" pitchFamily="18" charset="0"/>
                <a:cs typeface="Times New Roman" panose="02020603050405020304" pitchFamily="18" charset="0"/>
              </a:rPr>
              <a:t>  if x == "banana":</a:t>
            </a:r>
          </a:p>
          <a:p>
            <a:pPr marL="0" indent="0">
              <a:buNone/>
            </a:pPr>
            <a:r>
              <a:rPr lang="en-US" sz="3500" dirty="0">
                <a:latin typeface="Times New Roman" panose="02020603050405020304" pitchFamily="18" charset="0"/>
                <a:cs typeface="Times New Roman" panose="02020603050405020304" pitchFamily="18" charset="0"/>
              </a:rPr>
              <a:t>    continue</a:t>
            </a:r>
          </a:p>
          <a:p>
            <a:pPr marL="0" indent="0">
              <a:buNone/>
            </a:pPr>
            <a:r>
              <a:rPr lang="en-US" sz="3500" dirty="0">
                <a:latin typeface="Times New Roman" panose="02020603050405020304" pitchFamily="18" charset="0"/>
                <a:cs typeface="Times New Roman" panose="02020603050405020304" pitchFamily="18" charset="0"/>
              </a:rPr>
              <a:t>  print(x)</a:t>
            </a:r>
          </a:p>
        </p:txBody>
      </p:sp>
      <p:pic>
        <p:nvPicPr>
          <p:cNvPr id="5" name="Picture 4"/>
          <p:cNvPicPr>
            <a:picLocks noChangeAspect="1"/>
          </p:cNvPicPr>
          <p:nvPr/>
        </p:nvPicPr>
        <p:blipFill>
          <a:blip r:embed="rId2"/>
          <a:stretch>
            <a:fillRect/>
          </a:stretch>
        </p:blipFill>
        <p:spPr>
          <a:xfrm>
            <a:off x="4546582" y="3655413"/>
            <a:ext cx="5534025" cy="1504950"/>
          </a:xfrm>
          <a:prstGeom prst="rect">
            <a:avLst/>
          </a:prstGeom>
        </p:spPr>
      </p:pic>
      <p:pic>
        <p:nvPicPr>
          <p:cNvPr id="6" name="Picture 5"/>
          <p:cNvPicPr>
            <a:picLocks noChangeAspect="1"/>
          </p:cNvPicPr>
          <p:nvPr/>
        </p:nvPicPr>
        <p:blipFill>
          <a:blip r:embed="rId3"/>
          <a:stretch>
            <a:fillRect/>
          </a:stretch>
        </p:blipFill>
        <p:spPr>
          <a:xfrm>
            <a:off x="4710212" y="736142"/>
            <a:ext cx="4443413" cy="1914525"/>
          </a:xfrm>
          <a:prstGeom prst="rect">
            <a:avLst/>
          </a:prstGeom>
        </p:spPr>
      </p:pic>
    </p:spTree>
    <p:extLst>
      <p:ext uri="{BB962C8B-B14F-4D97-AF65-F5344CB8AC3E}">
        <p14:creationId xmlns:p14="http://schemas.microsoft.com/office/powerpoint/2010/main" val="1031771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435"/>
          </a:xfrm>
        </p:spPr>
        <p:txBody>
          <a:bodyPr>
            <a:normAutofit fontScale="90000"/>
          </a:bodyPr>
          <a:lstStyle/>
          <a:p>
            <a:br>
              <a:rPr lang="en-US" b="1" dirty="0"/>
            </a:br>
            <a:r>
              <a:rPr lang="en-US" sz="2700" b="1" dirty="0">
                <a:latin typeface="Times New Roman" panose="02020603050405020304" pitchFamily="18" charset="0"/>
                <a:cs typeface="Times New Roman" panose="02020603050405020304" pitchFamily="18" charset="0"/>
              </a:rPr>
              <a:t>The range() Function</a:t>
            </a:r>
            <a:br>
              <a:rPr lang="en-US" dirty="0"/>
            </a:br>
            <a:endParaRPr lang="en-US" dirty="0"/>
          </a:p>
        </p:txBody>
      </p:sp>
      <p:sp>
        <p:nvSpPr>
          <p:cNvPr id="3" name="Content Placeholder 2"/>
          <p:cNvSpPr>
            <a:spLocks noGrp="1"/>
          </p:cNvSpPr>
          <p:nvPr>
            <p:ph idx="1"/>
          </p:nvPr>
        </p:nvSpPr>
        <p:spPr>
          <a:xfrm>
            <a:off x="838200" y="1261872"/>
            <a:ext cx="10515600" cy="4915091"/>
          </a:xfrm>
        </p:spPr>
        <p:txBody>
          <a:bodyPr>
            <a:normAutofit/>
          </a:bodyPr>
          <a:lstStyle/>
          <a:p>
            <a:r>
              <a:rPr lang="en-US" sz="2200" dirty="0">
                <a:latin typeface="Times New Roman" panose="02020603050405020304" pitchFamily="18" charset="0"/>
                <a:cs typeface="Times New Roman" panose="02020603050405020304" pitchFamily="18" charset="0"/>
              </a:rPr>
              <a:t>To loop through a set of code a specified number of times, we can use the range() function,</a:t>
            </a:r>
          </a:p>
          <a:p>
            <a:r>
              <a:rPr lang="en-US" sz="2200" dirty="0">
                <a:latin typeface="Times New Roman" panose="02020603050405020304" pitchFamily="18" charset="0"/>
                <a:cs typeface="Times New Roman" panose="02020603050405020304" pitchFamily="18" charset="0"/>
              </a:rPr>
              <a:t>The range() function returns a sequence of numbers, starting from 0 by default, and increments by 1 (by default), and ends at a specified number.</a:t>
            </a:r>
          </a:p>
          <a:p>
            <a:r>
              <a:rPr lang="en-US" sz="2200" b="1" dirty="0">
                <a:latin typeface="Times New Roman" panose="02020603050405020304" pitchFamily="18" charset="0"/>
                <a:cs typeface="Times New Roman" panose="02020603050405020304" pitchFamily="18" charset="0"/>
              </a:rPr>
              <a:t>Example</a:t>
            </a:r>
          </a:p>
          <a:p>
            <a:r>
              <a:rPr lang="en-US" sz="2200" dirty="0">
                <a:latin typeface="Times New Roman" panose="02020603050405020304" pitchFamily="18" charset="0"/>
                <a:cs typeface="Times New Roman" panose="02020603050405020304" pitchFamily="18" charset="0"/>
              </a:rPr>
              <a:t>Using the range() function:</a:t>
            </a:r>
          </a:p>
          <a:p>
            <a:r>
              <a:rPr lang="en-US" sz="2200" b="1" dirty="0">
                <a:latin typeface="Times New Roman" panose="02020603050405020304" pitchFamily="18" charset="0"/>
                <a:cs typeface="Times New Roman" panose="02020603050405020304" pitchFamily="18" charset="0"/>
              </a:rPr>
              <a:t>for x in range(6):</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print(x)</a:t>
            </a:r>
          </a:p>
          <a:p>
            <a:r>
              <a:rPr lang="en-US" sz="2200" dirty="0">
                <a:latin typeface="Times New Roman" panose="02020603050405020304" pitchFamily="18" charset="0"/>
                <a:cs typeface="Times New Roman" panose="02020603050405020304" pitchFamily="18" charset="0"/>
              </a:rPr>
              <a:t>Note that range(6) is not the values of 0 to 6, but the values 0 to 5.</a:t>
            </a:r>
          </a:p>
        </p:txBody>
      </p:sp>
      <p:pic>
        <p:nvPicPr>
          <p:cNvPr id="4" name="Picture 3"/>
          <p:cNvPicPr>
            <a:picLocks noChangeAspect="1"/>
          </p:cNvPicPr>
          <p:nvPr/>
        </p:nvPicPr>
        <p:blipFill>
          <a:blip r:embed="rId2"/>
          <a:stretch>
            <a:fillRect/>
          </a:stretch>
        </p:blipFill>
        <p:spPr>
          <a:xfrm>
            <a:off x="6294993" y="4918509"/>
            <a:ext cx="4121468" cy="1638490"/>
          </a:xfrm>
          <a:prstGeom prst="rect">
            <a:avLst/>
          </a:prstGeom>
        </p:spPr>
      </p:pic>
    </p:spTree>
    <p:extLst>
      <p:ext uri="{BB962C8B-B14F-4D97-AF65-F5344CB8AC3E}">
        <p14:creationId xmlns:p14="http://schemas.microsoft.com/office/powerpoint/2010/main" val="2881741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9848"/>
            <a:ext cx="10515600" cy="5107115"/>
          </a:xfrm>
        </p:spPr>
        <p:txBody>
          <a:bodyPr/>
          <a:lstStyle/>
          <a:p>
            <a:r>
              <a:rPr lang="en-US" sz="2200" dirty="0">
                <a:latin typeface="Times New Roman" panose="02020603050405020304" pitchFamily="18" charset="0"/>
                <a:cs typeface="Times New Roman" panose="02020603050405020304" pitchFamily="18" charset="0"/>
              </a:rPr>
              <a:t>The range() function defaults to 0 as a starting value, however it is possible to specify the starting value by adding a parameter: range(2, 6), which means values from 2 to 6 (but not including 6):</a:t>
            </a:r>
          </a:p>
          <a:p>
            <a:r>
              <a:rPr lang="en-US" sz="2200" b="1" dirty="0">
                <a:latin typeface="Times New Roman" panose="02020603050405020304" pitchFamily="18" charset="0"/>
                <a:cs typeface="Times New Roman" panose="02020603050405020304" pitchFamily="18" charset="0"/>
              </a:rPr>
              <a:t>Example</a:t>
            </a:r>
          </a:p>
          <a:p>
            <a:pPr marL="0" indent="0">
              <a:buNone/>
            </a:pPr>
            <a:r>
              <a:rPr lang="en-US" sz="2200" dirty="0">
                <a:latin typeface="Times New Roman" panose="02020603050405020304" pitchFamily="18" charset="0"/>
                <a:cs typeface="Times New Roman" panose="02020603050405020304" pitchFamily="18" charset="0"/>
              </a:rPr>
              <a:t>Using the start parameter:</a:t>
            </a:r>
          </a:p>
          <a:p>
            <a:r>
              <a:rPr lang="en-US" sz="2200" b="1" dirty="0">
                <a:latin typeface="Times New Roman" panose="02020603050405020304" pitchFamily="18" charset="0"/>
                <a:cs typeface="Times New Roman" panose="02020603050405020304" pitchFamily="18" charset="0"/>
              </a:rPr>
              <a:t>for x in range(2, 6):</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print(x)</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solidFill>
                  <a:srgbClr val="000000"/>
                </a:solidFill>
                <a:latin typeface="Times New Roman" panose="02020603050405020304" pitchFamily="18" charset="0"/>
                <a:cs typeface="Times New Roman" panose="02020603050405020304" pitchFamily="18" charset="0"/>
              </a:rPr>
              <a:t>The </a:t>
            </a:r>
            <a:r>
              <a:rPr lang="en-US" sz="2200" dirty="0">
                <a:solidFill>
                  <a:srgbClr val="DC143C"/>
                </a:solidFill>
                <a:latin typeface="Times New Roman" panose="02020603050405020304" pitchFamily="18" charset="0"/>
                <a:cs typeface="Times New Roman" panose="02020603050405020304" pitchFamily="18" charset="0"/>
              </a:rPr>
              <a:t>range()</a:t>
            </a:r>
            <a:r>
              <a:rPr lang="en-US" sz="2200" dirty="0">
                <a:solidFill>
                  <a:srgbClr val="000000"/>
                </a:solidFill>
                <a:latin typeface="Times New Roman" panose="02020603050405020304" pitchFamily="18" charset="0"/>
                <a:cs typeface="Times New Roman" panose="02020603050405020304" pitchFamily="18" charset="0"/>
              </a:rPr>
              <a:t> function defaults to increment the sequence by 1, however it is possible to specify the increment value by adding a third parameter: </a:t>
            </a:r>
            <a:r>
              <a:rPr lang="en-US" sz="2200" dirty="0">
                <a:solidFill>
                  <a:srgbClr val="DC143C"/>
                </a:solidFill>
                <a:latin typeface="Times New Roman" panose="02020603050405020304" pitchFamily="18" charset="0"/>
                <a:cs typeface="Times New Roman" panose="02020603050405020304" pitchFamily="18" charset="0"/>
              </a:rPr>
              <a:t>range(2, 30, </a:t>
            </a:r>
            <a:r>
              <a:rPr lang="en-US" sz="2200" b="1" dirty="0">
                <a:solidFill>
                  <a:srgbClr val="DC143C"/>
                </a:solidFill>
                <a:latin typeface="Times New Roman" panose="02020603050405020304" pitchFamily="18" charset="0"/>
                <a:cs typeface="Times New Roman" panose="02020603050405020304" pitchFamily="18" charset="0"/>
              </a:rPr>
              <a:t>3</a:t>
            </a:r>
            <a:r>
              <a:rPr lang="en-US" sz="2200" dirty="0">
                <a:solidFill>
                  <a:srgbClr val="DC143C"/>
                </a:solidFill>
                <a:latin typeface="Times New Roman" panose="02020603050405020304" pitchFamily="18" charset="0"/>
                <a:cs typeface="Times New Roman" panose="02020603050405020304" pitchFamily="18" charset="0"/>
              </a:rPr>
              <a:t>)</a:t>
            </a:r>
            <a:r>
              <a:rPr lang="en-US" sz="2200" dirty="0">
                <a:solidFill>
                  <a:srgbClr val="000000"/>
                </a:solidFill>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4810627" y="1919448"/>
            <a:ext cx="5600700" cy="2409825"/>
          </a:xfrm>
          <a:prstGeom prst="rect">
            <a:avLst/>
          </a:prstGeom>
        </p:spPr>
      </p:pic>
    </p:spTree>
    <p:extLst>
      <p:ext uri="{BB962C8B-B14F-4D97-AF65-F5344CB8AC3E}">
        <p14:creationId xmlns:p14="http://schemas.microsoft.com/office/powerpoint/2010/main" val="1071102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6" y="356135"/>
            <a:ext cx="11122794" cy="5820828"/>
          </a:xfrm>
        </p:spPr>
        <p:txBody>
          <a:bodyPr/>
          <a:lstStyle/>
          <a:p>
            <a:r>
              <a:rPr lang="en-US" dirty="0"/>
              <a:t>Example</a:t>
            </a:r>
          </a:p>
          <a:p>
            <a:r>
              <a:rPr lang="en-US" dirty="0"/>
              <a:t>Increment the sequence with 3 (default is 1):</a:t>
            </a:r>
          </a:p>
          <a:p>
            <a:pPr marL="0" indent="0">
              <a:buNone/>
            </a:pPr>
            <a:r>
              <a:rPr lang="en-US" dirty="0"/>
              <a:t>  for x in range(2, 30, 3):</a:t>
            </a:r>
            <a:br>
              <a:rPr lang="en-US" dirty="0"/>
            </a:br>
            <a:r>
              <a:rPr lang="en-US" dirty="0"/>
              <a:t>  print(x)</a:t>
            </a:r>
          </a:p>
          <a:p>
            <a:pPr marL="0" indent="0">
              <a:buNone/>
            </a:pPr>
            <a:endParaRPr lang="en-US" dirty="0"/>
          </a:p>
        </p:txBody>
      </p:sp>
      <p:pic>
        <p:nvPicPr>
          <p:cNvPr id="4" name="Picture 3"/>
          <p:cNvPicPr>
            <a:picLocks noChangeAspect="1"/>
          </p:cNvPicPr>
          <p:nvPr/>
        </p:nvPicPr>
        <p:blipFill>
          <a:blip r:embed="rId2"/>
          <a:stretch>
            <a:fillRect/>
          </a:stretch>
        </p:blipFill>
        <p:spPr>
          <a:xfrm>
            <a:off x="7728966" y="2238756"/>
            <a:ext cx="3472434" cy="3733800"/>
          </a:xfrm>
          <a:prstGeom prst="rect">
            <a:avLst/>
          </a:prstGeom>
        </p:spPr>
      </p:pic>
    </p:spTree>
    <p:extLst>
      <p:ext uri="{BB962C8B-B14F-4D97-AF65-F5344CB8AC3E}">
        <p14:creationId xmlns:p14="http://schemas.microsoft.com/office/powerpoint/2010/main" val="1371871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579"/>
          </a:xfrm>
        </p:spPr>
        <p:txBody>
          <a:bodyPr>
            <a:normAutofit fontScale="90000"/>
          </a:bodyPr>
          <a:lstStyle/>
          <a:p>
            <a:br>
              <a:rPr lang="en-US" dirty="0"/>
            </a:br>
            <a:r>
              <a:rPr lang="en-US" sz="2700" b="1" dirty="0">
                <a:latin typeface="Times New Roman" panose="02020603050405020304" pitchFamily="18" charset="0"/>
                <a:cs typeface="Times New Roman" panose="02020603050405020304" pitchFamily="18" charset="0"/>
              </a:rPr>
              <a:t>Else in For Loop</a:t>
            </a:r>
            <a:br>
              <a:rPr lang="en-US" sz="2700" dirty="0">
                <a:latin typeface="Times New Roman" panose="02020603050405020304" pitchFamily="18" charset="0"/>
                <a:cs typeface="Times New Roman" panose="02020603050405020304" pitchFamily="18" charset="0"/>
              </a:rPr>
            </a:br>
            <a:endParaRPr lang="en-US" sz="27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49553"/>
            <a:ext cx="10515600" cy="4351338"/>
          </a:xfrm>
        </p:spPr>
        <p:txBody>
          <a:bodyPr>
            <a:normAutofit/>
          </a:bodyPr>
          <a:lstStyle/>
          <a:p>
            <a:r>
              <a:rPr lang="en-US" sz="2200" dirty="0">
                <a:latin typeface="Times New Roman" panose="02020603050405020304" pitchFamily="18" charset="0"/>
                <a:cs typeface="Times New Roman" panose="02020603050405020304" pitchFamily="18" charset="0"/>
              </a:rPr>
              <a:t>The else keyword in a for loop specifies a block of code to be executed when the loop is finished:</a:t>
            </a:r>
          </a:p>
          <a:p>
            <a:r>
              <a:rPr lang="en-US" sz="2200" b="1" dirty="0">
                <a:latin typeface="Times New Roman" panose="02020603050405020304" pitchFamily="18" charset="0"/>
                <a:cs typeface="Times New Roman" panose="02020603050405020304" pitchFamily="18" charset="0"/>
              </a:rPr>
              <a:t>Example</a:t>
            </a:r>
          </a:p>
          <a:p>
            <a:r>
              <a:rPr lang="en-US" sz="2200" dirty="0">
                <a:latin typeface="Times New Roman" panose="02020603050405020304" pitchFamily="18" charset="0"/>
                <a:cs typeface="Times New Roman" panose="02020603050405020304" pitchFamily="18" charset="0"/>
              </a:rPr>
              <a:t>Print all numbers from 0 to 5, and print a message when the loop has ended:</a:t>
            </a:r>
          </a:p>
          <a:p>
            <a:pPr marL="0" indent="0">
              <a:buNone/>
            </a:pPr>
            <a:r>
              <a:rPr lang="en-US" sz="2200" b="1" dirty="0">
                <a:latin typeface="Times New Roman" panose="02020603050405020304" pitchFamily="18" charset="0"/>
                <a:cs typeface="Times New Roman" panose="02020603050405020304" pitchFamily="18" charset="0"/>
              </a:rPr>
              <a:t>for x in range(6):</a:t>
            </a:r>
          </a:p>
          <a:p>
            <a:pPr marL="0" indent="0">
              <a:buNone/>
            </a:pPr>
            <a:r>
              <a:rPr lang="en-US" sz="2200" b="1" dirty="0">
                <a:latin typeface="Times New Roman" panose="02020603050405020304" pitchFamily="18" charset="0"/>
                <a:cs typeface="Times New Roman" panose="02020603050405020304" pitchFamily="18" charset="0"/>
              </a:rPr>
              <a:t>  print(x)</a:t>
            </a:r>
          </a:p>
          <a:p>
            <a:pPr marL="0" indent="0">
              <a:buNone/>
            </a:pPr>
            <a:r>
              <a:rPr lang="en-US" sz="2200" b="1" dirty="0">
                <a:latin typeface="Times New Roman" panose="02020603050405020304" pitchFamily="18" charset="0"/>
                <a:cs typeface="Times New Roman" panose="02020603050405020304" pitchFamily="18" charset="0"/>
              </a:rPr>
              <a:t>else:</a:t>
            </a:r>
          </a:p>
          <a:p>
            <a:pPr marL="0" indent="0">
              <a:buNone/>
            </a:pPr>
            <a:r>
              <a:rPr lang="en-US" sz="2200" b="1" dirty="0">
                <a:latin typeface="Times New Roman" panose="02020603050405020304" pitchFamily="18" charset="0"/>
                <a:cs typeface="Times New Roman" panose="02020603050405020304" pitchFamily="18" charset="0"/>
              </a:rPr>
              <a:t>print("Finally finished!")</a:t>
            </a:r>
          </a:p>
        </p:txBody>
      </p:sp>
    </p:spTree>
    <p:extLst>
      <p:ext uri="{BB962C8B-B14F-4D97-AF65-F5344CB8AC3E}">
        <p14:creationId xmlns:p14="http://schemas.microsoft.com/office/powerpoint/2010/main" val="810995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Nested Loops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79576"/>
            <a:ext cx="10515600" cy="4997387"/>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A nested loop is a loop inside a loop.</a:t>
            </a:r>
          </a:p>
          <a:p>
            <a:r>
              <a:rPr lang="en-US" sz="2200" dirty="0">
                <a:latin typeface="Times New Roman" panose="02020603050405020304" pitchFamily="18" charset="0"/>
                <a:cs typeface="Times New Roman" panose="02020603050405020304" pitchFamily="18" charset="0"/>
              </a:rPr>
              <a:t>The "inner loop" will be executed one time for each iteration of the "outer loop":</a:t>
            </a:r>
          </a:p>
          <a:p>
            <a:r>
              <a:rPr lang="en-US" sz="2200" b="1" dirty="0">
                <a:latin typeface="Times New Roman" panose="02020603050405020304" pitchFamily="18" charset="0"/>
                <a:cs typeface="Times New Roman" panose="02020603050405020304" pitchFamily="18" charset="0"/>
              </a:rPr>
              <a:t>Example</a:t>
            </a:r>
          </a:p>
          <a:p>
            <a:r>
              <a:rPr lang="en-US" sz="2200" dirty="0">
                <a:latin typeface="Times New Roman" panose="02020603050405020304" pitchFamily="18" charset="0"/>
                <a:cs typeface="Times New Roman" panose="02020603050405020304" pitchFamily="18" charset="0"/>
              </a:rPr>
              <a:t>Print each adjective for every fruit:</a:t>
            </a:r>
          </a:p>
          <a:p>
            <a:r>
              <a:rPr lang="en-US" sz="2200" b="1" dirty="0" err="1">
                <a:latin typeface="Times New Roman" panose="02020603050405020304" pitchFamily="18" charset="0"/>
                <a:cs typeface="Times New Roman" panose="02020603050405020304" pitchFamily="18" charset="0"/>
              </a:rPr>
              <a:t>adj</a:t>
            </a:r>
            <a:r>
              <a:rPr lang="en-US" sz="2200" b="1" dirty="0">
                <a:latin typeface="Times New Roman" panose="02020603050405020304" pitchFamily="18" charset="0"/>
                <a:cs typeface="Times New Roman" panose="02020603050405020304" pitchFamily="18" charset="0"/>
              </a:rPr>
              <a:t> = ["red", "big", "tasty"]</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fruits = ["apple", "banana", "cherry"]</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for x in </a:t>
            </a:r>
            <a:r>
              <a:rPr lang="en-US" sz="2200" b="1" dirty="0" err="1">
                <a:latin typeface="Times New Roman" panose="02020603050405020304" pitchFamily="18" charset="0"/>
                <a:cs typeface="Times New Roman" panose="02020603050405020304" pitchFamily="18" charset="0"/>
              </a:rPr>
              <a:t>adj</a:t>
            </a:r>
            <a:r>
              <a:rPr lang="en-US" sz="2200" b="1" dirty="0">
                <a:latin typeface="Times New Roman" panose="02020603050405020304" pitchFamily="18" charset="0"/>
                <a:cs typeface="Times New Roman" panose="02020603050405020304" pitchFamily="18" charset="0"/>
              </a:rPr>
              <a:t>:</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for y in fruits:</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print(x, y)</a:t>
            </a:r>
          </a:p>
          <a:p>
            <a:endParaRPr lang="en-US" dirty="0"/>
          </a:p>
        </p:txBody>
      </p:sp>
      <p:pic>
        <p:nvPicPr>
          <p:cNvPr id="4" name="Picture 3"/>
          <p:cNvPicPr>
            <a:picLocks noChangeAspect="1"/>
          </p:cNvPicPr>
          <p:nvPr/>
        </p:nvPicPr>
        <p:blipFill>
          <a:blip r:embed="rId2"/>
          <a:stretch>
            <a:fillRect/>
          </a:stretch>
        </p:blipFill>
        <p:spPr>
          <a:xfrm>
            <a:off x="6756125" y="2461601"/>
            <a:ext cx="4112514" cy="2433336"/>
          </a:xfrm>
          <a:prstGeom prst="rect">
            <a:avLst/>
          </a:prstGeom>
        </p:spPr>
      </p:pic>
      <p:sp>
        <p:nvSpPr>
          <p:cNvPr id="5" name="Rectangle 4"/>
          <p:cNvSpPr/>
          <p:nvPr/>
        </p:nvSpPr>
        <p:spPr>
          <a:xfrm>
            <a:off x="691763" y="6176963"/>
            <a:ext cx="7060074" cy="369332"/>
          </a:xfrm>
          <a:prstGeom prst="rect">
            <a:avLst/>
          </a:prstGeom>
        </p:spPr>
        <p:txBody>
          <a:bodyPr wrap="none">
            <a:spAutoFit/>
          </a:bodyPr>
          <a:lstStyle/>
          <a:p>
            <a:r>
              <a:rPr lang="en-US" b="1" dirty="0"/>
              <a:t>Reference : https://www.w3schools.com/python/python_for_loops.asp</a:t>
            </a:r>
          </a:p>
        </p:txBody>
      </p:sp>
    </p:spTree>
    <p:extLst>
      <p:ext uri="{BB962C8B-B14F-4D97-AF65-F5344CB8AC3E}">
        <p14:creationId xmlns:p14="http://schemas.microsoft.com/office/powerpoint/2010/main" val="2981916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008" y="169323"/>
            <a:ext cx="10515600" cy="525622"/>
          </a:xfrm>
        </p:spPr>
        <p:txBody>
          <a:bodyPr>
            <a:normAutofit fontScale="90000"/>
          </a:bodyPr>
          <a:lstStyle/>
          <a:p>
            <a:r>
              <a:rPr lang="en-US" dirty="0"/>
              <a:t>Note:</a:t>
            </a:r>
          </a:p>
        </p:txBody>
      </p:sp>
      <p:sp>
        <p:nvSpPr>
          <p:cNvPr id="3" name="Content Placeholder 2"/>
          <p:cNvSpPr>
            <a:spLocks noGrp="1"/>
          </p:cNvSpPr>
          <p:nvPr>
            <p:ph idx="1"/>
          </p:nvPr>
        </p:nvSpPr>
        <p:spPr>
          <a:xfrm>
            <a:off x="838200" y="1078992"/>
            <a:ext cx="10515600" cy="5458968"/>
          </a:xfrm>
        </p:spPr>
        <p:txBody>
          <a:bodyPr>
            <a:normAutofit fontScale="62500" lnSpcReduction="20000"/>
          </a:bodyPr>
          <a:lstStyle/>
          <a:p>
            <a:pPr marL="0" indent="0">
              <a:lnSpc>
                <a:spcPct val="120000"/>
              </a:lnSpc>
              <a:spcBef>
                <a:spcPts val="0"/>
              </a:spcBef>
              <a:buNone/>
            </a:pPr>
            <a:r>
              <a:rPr lang="en-US" sz="3100" b="1" dirty="0">
                <a:solidFill>
                  <a:srgbClr val="C00000"/>
                </a:solidFill>
                <a:latin typeface="Times New Roman" panose="02020603050405020304" pitchFamily="18" charset="0"/>
                <a:cs typeface="Times New Roman" panose="02020603050405020304" pitchFamily="18" charset="0"/>
              </a:rPr>
              <a:t>What is meant by structured language?</a:t>
            </a:r>
          </a:p>
          <a:p>
            <a:pPr>
              <a:lnSpc>
                <a:spcPct val="120000"/>
              </a:lnSpc>
              <a:spcBef>
                <a:spcPts val="0"/>
              </a:spcBef>
            </a:pPr>
            <a:r>
              <a:rPr lang="en-US" sz="3100" dirty="0">
                <a:latin typeface="Times New Roman" panose="02020603050405020304" pitchFamily="18" charset="0"/>
                <a:cs typeface="Times New Roman" panose="02020603050405020304" pitchFamily="18" charset="0"/>
              </a:rPr>
              <a:t>C is called a </a:t>
            </a:r>
            <a:r>
              <a:rPr lang="en-US" sz="3100" b="1" dirty="0">
                <a:latin typeface="Times New Roman" panose="02020603050405020304" pitchFamily="18" charset="0"/>
                <a:cs typeface="Times New Roman" panose="02020603050405020304" pitchFamily="18" charset="0"/>
              </a:rPr>
              <a:t>structured</a:t>
            </a:r>
            <a:r>
              <a:rPr lang="en-US" sz="3100" dirty="0">
                <a:latin typeface="Times New Roman" panose="02020603050405020304" pitchFamily="18" charset="0"/>
                <a:cs typeface="Times New Roman" panose="02020603050405020304" pitchFamily="18" charset="0"/>
              </a:rPr>
              <a:t> programming </a:t>
            </a:r>
            <a:r>
              <a:rPr lang="en-US" sz="3100" b="1" dirty="0">
                <a:latin typeface="Times New Roman" panose="02020603050405020304" pitchFamily="18" charset="0"/>
                <a:cs typeface="Times New Roman" panose="02020603050405020304" pitchFamily="18" charset="0"/>
              </a:rPr>
              <a:t>language</a:t>
            </a:r>
            <a:r>
              <a:rPr lang="en-US" sz="3100" dirty="0">
                <a:latin typeface="Times New Roman" panose="02020603050405020304" pitchFamily="18" charset="0"/>
                <a:cs typeface="Times New Roman" panose="02020603050405020304" pitchFamily="18" charset="0"/>
              </a:rPr>
              <a:t> because to solve a large problem, C programming </a:t>
            </a:r>
            <a:r>
              <a:rPr lang="en-US" sz="3100" b="1" dirty="0">
                <a:latin typeface="Times New Roman" panose="02020603050405020304" pitchFamily="18" charset="0"/>
                <a:cs typeface="Times New Roman" panose="02020603050405020304" pitchFamily="18" charset="0"/>
              </a:rPr>
              <a:t>language</a:t>
            </a:r>
            <a:r>
              <a:rPr lang="en-US" sz="3100" dirty="0">
                <a:latin typeface="Times New Roman" panose="02020603050405020304" pitchFamily="18" charset="0"/>
                <a:cs typeface="Times New Roman" panose="02020603050405020304" pitchFamily="18" charset="0"/>
              </a:rPr>
              <a:t> divides the problem into smaller modules called functions or procedures each of which handles a particular responsibility. The program which solves the entire problem is a collection of such functions </a:t>
            </a:r>
          </a:p>
          <a:p>
            <a:pPr marL="0" indent="0">
              <a:lnSpc>
                <a:spcPct val="120000"/>
              </a:lnSpc>
              <a:spcBef>
                <a:spcPts val="0"/>
              </a:spcBef>
              <a:buNone/>
            </a:pPr>
            <a:endParaRPr lang="en-US" sz="31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sz="3100" dirty="0">
                <a:latin typeface="Times New Roman" panose="02020603050405020304" pitchFamily="18" charset="0"/>
                <a:cs typeface="Times New Roman" panose="02020603050405020304" pitchFamily="18" charset="0"/>
              </a:rPr>
              <a:t>Examples of </a:t>
            </a:r>
            <a:r>
              <a:rPr lang="en-US" sz="3100" b="1" dirty="0">
                <a:latin typeface="Times New Roman" panose="02020603050405020304" pitchFamily="18" charset="0"/>
                <a:cs typeface="Times New Roman" panose="02020603050405020304" pitchFamily="18" charset="0"/>
              </a:rPr>
              <a:t>Structured Programming</a:t>
            </a:r>
            <a:r>
              <a:rPr lang="en-US" sz="3100" dirty="0">
                <a:latin typeface="Times New Roman" panose="02020603050405020304" pitchFamily="18" charset="0"/>
                <a:cs typeface="Times New Roman" panose="02020603050405020304" pitchFamily="18" charset="0"/>
              </a:rPr>
              <a:t> language are C, C+, C++, C#, Java, PERL, Ruby, PHP, ALGOL, Pascal, PL/I and Ada</a:t>
            </a:r>
          </a:p>
          <a:p>
            <a:pPr marL="0" indent="0">
              <a:lnSpc>
                <a:spcPct val="120000"/>
              </a:lnSpc>
              <a:spcBef>
                <a:spcPts val="0"/>
              </a:spcBef>
              <a:buNone/>
            </a:pPr>
            <a:endParaRPr lang="en-US" sz="31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sz="3100" b="1" dirty="0">
                <a:solidFill>
                  <a:srgbClr val="C00000"/>
                </a:solidFill>
                <a:latin typeface="Times New Roman" panose="02020603050405020304" pitchFamily="18" charset="0"/>
                <a:cs typeface="Times New Roman" panose="02020603050405020304" pitchFamily="18" charset="0"/>
              </a:rPr>
              <a:t>What is unstructured programming language?</a:t>
            </a:r>
          </a:p>
          <a:p>
            <a:pPr>
              <a:lnSpc>
                <a:spcPct val="120000"/>
              </a:lnSpc>
              <a:spcBef>
                <a:spcPts val="0"/>
              </a:spcBef>
            </a:pPr>
            <a:r>
              <a:rPr lang="en-US" sz="3100" dirty="0">
                <a:latin typeface="Times New Roman" panose="02020603050405020304" pitchFamily="18" charset="0"/>
                <a:cs typeface="Times New Roman" panose="02020603050405020304" pitchFamily="18" charset="0"/>
              </a:rPr>
              <a:t>An </a:t>
            </a:r>
            <a:r>
              <a:rPr lang="en-US" sz="3100" b="1" dirty="0">
                <a:latin typeface="Times New Roman" panose="02020603050405020304" pitchFamily="18" charset="0"/>
                <a:cs typeface="Times New Roman" panose="02020603050405020304" pitchFamily="18" charset="0"/>
              </a:rPr>
              <a:t>unstructured</a:t>
            </a:r>
            <a:r>
              <a:rPr lang="en-US" sz="3100" dirty="0">
                <a:latin typeface="Times New Roman" panose="02020603050405020304" pitchFamily="18" charset="0"/>
                <a:cs typeface="Times New Roman" panose="02020603050405020304" pitchFamily="18" charset="0"/>
              </a:rPr>
              <a:t> program is a procedural program – the statements are executed in sequence as written. But this type of </a:t>
            </a:r>
            <a:r>
              <a:rPr lang="en-US" sz="3100" b="1" dirty="0">
                <a:latin typeface="Times New Roman" panose="02020603050405020304" pitchFamily="18" charset="0"/>
                <a:cs typeface="Times New Roman" panose="02020603050405020304" pitchFamily="18" charset="0"/>
              </a:rPr>
              <a:t>programming</a:t>
            </a:r>
            <a:r>
              <a:rPr lang="en-US" sz="3100" dirty="0">
                <a:latin typeface="Times New Roman" panose="02020603050405020304" pitchFamily="18" charset="0"/>
                <a:cs typeface="Times New Roman" panose="02020603050405020304" pitchFamily="18" charset="0"/>
              </a:rPr>
              <a:t> uses the </a:t>
            </a:r>
            <a:r>
              <a:rPr lang="en-US" sz="3100" dirty="0" err="1">
                <a:latin typeface="Times New Roman" panose="02020603050405020304" pitchFamily="18" charset="0"/>
                <a:cs typeface="Times New Roman" panose="02020603050405020304" pitchFamily="18" charset="0"/>
              </a:rPr>
              <a:t>goto</a:t>
            </a:r>
            <a:r>
              <a:rPr lang="en-US" sz="3100" dirty="0">
                <a:latin typeface="Times New Roman" panose="02020603050405020304" pitchFamily="18" charset="0"/>
                <a:cs typeface="Times New Roman" panose="02020603050405020304" pitchFamily="18" charset="0"/>
              </a:rPr>
              <a:t> statement. A </a:t>
            </a:r>
            <a:r>
              <a:rPr lang="en-US" sz="3100" dirty="0" err="1">
                <a:latin typeface="Times New Roman" panose="02020603050405020304" pitchFamily="18" charset="0"/>
                <a:cs typeface="Times New Roman" panose="02020603050405020304" pitchFamily="18" charset="0"/>
              </a:rPr>
              <a:t>goto</a:t>
            </a:r>
            <a:r>
              <a:rPr lang="en-US" sz="3100" dirty="0">
                <a:latin typeface="Times New Roman" panose="02020603050405020304" pitchFamily="18" charset="0"/>
                <a:cs typeface="Times New Roman" panose="02020603050405020304" pitchFamily="18" charset="0"/>
              </a:rPr>
              <a:t> statement allows control to be passed to any other place in the program. ... This means that it is often difficult to understand the logic of such a program.</a:t>
            </a:r>
          </a:p>
          <a:p>
            <a:pPr>
              <a:lnSpc>
                <a:spcPct val="120000"/>
              </a:lnSpc>
              <a:spcBef>
                <a:spcPts val="0"/>
              </a:spcBef>
            </a:pPr>
            <a:endParaRPr lang="en-US" sz="31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sz="3100" b="1" dirty="0">
                <a:latin typeface="Times New Roman" panose="02020603050405020304" pitchFamily="18" charset="0"/>
                <a:cs typeface="Times New Roman" panose="02020603050405020304" pitchFamily="18" charset="0"/>
              </a:rPr>
              <a:t>Examples </a:t>
            </a:r>
            <a:r>
              <a:rPr lang="en-US" sz="3100" dirty="0">
                <a:latin typeface="Times New Roman" panose="02020603050405020304" pitchFamily="18" charset="0"/>
                <a:cs typeface="Times New Roman" panose="02020603050405020304" pitchFamily="18" charset="0"/>
              </a:rPr>
              <a:t>of unstructured Programming language are JOSS, FOCAL, MUMPS, TELCOMP, COBOL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947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41577"/>
            <a:ext cx="10515600" cy="4351338"/>
          </a:xfrm>
        </p:spPr>
        <p:txBody>
          <a:bodyPr>
            <a:normAutofit fontScale="92500" lnSpcReduction="10000"/>
          </a:bodyPr>
          <a:lstStyle/>
          <a:p>
            <a:pPr marL="0" indent="0">
              <a:buNone/>
            </a:pPr>
            <a:r>
              <a:rPr lang="en-US" altLang="en-US" sz="2400" b="1" dirty="0">
                <a:latin typeface="Times New Roman" panose="02020603050405020304" pitchFamily="18" charset="0"/>
                <a:cs typeface="Times New Roman" panose="02020603050405020304" pitchFamily="18" charset="0"/>
              </a:rPr>
              <a:t>Session 6 – 10   covers the following Topics:-</a:t>
            </a:r>
          </a:p>
          <a:p>
            <a:r>
              <a:rPr lang="en-US" sz="2400" dirty="0">
                <a:latin typeface="Times New Roman" panose="02020603050405020304" pitchFamily="18" charset="0"/>
                <a:cs typeface="Times New Roman" panose="02020603050405020304" pitchFamily="18" charset="0"/>
              </a:rPr>
              <a:t>Procedural Programming Paradigm</a:t>
            </a:r>
          </a:p>
          <a:p>
            <a:r>
              <a:rPr lang="en-US" sz="2400" dirty="0">
                <a:latin typeface="Times New Roman" panose="02020603050405020304" pitchFamily="18" charset="0"/>
                <a:cs typeface="Times New Roman" panose="02020603050405020304" pitchFamily="18" charset="0"/>
              </a:rPr>
              <a:t>Routines, Subroutines, functions</a:t>
            </a:r>
          </a:p>
          <a:p>
            <a:r>
              <a:rPr lang="en-US" sz="2400" dirty="0">
                <a:latin typeface="Times New Roman" panose="02020603050405020304" pitchFamily="18" charset="0"/>
                <a:cs typeface="Times New Roman" panose="02020603050405020304" pitchFamily="18" charset="0"/>
              </a:rPr>
              <a:t>Using Functions in Python</a:t>
            </a:r>
          </a:p>
          <a:p>
            <a:r>
              <a:rPr lang="en-US" sz="2400" dirty="0">
                <a:latin typeface="Times New Roman" panose="02020603050405020304" pitchFamily="18" charset="0"/>
                <a:cs typeface="Times New Roman" panose="02020603050405020304" pitchFamily="18" charset="0"/>
              </a:rPr>
              <a:t>logical view, control flow of procedural programming in various aspects</a:t>
            </a:r>
          </a:p>
          <a:p>
            <a:r>
              <a:rPr lang="en-US" sz="2400" dirty="0">
                <a:latin typeface="Times New Roman" panose="02020603050405020304" pitchFamily="18" charset="0"/>
                <a:cs typeface="Times New Roman" panose="02020603050405020304" pitchFamily="18" charset="0"/>
              </a:rPr>
              <a:t>Other languages: Bliss, </a:t>
            </a:r>
            <a:r>
              <a:rPr lang="en-US" sz="2400" dirty="0" err="1">
                <a:latin typeface="Times New Roman" panose="02020603050405020304" pitchFamily="18" charset="0"/>
                <a:cs typeface="Times New Roman" panose="02020603050405020304" pitchFamily="18" charset="0"/>
              </a:rPr>
              <a:t>ChucK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Matlab</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Demo: creating routines and subroutines using functions in Python</a:t>
            </a:r>
          </a:p>
          <a:p>
            <a:r>
              <a:rPr lang="en-US" sz="2400" dirty="0">
                <a:latin typeface="Times New Roman" panose="02020603050405020304" pitchFamily="18" charset="0"/>
                <a:cs typeface="Times New Roman" panose="02020603050405020304" pitchFamily="18" charset="0"/>
              </a:rPr>
              <a:t>Lab 2: Procedural Programming</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err="1">
                <a:latin typeface="Times New Roman" panose="02020603050405020304" pitchFamily="18" charset="0"/>
                <a:cs typeface="Times New Roman" panose="02020603050405020304" pitchFamily="18" charset="0"/>
              </a:rPr>
              <a:t>TextBook</a:t>
            </a:r>
            <a:r>
              <a:rPr lang="en-US" sz="2400" dirty="0">
                <a:latin typeface="Times New Roman" panose="02020603050405020304" pitchFamily="18" charset="0"/>
                <a:cs typeface="Times New Roman" panose="02020603050405020304" pitchFamily="18" charset="0"/>
              </a:rPr>
              <a:t>:  Shalom, </a:t>
            </a:r>
            <a:r>
              <a:rPr lang="en-US" sz="2400" dirty="0" err="1">
                <a:latin typeface="Times New Roman" panose="02020603050405020304" pitchFamily="18" charset="0"/>
                <a:cs typeface="Times New Roman" panose="02020603050405020304" pitchFamily="18" charset="0"/>
              </a:rPr>
              <a:t>Elad</a:t>
            </a:r>
            <a:r>
              <a:rPr lang="en-US" sz="2400" dirty="0">
                <a:latin typeface="Times New Roman" panose="02020603050405020304" pitchFamily="18" charset="0"/>
                <a:cs typeface="Times New Roman" panose="02020603050405020304" pitchFamily="18" charset="0"/>
              </a:rPr>
              <a:t>. A Review of Programming Paradigms Throughout the History: With a Suggestion Toward a Future Approach, Kindle Edition</a:t>
            </a:r>
          </a:p>
          <a:p>
            <a:endParaRPr lang="en-US" dirty="0"/>
          </a:p>
        </p:txBody>
      </p:sp>
      <p:sp>
        <p:nvSpPr>
          <p:cNvPr id="4" name="Rectangle 3"/>
          <p:cNvSpPr/>
          <p:nvPr/>
        </p:nvSpPr>
        <p:spPr>
          <a:xfrm>
            <a:off x="1560576" y="206740"/>
            <a:ext cx="8747760" cy="1077218"/>
          </a:xfrm>
          <a:prstGeom prst="rect">
            <a:avLst/>
          </a:prstGeom>
        </p:spPr>
        <p:txBody>
          <a:bodyPr wrap="square">
            <a:spAutoFit/>
          </a:bodyPr>
          <a:lstStyle/>
          <a:p>
            <a:r>
              <a:rPr lang="en-US" sz="3200" b="1" dirty="0">
                <a:solidFill>
                  <a:prstClr val="black"/>
                </a:solidFill>
                <a:latin typeface="Times New Roman" panose="02020603050405020304" pitchFamily="18" charset="0"/>
                <a:ea typeface="+mj-ea"/>
                <a:cs typeface="Times New Roman" panose="02020603050405020304" pitchFamily="18" charset="0"/>
              </a:rPr>
              <a:t>	Procedural Programming Paradigm</a:t>
            </a:r>
            <a:br>
              <a:rPr lang="en-US" sz="3200" b="1" dirty="0">
                <a:solidFill>
                  <a:prstClr val="black"/>
                </a:solidFill>
                <a:latin typeface="Times New Roman" panose="02020603050405020304" pitchFamily="18" charset="0"/>
                <a:ea typeface="+mj-ea"/>
                <a:cs typeface="Times New Roman" panose="02020603050405020304" pitchFamily="18" charset="0"/>
              </a:rPr>
            </a:br>
            <a:endParaRPr lang="en-US" sz="3200" dirty="0"/>
          </a:p>
        </p:txBody>
      </p:sp>
    </p:spTree>
    <p:extLst>
      <p:ext uri="{BB962C8B-B14F-4D97-AF65-F5344CB8AC3E}">
        <p14:creationId xmlns:p14="http://schemas.microsoft.com/office/powerpoint/2010/main" val="2414902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360" y="578285"/>
            <a:ext cx="10515600" cy="784171"/>
          </a:xfrm>
        </p:spPr>
        <p:txBody>
          <a:bodyPr>
            <a:normAutofit/>
          </a:bodyPr>
          <a:lstStyle/>
          <a:p>
            <a:r>
              <a:rPr lang="en-US" sz="2400" b="1" dirty="0">
                <a:latin typeface="Times New Roman" panose="02020603050405020304" pitchFamily="18" charset="0"/>
                <a:cs typeface="Times New Roman" panose="02020603050405020304" pitchFamily="18" charset="0"/>
              </a:rPr>
              <a:t>Procedure Oriented Programming(POP):-</a:t>
            </a:r>
            <a:br>
              <a:rPr lang="en-US" sz="2400" b="1" dirty="0">
                <a:latin typeface="Times New Roman" panose="02020603050405020304" pitchFamily="18" charset="0"/>
                <a:cs typeface="Times New Roman" panose="02020603050405020304" pitchFamily="18" charset="0"/>
              </a:rPr>
            </a:br>
            <a:endParaRPr lang="en-US" sz="2400" dirty="0"/>
          </a:p>
        </p:txBody>
      </p:sp>
      <p:sp>
        <p:nvSpPr>
          <p:cNvPr id="3" name="Content Placeholder 2"/>
          <p:cNvSpPr>
            <a:spLocks noGrp="1"/>
          </p:cNvSpPr>
          <p:nvPr>
            <p:ph idx="1"/>
          </p:nvPr>
        </p:nvSpPr>
        <p:spPr>
          <a:xfrm>
            <a:off x="838200" y="1463040"/>
            <a:ext cx="10515600" cy="4713923"/>
          </a:xfrm>
        </p:spPr>
        <p:txBody>
          <a:bodyPr>
            <a:normAutofit/>
          </a:bodyPr>
          <a:lstStyle/>
          <a:p>
            <a:pPr algn="just">
              <a:lnSpc>
                <a:spcPct val="11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10000"/>
              </a:lnSpc>
              <a:spcBef>
                <a:spcPts val="0"/>
              </a:spcBef>
            </a:pPr>
            <a:r>
              <a:rPr lang="en-US" sz="2200" dirty="0">
                <a:latin typeface="Times New Roman" panose="02020603050405020304" pitchFamily="18" charset="0"/>
                <a:cs typeface="Times New Roman" panose="02020603050405020304" pitchFamily="18" charset="0"/>
              </a:rPr>
              <a:t>High level languages such as COBOL, FORTRAN and C, is commonly known as procedure oriented programming(POP). In the procedure oriented programming, program is divided into sub programs or modules and then assembled to form a complete program. These modules are called functions.</a:t>
            </a:r>
          </a:p>
          <a:p>
            <a:r>
              <a:rPr lang="en-US" altLang="en-US" sz="2200" dirty="0">
                <a:latin typeface="Times New Roman" panose="02020603050405020304" pitchFamily="18" charset="0"/>
                <a:cs typeface="Times New Roman" panose="02020603050405020304" pitchFamily="18" charset="0"/>
              </a:rPr>
              <a:t>The problem is viewed as a sequence of things to be done.</a:t>
            </a:r>
          </a:p>
          <a:p>
            <a:r>
              <a:rPr lang="en-US" altLang="en-US" sz="2200" dirty="0">
                <a:latin typeface="Times New Roman" panose="02020603050405020304" pitchFamily="18" charset="0"/>
                <a:cs typeface="Times New Roman" panose="02020603050405020304" pitchFamily="18" charset="0"/>
              </a:rPr>
              <a:t>The primary focus is on functions.</a:t>
            </a:r>
          </a:p>
          <a:p>
            <a:r>
              <a:rPr lang="en-US" altLang="en-US" sz="2200" dirty="0">
                <a:latin typeface="Times New Roman" panose="02020603050405020304" pitchFamily="18" charset="0"/>
                <a:cs typeface="Times New Roman" panose="02020603050405020304" pitchFamily="18" charset="0"/>
              </a:rPr>
              <a:t>Procedure-oriented programming basically consists of writing a list of instructions for the computer to follow and organizing these instructions into groups known as functions.</a:t>
            </a:r>
          </a:p>
          <a:p>
            <a:pPr algn="just">
              <a:lnSpc>
                <a:spcPct val="11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10000"/>
              </a:lnSpc>
              <a:spcBef>
                <a:spcPts val="0"/>
              </a:spcBef>
            </a:pP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28937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813" y="737971"/>
            <a:ext cx="10515600" cy="4351338"/>
          </a:xfrm>
        </p:spPr>
        <p:txBody>
          <a:bodyPr>
            <a:normAutofit/>
          </a:bodyPr>
          <a:lstStyle/>
          <a:p>
            <a:pPr algn="just">
              <a:lnSpc>
                <a:spcPct val="110000"/>
              </a:lnSpc>
              <a:spcBef>
                <a:spcPts val="0"/>
              </a:spcBef>
            </a:pPr>
            <a:r>
              <a:rPr lang="en-US" sz="2200" dirty="0">
                <a:latin typeface="Times New Roman" panose="02020603050405020304" pitchFamily="18" charset="0"/>
                <a:cs typeface="Times New Roman" panose="02020603050405020304" pitchFamily="18" charset="0"/>
              </a:rPr>
              <a:t>In a multi-function program, many important data items are placed as global so that they may be accessed by all functions. Each function may have its own local data. If a function made any changes to global data, these changes will reflect in other functions. Global data are more unsafe to an accidental change by a function. In a large program it is very difficult to identify what data is used by which function.</a:t>
            </a:r>
          </a:p>
          <a:p>
            <a:pPr algn="just">
              <a:lnSpc>
                <a:spcPct val="110000"/>
              </a:lnSpc>
              <a:spcBef>
                <a:spcPts val="0"/>
              </a:spcBef>
            </a:pPr>
            <a:endParaRPr lang="en-US" sz="2200" dirty="0">
              <a:latin typeface="Times New Roman" panose="02020603050405020304" pitchFamily="18" charset="0"/>
              <a:cs typeface="Times New Roman" panose="02020603050405020304" pitchFamily="18" charset="0"/>
            </a:endParaRPr>
          </a:p>
          <a:p>
            <a:pPr algn="just">
              <a:lnSpc>
                <a:spcPct val="110000"/>
              </a:lnSpc>
              <a:spcBef>
                <a:spcPts val="0"/>
              </a:spcBef>
            </a:pPr>
            <a:r>
              <a:rPr lang="en-US" altLang="en-US" sz="2200" dirty="0">
                <a:latin typeface="Times New Roman" panose="02020603050405020304" pitchFamily="18" charset="0"/>
                <a:cs typeface="Times New Roman" panose="02020603050405020304" pitchFamily="18" charset="0"/>
              </a:rPr>
              <a:t>This approach does not model real world problems. This is because functions are action-oriented and do not really correspond to the elements of the problem.</a:t>
            </a:r>
          </a:p>
          <a:p>
            <a:pPr algn="just">
              <a:lnSpc>
                <a:spcPct val="110000"/>
              </a:lnSpc>
              <a:spcBef>
                <a:spcPts val="0"/>
              </a:spcBef>
            </a:pPr>
            <a:endParaRPr lang="en-US" dirty="0">
              <a:latin typeface="Times New Roman" panose="02020603050405020304" pitchFamily="18" charset="0"/>
              <a:cs typeface="Times New Roman" panose="02020603050405020304" pitchFamily="18" charset="0"/>
            </a:endParaRPr>
          </a:p>
          <a:p>
            <a:pPr algn="just">
              <a:lnSpc>
                <a:spcPct val="110000"/>
              </a:lnSpc>
              <a:spcBef>
                <a:spcPts val="0"/>
              </a:spcBef>
            </a:pPr>
            <a:endParaRPr lang="en-US" dirty="0">
              <a:latin typeface="Times New Roman" panose="02020603050405020304" pitchFamily="18" charset="0"/>
              <a:cs typeface="Times New Roman" panose="02020603050405020304" pitchFamily="18" charset="0"/>
            </a:endParaRPr>
          </a:p>
          <a:p>
            <a:pPr algn="just">
              <a:lnSpc>
                <a:spcPct val="110000"/>
              </a:lnSpc>
              <a:spcBef>
                <a:spcPts val="0"/>
              </a:spcBef>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58681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193" y="1084645"/>
            <a:ext cx="10515600" cy="5643413"/>
          </a:xfrm>
        </p:spPr>
        <p:txBody>
          <a:bodyPr>
            <a:normAutofit/>
          </a:bodyPr>
          <a:lstStyle/>
          <a:p>
            <a:pPr marL="514350" indent="-514350">
              <a:buAutoNum type="arabicPeriod"/>
            </a:pPr>
            <a:r>
              <a:rPr lang="en-US" sz="2400" b="1" dirty="0">
                <a:latin typeface="Times New Roman" panose="02020603050405020304" pitchFamily="18" charset="0"/>
                <a:cs typeface="Times New Roman" panose="02020603050405020304" pitchFamily="18" charset="0"/>
              </a:rPr>
              <a:t>History</a:t>
            </a:r>
          </a:p>
          <a:p>
            <a:pPr marL="0" indent="0">
              <a:buNone/>
            </a:pPr>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Böhm-Jacopini</a:t>
            </a:r>
            <a:r>
              <a:rPr lang="en-US" sz="2200" dirty="0">
                <a:latin typeface="Times New Roman" panose="02020603050405020304" pitchFamily="18" charset="0"/>
                <a:cs typeface="Times New Roman" panose="02020603050405020304" pitchFamily="18" charset="0"/>
              </a:rPr>
              <a:t> theorem, also called structured program theorem, stated that working out a function is possible by combining subprograms in only three manners: </a:t>
            </a:r>
          </a:p>
          <a:p>
            <a:r>
              <a:rPr lang="en-US" sz="2200" dirty="0">
                <a:latin typeface="Times New Roman" panose="02020603050405020304" pitchFamily="18" charset="0"/>
                <a:cs typeface="Times New Roman" panose="02020603050405020304" pitchFamily="18" charset="0"/>
              </a:rPr>
              <a:t>Executing one subprogram, and the other subprogram (sequence) .</a:t>
            </a:r>
          </a:p>
          <a:p>
            <a:r>
              <a:rPr lang="en-US" sz="2200" dirty="0">
                <a:latin typeface="Times New Roman" panose="02020603050405020304" pitchFamily="18" charset="0"/>
                <a:cs typeface="Times New Roman" panose="02020603050405020304" pitchFamily="18" charset="0"/>
              </a:rPr>
              <a:t>Executing one of two subprograms according to the value of a  Boolean expression (selection) .</a:t>
            </a:r>
          </a:p>
          <a:p>
            <a:r>
              <a:rPr lang="en-US" sz="2200" dirty="0">
                <a:latin typeface="Times New Roman" panose="02020603050405020304" pitchFamily="18" charset="0"/>
                <a:cs typeface="Times New Roman" panose="02020603050405020304" pitchFamily="18" charset="0"/>
              </a:rPr>
              <a:t>Executing a subprogram until a Boolean expression is true (iteration)</a:t>
            </a:r>
          </a:p>
          <a:p>
            <a:r>
              <a:rPr lang="en-US" sz="2200" dirty="0">
                <a:latin typeface="Times New Roman" panose="02020603050405020304" pitchFamily="18" charset="0"/>
                <a:cs typeface="Times New Roman" panose="02020603050405020304" pitchFamily="18" charset="0"/>
              </a:rPr>
              <a:t>Some of the languages that initially used structured approach are ALGOL, Pascal, PL/I and Ada. </a:t>
            </a:r>
          </a:p>
          <a:p>
            <a:endParaRPr lang="en-US" sz="1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By the end of the 20th century, concepts of structured programming were widely applied so programming languages that originally lacked structure now have it (FORTRAN, COBOL and BASIC). Now, it is possible to do structured programming in any programming language (Java, C++, Python ...).</a:t>
            </a:r>
          </a:p>
          <a:p>
            <a:pPr marL="0" indent="0">
              <a:buNone/>
            </a:pP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587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b="1" dirty="0">
                <a:latin typeface="Times New Roman" panose="02020603050405020304" pitchFamily="18" charset="0"/>
                <a:cs typeface="Times New Roman" panose="02020603050405020304" pitchFamily="18" charset="0"/>
              </a:rPr>
              <a:t>Typical structure of procedure-oriented program</a:t>
            </a:r>
            <a:endParaRPr lang="en-US"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852957" y="1770761"/>
            <a:ext cx="6821877" cy="4351338"/>
          </a:xfrm>
          <a:prstGeom prst="rect">
            <a:avLst/>
          </a:prstGeom>
        </p:spPr>
      </p:pic>
    </p:spTree>
    <p:extLst>
      <p:ext uri="{BB962C8B-B14F-4D97-AF65-F5344CB8AC3E}">
        <p14:creationId xmlns:p14="http://schemas.microsoft.com/office/powerpoint/2010/main" val="35133349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ltLang="en-US" dirty="0"/>
          </a:p>
          <a:p>
            <a:endParaRPr lang="en-US" dirty="0"/>
          </a:p>
        </p:txBody>
      </p:sp>
      <p:sp>
        <p:nvSpPr>
          <p:cNvPr id="4" name="Rectangle 2"/>
          <p:cNvSpPr>
            <a:spLocks noGrp="1" noRot="1" noChangeArrowheads="1"/>
          </p:cNvSpPr>
          <p:nvPr>
            <p:ph type="title"/>
          </p:nvPr>
        </p:nvSpPr>
        <p:spPr>
          <a:xfrm>
            <a:off x="457200" y="274638"/>
            <a:ext cx="11402568" cy="1143000"/>
          </a:xfrm>
        </p:spPr>
        <p:txBody>
          <a:bodyPr>
            <a:normAutofit/>
          </a:bodyPr>
          <a:lstStyle/>
          <a:p>
            <a:r>
              <a:rPr lang="en-US" altLang="en-US" sz="2400" b="1" dirty="0">
                <a:latin typeface="Times New Roman" panose="02020603050405020304" pitchFamily="18" charset="0"/>
                <a:cs typeface="Times New Roman" panose="02020603050405020304" pitchFamily="18" charset="0"/>
              </a:rPr>
              <a:t>Relationship of data and functions in procedural programming</a:t>
            </a:r>
          </a:p>
        </p:txBody>
      </p:sp>
      <p:pic>
        <p:nvPicPr>
          <p:cNvPr id="5" name="Picture 4"/>
          <p:cNvPicPr>
            <a:picLocks noChangeAspect="1"/>
          </p:cNvPicPr>
          <p:nvPr/>
        </p:nvPicPr>
        <p:blipFill>
          <a:blip r:embed="rId2"/>
          <a:stretch>
            <a:fillRect/>
          </a:stretch>
        </p:blipFill>
        <p:spPr>
          <a:xfrm>
            <a:off x="1614106" y="1825625"/>
            <a:ext cx="7610475" cy="3733800"/>
          </a:xfrm>
          <a:prstGeom prst="rect">
            <a:avLst/>
          </a:prstGeom>
        </p:spPr>
      </p:pic>
    </p:spTree>
    <p:extLst>
      <p:ext uri="{BB962C8B-B14F-4D97-AF65-F5344CB8AC3E}">
        <p14:creationId xmlns:p14="http://schemas.microsoft.com/office/powerpoint/2010/main" val="3072860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859"/>
          </a:xfrm>
        </p:spPr>
        <p:txBody>
          <a:bodyPr>
            <a:normAutofit/>
          </a:bodyPr>
          <a:lstStyle/>
          <a:p>
            <a:r>
              <a:rPr lang="en-US" altLang="en-US" sz="2400" b="1" dirty="0">
                <a:latin typeface="Times New Roman" panose="02020603050405020304" pitchFamily="18" charset="0"/>
                <a:cs typeface="Times New Roman" panose="02020603050405020304" pitchFamily="18" charset="0"/>
              </a:rPr>
              <a:t>Characteristics of Procedure-Oriented Programming</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14145"/>
            <a:ext cx="10515600" cy="4351338"/>
          </a:xfrm>
        </p:spPr>
        <p:txBody>
          <a:bodyPr/>
          <a:lstStyle/>
          <a:p>
            <a:r>
              <a:rPr lang="en-US" altLang="en-US" sz="2200" dirty="0">
                <a:latin typeface="Times New Roman" panose="02020603050405020304" pitchFamily="18" charset="0"/>
                <a:cs typeface="Times New Roman" panose="02020603050405020304" pitchFamily="18" charset="0"/>
              </a:rPr>
              <a:t>Emphasis is on doing things.</a:t>
            </a:r>
          </a:p>
          <a:p>
            <a:r>
              <a:rPr lang="en-US" altLang="en-US" sz="2200" dirty="0">
                <a:latin typeface="Times New Roman" panose="02020603050405020304" pitchFamily="18" charset="0"/>
                <a:cs typeface="Times New Roman" panose="02020603050405020304" pitchFamily="18" charset="0"/>
              </a:rPr>
              <a:t>Large programs are divided into smaller programs known as functions.</a:t>
            </a:r>
          </a:p>
          <a:p>
            <a:r>
              <a:rPr lang="en-US" altLang="en-US" sz="2200" dirty="0">
                <a:latin typeface="Times New Roman" panose="02020603050405020304" pitchFamily="18" charset="0"/>
                <a:cs typeface="Times New Roman" panose="02020603050405020304" pitchFamily="18" charset="0"/>
              </a:rPr>
              <a:t>Most of the functions share global data.</a:t>
            </a:r>
          </a:p>
          <a:p>
            <a:r>
              <a:rPr lang="en-US" altLang="en-US" sz="2200" dirty="0">
                <a:latin typeface="Times New Roman" panose="02020603050405020304" pitchFamily="18" charset="0"/>
                <a:cs typeface="Times New Roman" panose="02020603050405020304" pitchFamily="18" charset="0"/>
              </a:rPr>
              <a:t>Data move openly around the system from function to function.</a:t>
            </a:r>
          </a:p>
          <a:p>
            <a:r>
              <a:rPr lang="en-US" altLang="en-US" sz="2200" dirty="0">
                <a:latin typeface="Times New Roman" panose="02020603050405020304" pitchFamily="18" charset="0"/>
                <a:cs typeface="Times New Roman" panose="02020603050405020304" pitchFamily="18" charset="0"/>
              </a:rPr>
              <a:t>Functions transform data from one form to another.</a:t>
            </a:r>
          </a:p>
          <a:p>
            <a:r>
              <a:rPr lang="en-US" altLang="en-US" sz="2200" dirty="0">
                <a:latin typeface="Times New Roman" panose="02020603050405020304" pitchFamily="18" charset="0"/>
                <a:cs typeface="Times New Roman" panose="02020603050405020304" pitchFamily="18" charset="0"/>
              </a:rPr>
              <a:t>Employs top-down approach in program design.</a:t>
            </a:r>
          </a:p>
          <a:p>
            <a:pPr marL="0" indent="0">
              <a:buNone/>
            </a:pPr>
            <a:endParaRPr lang="en-US" dirty="0"/>
          </a:p>
        </p:txBody>
      </p:sp>
    </p:spTree>
    <p:extLst>
      <p:ext uri="{BB962C8B-B14F-4D97-AF65-F5344CB8AC3E}">
        <p14:creationId xmlns:p14="http://schemas.microsoft.com/office/powerpoint/2010/main" val="4266699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Autofit/>
          </a:bodyPr>
          <a:lstStyle/>
          <a:p>
            <a:r>
              <a:rPr lang="en-US" sz="3200" b="1" dirty="0">
                <a:latin typeface="Times New Roman" panose="02020603050405020304" pitchFamily="18" charset="0"/>
                <a:cs typeface="Times New Roman" panose="02020603050405020304" pitchFamily="18" charset="0"/>
              </a:rPr>
              <a:t>Logical view and Control flow of POP</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(routine, subroutine and function)</a:t>
            </a:r>
          </a:p>
        </p:txBody>
      </p:sp>
      <p:sp>
        <p:nvSpPr>
          <p:cNvPr id="3" name="Content Placeholder 2"/>
          <p:cNvSpPr>
            <a:spLocks noGrp="1"/>
          </p:cNvSpPr>
          <p:nvPr>
            <p:ph idx="1"/>
          </p:nvPr>
        </p:nvSpPr>
        <p:spPr>
          <a:xfrm>
            <a:off x="838200" y="1325880"/>
            <a:ext cx="10515600" cy="5266944"/>
          </a:xfrm>
        </p:spPr>
        <p:txBody>
          <a:bodyPr>
            <a:normAutofit/>
          </a:bodyPr>
          <a:lstStyle/>
          <a:p>
            <a:pPr>
              <a:lnSpc>
                <a:spcPct val="110000"/>
              </a:lnSpc>
              <a:spcBef>
                <a:spcPts val="0"/>
              </a:spcBef>
            </a:pPr>
            <a:r>
              <a:rPr lang="en-US" sz="2200" b="1" dirty="0">
                <a:latin typeface="Times New Roman" panose="02020603050405020304" pitchFamily="18" charset="0"/>
                <a:cs typeface="Times New Roman" panose="02020603050405020304" pitchFamily="18" charset="0"/>
              </a:rPr>
              <a:t>Procedural programming</a:t>
            </a:r>
            <a:r>
              <a:rPr lang="en-US" sz="2200" dirty="0">
                <a:latin typeface="Times New Roman" panose="02020603050405020304" pitchFamily="18" charset="0"/>
                <a:cs typeface="Times New Roman" panose="02020603050405020304" pitchFamily="18" charset="0"/>
              </a:rPr>
              <a:t> is a programming paradigm, derived from structured programming, based on the concept of the </a:t>
            </a:r>
            <a:r>
              <a:rPr lang="en-US" sz="2200" i="1" dirty="0">
                <a:latin typeface="Times New Roman" panose="02020603050405020304" pitchFamily="18" charset="0"/>
                <a:cs typeface="Times New Roman" panose="02020603050405020304" pitchFamily="18" charset="0"/>
              </a:rPr>
              <a:t>procedure call</a:t>
            </a:r>
            <a:r>
              <a:rPr lang="en-US" sz="2200" dirty="0">
                <a:latin typeface="Times New Roman" panose="02020603050405020304" pitchFamily="18" charset="0"/>
                <a:cs typeface="Times New Roman" panose="02020603050405020304" pitchFamily="18" charset="0"/>
              </a:rPr>
              <a:t>. Procedures, also known as routines, subroutines, or functions, simply contain a series of computational steps to be carried out. Any given procedure might be called at any point during a program's execution, including by other procedures or itself.</a:t>
            </a:r>
          </a:p>
          <a:p>
            <a:pPr marL="0" indent="0">
              <a:lnSpc>
                <a:spcPct val="110000"/>
              </a:lnSpc>
              <a:spcBef>
                <a:spcPts val="0"/>
              </a:spcBef>
              <a:buNone/>
            </a:pPr>
            <a:endParaRPr lang="en-US" sz="2200" dirty="0">
              <a:latin typeface="Times New Roman" panose="02020603050405020304" pitchFamily="18" charset="0"/>
              <a:cs typeface="Times New Roman" panose="02020603050405020304" pitchFamily="18" charset="0"/>
            </a:endParaRPr>
          </a:p>
          <a:p>
            <a:pPr>
              <a:lnSpc>
                <a:spcPct val="110000"/>
              </a:lnSpc>
              <a:spcBef>
                <a:spcPts val="0"/>
              </a:spcBef>
            </a:pPr>
            <a:r>
              <a:rPr lang="en-US" sz="2200" b="1" dirty="0">
                <a:latin typeface="Times New Roman" panose="02020603050405020304" pitchFamily="18" charset="0"/>
                <a:cs typeface="Times New Roman" panose="02020603050405020304" pitchFamily="18" charset="0"/>
              </a:rPr>
              <a:t>procedural languages </a:t>
            </a:r>
            <a:r>
              <a:rPr lang="en-US" sz="2200" dirty="0">
                <a:latin typeface="Times New Roman" panose="02020603050405020304" pitchFamily="18" charset="0"/>
                <a:cs typeface="Times New Roman" panose="02020603050405020304" pitchFamily="18" charset="0"/>
              </a:rPr>
              <a:t>generally use reserved words that act on blocks, such as if, while, and for, to implement control flow, whereas non-structured imperative languages use </a:t>
            </a:r>
            <a:r>
              <a:rPr lang="en-US" sz="2200" dirty="0" err="1">
                <a:latin typeface="Times New Roman" panose="02020603050405020304" pitchFamily="18" charset="0"/>
                <a:cs typeface="Times New Roman" panose="02020603050405020304" pitchFamily="18" charset="0"/>
              </a:rPr>
              <a:t>goto</a:t>
            </a:r>
            <a:r>
              <a:rPr lang="en-US" sz="2200" dirty="0">
                <a:latin typeface="Times New Roman" panose="02020603050405020304" pitchFamily="18" charset="0"/>
                <a:cs typeface="Times New Roman" panose="02020603050405020304" pitchFamily="18" charset="0"/>
              </a:rPr>
              <a:t> statements and branch tables for the same purpose.</a:t>
            </a:r>
          </a:p>
          <a:p>
            <a:pPr marL="0" indent="0">
              <a:lnSpc>
                <a:spcPct val="110000"/>
              </a:lnSpc>
              <a:spcBef>
                <a:spcPts val="0"/>
              </a:spcBef>
              <a:buNone/>
            </a:pPr>
            <a:endParaRPr lang="en-US" sz="2200"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sz="2200" dirty="0">
                <a:latin typeface="Times New Roman" panose="02020603050405020304" pitchFamily="18" charset="0"/>
                <a:cs typeface="Times New Roman" panose="02020603050405020304" pitchFamily="18" charset="0"/>
              </a:rPr>
              <a:t>Note:</a:t>
            </a:r>
          </a:p>
          <a:p>
            <a:pPr marL="0" indent="0">
              <a:lnSpc>
                <a:spcPct val="110000"/>
              </a:lnSpc>
              <a:spcBef>
                <a:spcPts val="0"/>
              </a:spcBef>
              <a:buNone/>
            </a:pPr>
            <a:r>
              <a:rPr lang="en-US" sz="2200" b="1" dirty="0">
                <a:latin typeface="Times New Roman" panose="02020603050405020304" pitchFamily="18" charset="0"/>
                <a:cs typeface="Times New Roman" panose="02020603050405020304" pitchFamily="18" charset="0"/>
              </a:rPr>
              <a:t>Subroutine:-</a:t>
            </a:r>
          </a:p>
          <a:p>
            <a:pPr>
              <a:lnSpc>
                <a:spcPct val="110000"/>
              </a:lnSpc>
              <a:spcBef>
                <a:spcPts val="0"/>
              </a:spcBef>
            </a:pPr>
            <a:r>
              <a:rPr lang="en-US" sz="2200" dirty="0">
                <a:latin typeface="Times New Roman" panose="02020603050405020304" pitchFamily="18" charset="0"/>
                <a:cs typeface="Times New Roman" panose="02020603050405020304" pitchFamily="18" charset="0"/>
              </a:rPr>
              <a:t>Subroutines; callable units such as procedures, functions, methods, or subprograms are used to allow a sequence to be referred to by a single statement.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661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187" y="220746"/>
            <a:ext cx="10515600" cy="1325563"/>
          </a:xfrm>
        </p:spPr>
        <p:txBody>
          <a:bodyPr>
            <a:normAutofit/>
          </a:bodyPr>
          <a:lstStyle/>
          <a:p>
            <a:r>
              <a:rPr lang="en-US" sz="2400" dirty="0">
                <a:latin typeface="Times New Roman" panose="02020603050405020304" pitchFamily="18" charset="0"/>
                <a:cs typeface="Times New Roman" panose="02020603050405020304" pitchFamily="18" charset="0"/>
              </a:rPr>
              <a:t>Function in python</a:t>
            </a: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A function is a block of organized, reusable code that is used to perform a single, related action. Functions provide better modularity for your application and a high degree of code reusing.</a:t>
            </a:r>
          </a:p>
          <a:p>
            <a:r>
              <a:rPr lang="en-US" sz="2200" dirty="0">
                <a:latin typeface="Times New Roman" panose="02020603050405020304" pitchFamily="18" charset="0"/>
                <a:cs typeface="Times New Roman" panose="02020603050405020304" pitchFamily="18" charset="0"/>
              </a:rPr>
              <a:t>There are 2 types of function </a:t>
            </a:r>
          </a:p>
          <a:p>
            <a:pPr marL="0" indent="0">
              <a:buNone/>
            </a:pPr>
            <a:r>
              <a:rPr lang="en-US" sz="2200" dirty="0">
                <a:latin typeface="Times New Roman" panose="02020603050405020304" pitchFamily="18" charset="0"/>
                <a:cs typeface="Times New Roman" panose="02020603050405020304" pitchFamily="18" charset="0"/>
              </a:rPr>
              <a:t>	 Built-in function   ex. Print()</a:t>
            </a:r>
          </a:p>
          <a:p>
            <a:pPr marL="0" indent="0">
              <a:buNone/>
            </a:pPr>
            <a:r>
              <a:rPr lang="en-US" sz="2200" dirty="0">
                <a:latin typeface="Times New Roman" panose="02020603050405020304" pitchFamily="18" charset="0"/>
                <a:cs typeface="Times New Roman" panose="02020603050405020304" pitchFamily="18" charset="0"/>
              </a:rPr>
              <a:t>	 User defined function -User can create their own functions.</a:t>
            </a:r>
          </a:p>
        </p:txBody>
      </p:sp>
    </p:spTree>
    <p:extLst>
      <p:ext uri="{BB962C8B-B14F-4D97-AF65-F5344CB8AC3E}">
        <p14:creationId xmlns:p14="http://schemas.microsoft.com/office/powerpoint/2010/main" val="3951498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571" y="798263"/>
            <a:ext cx="10515600" cy="626277"/>
          </a:xfrm>
        </p:spPr>
        <p:txBody>
          <a:bodyPr>
            <a:noAutofit/>
          </a:bodyPr>
          <a:lstStyle/>
          <a:p>
            <a:r>
              <a:rPr lang="en-US" sz="2400" b="1" dirty="0">
                <a:latin typeface="Times New Roman" panose="02020603050405020304" pitchFamily="18" charset="0"/>
                <a:cs typeface="Times New Roman" panose="02020603050405020304" pitchFamily="18" charset="0"/>
              </a:rPr>
              <a:t>Defining a Function</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Function blocks begin with the keyword </a:t>
            </a:r>
            <a:r>
              <a:rPr lang="en-US" sz="2400" b="1" dirty="0" err="1">
                <a:latin typeface="Times New Roman" panose="02020603050405020304" pitchFamily="18" charset="0"/>
                <a:cs typeface="Times New Roman" panose="02020603050405020304" pitchFamily="18" charset="0"/>
              </a:rPr>
              <a:t>def</a:t>
            </a:r>
            <a:r>
              <a:rPr lang="en-US" sz="2400" dirty="0">
                <a:latin typeface="Times New Roman" panose="02020603050405020304" pitchFamily="18" charset="0"/>
                <a:cs typeface="Times New Roman" panose="02020603050405020304" pitchFamily="18" charset="0"/>
              </a:rPr>
              <a:t> followed by the function name and parentheses ( ( ) ).</a:t>
            </a:r>
          </a:p>
          <a:p>
            <a:r>
              <a:rPr lang="en-US" sz="2400" dirty="0">
                <a:latin typeface="Times New Roman" panose="02020603050405020304" pitchFamily="18" charset="0"/>
                <a:cs typeface="Times New Roman" panose="02020603050405020304" pitchFamily="18" charset="0"/>
              </a:rPr>
              <a:t>Any input parameters or arguments should be placed within these parentheses. You can also define parameters inside these parentheses.</a:t>
            </a:r>
          </a:p>
          <a:p>
            <a:r>
              <a:rPr lang="en-US" sz="2400" dirty="0">
                <a:latin typeface="Times New Roman" panose="02020603050405020304" pitchFamily="18" charset="0"/>
                <a:cs typeface="Times New Roman" panose="02020603050405020304" pitchFamily="18" charset="0"/>
              </a:rPr>
              <a:t>The first statement of a function can be an optional statement - the documentation string of the function or </a:t>
            </a:r>
            <a:r>
              <a:rPr lang="en-US" sz="2400" i="1" dirty="0" err="1">
                <a:latin typeface="Times New Roman" panose="02020603050405020304" pitchFamily="18" charset="0"/>
                <a:cs typeface="Times New Roman" panose="02020603050405020304" pitchFamily="18" charset="0"/>
              </a:rPr>
              <a:t>docstring</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code block within every function starts with a colon (:) and is indented.</a:t>
            </a:r>
          </a:p>
          <a:p>
            <a:r>
              <a:rPr lang="en-US" sz="2400" dirty="0">
                <a:latin typeface="Times New Roman" panose="02020603050405020304" pitchFamily="18" charset="0"/>
                <a:cs typeface="Times New Roman" panose="02020603050405020304" pitchFamily="18" charset="0"/>
              </a:rPr>
              <a:t>The statement return [expression] exits a function, optionally passing back an expression to the caller. A return statement with no arguments is the same as return None.</a:t>
            </a:r>
          </a:p>
          <a:p>
            <a:pPr marL="0" indent="0">
              <a:buNone/>
            </a:pP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390755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526"/>
          </a:xfrm>
        </p:spPr>
        <p:txBody>
          <a:bodyPr>
            <a:normAutofit/>
          </a:bodyPr>
          <a:lstStyle/>
          <a:p>
            <a:r>
              <a:rPr lang="en-US" sz="2400" dirty="0">
                <a:latin typeface="Times New Roman" panose="02020603050405020304" pitchFamily="18" charset="0"/>
                <a:cs typeface="Times New Roman" panose="02020603050405020304" pitchFamily="18" charset="0"/>
              </a:rPr>
              <a:t>Syntax:</a:t>
            </a:r>
          </a:p>
        </p:txBody>
      </p:sp>
      <p:sp>
        <p:nvSpPr>
          <p:cNvPr id="3" name="Content Placeholder 2"/>
          <p:cNvSpPr>
            <a:spLocks noGrp="1"/>
          </p:cNvSpPr>
          <p:nvPr>
            <p:ph idx="1"/>
          </p:nvPr>
        </p:nvSpPr>
        <p:spPr>
          <a:xfrm>
            <a:off x="838200" y="1007477"/>
            <a:ext cx="10515600" cy="4931310"/>
          </a:xfrm>
        </p:spPr>
        <p:txBody>
          <a:bodyPr>
            <a:normAutofit/>
          </a:bodyPr>
          <a:lstStyle/>
          <a:p>
            <a:r>
              <a:rPr lang="en-US" sz="2200" dirty="0" err="1">
                <a:latin typeface="Times New Roman" panose="02020603050405020304" pitchFamily="18" charset="0"/>
                <a:cs typeface="Times New Roman" panose="02020603050405020304" pitchFamily="18" charset="0"/>
              </a:rPr>
              <a:t>def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functionname</a:t>
            </a:r>
            <a:r>
              <a:rPr lang="en-US" sz="2200" dirty="0">
                <a:latin typeface="Times New Roman" panose="02020603050405020304" pitchFamily="18" charset="0"/>
                <a:cs typeface="Times New Roman" panose="02020603050405020304" pitchFamily="18" charset="0"/>
              </a:rPr>
              <a:t>( parameters ):</a:t>
            </a:r>
          </a:p>
          <a:p>
            <a:pPr marL="0" indent="0">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function_docstring</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function_suite</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return [expression]	</a:t>
            </a:r>
          </a:p>
          <a:p>
            <a:pPr marL="0" indent="0">
              <a:buNone/>
            </a:pPr>
            <a:r>
              <a:rPr lang="en-US" sz="2200" b="1" dirty="0">
                <a:latin typeface="Times New Roman" panose="02020603050405020304" pitchFamily="18" charset="0"/>
                <a:cs typeface="Times New Roman" panose="02020603050405020304" pitchFamily="18" charset="0"/>
              </a:rPr>
              <a:t>Example:</a:t>
            </a:r>
          </a:p>
          <a:p>
            <a:pPr marL="0" indent="0">
              <a:buNone/>
            </a:pPr>
            <a:r>
              <a:rPr lang="en-US" sz="2200" dirty="0">
                <a:latin typeface="Times New Roman" panose="02020603050405020304" pitchFamily="18" charset="0"/>
                <a:cs typeface="Times New Roman" panose="02020603050405020304" pitchFamily="18" charset="0"/>
              </a:rPr>
              <a:t>#function definition</a:t>
            </a:r>
          </a:p>
          <a:p>
            <a:pPr marL="0" indent="0">
              <a:buNone/>
            </a:pPr>
            <a:r>
              <a:rPr lang="en-US" sz="2200" b="1" dirty="0" err="1">
                <a:latin typeface="Times New Roman" panose="02020603050405020304" pitchFamily="18" charset="0"/>
                <a:cs typeface="Times New Roman" panose="02020603050405020304" pitchFamily="18" charset="0"/>
              </a:rPr>
              <a:t>def</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my_function</a:t>
            </a:r>
            <a:r>
              <a:rPr lang="en-US" sz="2200" b="1" dirty="0">
                <a:latin typeface="Times New Roman" panose="02020603050405020304" pitchFamily="18" charset="0"/>
                <a:cs typeface="Times New Roman" panose="02020603050405020304" pitchFamily="18" charset="0"/>
              </a:rPr>
              <a:t>():</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print("Hello from a function")</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To call a function, use the function name followed by parenthesis:</a:t>
            </a:r>
            <a:br>
              <a:rPr lang="en-US" sz="2200" dirty="0">
                <a:latin typeface="Times New Roman" panose="02020603050405020304" pitchFamily="18" charset="0"/>
                <a:cs typeface="Times New Roman" panose="02020603050405020304" pitchFamily="18" charset="0"/>
              </a:rPr>
            </a:br>
            <a:r>
              <a:rPr lang="en-US" sz="2200" b="1" dirty="0" err="1">
                <a:latin typeface="Times New Roman" panose="02020603050405020304" pitchFamily="18" charset="0"/>
                <a:cs typeface="Times New Roman" panose="02020603050405020304" pitchFamily="18" charset="0"/>
              </a:rPr>
              <a:t>my_function</a:t>
            </a:r>
            <a:r>
              <a:rPr lang="en-US" sz="22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113722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8526"/>
          </a:xfrm>
        </p:spPr>
        <p:txBody>
          <a:bodyPr vert="horz" lIns="91440" tIns="45720" rIns="91440" bIns="45720" rtlCol="0">
            <a:normAutofit fontScale="90000"/>
          </a:bodyPr>
          <a:lstStyle/>
          <a:p>
            <a:pPr>
              <a:spcBef>
                <a:spcPts val="1000"/>
              </a:spcBef>
            </a:pPr>
            <a:br>
              <a:rPr lang="en-US" sz="4000" b="1" dirty="0"/>
            </a:br>
            <a:r>
              <a:rPr lang="en-US" sz="2700" b="1" dirty="0">
                <a:latin typeface="Times New Roman" panose="02020603050405020304" pitchFamily="18" charset="0"/>
                <a:cs typeface="Times New Roman" panose="02020603050405020304" pitchFamily="18" charset="0"/>
              </a:rPr>
              <a:t>Function Arguments</a:t>
            </a:r>
            <a:br>
              <a:rPr lang="en-US" sz="2800" dirty="0"/>
            </a:br>
            <a:endParaRPr lang="en-US" sz="2800" dirty="0">
              <a:latin typeface="+mn-lt"/>
              <a:ea typeface="+mn-ea"/>
              <a:cs typeface="+mn-cs"/>
            </a:endParaRPr>
          </a:p>
        </p:txBody>
      </p:sp>
      <p:sp>
        <p:nvSpPr>
          <p:cNvPr id="3" name="Content Placeholder 2"/>
          <p:cNvSpPr>
            <a:spLocks noGrp="1"/>
          </p:cNvSpPr>
          <p:nvPr>
            <p:ph idx="1"/>
          </p:nvPr>
        </p:nvSpPr>
        <p:spPr>
          <a:xfrm>
            <a:off x="982579" y="1296236"/>
            <a:ext cx="10515600" cy="4351338"/>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You can call a function by using the following types of formal arguments −</a:t>
            </a:r>
          </a:p>
          <a:p>
            <a:r>
              <a:rPr lang="en-US" sz="2200" dirty="0">
                <a:latin typeface="Times New Roman" panose="02020603050405020304" pitchFamily="18" charset="0"/>
                <a:cs typeface="Times New Roman" panose="02020603050405020304" pitchFamily="18" charset="0"/>
              </a:rPr>
              <a:t>Required arguments</a:t>
            </a:r>
          </a:p>
          <a:p>
            <a:r>
              <a:rPr lang="en-US" sz="2200" dirty="0">
                <a:latin typeface="Times New Roman" panose="02020603050405020304" pitchFamily="18" charset="0"/>
                <a:cs typeface="Times New Roman" panose="02020603050405020304" pitchFamily="18" charset="0"/>
              </a:rPr>
              <a:t>Keyword arguments</a:t>
            </a:r>
          </a:p>
          <a:p>
            <a:r>
              <a:rPr lang="en-US" sz="2200" dirty="0">
                <a:latin typeface="Times New Roman" panose="02020603050405020304" pitchFamily="18" charset="0"/>
                <a:cs typeface="Times New Roman" panose="02020603050405020304" pitchFamily="18" charset="0"/>
              </a:rPr>
              <a:t>Default arguments</a:t>
            </a:r>
          </a:p>
          <a:p>
            <a:r>
              <a:rPr lang="en-US" sz="2200" dirty="0">
                <a:latin typeface="Times New Roman" panose="02020603050405020304" pitchFamily="18" charset="0"/>
                <a:cs typeface="Times New Roman" panose="02020603050405020304" pitchFamily="18" charset="0"/>
              </a:rPr>
              <a:t>Variable-length arguments</a:t>
            </a:r>
          </a:p>
        </p:txBody>
      </p:sp>
    </p:spTree>
    <p:extLst>
      <p:ext uri="{BB962C8B-B14F-4D97-AF65-F5344CB8AC3E}">
        <p14:creationId xmlns:p14="http://schemas.microsoft.com/office/powerpoint/2010/main" val="1241562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8008"/>
            <a:ext cx="11353800" cy="7166007"/>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Required arguments</a:t>
            </a:r>
          </a:p>
          <a:p>
            <a:r>
              <a:rPr lang="en-US" sz="2600" dirty="0">
                <a:latin typeface="Times New Roman" panose="02020603050405020304" pitchFamily="18" charset="0"/>
                <a:cs typeface="Times New Roman" panose="02020603050405020304" pitchFamily="18" charset="0"/>
              </a:rPr>
              <a:t>Required arguments are the arguments passed to a function in correct positional order. Here, the number of arguments in the function call should match exactly with the function definition.</a:t>
            </a:r>
          </a:p>
          <a:p>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To call the function </a:t>
            </a:r>
            <a:r>
              <a:rPr lang="en-US" sz="2600" dirty="0" err="1">
                <a:latin typeface="Times New Roman" panose="02020603050405020304" pitchFamily="18" charset="0"/>
                <a:cs typeface="Times New Roman" panose="02020603050405020304" pitchFamily="18" charset="0"/>
              </a:rPr>
              <a:t>printme</a:t>
            </a:r>
            <a:r>
              <a:rPr lang="en-US" sz="2600" dirty="0">
                <a:latin typeface="Times New Roman" panose="02020603050405020304" pitchFamily="18" charset="0"/>
                <a:cs typeface="Times New Roman" panose="02020603050405020304" pitchFamily="18" charset="0"/>
              </a:rPr>
              <a:t>(), you definitely need to pass one argument, otherwise it gives a syntax error as follows −</a:t>
            </a:r>
          </a:p>
          <a:p>
            <a:pPr marL="0" indent="0">
              <a:buNone/>
            </a:pPr>
            <a:r>
              <a:rPr lang="en-US" sz="2600" b="1" dirty="0">
                <a:latin typeface="Times New Roman" panose="02020603050405020304" pitchFamily="18" charset="0"/>
                <a:cs typeface="Times New Roman" panose="02020603050405020304" pitchFamily="18" charset="0"/>
              </a:rPr>
              <a:t># Function definition is here</a:t>
            </a:r>
          </a:p>
          <a:p>
            <a:pPr marL="0" indent="0">
              <a:buNone/>
            </a:pPr>
            <a:r>
              <a:rPr lang="en-US" sz="2600" dirty="0" err="1">
                <a:latin typeface="Times New Roman" panose="02020603050405020304" pitchFamily="18" charset="0"/>
                <a:cs typeface="Times New Roman" panose="02020603050405020304" pitchFamily="18" charset="0"/>
              </a:rPr>
              <a:t>def</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printme</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str</a:t>
            </a:r>
            <a:r>
              <a:rPr lang="en-US" sz="2600" dirty="0">
                <a:latin typeface="Times New Roman" panose="02020603050405020304" pitchFamily="18" charset="0"/>
                <a:cs typeface="Times New Roman" panose="02020603050405020304" pitchFamily="18" charset="0"/>
              </a:rPr>
              <a:t> ):</a:t>
            </a:r>
          </a:p>
          <a:p>
            <a:pPr marL="0" indent="0">
              <a:buNone/>
            </a:pPr>
            <a:r>
              <a:rPr lang="en-US" sz="2600" dirty="0">
                <a:latin typeface="Times New Roman" panose="02020603050405020304" pitchFamily="18" charset="0"/>
                <a:cs typeface="Times New Roman" panose="02020603050405020304" pitchFamily="18" charset="0"/>
              </a:rPr>
              <a:t>   "This prints a passed string into this function"</a:t>
            </a:r>
          </a:p>
          <a:p>
            <a:pPr marL="0" indent="0">
              <a:buNone/>
            </a:pPr>
            <a:r>
              <a:rPr lang="en-US" sz="2600" dirty="0">
                <a:latin typeface="Times New Roman" panose="02020603050405020304" pitchFamily="18" charset="0"/>
                <a:cs typeface="Times New Roman" panose="02020603050405020304" pitchFamily="18" charset="0"/>
              </a:rPr>
              <a:t>   print </a:t>
            </a:r>
            <a:r>
              <a:rPr lang="en-US" sz="2600" dirty="0" err="1">
                <a:latin typeface="Times New Roman" panose="02020603050405020304" pitchFamily="18" charset="0"/>
                <a:cs typeface="Times New Roman" panose="02020603050405020304" pitchFamily="18" charset="0"/>
              </a:rPr>
              <a:t>str</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   return;</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 Now you can call </a:t>
            </a:r>
            <a:r>
              <a:rPr lang="en-US" sz="2600" dirty="0" err="1">
                <a:latin typeface="Times New Roman" panose="02020603050405020304" pitchFamily="18" charset="0"/>
                <a:cs typeface="Times New Roman" panose="02020603050405020304" pitchFamily="18" charset="0"/>
              </a:rPr>
              <a:t>printme</a:t>
            </a:r>
            <a:r>
              <a:rPr lang="en-US" sz="2600" dirty="0">
                <a:latin typeface="Times New Roman" panose="02020603050405020304" pitchFamily="18" charset="0"/>
                <a:cs typeface="Times New Roman" panose="02020603050405020304" pitchFamily="18" charset="0"/>
              </a:rPr>
              <a:t> function</a:t>
            </a:r>
          </a:p>
          <a:p>
            <a:pPr marL="0" indent="0">
              <a:buNone/>
            </a:pPr>
            <a:r>
              <a:rPr lang="en-US" sz="2600" dirty="0" err="1">
                <a:latin typeface="Times New Roman" panose="02020603050405020304" pitchFamily="18" charset="0"/>
                <a:cs typeface="Times New Roman" panose="02020603050405020304" pitchFamily="18" charset="0"/>
              </a:rPr>
              <a:t>printme</a:t>
            </a:r>
            <a:r>
              <a:rPr lang="en-US" sz="2600" dirty="0">
                <a:latin typeface="Times New Roman" panose="02020603050405020304" pitchFamily="18" charset="0"/>
                <a:cs typeface="Times New Roman" panose="02020603050405020304" pitchFamily="18" charset="0"/>
              </a:rPr>
              <a:t>()</a:t>
            </a:r>
          </a:p>
          <a:p>
            <a:pPr marL="0" indent="0">
              <a:buNone/>
            </a:pPr>
            <a:r>
              <a:rPr lang="en-US" sz="2600" dirty="0">
                <a:latin typeface="Times New Roman" panose="02020603050405020304" pitchFamily="18" charset="0"/>
                <a:cs typeface="Times New Roman" panose="02020603050405020304" pitchFamily="18" charset="0"/>
              </a:rPr>
              <a:t>When the above code is executed, it produces the following result −</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b="1" dirty="0" err="1">
                <a:latin typeface="Times New Roman" panose="02020603050405020304" pitchFamily="18" charset="0"/>
                <a:cs typeface="Times New Roman" panose="02020603050405020304" pitchFamily="18" charset="0"/>
              </a:rPr>
              <a:t>Traceback</a:t>
            </a:r>
            <a:r>
              <a:rPr lang="en-US" sz="2600" b="1" dirty="0">
                <a:latin typeface="Times New Roman" panose="02020603050405020304" pitchFamily="18" charset="0"/>
                <a:cs typeface="Times New Roman" panose="02020603050405020304" pitchFamily="18" charset="0"/>
              </a:rPr>
              <a:t> (most recent call last):</a:t>
            </a:r>
          </a:p>
          <a:p>
            <a:pPr marL="0" indent="0">
              <a:buNone/>
            </a:pPr>
            <a:r>
              <a:rPr lang="en-US" sz="2600" dirty="0">
                <a:latin typeface="Times New Roman" panose="02020603050405020304" pitchFamily="18" charset="0"/>
                <a:cs typeface="Times New Roman" panose="02020603050405020304" pitchFamily="18" charset="0"/>
              </a:rPr>
              <a:t>   File "test.py", line 11, in &lt;module&gt;</a:t>
            </a:r>
          </a:p>
          <a:p>
            <a:pPr marL="0" indent="0">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printme</a:t>
            </a:r>
            <a:r>
              <a:rPr lang="en-US" sz="2600" dirty="0">
                <a:latin typeface="Times New Roman" panose="02020603050405020304" pitchFamily="18" charset="0"/>
                <a:cs typeface="Times New Roman" panose="02020603050405020304" pitchFamily="18" charset="0"/>
              </a:rPr>
              <a:t>();</a:t>
            </a:r>
          </a:p>
          <a:p>
            <a:pPr marL="0" indent="0">
              <a:buNone/>
            </a:pPr>
            <a:r>
              <a:rPr lang="en-US" sz="2600" dirty="0" err="1">
                <a:latin typeface="Times New Roman" panose="02020603050405020304" pitchFamily="18" charset="0"/>
                <a:cs typeface="Times New Roman" panose="02020603050405020304" pitchFamily="18" charset="0"/>
              </a:rPr>
              <a:t>TypeError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printme</a:t>
            </a:r>
            <a:r>
              <a:rPr lang="en-US" sz="2600" dirty="0">
                <a:latin typeface="Times New Roman" panose="02020603050405020304" pitchFamily="18" charset="0"/>
                <a:cs typeface="Times New Roman" panose="02020603050405020304" pitchFamily="18" charset="0"/>
              </a:rPr>
              <a:t>() takes exactly 1 argument (0 given)</a:t>
            </a:r>
          </a:p>
        </p:txBody>
      </p:sp>
    </p:spTree>
    <p:extLst>
      <p:ext uri="{BB962C8B-B14F-4D97-AF65-F5344CB8AC3E}">
        <p14:creationId xmlns:p14="http://schemas.microsoft.com/office/powerpoint/2010/main" val="5935515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377"/>
            <a:ext cx="10515600" cy="6109586"/>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Keyword arguments</a:t>
            </a:r>
          </a:p>
          <a:p>
            <a:pPr marL="0" indent="0">
              <a:buNone/>
            </a:pPr>
            <a:r>
              <a:rPr lang="en-US" sz="2400" dirty="0">
                <a:latin typeface="Times New Roman" panose="02020603050405020304" pitchFamily="18" charset="0"/>
                <a:cs typeface="Times New Roman" panose="02020603050405020304" pitchFamily="18" charset="0"/>
              </a:rPr>
              <a:t>Keyword arguments are related to the function calls. When you use keyword arguments in a function call, the caller identifies the arguments by the parameter name.</a:t>
            </a:r>
          </a:p>
          <a:p>
            <a:pPr marL="0" indent="0">
              <a:buNone/>
            </a:pPr>
            <a:r>
              <a:rPr lang="en-US" sz="2400" dirty="0">
                <a:latin typeface="Times New Roman" panose="02020603050405020304" pitchFamily="18" charset="0"/>
                <a:cs typeface="Times New Roman" panose="02020603050405020304" pitchFamily="18" charset="0"/>
              </a:rPr>
              <a:t>This allows you to skip arguments or place them out of order because the Python interpreter is able to use the keywords provided to match the values with parameters. You can also make keyword calls to the </a:t>
            </a:r>
            <a:r>
              <a:rPr lang="en-US" sz="2400" i="1" dirty="0" err="1">
                <a:latin typeface="Times New Roman" panose="02020603050405020304" pitchFamily="18" charset="0"/>
                <a:cs typeface="Times New Roman" panose="02020603050405020304" pitchFamily="18" charset="0"/>
              </a:rPr>
              <a:t>printme</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function in the following ways </a:t>
            </a:r>
            <a:r>
              <a:rPr lang="en-US" sz="2400" b="1" dirty="0">
                <a:latin typeface="Times New Roman" panose="02020603050405020304" pitchFamily="18" charset="0"/>
                <a:cs typeface="Times New Roman" panose="02020603050405020304" pitchFamily="18" charset="0"/>
              </a:rPr>
              <a:t>−                             Ex2:-</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Ex1: </a:t>
            </a:r>
            <a:r>
              <a:rPr lang="en-US" sz="2400" dirty="0">
                <a:latin typeface="Times New Roman" panose="02020603050405020304" pitchFamily="18" charset="0"/>
                <a:cs typeface="Times New Roman" panose="02020603050405020304" pitchFamily="18" charset="0"/>
              </a:rPr>
              <a:t># Function definition is here</a:t>
            </a:r>
          </a:p>
          <a:p>
            <a:r>
              <a:rPr lang="en-US" sz="2400" dirty="0" err="1">
                <a:latin typeface="Times New Roman" panose="02020603050405020304" pitchFamily="18" charset="0"/>
                <a:cs typeface="Times New Roman" panose="02020603050405020304" pitchFamily="18" charset="0"/>
              </a:rPr>
              <a:t>def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printme</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str</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"This prints a passed string into this function"</a:t>
            </a:r>
          </a:p>
          <a:p>
            <a:r>
              <a:rPr lang="en-US" sz="2400" dirty="0">
                <a:latin typeface="Times New Roman" panose="02020603050405020304" pitchFamily="18" charset="0"/>
                <a:cs typeface="Times New Roman" panose="02020603050405020304" pitchFamily="18" charset="0"/>
              </a:rPr>
              <a:t>   print </a:t>
            </a:r>
            <a:r>
              <a:rPr lang="en-US" sz="2400" dirty="0" err="1">
                <a:latin typeface="Times New Roman" panose="02020603050405020304" pitchFamily="18" charset="0"/>
                <a:cs typeface="Times New Roman" panose="02020603050405020304" pitchFamily="18" charset="0"/>
              </a:rPr>
              <a:t>str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return;</a:t>
            </a:r>
          </a:p>
          <a:p>
            <a:pPr marL="0" indent="0">
              <a:buNone/>
            </a:pPr>
            <a:r>
              <a:rPr lang="en-US" sz="2400" dirty="0">
                <a:latin typeface="Times New Roman" panose="02020603050405020304" pitchFamily="18" charset="0"/>
                <a:cs typeface="Times New Roman" panose="02020603050405020304" pitchFamily="18" charset="0"/>
              </a:rPr>
              <a:t># Now you can call </a:t>
            </a:r>
            <a:r>
              <a:rPr lang="en-US" sz="2400" dirty="0" err="1">
                <a:latin typeface="Times New Roman" panose="02020603050405020304" pitchFamily="18" charset="0"/>
                <a:cs typeface="Times New Roman" panose="02020603050405020304" pitchFamily="18" charset="0"/>
              </a:rPr>
              <a:t>printme</a:t>
            </a:r>
            <a:r>
              <a:rPr lang="en-US" sz="2400" dirty="0">
                <a:latin typeface="Times New Roman" panose="02020603050405020304" pitchFamily="18" charset="0"/>
                <a:cs typeface="Times New Roman" panose="02020603050405020304" pitchFamily="18" charset="0"/>
              </a:rPr>
              <a:t> function</a:t>
            </a:r>
          </a:p>
          <a:p>
            <a:r>
              <a:rPr lang="en-US" sz="2400" dirty="0" err="1">
                <a:latin typeface="Times New Roman" panose="02020603050405020304" pitchFamily="18" charset="0"/>
                <a:cs typeface="Times New Roman" panose="02020603050405020304" pitchFamily="18" charset="0"/>
              </a:rPr>
              <a:t>printme</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str</a:t>
            </a:r>
            <a:r>
              <a:rPr lang="en-US" sz="2400" b="1" dirty="0">
                <a:latin typeface="Times New Roman" panose="02020603050405020304" pitchFamily="18" charset="0"/>
                <a:cs typeface="Times New Roman" panose="02020603050405020304" pitchFamily="18" charset="0"/>
              </a:rPr>
              <a:t> = "My string")</a:t>
            </a:r>
          </a:p>
          <a:p>
            <a:r>
              <a:rPr lang="en-US" sz="2400" b="1" dirty="0">
                <a:latin typeface="Times New Roman" panose="02020603050405020304" pitchFamily="18" charset="0"/>
                <a:cs typeface="Times New Roman" panose="02020603050405020304" pitchFamily="18" charset="0"/>
              </a:rPr>
              <a:t>When the above code is executed,</a:t>
            </a:r>
          </a:p>
          <a:p>
            <a:pPr marL="0" indent="0">
              <a:buNone/>
            </a:pPr>
            <a:r>
              <a:rPr lang="en-US" sz="2400" b="1" dirty="0">
                <a:latin typeface="Times New Roman" panose="02020603050405020304" pitchFamily="18" charset="0"/>
                <a:cs typeface="Times New Roman" panose="02020603050405020304" pitchFamily="18" charset="0"/>
              </a:rPr>
              <a:t> it produces the following result −</a:t>
            </a:r>
          </a:p>
          <a:p>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O/p -&gt; My string</a:t>
            </a:r>
          </a:p>
        </p:txBody>
      </p:sp>
      <p:pic>
        <p:nvPicPr>
          <p:cNvPr id="5" name="Picture 4"/>
          <p:cNvPicPr>
            <a:picLocks noChangeAspect="1"/>
          </p:cNvPicPr>
          <p:nvPr/>
        </p:nvPicPr>
        <p:blipFill>
          <a:blip r:embed="rId2"/>
          <a:stretch>
            <a:fillRect/>
          </a:stretch>
        </p:blipFill>
        <p:spPr>
          <a:xfrm>
            <a:off x="6096000" y="1724576"/>
            <a:ext cx="5543550" cy="2600325"/>
          </a:xfrm>
          <a:prstGeom prst="rect">
            <a:avLst/>
          </a:prstGeom>
        </p:spPr>
      </p:pic>
      <p:pic>
        <p:nvPicPr>
          <p:cNvPr id="6" name="Picture 5"/>
          <p:cNvPicPr>
            <a:picLocks noChangeAspect="1"/>
          </p:cNvPicPr>
          <p:nvPr/>
        </p:nvPicPr>
        <p:blipFill>
          <a:blip r:embed="rId3"/>
          <a:stretch>
            <a:fillRect/>
          </a:stretch>
        </p:blipFill>
        <p:spPr>
          <a:xfrm>
            <a:off x="6096000" y="4450030"/>
            <a:ext cx="5543550" cy="1409700"/>
          </a:xfrm>
          <a:prstGeom prst="rect">
            <a:avLst/>
          </a:prstGeom>
        </p:spPr>
      </p:pic>
      <p:sp>
        <p:nvSpPr>
          <p:cNvPr id="7" name="Rectangle 6"/>
          <p:cNvSpPr/>
          <p:nvPr/>
        </p:nvSpPr>
        <p:spPr>
          <a:xfrm>
            <a:off x="5399489" y="6176963"/>
            <a:ext cx="4954370" cy="369332"/>
          </a:xfrm>
          <a:prstGeom prst="rect">
            <a:avLst/>
          </a:prstGeom>
        </p:spPr>
        <p:txBody>
          <a:bodyPr wrap="none">
            <a:spAutoFit/>
          </a:bodyPr>
          <a:lstStyle/>
          <a:p>
            <a:r>
              <a:rPr lang="en-US" dirty="0"/>
              <a:t>Note that the order of parameters does not matter</a:t>
            </a:r>
          </a:p>
        </p:txBody>
      </p:sp>
    </p:spTree>
    <p:extLst>
      <p:ext uri="{BB962C8B-B14F-4D97-AF65-F5344CB8AC3E}">
        <p14:creationId xmlns:p14="http://schemas.microsoft.com/office/powerpoint/2010/main" val="3651152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828" y="530663"/>
            <a:ext cx="10515600" cy="558419"/>
          </a:xfrm>
        </p:spPr>
        <p:txBody>
          <a:bodyPr>
            <a:normAutofit fontScale="90000"/>
          </a:bodyPr>
          <a:lstStyle/>
          <a:p>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2. Overview</a:t>
            </a:r>
          </a:p>
        </p:txBody>
      </p:sp>
      <p:sp>
        <p:nvSpPr>
          <p:cNvPr id="3" name="Content Placeholder 2"/>
          <p:cNvSpPr>
            <a:spLocks noGrp="1"/>
          </p:cNvSpPr>
          <p:nvPr>
            <p:ph idx="1"/>
          </p:nvPr>
        </p:nvSpPr>
        <p:spPr>
          <a:xfrm>
            <a:off x="316992" y="1434662"/>
            <a:ext cx="10515600" cy="4888605"/>
          </a:xfrm>
        </p:spPr>
        <p:txBody>
          <a:bodyPr>
            <a:noAutofit/>
          </a:bodyPr>
          <a:lstStyle/>
          <a:p>
            <a:pPr marL="0" indent="0">
              <a:lnSpc>
                <a:spcPct val="170000"/>
              </a:lnSpc>
              <a:buNone/>
            </a:pPr>
            <a:r>
              <a:rPr lang="en-US" sz="2200" dirty="0">
                <a:latin typeface="Times New Roman" panose="02020603050405020304" pitchFamily="18" charset="0"/>
                <a:cs typeface="Times New Roman" panose="02020603050405020304" pitchFamily="18" charset="0"/>
              </a:rPr>
              <a:t>Structured programming was defined as a method used to minimize complexity that uses:</a:t>
            </a:r>
          </a:p>
          <a:p>
            <a:pPr marL="0" indent="0">
              <a:lnSpc>
                <a:spcPct val="170000"/>
              </a:lnSpc>
              <a:buNone/>
            </a:pPr>
            <a:r>
              <a:rPr lang="en-US" sz="2200" b="1" dirty="0">
                <a:latin typeface="Times New Roman" panose="02020603050405020304" pitchFamily="18" charset="0"/>
                <a:cs typeface="Times New Roman" panose="02020603050405020304" pitchFamily="18" charset="0"/>
              </a:rPr>
              <a:t>1. Top-down analysis for problem solving :-</a:t>
            </a:r>
          </a:p>
          <a:p>
            <a:pPr marL="457200" lvl="1" indent="0">
              <a:lnSpc>
                <a:spcPct val="100000"/>
              </a:lnSpc>
              <a:buNone/>
            </a:pPr>
            <a:r>
              <a:rPr lang="en-US" sz="2200" dirty="0">
                <a:latin typeface="Times New Roman" panose="02020603050405020304" pitchFamily="18" charset="0"/>
                <a:cs typeface="Times New Roman" panose="02020603050405020304" pitchFamily="18" charset="0"/>
              </a:rPr>
              <a:t>Top-down analysis includes solving the problem and providing instructions for every step. When developing a solution is complicated, the right approach is to divide a large problem into several smaller problems and tasks.</a:t>
            </a:r>
          </a:p>
          <a:p>
            <a:pPr marL="0" indent="0">
              <a:lnSpc>
                <a:spcPct val="170000"/>
              </a:lnSpc>
              <a:buNone/>
            </a:pPr>
            <a:r>
              <a:rPr lang="en-US" sz="2200" b="1" dirty="0">
                <a:latin typeface="Times New Roman" panose="02020603050405020304" pitchFamily="18" charset="0"/>
                <a:cs typeface="Times New Roman" panose="02020603050405020304" pitchFamily="18" charset="0"/>
              </a:rPr>
              <a:t>2. Modularization for program structure and organization :</a:t>
            </a:r>
          </a:p>
          <a:p>
            <a:pPr marL="457200" lvl="1" indent="0">
              <a:lnSpc>
                <a:spcPct val="100000"/>
              </a:lnSpc>
              <a:buNone/>
            </a:pPr>
            <a:r>
              <a:rPr lang="en-US" sz="2200" dirty="0">
                <a:latin typeface="Times New Roman" panose="02020603050405020304" pitchFamily="18" charset="0"/>
                <a:cs typeface="Times New Roman" panose="02020603050405020304" pitchFamily="18" charset="0"/>
              </a:rPr>
              <a:t>Modular programming is a method of organizing the instructions of a program. Large programs are divided into smaller sections called modules, subroutines, or subprograms. Each subroutine is in charge of a specific job.</a:t>
            </a:r>
          </a:p>
          <a:p>
            <a:pPr marL="0" indent="0">
              <a:buNone/>
            </a:pPr>
            <a:endParaRPr lang="en-US" sz="2400" dirty="0"/>
          </a:p>
        </p:txBody>
      </p:sp>
    </p:spTree>
    <p:extLst>
      <p:ext uri="{BB962C8B-B14F-4D97-AF65-F5344CB8AC3E}">
        <p14:creationId xmlns:p14="http://schemas.microsoft.com/office/powerpoint/2010/main" val="21819261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7002"/>
            <a:ext cx="12192000" cy="6780998"/>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Default arguments</a:t>
            </a:r>
          </a:p>
          <a:p>
            <a:pPr>
              <a:lnSpc>
                <a:spcPct val="170000"/>
              </a:lnSpc>
            </a:pPr>
            <a:r>
              <a:rPr lang="en-US" sz="2200" dirty="0">
                <a:latin typeface="Times New Roman" panose="02020603050405020304" pitchFamily="18" charset="0"/>
                <a:cs typeface="Times New Roman" panose="02020603050405020304" pitchFamily="18" charset="0"/>
              </a:rPr>
              <a:t>A default argument is an argument that assumes a default value if a value is not provided in the function call for that argument. The following example gives an idea on default arguments, </a:t>
            </a:r>
            <a:r>
              <a:rPr lang="en-US" sz="2200" b="1" dirty="0">
                <a:latin typeface="Times New Roman" panose="02020603050405020304" pitchFamily="18" charset="0"/>
                <a:cs typeface="Times New Roman" panose="02020603050405020304" pitchFamily="18" charset="0"/>
              </a:rPr>
              <a:t>it prints default age if it is not passed </a:t>
            </a:r>
            <a:r>
              <a:rPr lang="en-US" sz="2200" dirty="0">
                <a:latin typeface="Times New Roman" panose="02020603050405020304" pitchFamily="18" charset="0"/>
                <a:cs typeface="Times New Roman" panose="02020603050405020304" pitchFamily="18" charset="0"/>
              </a:rPr>
              <a:t>−</a:t>
            </a:r>
          </a:p>
          <a:p>
            <a:pPr marL="0" indent="0">
              <a:buNone/>
            </a:pPr>
            <a:r>
              <a:rPr lang="en-US" sz="2200" b="1" dirty="0">
                <a:latin typeface="Times New Roman" panose="02020603050405020304" pitchFamily="18" charset="0"/>
                <a:cs typeface="Times New Roman" panose="02020603050405020304" pitchFamily="18" charset="0"/>
              </a:rPr>
              <a:t># Function definition is here</a:t>
            </a:r>
          </a:p>
          <a:p>
            <a:pPr marL="0" indent="0">
              <a:buNone/>
            </a:pPr>
            <a:r>
              <a:rPr lang="en-US" sz="2200" dirty="0" err="1">
                <a:latin typeface="Times New Roman" panose="02020603050405020304" pitchFamily="18" charset="0"/>
                <a:cs typeface="Times New Roman" panose="02020603050405020304" pitchFamily="18" charset="0"/>
              </a:rPr>
              <a:t>def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printinfo</a:t>
            </a:r>
            <a:r>
              <a:rPr lang="en-US" sz="2200" dirty="0">
                <a:latin typeface="Times New Roman" panose="02020603050405020304" pitchFamily="18" charset="0"/>
                <a:cs typeface="Times New Roman" panose="02020603050405020304" pitchFamily="18" charset="0"/>
              </a:rPr>
              <a:t>( name, age = 35 ):</a:t>
            </a:r>
          </a:p>
          <a:p>
            <a:pPr marL="0" indent="0">
              <a:buNone/>
            </a:pPr>
            <a:r>
              <a:rPr lang="en-US" sz="2200" dirty="0">
                <a:latin typeface="Times New Roman" panose="02020603050405020304" pitchFamily="18" charset="0"/>
                <a:cs typeface="Times New Roman" panose="02020603050405020304" pitchFamily="18" charset="0"/>
              </a:rPr>
              <a:t>   "This prints a passed info into this function"</a:t>
            </a:r>
          </a:p>
          <a:p>
            <a:pPr marL="0" indent="0">
              <a:buNone/>
            </a:pPr>
            <a:r>
              <a:rPr lang="en-US" sz="2200" dirty="0">
                <a:latin typeface="Times New Roman" panose="02020603050405020304" pitchFamily="18" charset="0"/>
                <a:cs typeface="Times New Roman" panose="02020603050405020304" pitchFamily="18" charset="0"/>
              </a:rPr>
              <a:t>   print "Name: ", name</a:t>
            </a:r>
          </a:p>
          <a:p>
            <a:pPr marL="0" indent="0">
              <a:buNone/>
            </a:pPr>
            <a:r>
              <a:rPr lang="en-US" sz="2200" dirty="0">
                <a:latin typeface="Times New Roman" panose="02020603050405020304" pitchFamily="18" charset="0"/>
                <a:cs typeface="Times New Roman" panose="02020603050405020304" pitchFamily="18" charset="0"/>
              </a:rPr>
              <a:t>   print "Age ", age</a:t>
            </a:r>
          </a:p>
          <a:p>
            <a:pPr marL="0" indent="0">
              <a:buNone/>
            </a:pPr>
            <a:r>
              <a:rPr lang="en-US" sz="2200" dirty="0">
                <a:latin typeface="Times New Roman" panose="02020603050405020304" pitchFamily="18" charset="0"/>
                <a:cs typeface="Times New Roman" panose="02020603050405020304" pitchFamily="18" charset="0"/>
              </a:rPr>
              <a:t>   return;</a:t>
            </a:r>
          </a:p>
          <a:p>
            <a:pPr marL="0" indent="0">
              <a:buNone/>
            </a:pPr>
            <a:r>
              <a:rPr lang="en-US" sz="2200" b="1" dirty="0">
                <a:latin typeface="Times New Roman" panose="02020603050405020304" pitchFamily="18" charset="0"/>
                <a:cs typeface="Times New Roman" panose="02020603050405020304" pitchFamily="18" charset="0"/>
              </a:rPr>
              <a:t># Now you can call </a:t>
            </a:r>
            <a:r>
              <a:rPr lang="en-US" sz="2200" b="1" dirty="0" err="1">
                <a:latin typeface="Times New Roman" panose="02020603050405020304" pitchFamily="18" charset="0"/>
                <a:cs typeface="Times New Roman" panose="02020603050405020304" pitchFamily="18" charset="0"/>
              </a:rPr>
              <a:t>printinfo</a:t>
            </a:r>
            <a:r>
              <a:rPr lang="en-US" sz="2200" b="1" dirty="0">
                <a:latin typeface="Times New Roman" panose="02020603050405020304" pitchFamily="18" charset="0"/>
                <a:cs typeface="Times New Roman" panose="02020603050405020304" pitchFamily="18" charset="0"/>
              </a:rPr>
              <a:t> function</a:t>
            </a:r>
          </a:p>
          <a:p>
            <a:pPr marL="0" indent="0">
              <a:buNone/>
            </a:pPr>
            <a:r>
              <a:rPr lang="en-US" sz="2200" dirty="0" err="1">
                <a:latin typeface="Times New Roman" panose="02020603050405020304" pitchFamily="18" charset="0"/>
                <a:cs typeface="Times New Roman" panose="02020603050405020304" pitchFamily="18" charset="0"/>
              </a:rPr>
              <a:t>printinfo</a:t>
            </a:r>
            <a:r>
              <a:rPr lang="en-US" sz="2200" dirty="0">
                <a:latin typeface="Times New Roman" panose="02020603050405020304" pitchFamily="18" charset="0"/>
                <a:cs typeface="Times New Roman" panose="02020603050405020304" pitchFamily="18" charset="0"/>
              </a:rPr>
              <a:t>( age=50, name="</a:t>
            </a:r>
            <a:r>
              <a:rPr lang="en-US" sz="2200" dirty="0" err="1">
                <a:latin typeface="Times New Roman" panose="02020603050405020304" pitchFamily="18" charset="0"/>
                <a:cs typeface="Times New Roman" panose="02020603050405020304" pitchFamily="18" charset="0"/>
              </a:rPr>
              <a:t>miki</a:t>
            </a:r>
            <a:r>
              <a:rPr lang="en-US" sz="2200" dirty="0">
                <a:latin typeface="Times New Roman" panose="02020603050405020304" pitchFamily="18" charset="0"/>
                <a:cs typeface="Times New Roman" panose="02020603050405020304" pitchFamily="18" charset="0"/>
              </a:rPr>
              <a:t>" )</a:t>
            </a:r>
          </a:p>
          <a:p>
            <a:pPr marL="0" indent="0">
              <a:buNone/>
            </a:pPr>
            <a:r>
              <a:rPr lang="en-US" sz="2200" dirty="0" err="1">
                <a:latin typeface="Times New Roman" panose="02020603050405020304" pitchFamily="18" charset="0"/>
                <a:cs typeface="Times New Roman" panose="02020603050405020304" pitchFamily="18" charset="0"/>
              </a:rPr>
              <a:t>printinfo</a:t>
            </a:r>
            <a:r>
              <a:rPr lang="en-US" sz="2200" dirty="0">
                <a:latin typeface="Times New Roman" panose="02020603050405020304" pitchFamily="18" charset="0"/>
                <a:cs typeface="Times New Roman" panose="02020603050405020304" pitchFamily="18" charset="0"/>
              </a:rPr>
              <a:t>( name="</a:t>
            </a:r>
            <a:r>
              <a:rPr lang="en-US" sz="2200" dirty="0" err="1">
                <a:latin typeface="Times New Roman" panose="02020603050405020304" pitchFamily="18" charset="0"/>
                <a:cs typeface="Times New Roman" panose="02020603050405020304" pitchFamily="18" charset="0"/>
              </a:rPr>
              <a:t>miki</a:t>
            </a: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When the above code is executed, it produces the following result −</a:t>
            </a:r>
          </a:p>
        </p:txBody>
      </p:sp>
      <p:pic>
        <p:nvPicPr>
          <p:cNvPr id="4" name="Picture 3"/>
          <p:cNvPicPr>
            <a:picLocks noChangeAspect="1"/>
          </p:cNvPicPr>
          <p:nvPr/>
        </p:nvPicPr>
        <p:blipFill>
          <a:blip r:embed="rId2"/>
          <a:stretch>
            <a:fillRect/>
          </a:stretch>
        </p:blipFill>
        <p:spPr>
          <a:xfrm>
            <a:off x="7714348" y="3584758"/>
            <a:ext cx="3758966" cy="1843890"/>
          </a:xfrm>
          <a:prstGeom prst="rect">
            <a:avLst/>
          </a:prstGeom>
        </p:spPr>
      </p:pic>
    </p:spTree>
    <p:extLst>
      <p:ext uri="{BB962C8B-B14F-4D97-AF65-F5344CB8AC3E}">
        <p14:creationId xmlns:p14="http://schemas.microsoft.com/office/powerpoint/2010/main" val="25105684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02766"/>
          </a:xfrm>
        </p:spPr>
        <p:txBody>
          <a:bodyPr>
            <a:noAutofit/>
          </a:bodyPr>
          <a:lstStyle/>
          <a:p>
            <a:r>
              <a:rPr lang="en-US" sz="2400" b="1" dirty="0">
                <a:latin typeface="Times New Roman" panose="02020603050405020304" pitchFamily="18" charset="0"/>
                <a:cs typeface="Times New Roman" panose="02020603050405020304" pitchFamily="18" charset="0"/>
              </a:rPr>
              <a:t>Variable-length arguments</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95149"/>
            <a:ext cx="10515600" cy="5743826"/>
          </a:xfrm>
        </p:spPr>
        <p:txBody>
          <a:bodyPr>
            <a:normAutofit/>
          </a:bodyPr>
          <a:lstStyle/>
          <a:p>
            <a:r>
              <a:rPr lang="en-US" sz="2200" dirty="0">
                <a:latin typeface="Times New Roman" panose="02020603050405020304" pitchFamily="18" charset="0"/>
                <a:cs typeface="Times New Roman" panose="02020603050405020304" pitchFamily="18" charset="0"/>
              </a:rPr>
              <a:t>You may need to process a function for more arguments than you specified while defining the function. These arguments are called variable-length arguments and are not named in the function definition, unlike required and default arguments.</a:t>
            </a:r>
          </a:p>
          <a:p>
            <a:r>
              <a:rPr lang="en-US" sz="2200" b="1" dirty="0">
                <a:latin typeface="Times New Roman" panose="02020603050405020304" pitchFamily="18" charset="0"/>
                <a:cs typeface="Times New Roman" panose="02020603050405020304" pitchFamily="18" charset="0"/>
              </a:rPr>
              <a:t>Syntax for a function with non-keyword variable arguments is this −</a:t>
            </a:r>
          </a:p>
          <a:p>
            <a:pPr marL="0" indent="0">
              <a:buNone/>
            </a:pPr>
            <a:r>
              <a:rPr lang="en-US" sz="2200" b="1" dirty="0" err="1">
                <a:latin typeface="Times New Roman" panose="02020603050405020304" pitchFamily="18" charset="0"/>
                <a:cs typeface="Times New Roman" panose="02020603050405020304" pitchFamily="18" charset="0"/>
              </a:rPr>
              <a:t>def</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functionname</a:t>
            </a: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formal_args</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var_args_tuple</a:t>
            </a:r>
            <a:r>
              <a:rPr lang="en-US" sz="2200" b="1" dirty="0">
                <a:latin typeface="Times New Roman" panose="02020603050405020304" pitchFamily="18" charset="0"/>
                <a:cs typeface="Times New Roman" panose="02020603050405020304" pitchFamily="18" charset="0"/>
              </a:rPr>
              <a:t> ):</a:t>
            </a:r>
          </a:p>
          <a:p>
            <a:pPr marL="0" indent="0">
              <a:buNone/>
            </a:pP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function_docstring</a:t>
            </a:r>
            <a:r>
              <a:rPr lang="en-US" sz="2200" b="1" dirty="0">
                <a:latin typeface="Times New Roman" panose="02020603050405020304" pitchFamily="18" charset="0"/>
                <a:cs typeface="Times New Roman" panose="02020603050405020304" pitchFamily="18" charset="0"/>
              </a:rPr>
              <a:t>"</a:t>
            </a:r>
          </a:p>
          <a:p>
            <a:pPr marL="0" indent="0">
              <a:buNone/>
            </a:pP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function_suite</a:t>
            </a:r>
            <a:endParaRPr lang="en-US" sz="2200" b="1"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   return [expression]</a:t>
            </a:r>
          </a:p>
          <a:p>
            <a:pPr marL="0" indent="0">
              <a:buNone/>
            </a:pPr>
            <a:r>
              <a:rPr lang="en-US" sz="2200" dirty="0">
                <a:latin typeface="Times New Roman" panose="02020603050405020304" pitchFamily="18" charset="0"/>
                <a:cs typeface="Times New Roman" panose="02020603050405020304" pitchFamily="18" charset="0"/>
              </a:rPr>
              <a:t>An asterisk (*) is placed before the variable name that holds the values of all </a:t>
            </a:r>
            <a:r>
              <a:rPr lang="en-US" sz="2200" dirty="0" err="1">
                <a:latin typeface="Times New Roman" panose="02020603050405020304" pitchFamily="18" charset="0"/>
                <a:cs typeface="Times New Roman" panose="02020603050405020304" pitchFamily="18" charset="0"/>
              </a:rPr>
              <a:t>nonkeyword</a:t>
            </a:r>
            <a:r>
              <a:rPr lang="en-US" sz="2200" dirty="0">
                <a:latin typeface="Times New Roman" panose="02020603050405020304" pitchFamily="18" charset="0"/>
                <a:cs typeface="Times New Roman" panose="02020603050405020304" pitchFamily="18" charset="0"/>
              </a:rPr>
              <a:t> variable arguments. This tuple remains empty if no additional arguments are specified during the function call. Following is a simple example −</a:t>
            </a:r>
          </a:p>
        </p:txBody>
      </p:sp>
    </p:spTree>
    <p:extLst>
      <p:ext uri="{BB962C8B-B14F-4D97-AF65-F5344CB8AC3E}">
        <p14:creationId xmlns:p14="http://schemas.microsoft.com/office/powerpoint/2010/main" val="2930197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502"/>
            <a:ext cx="10515600" cy="6742497"/>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 Function definition is here</a:t>
            </a:r>
          </a:p>
          <a:p>
            <a:pPr marL="0" indent="0">
              <a:buNone/>
            </a:pPr>
            <a:r>
              <a:rPr lang="en-US" sz="2400" dirty="0" err="1">
                <a:latin typeface="Times New Roman" panose="02020603050405020304" pitchFamily="18" charset="0"/>
                <a:cs typeface="Times New Roman" panose="02020603050405020304" pitchFamily="18" charset="0"/>
              </a:rPr>
              <a:t>def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printinfo</a:t>
            </a:r>
            <a:r>
              <a:rPr lang="en-US" sz="2400" dirty="0">
                <a:latin typeface="Times New Roman" panose="02020603050405020304" pitchFamily="18" charset="0"/>
                <a:cs typeface="Times New Roman" panose="02020603050405020304" pitchFamily="18" charset="0"/>
              </a:rPr>
              <a:t>( arg1, *</a:t>
            </a:r>
            <a:r>
              <a:rPr lang="en-US" sz="2400" dirty="0" err="1">
                <a:latin typeface="Times New Roman" panose="02020603050405020304" pitchFamily="18" charset="0"/>
                <a:cs typeface="Times New Roman" panose="02020603050405020304" pitchFamily="18" charset="0"/>
              </a:rPr>
              <a:t>vartuple</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"This prints a variable passed arguments"</a:t>
            </a:r>
          </a:p>
          <a:p>
            <a:pPr marL="0" indent="0">
              <a:buNone/>
            </a:pPr>
            <a:r>
              <a:rPr lang="en-US" sz="2400" dirty="0">
                <a:latin typeface="Times New Roman" panose="02020603050405020304" pitchFamily="18" charset="0"/>
                <a:cs typeface="Times New Roman" panose="02020603050405020304" pitchFamily="18" charset="0"/>
              </a:rPr>
              <a:t>   print "Output is: "</a:t>
            </a:r>
          </a:p>
          <a:p>
            <a:pPr marL="0" indent="0">
              <a:buNone/>
            </a:pPr>
            <a:r>
              <a:rPr lang="en-US" sz="2400" dirty="0">
                <a:latin typeface="Times New Roman" panose="02020603050405020304" pitchFamily="18" charset="0"/>
                <a:cs typeface="Times New Roman" panose="02020603050405020304" pitchFamily="18" charset="0"/>
              </a:rPr>
              <a:t>   print arg1</a:t>
            </a:r>
          </a:p>
          <a:p>
            <a:pPr marL="0" indent="0">
              <a:buNone/>
            </a:pPr>
            <a:r>
              <a:rPr lang="en-US" sz="2400" dirty="0">
                <a:latin typeface="Times New Roman" panose="02020603050405020304" pitchFamily="18" charset="0"/>
                <a:cs typeface="Times New Roman" panose="02020603050405020304" pitchFamily="18" charset="0"/>
              </a:rPr>
              <a:t>   for </a:t>
            </a:r>
            <a:r>
              <a:rPr lang="en-US" sz="2400" dirty="0" err="1">
                <a:latin typeface="Times New Roman" panose="02020603050405020304" pitchFamily="18" charset="0"/>
                <a:cs typeface="Times New Roman" panose="02020603050405020304" pitchFamily="18" charset="0"/>
              </a:rPr>
              <a:t>var</a:t>
            </a:r>
            <a:r>
              <a:rPr lang="en-US" sz="2400" dirty="0">
                <a:latin typeface="Times New Roman" panose="02020603050405020304" pitchFamily="18" charset="0"/>
                <a:cs typeface="Times New Roman" panose="02020603050405020304" pitchFamily="18" charset="0"/>
              </a:rPr>
              <a:t> in </a:t>
            </a:r>
            <a:r>
              <a:rPr lang="en-US" sz="2400" dirty="0" err="1">
                <a:latin typeface="Times New Roman" panose="02020603050405020304" pitchFamily="18" charset="0"/>
                <a:cs typeface="Times New Roman" panose="02020603050405020304" pitchFamily="18" charset="0"/>
              </a:rPr>
              <a:t>vartuple</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print </a:t>
            </a:r>
            <a:r>
              <a:rPr lang="en-US" sz="2400" dirty="0" err="1">
                <a:latin typeface="Times New Roman" panose="02020603050405020304" pitchFamily="18" charset="0"/>
                <a:cs typeface="Times New Roman" panose="02020603050405020304" pitchFamily="18" charset="0"/>
              </a:rPr>
              <a:t>var</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return;</a:t>
            </a:r>
          </a:p>
          <a:p>
            <a:pPr marL="0" indent="0">
              <a:buNone/>
            </a:pPr>
            <a:endParaRPr lang="en-US" sz="1900"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Now you can call </a:t>
            </a:r>
            <a:r>
              <a:rPr lang="en-US" b="1" dirty="0" err="1">
                <a:latin typeface="Times New Roman" panose="02020603050405020304" pitchFamily="18" charset="0"/>
                <a:cs typeface="Times New Roman" panose="02020603050405020304" pitchFamily="18" charset="0"/>
              </a:rPr>
              <a:t>printinfo</a:t>
            </a:r>
            <a:r>
              <a:rPr lang="en-US" b="1" dirty="0">
                <a:latin typeface="Times New Roman" panose="02020603050405020304" pitchFamily="18" charset="0"/>
                <a:cs typeface="Times New Roman" panose="02020603050405020304" pitchFamily="18" charset="0"/>
              </a:rPr>
              <a:t> function</a:t>
            </a:r>
          </a:p>
          <a:p>
            <a:pPr marL="0" indent="0">
              <a:buNone/>
            </a:pPr>
            <a:r>
              <a:rPr lang="en-US" sz="2400" b="1" dirty="0" err="1">
                <a:latin typeface="Times New Roman" panose="02020603050405020304" pitchFamily="18" charset="0"/>
                <a:cs typeface="Times New Roman" panose="02020603050405020304" pitchFamily="18" charset="0"/>
              </a:rPr>
              <a:t>printinfo</a:t>
            </a:r>
            <a:r>
              <a:rPr lang="en-US" sz="2400" b="1" dirty="0">
                <a:latin typeface="Times New Roman" panose="02020603050405020304" pitchFamily="18" charset="0"/>
                <a:cs typeface="Times New Roman" panose="02020603050405020304" pitchFamily="18" charset="0"/>
              </a:rPr>
              <a:t>( 10 ) </a:t>
            </a:r>
            <a:r>
              <a:rPr lang="en-US" sz="2400" dirty="0">
                <a:latin typeface="Times New Roman" panose="02020603050405020304" pitchFamily="18" charset="0"/>
                <a:cs typeface="Times New Roman" panose="02020603050405020304" pitchFamily="18" charset="0"/>
              </a:rPr>
              <a:t>When the above code is executed, it produces the following result −</a:t>
            </a:r>
          </a:p>
          <a:p>
            <a:pPr marL="0" indent="0">
              <a:buNone/>
            </a:pPr>
            <a:r>
              <a:rPr lang="en-US" sz="2400" dirty="0">
                <a:latin typeface="Times New Roman" panose="02020603050405020304" pitchFamily="18" charset="0"/>
                <a:cs typeface="Times New Roman" panose="02020603050405020304" pitchFamily="18" charset="0"/>
              </a:rPr>
              <a:t>Output is:</a:t>
            </a:r>
          </a:p>
          <a:p>
            <a:pPr marL="0" indent="0">
              <a:buNone/>
            </a:pPr>
            <a:r>
              <a:rPr lang="en-US" sz="2400" dirty="0">
                <a:latin typeface="Times New Roman" panose="02020603050405020304" pitchFamily="18" charset="0"/>
                <a:cs typeface="Times New Roman" panose="02020603050405020304" pitchFamily="18" charset="0"/>
              </a:rPr>
              <a:t>10</a:t>
            </a:r>
          </a:p>
          <a:p>
            <a:pPr marL="0" indent="0">
              <a:buNone/>
            </a:pPr>
            <a:r>
              <a:rPr lang="en-US" sz="2400" dirty="0">
                <a:latin typeface="Times New Roman" panose="02020603050405020304" pitchFamily="18" charset="0"/>
                <a:cs typeface="Times New Roman" panose="02020603050405020304" pitchFamily="18" charset="0"/>
              </a:rPr>
              <a:t>Output is: </a:t>
            </a:r>
            <a:r>
              <a:rPr lang="en-US" sz="2400" b="1" dirty="0" err="1">
                <a:latin typeface="Times New Roman" panose="02020603050405020304" pitchFamily="18" charset="0"/>
                <a:cs typeface="Times New Roman" panose="02020603050405020304" pitchFamily="18" charset="0"/>
              </a:rPr>
              <a:t>printinfo</a:t>
            </a:r>
            <a:r>
              <a:rPr lang="en-US" sz="2400" b="1" dirty="0">
                <a:latin typeface="Times New Roman" panose="02020603050405020304" pitchFamily="18" charset="0"/>
                <a:cs typeface="Times New Roman" panose="02020603050405020304" pitchFamily="18" charset="0"/>
              </a:rPr>
              <a:t>( 70, 60, 50 )</a:t>
            </a:r>
          </a:p>
          <a:p>
            <a:pPr marL="0" indent="0">
              <a:buNone/>
            </a:pPr>
            <a:r>
              <a:rPr lang="en-US" sz="2400" dirty="0">
                <a:latin typeface="Times New Roman" panose="02020603050405020304" pitchFamily="18" charset="0"/>
                <a:cs typeface="Times New Roman" panose="02020603050405020304" pitchFamily="18" charset="0"/>
              </a:rPr>
              <a:t>70</a:t>
            </a:r>
          </a:p>
          <a:p>
            <a:pPr marL="0" indent="0">
              <a:buNone/>
            </a:pPr>
            <a:r>
              <a:rPr lang="en-US" sz="2400" dirty="0">
                <a:latin typeface="Times New Roman" panose="02020603050405020304" pitchFamily="18" charset="0"/>
                <a:cs typeface="Times New Roman" panose="02020603050405020304" pitchFamily="18" charset="0"/>
              </a:rPr>
              <a:t>60</a:t>
            </a:r>
          </a:p>
          <a:p>
            <a:pPr marL="0" indent="0">
              <a:buNone/>
            </a:pPr>
            <a:r>
              <a:rPr lang="en-US" sz="2400" dirty="0">
                <a:latin typeface="Times New Roman" panose="02020603050405020304" pitchFamily="18" charset="0"/>
                <a:cs typeface="Times New Roman" panose="02020603050405020304" pitchFamily="18" charset="0"/>
              </a:rPr>
              <a:t>50</a:t>
            </a:r>
          </a:p>
          <a:p>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1336522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878" y="105878"/>
            <a:ext cx="11247922" cy="607108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The Anonymous Functions</a:t>
            </a:r>
          </a:p>
          <a:p>
            <a:r>
              <a:rPr lang="en-US" sz="2200" dirty="0">
                <a:latin typeface="Times New Roman" panose="02020603050405020304" pitchFamily="18" charset="0"/>
                <a:cs typeface="Times New Roman" panose="02020603050405020304" pitchFamily="18" charset="0"/>
              </a:rPr>
              <a:t>These functions are called anonymous because they are not declared in the standard manner by using the </a:t>
            </a:r>
            <a:r>
              <a:rPr lang="en-US" sz="2200" dirty="0" err="1">
                <a:latin typeface="Times New Roman" panose="02020603050405020304" pitchFamily="18" charset="0"/>
                <a:cs typeface="Times New Roman" panose="02020603050405020304" pitchFamily="18" charset="0"/>
              </a:rPr>
              <a:t>def</a:t>
            </a:r>
            <a:r>
              <a:rPr lang="en-US" sz="2200" dirty="0">
                <a:latin typeface="Times New Roman" panose="02020603050405020304" pitchFamily="18" charset="0"/>
                <a:cs typeface="Times New Roman" panose="02020603050405020304" pitchFamily="18" charset="0"/>
              </a:rPr>
              <a:t> keyword. You can use the lambda keyword to create small anonymous functions.</a:t>
            </a:r>
          </a:p>
          <a:p>
            <a:r>
              <a:rPr lang="en-US" sz="2200" dirty="0">
                <a:latin typeface="Times New Roman" panose="02020603050405020304" pitchFamily="18" charset="0"/>
                <a:cs typeface="Times New Roman" panose="02020603050405020304" pitchFamily="18" charset="0"/>
              </a:rPr>
              <a:t>Lambda forms can take any number of arguments but return just one value in the form of an expression. They cannot contain commands or multiple expressions.</a:t>
            </a:r>
          </a:p>
          <a:p>
            <a:r>
              <a:rPr lang="en-US" sz="2200" dirty="0">
                <a:latin typeface="Times New Roman" panose="02020603050405020304" pitchFamily="18" charset="0"/>
                <a:cs typeface="Times New Roman" panose="02020603050405020304" pitchFamily="18" charset="0"/>
              </a:rPr>
              <a:t>An anonymous function cannot be a direct call to print because lambda requires an expression</a:t>
            </a:r>
          </a:p>
          <a:p>
            <a:r>
              <a:rPr lang="en-US" sz="2200" dirty="0">
                <a:latin typeface="Times New Roman" panose="02020603050405020304" pitchFamily="18" charset="0"/>
                <a:cs typeface="Times New Roman" panose="02020603050405020304" pitchFamily="18" charset="0"/>
              </a:rPr>
              <a:t>Lambda functions have their own local namespace and cannot access variables other than those in their parameter list and those in the global namespace.</a:t>
            </a:r>
          </a:p>
          <a:p>
            <a:r>
              <a:rPr lang="en-US" sz="2200" dirty="0">
                <a:latin typeface="Times New Roman" panose="02020603050405020304" pitchFamily="18" charset="0"/>
                <a:cs typeface="Times New Roman" panose="02020603050405020304" pitchFamily="18" charset="0"/>
              </a:rPr>
              <a:t>Although it appears that lambda's are a one-line version of a function, they are not equivalent to inline statements in C or C++, whose purpose is by passing function stack allocation during invocation for performance reasons.</a:t>
            </a:r>
          </a:p>
          <a:p>
            <a:pPr marL="0" indent="0">
              <a:buNone/>
            </a:pPr>
            <a:r>
              <a:rPr lang="en-US" sz="2200" b="1" dirty="0">
                <a:latin typeface="Times New Roman" panose="02020603050405020304" pitchFamily="18" charset="0"/>
                <a:cs typeface="Times New Roman" panose="02020603050405020304" pitchFamily="18" charset="0"/>
              </a:rPr>
              <a:t>Syntax</a:t>
            </a:r>
          </a:p>
          <a:p>
            <a:r>
              <a:rPr lang="en-US" sz="2200" b="1" dirty="0">
                <a:latin typeface="Times New Roman" panose="02020603050405020304" pitchFamily="18" charset="0"/>
                <a:cs typeface="Times New Roman" panose="02020603050405020304" pitchFamily="18" charset="0"/>
              </a:rPr>
              <a:t>The syntax of lambda functions contains only a single statement, which is as follows −</a:t>
            </a:r>
          </a:p>
          <a:p>
            <a:pPr marL="0" indent="0">
              <a:buNone/>
            </a:pPr>
            <a:r>
              <a:rPr lang="en-US" sz="2200" dirty="0">
                <a:latin typeface="Times New Roman" panose="02020603050405020304" pitchFamily="18" charset="0"/>
                <a:cs typeface="Times New Roman" panose="02020603050405020304" pitchFamily="18" charset="0"/>
              </a:rPr>
              <a:t>		lambda [arg1 [,arg2,.....</a:t>
            </a:r>
            <a:r>
              <a:rPr lang="en-US" sz="2200" dirty="0" err="1">
                <a:latin typeface="Times New Roman" panose="02020603050405020304" pitchFamily="18" charset="0"/>
                <a:cs typeface="Times New Roman" panose="02020603050405020304" pitchFamily="18" charset="0"/>
              </a:rPr>
              <a:t>argn</a:t>
            </a:r>
            <a:r>
              <a:rPr lang="en-US" sz="2200" dirty="0">
                <a:latin typeface="Times New Roman" panose="02020603050405020304" pitchFamily="18" charset="0"/>
                <a:cs typeface="Times New Roman" panose="02020603050405020304" pitchFamily="18" charset="0"/>
              </a:rPr>
              <a:t>]]:expression</a:t>
            </a:r>
          </a:p>
          <a:p>
            <a:r>
              <a:rPr lang="en-US" sz="2200" dirty="0">
                <a:latin typeface="Times New Roman" panose="02020603050405020304" pitchFamily="18" charset="0"/>
                <a:cs typeface="Times New Roman" panose="02020603050405020304" pitchFamily="18" charset="0"/>
              </a:rPr>
              <a:t>Following is the example to show how lambda form of function works −</a:t>
            </a:r>
          </a:p>
        </p:txBody>
      </p:sp>
    </p:spTree>
    <p:extLst>
      <p:ext uri="{BB962C8B-B14F-4D97-AF65-F5344CB8AC3E}">
        <p14:creationId xmlns:p14="http://schemas.microsoft.com/office/powerpoint/2010/main" val="42581267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4636"/>
            <a:ext cx="10515600" cy="5782327"/>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 Function definition is here</a:t>
            </a:r>
          </a:p>
          <a:p>
            <a:pPr marL="0" indent="0">
              <a:buNone/>
            </a:pPr>
            <a:r>
              <a:rPr lang="en-US" sz="2200" dirty="0">
                <a:latin typeface="Times New Roman" panose="02020603050405020304" pitchFamily="18" charset="0"/>
                <a:cs typeface="Times New Roman" panose="02020603050405020304" pitchFamily="18" charset="0"/>
              </a:rPr>
              <a:t>sum = lambda arg1, arg2: arg1 + arg2;</a:t>
            </a:r>
          </a:p>
          <a:p>
            <a:pPr marL="0" indent="0">
              <a:buNone/>
            </a:pPr>
            <a:r>
              <a:rPr lang="en-US" sz="2200" b="1" dirty="0">
                <a:latin typeface="Times New Roman" panose="02020603050405020304" pitchFamily="18" charset="0"/>
                <a:cs typeface="Times New Roman" panose="02020603050405020304" pitchFamily="18" charset="0"/>
              </a:rPr>
              <a:t># Now you can call sum as a function</a:t>
            </a:r>
          </a:p>
          <a:p>
            <a:pPr marL="0" indent="0">
              <a:buNone/>
            </a:pPr>
            <a:r>
              <a:rPr lang="en-US" sz="2200" dirty="0">
                <a:latin typeface="Times New Roman" panose="02020603050405020304" pitchFamily="18" charset="0"/>
                <a:cs typeface="Times New Roman" panose="02020603050405020304" pitchFamily="18" charset="0"/>
              </a:rPr>
              <a:t>print "Value of total : ", sum( 10, 20 )</a:t>
            </a:r>
          </a:p>
          <a:p>
            <a:pPr marL="0" indent="0">
              <a:buNone/>
            </a:pPr>
            <a:r>
              <a:rPr lang="en-US" sz="2200" dirty="0">
                <a:latin typeface="Times New Roman" panose="02020603050405020304" pitchFamily="18" charset="0"/>
                <a:cs typeface="Times New Roman" panose="02020603050405020304" pitchFamily="18" charset="0"/>
              </a:rPr>
              <a:t>print "Value of total : ", sum( 20, 20 )</a:t>
            </a:r>
          </a:p>
          <a:p>
            <a:pPr marL="0" indent="0">
              <a:buNone/>
            </a:pPr>
            <a:r>
              <a:rPr lang="en-US" sz="2200" dirty="0">
                <a:latin typeface="Times New Roman" panose="02020603050405020304" pitchFamily="18" charset="0"/>
                <a:cs typeface="Times New Roman" panose="02020603050405020304" pitchFamily="18" charset="0"/>
              </a:rPr>
              <a:t>When the above code is executed, it produces the following result −</a:t>
            </a:r>
          </a:p>
          <a:p>
            <a:pPr marL="0" indent="0">
              <a:buNone/>
            </a:pPr>
            <a:r>
              <a:rPr lang="en-US" sz="2200" b="1" dirty="0">
                <a:latin typeface="Times New Roman" panose="02020603050405020304" pitchFamily="18" charset="0"/>
                <a:cs typeface="Times New Roman" panose="02020603050405020304" pitchFamily="18" charset="0"/>
              </a:rPr>
              <a:t>O/p</a:t>
            </a:r>
          </a:p>
          <a:p>
            <a:pPr marL="0" indent="0">
              <a:buNone/>
            </a:pPr>
            <a:r>
              <a:rPr lang="en-US" sz="2200" dirty="0">
                <a:latin typeface="Times New Roman" panose="02020603050405020304" pitchFamily="18" charset="0"/>
                <a:cs typeface="Times New Roman" panose="02020603050405020304" pitchFamily="18" charset="0"/>
              </a:rPr>
              <a:t>Value of total :  30</a:t>
            </a:r>
          </a:p>
          <a:p>
            <a:pPr marL="0" indent="0">
              <a:buNone/>
            </a:pPr>
            <a:r>
              <a:rPr lang="en-US" sz="2200" dirty="0">
                <a:latin typeface="Times New Roman" panose="02020603050405020304" pitchFamily="18" charset="0"/>
                <a:cs typeface="Times New Roman" panose="02020603050405020304" pitchFamily="18" charset="0"/>
              </a:rPr>
              <a:t>Value of total :  40</a:t>
            </a:r>
          </a:p>
          <a:p>
            <a:pPr marL="0" indent="0">
              <a:buNone/>
            </a:pPr>
            <a:r>
              <a:rPr lang="en-US" sz="2200" b="1" dirty="0">
                <a:latin typeface="Times New Roman" panose="02020603050405020304" pitchFamily="18" charset="0"/>
                <a:cs typeface="Times New Roman" panose="02020603050405020304" pitchFamily="18" charset="0"/>
              </a:rPr>
              <a:t>The return Statement</a:t>
            </a:r>
          </a:p>
          <a:p>
            <a:pPr marL="0" indent="0">
              <a:buNone/>
            </a:pPr>
            <a:r>
              <a:rPr lang="en-US" sz="2200" dirty="0">
                <a:latin typeface="Times New Roman" panose="02020603050405020304" pitchFamily="18" charset="0"/>
                <a:cs typeface="Times New Roman" panose="02020603050405020304" pitchFamily="18" charset="0"/>
              </a:rPr>
              <a:t>The statement return [expression] exits a function, optionally passing back an expression to the caller. A return statement with no arguments is the same as return None.</a:t>
            </a:r>
          </a:p>
          <a:p>
            <a:pPr marL="0" indent="0">
              <a:buNone/>
            </a:pPr>
            <a:r>
              <a:rPr lang="en-US" sz="2200" dirty="0">
                <a:latin typeface="Times New Roman" panose="02020603050405020304" pitchFamily="18" charset="0"/>
                <a:cs typeface="Times New Roman" panose="02020603050405020304" pitchFamily="18" charset="0"/>
              </a:rPr>
              <a:t>All the above examples are not returning any value. You can return a value from a function as follows −</a:t>
            </a:r>
          </a:p>
        </p:txBody>
      </p:sp>
    </p:spTree>
    <p:extLst>
      <p:ext uri="{BB962C8B-B14F-4D97-AF65-F5344CB8AC3E}">
        <p14:creationId xmlns:p14="http://schemas.microsoft.com/office/powerpoint/2010/main" val="2741736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36884"/>
            <a:ext cx="11353800" cy="6410425"/>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 Function definition is here</a:t>
            </a:r>
          </a:p>
          <a:p>
            <a:pPr marL="0" indent="0">
              <a:buNone/>
            </a:pPr>
            <a:r>
              <a:rPr lang="en-US" sz="2200" dirty="0" err="1">
                <a:latin typeface="Times New Roman" panose="02020603050405020304" pitchFamily="18" charset="0"/>
                <a:cs typeface="Times New Roman" panose="02020603050405020304" pitchFamily="18" charset="0"/>
              </a:rPr>
              <a:t>def</a:t>
            </a:r>
            <a:r>
              <a:rPr lang="en-US" sz="2200" dirty="0">
                <a:latin typeface="Times New Roman" panose="02020603050405020304" pitchFamily="18" charset="0"/>
                <a:cs typeface="Times New Roman" panose="02020603050405020304" pitchFamily="18" charset="0"/>
              </a:rPr>
              <a:t> sum( arg1, arg2 ):</a:t>
            </a:r>
          </a:p>
          <a:p>
            <a:pPr marL="0" indent="0">
              <a:buNone/>
            </a:pPr>
            <a:r>
              <a:rPr lang="en-US" sz="2200" dirty="0">
                <a:latin typeface="Times New Roman" panose="02020603050405020304" pitchFamily="18" charset="0"/>
                <a:cs typeface="Times New Roman" panose="02020603050405020304" pitchFamily="18" charset="0"/>
              </a:rPr>
              <a:t>   # Add both the parameters and return them."</a:t>
            </a:r>
          </a:p>
          <a:p>
            <a:pPr marL="0" indent="0">
              <a:buNone/>
            </a:pPr>
            <a:r>
              <a:rPr lang="en-US" sz="2200" dirty="0">
                <a:latin typeface="Times New Roman" panose="02020603050405020304" pitchFamily="18" charset="0"/>
                <a:cs typeface="Times New Roman" panose="02020603050405020304" pitchFamily="18" charset="0"/>
              </a:rPr>
              <a:t>   total = arg1 + arg2</a:t>
            </a:r>
          </a:p>
          <a:p>
            <a:pPr marL="0" indent="0">
              <a:buNone/>
            </a:pPr>
            <a:r>
              <a:rPr lang="en-US" sz="2200" dirty="0">
                <a:latin typeface="Times New Roman" panose="02020603050405020304" pitchFamily="18" charset="0"/>
                <a:cs typeface="Times New Roman" panose="02020603050405020304" pitchFamily="18" charset="0"/>
              </a:rPr>
              <a:t>   print "Inside the function : ", total</a:t>
            </a:r>
          </a:p>
          <a:p>
            <a:pPr marL="0" indent="0">
              <a:buNone/>
            </a:pPr>
            <a:r>
              <a:rPr lang="en-US" sz="2200" dirty="0">
                <a:latin typeface="Times New Roman" panose="02020603050405020304" pitchFamily="18" charset="0"/>
                <a:cs typeface="Times New Roman" panose="02020603050405020304" pitchFamily="18" charset="0"/>
              </a:rPr>
              <a:t>   return total;</a:t>
            </a:r>
          </a:p>
          <a:p>
            <a:pPr marL="0" indent="0">
              <a:buNone/>
            </a:pPr>
            <a:r>
              <a:rPr lang="en-US" sz="2200" b="1" dirty="0">
                <a:latin typeface="Times New Roman" panose="02020603050405020304" pitchFamily="18" charset="0"/>
                <a:cs typeface="Times New Roman" panose="02020603050405020304" pitchFamily="18" charset="0"/>
              </a:rPr>
              <a:t># Now you can call sum function</a:t>
            </a:r>
          </a:p>
          <a:p>
            <a:pPr marL="0" indent="0">
              <a:buNone/>
            </a:pPr>
            <a:r>
              <a:rPr lang="en-US" sz="2200" dirty="0">
                <a:latin typeface="Times New Roman" panose="02020603050405020304" pitchFamily="18" charset="0"/>
                <a:cs typeface="Times New Roman" panose="02020603050405020304" pitchFamily="18" charset="0"/>
              </a:rPr>
              <a:t>total = sum( 10, 20 );</a:t>
            </a:r>
          </a:p>
          <a:p>
            <a:pPr marL="0" indent="0">
              <a:buNone/>
            </a:pPr>
            <a:r>
              <a:rPr lang="en-US" sz="2200" dirty="0">
                <a:latin typeface="Times New Roman" panose="02020603050405020304" pitchFamily="18" charset="0"/>
                <a:cs typeface="Times New Roman" panose="02020603050405020304" pitchFamily="18" charset="0"/>
              </a:rPr>
              <a:t>print "Outside the function : ", total </a:t>
            </a:r>
          </a:p>
          <a:p>
            <a:pPr marL="0" indent="0">
              <a:buNone/>
            </a:pPr>
            <a:r>
              <a:rPr lang="en-US" sz="2200" b="1" dirty="0">
                <a:latin typeface="Times New Roman" panose="02020603050405020304" pitchFamily="18" charset="0"/>
                <a:cs typeface="Times New Roman" panose="02020603050405020304" pitchFamily="18" charset="0"/>
              </a:rPr>
              <a:t>When the above code is executed, it produces the following result −</a:t>
            </a:r>
          </a:p>
          <a:p>
            <a:pPr marL="0" indent="0">
              <a:buNone/>
            </a:pPr>
            <a:r>
              <a:rPr lang="en-US" sz="2200" dirty="0">
                <a:latin typeface="Times New Roman" panose="02020603050405020304" pitchFamily="18" charset="0"/>
                <a:cs typeface="Times New Roman" panose="02020603050405020304" pitchFamily="18" charset="0"/>
              </a:rPr>
              <a:t>Inside the function :  30</a:t>
            </a:r>
          </a:p>
          <a:p>
            <a:pPr marL="0" indent="0">
              <a:buNone/>
            </a:pPr>
            <a:r>
              <a:rPr lang="en-US" sz="2200" dirty="0">
                <a:latin typeface="Times New Roman" panose="02020603050405020304" pitchFamily="18" charset="0"/>
                <a:cs typeface="Times New Roman" panose="02020603050405020304" pitchFamily="18" charset="0"/>
              </a:rPr>
              <a:t>Outside the function :  30</a:t>
            </a:r>
          </a:p>
        </p:txBody>
      </p:sp>
    </p:spTree>
    <p:extLst>
      <p:ext uri="{BB962C8B-B14F-4D97-AF65-F5344CB8AC3E}">
        <p14:creationId xmlns:p14="http://schemas.microsoft.com/office/powerpoint/2010/main" val="28501138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5878"/>
            <a:ext cx="11353800" cy="6071085"/>
          </a:xfrm>
        </p:spPr>
        <p:txBody>
          <a:bodyPr>
            <a:normAutofit/>
          </a:bodyPr>
          <a:lstStyle/>
          <a:p>
            <a:r>
              <a:rPr lang="en-US" sz="2200" b="1" dirty="0">
                <a:latin typeface="Times New Roman" panose="02020603050405020304" pitchFamily="18" charset="0"/>
                <a:cs typeface="Times New Roman" panose="02020603050405020304" pitchFamily="18" charset="0"/>
              </a:rPr>
              <a:t>Scope of Variables</a:t>
            </a:r>
          </a:p>
          <a:p>
            <a:r>
              <a:rPr lang="en-US" sz="2200" dirty="0">
                <a:latin typeface="Times New Roman" panose="02020603050405020304" pitchFamily="18" charset="0"/>
                <a:cs typeface="Times New Roman" panose="02020603050405020304" pitchFamily="18" charset="0"/>
              </a:rPr>
              <a:t>All variables in a program may not be accessible at all locations in that program. This depends on where you have declared a variable.</a:t>
            </a:r>
          </a:p>
          <a:p>
            <a:r>
              <a:rPr lang="en-US" sz="2200" dirty="0">
                <a:latin typeface="Times New Roman" panose="02020603050405020304" pitchFamily="18" charset="0"/>
                <a:cs typeface="Times New Roman" panose="02020603050405020304" pitchFamily="18" charset="0"/>
              </a:rPr>
              <a:t>The scope of a variable determines the portion of the program where you can access a particular identifier. There are two basic scopes of variables in Python −</a:t>
            </a:r>
          </a:p>
          <a:p>
            <a:pPr algn="ctr"/>
            <a:r>
              <a:rPr lang="en-US" sz="2200" b="1" dirty="0">
                <a:latin typeface="Times New Roman" panose="02020603050405020304" pitchFamily="18" charset="0"/>
                <a:cs typeface="Times New Roman" panose="02020603050405020304" pitchFamily="18" charset="0"/>
              </a:rPr>
              <a:t>Global variables</a:t>
            </a:r>
          </a:p>
          <a:p>
            <a:pPr algn="ctr"/>
            <a:r>
              <a:rPr lang="en-US" sz="2200" b="1" dirty="0">
                <a:latin typeface="Times New Roman" panose="02020603050405020304" pitchFamily="18" charset="0"/>
                <a:cs typeface="Times New Roman" panose="02020603050405020304" pitchFamily="18" charset="0"/>
              </a:rPr>
              <a:t>Local variables</a:t>
            </a:r>
          </a:p>
          <a:p>
            <a:r>
              <a:rPr lang="en-US" sz="2200" b="1" dirty="0">
                <a:latin typeface="Times New Roman" panose="02020603050405020304" pitchFamily="18" charset="0"/>
                <a:cs typeface="Times New Roman" panose="02020603050405020304" pitchFamily="18" charset="0"/>
              </a:rPr>
              <a:t>Global vs. Local variables</a:t>
            </a:r>
          </a:p>
          <a:p>
            <a:r>
              <a:rPr lang="en-US" sz="2200" dirty="0">
                <a:latin typeface="Times New Roman" panose="02020603050405020304" pitchFamily="18" charset="0"/>
                <a:cs typeface="Times New Roman" panose="02020603050405020304" pitchFamily="18" charset="0"/>
              </a:rPr>
              <a:t>Variables that are defined inside a function body have a local scope, and those defined outside have a global scope.</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This means that local variables can be accessed only inside the function in which they are declared, whereas global variables can be accessed throughout the program body by all functions. When you call a function, the variables declared inside it are brought into scope. Following is a simple example −</a:t>
            </a:r>
          </a:p>
        </p:txBody>
      </p:sp>
    </p:spTree>
    <p:extLst>
      <p:ext uri="{BB962C8B-B14F-4D97-AF65-F5344CB8AC3E}">
        <p14:creationId xmlns:p14="http://schemas.microsoft.com/office/powerpoint/2010/main" val="31040906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503"/>
            <a:ext cx="11353800" cy="6535554"/>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total = 0; # This is global variable.</a:t>
            </a:r>
          </a:p>
          <a:p>
            <a:pPr marL="0" indent="0">
              <a:buNone/>
            </a:pPr>
            <a:r>
              <a:rPr lang="en-US" sz="2200" b="1" dirty="0">
                <a:latin typeface="Times New Roman" panose="02020603050405020304" pitchFamily="18" charset="0"/>
                <a:cs typeface="Times New Roman" panose="02020603050405020304" pitchFamily="18" charset="0"/>
              </a:rPr>
              <a:t># Function definition is here</a:t>
            </a:r>
          </a:p>
          <a:p>
            <a:pPr marL="0" indent="0">
              <a:buNone/>
            </a:pPr>
            <a:r>
              <a:rPr lang="en-US" sz="2200" dirty="0" err="1">
                <a:latin typeface="Times New Roman" panose="02020603050405020304" pitchFamily="18" charset="0"/>
                <a:cs typeface="Times New Roman" panose="02020603050405020304" pitchFamily="18" charset="0"/>
              </a:rPr>
              <a:t>def</a:t>
            </a:r>
            <a:r>
              <a:rPr lang="en-US" sz="2200" dirty="0">
                <a:latin typeface="Times New Roman" panose="02020603050405020304" pitchFamily="18" charset="0"/>
                <a:cs typeface="Times New Roman" panose="02020603050405020304" pitchFamily="18" charset="0"/>
              </a:rPr>
              <a:t> sum( arg1, arg2 ):</a:t>
            </a:r>
          </a:p>
          <a:p>
            <a:pPr marL="0" indent="0">
              <a:buNone/>
            </a:pPr>
            <a:r>
              <a:rPr lang="en-US" sz="2200" dirty="0">
                <a:latin typeface="Times New Roman" panose="02020603050405020304" pitchFamily="18" charset="0"/>
                <a:cs typeface="Times New Roman" panose="02020603050405020304" pitchFamily="18" charset="0"/>
              </a:rPr>
              <a:t>   # Add both the parameters and return them."</a:t>
            </a:r>
          </a:p>
          <a:p>
            <a:pPr marL="0" indent="0">
              <a:buNone/>
            </a:pPr>
            <a:r>
              <a:rPr lang="en-US" sz="2200" dirty="0">
                <a:latin typeface="Times New Roman" panose="02020603050405020304" pitchFamily="18" charset="0"/>
                <a:cs typeface="Times New Roman" panose="02020603050405020304" pitchFamily="18" charset="0"/>
              </a:rPr>
              <a:t>   total = arg1 + arg2; # Here total is local variable.</a:t>
            </a:r>
          </a:p>
          <a:p>
            <a:pPr marL="0" indent="0">
              <a:buNone/>
            </a:pPr>
            <a:r>
              <a:rPr lang="en-US" sz="2200" dirty="0">
                <a:latin typeface="Times New Roman" panose="02020603050405020304" pitchFamily="18" charset="0"/>
                <a:cs typeface="Times New Roman" panose="02020603050405020304" pitchFamily="18" charset="0"/>
              </a:rPr>
              <a:t>   print "Inside the function local total : ", total</a:t>
            </a:r>
          </a:p>
          <a:p>
            <a:pPr marL="0" indent="0">
              <a:buNone/>
            </a:pPr>
            <a:r>
              <a:rPr lang="en-US" sz="2200" dirty="0">
                <a:latin typeface="Times New Roman" panose="02020603050405020304" pitchFamily="18" charset="0"/>
                <a:cs typeface="Times New Roman" panose="02020603050405020304" pitchFamily="18" charset="0"/>
              </a:rPr>
              <a:t>   return total;</a:t>
            </a:r>
          </a:p>
          <a:p>
            <a:pPr marL="0" indent="0">
              <a:buNone/>
            </a:pPr>
            <a:r>
              <a:rPr lang="en-US" sz="2200" b="1" dirty="0">
                <a:latin typeface="Times New Roman" panose="02020603050405020304" pitchFamily="18" charset="0"/>
                <a:cs typeface="Times New Roman" panose="02020603050405020304" pitchFamily="18" charset="0"/>
              </a:rPr>
              <a:t># Now you can call sum function</a:t>
            </a:r>
          </a:p>
          <a:p>
            <a:pPr marL="0" indent="0">
              <a:buNone/>
            </a:pPr>
            <a:r>
              <a:rPr lang="en-US" sz="2200" dirty="0">
                <a:latin typeface="Times New Roman" panose="02020603050405020304" pitchFamily="18" charset="0"/>
                <a:cs typeface="Times New Roman" panose="02020603050405020304" pitchFamily="18" charset="0"/>
              </a:rPr>
              <a:t>sum( 10, 20 );</a:t>
            </a:r>
          </a:p>
          <a:p>
            <a:pPr marL="0" indent="0">
              <a:buNone/>
            </a:pPr>
            <a:r>
              <a:rPr lang="en-US" sz="2200" dirty="0">
                <a:latin typeface="Times New Roman" panose="02020603050405020304" pitchFamily="18" charset="0"/>
                <a:cs typeface="Times New Roman" panose="02020603050405020304" pitchFamily="18" charset="0"/>
              </a:rPr>
              <a:t>print "Outside the function global total : ", total </a:t>
            </a:r>
          </a:p>
          <a:p>
            <a:pPr marL="0" indent="0">
              <a:buNone/>
            </a:pPr>
            <a:r>
              <a:rPr lang="en-US" sz="2200" dirty="0">
                <a:latin typeface="Times New Roman" panose="02020603050405020304" pitchFamily="18" charset="0"/>
                <a:cs typeface="Times New Roman" panose="02020603050405020304" pitchFamily="18" charset="0"/>
              </a:rPr>
              <a:t>When the above code is executed, it produces the following result −</a:t>
            </a:r>
          </a:p>
          <a:p>
            <a:pPr marL="0" indent="0">
              <a:buNone/>
            </a:pPr>
            <a:r>
              <a:rPr lang="en-US" sz="2200" dirty="0">
                <a:latin typeface="Times New Roman" panose="02020603050405020304" pitchFamily="18" charset="0"/>
                <a:cs typeface="Times New Roman" panose="02020603050405020304" pitchFamily="18" charset="0"/>
              </a:rPr>
              <a:t>Inside the function local total :  30</a:t>
            </a:r>
          </a:p>
          <a:p>
            <a:pPr marL="0" indent="0">
              <a:buNone/>
            </a:pPr>
            <a:r>
              <a:rPr lang="en-US" sz="2200" dirty="0">
                <a:latin typeface="Times New Roman" panose="02020603050405020304" pitchFamily="18" charset="0"/>
                <a:cs typeface="Times New Roman" panose="02020603050405020304" pitchFamily="18" charset="0"/>
              </a:rPr>
              <a:t>Outside the function global total :  0</a:t>
            </a:r>
          </a:p>
        </p:txBody>
      </p:sp>
    </p:spTree>
    <p:extLst>
      <p:ext uri="{BB962C8B-B14F-4D97-AF65-F5344CB8AC3E}">
        <p14:creationId xmlns:p14="http://schemas.microsoft.com/office/powerpoint/2010/main" val="7038149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4723"/>
          </a:xfrm>
        </p:spPr>
        <p:txBody>
          <a:bodyPr>
            <a:normAutofit/>
          </a:bodyPr>
          <a:lstStyle/>
          <a:p>
            <a:pPr algn="ctr"/>
            <a:r>
              <a:rPr lang="en-US" altLang="en-US" sz="2800" b="1" dirty="0">
                <a:latin typeface="Times New Roman" panose="02020603050405020304" pitchFamily="18" charset="0"/>
                <a:cs typeface="Times New Roman" panose="02020603050405020304" pitchFamily="18" charset="0"/>
              </a:rPr>
              <a:t>3. Object-Oriented Programming</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36192"/>
            <a:ext cx="10515600" cy="5020056"/>
          </a:xfrm>
        </p:spPr>
        <p:txBody>
          <a:bodyPr>
            <a:normAutofit/>
          </a:bodyPr>
          <a:lstStyle/>
          <a:p>
            <a:pPr marL="0" indent="0">
              <a:buNone/>
            </a:pPr>
            <a:r>
              <a:rPr lang="en-US" altLang="en-US" sz="2200" b="1" dirty="0">
                <a:latin typeface="Times New Roman" panose="02020603050405020304" pitchFamily="18" charset="0"/>
                <a:cs typeface="Times New Roman" panose="02020603050405020304" pitchFamily="18" charset="0"/>
              </a:rPr>
              <a:t>Session 11-15 covers the following Topics:-</a:t>
            </a:r>
          </a:p>
          <a:p>
            <a:r>
              <a:rPr lang="en-US" sz="2200" dirty="0">
                <a:latin typeface="Times New Roman" panose="02020603050405020304" pitchFamily="18" charset="0"/>
                <a:cs typeface="Times New Roman" panose="02020603050405020304" pitchFamily="18" charset="0"/>
              </a:rPr>
              <a:t>Object Oriented Programming Paradigm</a:t>
            </a:r>
          </a:p>
          <a:p>
            <a:r>
              <a:rPr lang="en-US" sz="2200" dirty="0">
                <a:latin typeface="Times New Roman" panose="02020603050405020304" pitchFamily="18" charset="0"/>
                <a:cs typeface="Times New Roman" panose="02020603050405020304" pitchFamily="18" charset="0"/>
              </a:rPr>
              <a:t>Class, </a:t>
            </a:r>
            <a:r>
              <a:rPr lang="en-US" sz="2200" dirty="0" err="1">
                <a:latin typeface="Times New Roman" panose="02020603050405020304" pitchFamily="18" charset="0"/>
                <a:cs typeface="Times New Roman" panose="02020603050405020304" pitchFamily="18" charset="0"/>
              </a:rPr>
              <a:t>Objects,Instances</a:t>
            </a:r>
            <a:r>
              <a:rPr lang="en-US" sz="2200" dirty="0">
                <a:latin typeface="Times New Roman" panose="02020603050405020304" pitchFamily="18" charset="0"/>
                <a:cs typeface="Times New Roman" panose="02020603050405020304" pitchFamily="18" charset="0"/>
              </a:rPr>
              <a:t>, Methods</a:t>
            </a:r>
          </a:p>
          <a:p>
            <a:r>
              <a:rPr lang="en-US" sz="2200" dirty="0" err="1">
                <a:latin typeface="Times New Roman" panose="02020603050405020304" pitchFamily="18" charset="0"/>
                <a:cs typeface="Times New Roman" panose="02020603050405020304" pitchFamily="18" charset="0"/>
              </a:rPr>
              <a:t>Encapsulation,Data</a:t>
            </a:r>
            <a:r>
              <a:rPr lang="en-US" sz="2200" dirty="0">
                <a:latin typeface="Times New Roman" panose="02020603050405020304" pitchFamily="18" charset="0"/>
                <a:cs typeface="Times New Roman" panose="02020603050405020304" pitchFamily="18" charset="0"/>
              </a:rPr>
              <a:t> Abstraction</a:t>
            </a:r>
          </a:p>
          <a:p>
            <a:r>
              <a:rPr lang="en-US" sz="2200" dirty="0" err="1">
                <a:latin typeface="Times New Roman" panose="02020603050405020304" pitchFamily="18" charset="0"/>
                <a:cs typeface="Times New Roman" panose="02020603050405020304" pitchFamily="18" charset="0"/>
              </a:rPr>
              <a:t>Polymorphism,Inheritance</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Constructor,Destructor</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Example Languages: </a:t>
            </a:r>
            <a:r>
              <a:rPr lang="en-US" sz="2200" dirty="0" err="1">
                <a:latin typeface="Times New Roman" panose="02020603050405020304" pitchFamily="18" charset="0"/>
                <a:cs typeface="Times New Roman" panose="02020603050405020304" pitchFamily="18" charset="0"/>
              </a:rPr>
              <a:t>BETA,Cecil</a:t>
            </a:r>
            <a:r>
              <a:rPr lang="en-US" sz="2200" dirty="0">
                <a:latin typeface="Times New Roman" panose="02020603050405020304" pitchFamily="18" charset="0"/>
                <a:cs typeface="Times New Roman" panose="02020603050405020304" pitchFamily="18" charset="0"/>
              </a:rPr>
              <a:t>, Lava.</a:t>
            </a:r>
          </a:p>
          <a:p>
            <a:r>
              <a:rPr lang="en-US" sz="2200" dirty="0">
                <a:latin typeface="Times New Roman" panose="02020603050405020304" pitchFamily="18" charset="0"/>
                <a:cs typeface="Times New Roman" panose="02020603050405020304" pitchFamily="18" charset="0"/>
              </a:rPr>
              <a:t>Demo: OOP in Python</a:t>
            </a:r>
          </a:p>
          <a:p>
            <a:r>
              <a:rPr lang="en-US" sz="2200" b="1" dirty="0">
                <a:latin typeface="Times New Roman" panose="02020603050405020304" pitchFamily="18" charset="0"/>
                <a:cs typeface="Times New Roman" panose="02020603050405020304" pitchFamily="18" charset="0"/>
              </a:rPr>
              <a:t>Lab 3: Object Oriented Programming</a:t>
            </a:r>
          </a:p>
          <a:p>
            <a:pPr marL="0" indent="0">
              <a:buNone/>
            </a:pPr>
            <a:r>
              <a:rPr lang="en-US" sz="2200" b="1" dirty="0" err="1">
                <a:latin typeface="Times New Roman" panose="02020603050405020304" pitchFamily="18" charset="0"/>
                <a:cs typeface="Times New Roman" panose="02020603050405020304" pitchFamily="18" charset="0"/>
              </a:rPr>
              <a:t>TextBook</a:t>
            </a:r>
            <a:r>
              <a:rPr lang="en-US" sz="2200" dirty="0">
                <a:latin typeface="Times New Roman" panose="02020603050405020304" pitchFamily="18" charset="0"/>
                <a:cs typeface="Times New Roman" panose="02020603050405020304" pitchFamily="18" charset="0"/>
              </a:rPr>
              <a:t>:  Shalom, </a:t>
            </a:r>
            <a:r>
              <a:rPr lang="en-US" sz="2200" dirty="0" err="1">
                <a:latin typeface="Times New Roman" panose="02020603050405020304" pitchFamily="18" charset="0"/>
                <a:cs typeface="Times New Roman" panose="02020603050405020304" pitchFamily="18" charset="0"/>
              </a:rPr>
              <a:t>Elad</a:t>
            </a:r>
            <a:r>
              <a:rPr lang="en-US" sz="2200" dirty="0">
                <a:latin typeface="Times New Roman" panose="02020603050405020304" pitchFamily="18" charset="0"/>
                <a:cs typeface="Times New Roman" panose="02020603050405020304" pitchFamily="18" charset="0"/>
              </a:rPr>
              <a:t>. A Review of Programming Paradigms Throughout the History: With a Suggestion Toward a Future Approach</a:t>
            </a:r>
          </a:p>
        </p:txBody>
      </p:sp>
    </p:spTree>
    <p:extLst>
      <p:ext uri="{BB962C8B-B14F-4D97-AF65-F5344CB8AC3E}">
        <p14:creationId xmlns:p14="http://schemas.microsoft.com/office/powerpoint/2010/main" val="10294893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normAutofit/>
          </a:bodyPr>
          <a:lstStyle/>
          <a:p>
            <a:r>
              <a:rPr lang="en-US" altLang="en-US" sz="2400" b="1" dirty="0">
                <a:latin typeface="Times New Roman" panose="02020603050405020304" pitchFamily="18" charset="0"/>
                <a:cs typeface="Times New Roman" panose="02020603050405020304" pitchFamily="18" charset="0"/>
              </a:rPr>
              <a:t>Object-Oriented Programming</a:t>
            </a:r>
          </a:p>
        </p:txBody>
      </p:sp>
      <p:sp>
        <p:nvSpPr>
          <p:cNvPr id="31747" name="Rectangle 3"/>
          <p:cNvSpPr>
            <a:spLocks noGrp="1" noChangeArrowheads="1"/>
          </p:cNvSpPr>
          <p:nvPr>
            <p:ph type="body" idx="1"/>
          </p:nvPr>
        </p:nvSpPr>
        <p:spPr/>
        <p:txBody>
          <a:bodyPr>
            <a:normAutofit/>
          </a:bodyPr>
          <a:lstStyle/>
          <a:p>
            <a:pPr>
              <a:lnSpc>
                <a:spcPct val="90000"/>
              </a:lnSpc>
            </a:pPr>
            <a:r>
              <a:rPr lang="en-US" altLang="en-US" sz="2200" dirty="0">
                <a:latin typeface="Times New Roman" panose="02020603050405020304" pitchFamily="18" charset="0"/>
                <a:cs typeface="Times New Roman" panose="02020603050405020304" pitchFamily="18" charset="0"/>
              </a:rPr>
              <a:t>OOP treat data as a critical element in the program development and does not allow it to flow freely around the system.</a:t>
            </a:r>
          </a:p>
          <a:p>
            <a:pPr>
              <a:lnSpc>
                <a:spcPct val="90000"/>
              </a:lnSpc>
            </a:pPr>
            <a:r>
              <a:rPr lang="en-US" altLang="en-US" sz="2200" dirty="0">
                <a:latin typeface="Times New Roman" panose="02020603050405020304" pitchFamily="18" charset="0"/>
                <a:cs typeface="Times New Roman" panose="02020603050405020304" pitchFamily="18" charset="0"/>
              </a:rPr>
              <a:t>It ties data  more closely to the functions that operate on it, and protects it from accidental modification from outside functions.</a:t>
            </a:r>
          </a:p>
          <a:p>
            <a:pPr>
              <a:lnSpc>
                <a:spcPct val="90000"/>
              </a:lnSpc>
            </a:pPr>
            <a:r>
              <a:rPr lang="en-US" altLang="en-US" sz="2200" dirty="0">
                <a:latin typeface="Times New Roman" panose="02020603050405020304" pitchFamily="18" charset="0"/>
                <a:cs typeface="Times New Roman" panose="02020603050405020304" pitchFamily="18" charset="0"/>
              </a:rPr>
              <a:t>OOP allows decomposition of a problem into a number of entities called objects and then build data functions around these objects.</a:t>
            </a:r>
          </a:p>
          <a:p>
            <a:r>
              <a:rPr lang="en-US" altLang="en-US" sz="2200" dirty="0">
                <a:latin typeface="Times New Roman" panose="02020603050405020304" pitchFamily="18" charset="0"/>
                <a:cs typeface="Times New Roman" panose="02020603050405020304" pitchFamily="18" charset="0"/>
              </a:rPr>
              <a:t>The data of an object can be accessed only by the functions associated with that object.</a:t>
            </a:r>
          </a:p>
          <a:p>
            <a:r>
              <a:rPr lang="en-US" altLang="en-US" sz="2200" dirty="0">
                <a:latin typeface="Times New Roman" panose="02020603050405020304" pitchFamily="18" charset="0"/>
                <a:cs typeface="Times New Roman" panose="02020603050405020304" pitchFamily="18" charset="0"/>
              </a:rPr>
              <a:t>Functions of one object can access the functions of another objects</a:t>
            </a:r>
          </a:p>
        </p:txBody>
      </p:sp>
    </p:spTree>
    <p:extLst>
      <p:ext uri="{BB962C8B-B14F-4D97-AF65-F5344CB8AC3E}">
        <p14:creationId xmlns:p14="http://schemas.microsoft.com/office/powerpoint/2010/main" val="355341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6888"/>
            <a:ext cx="10515600" cy="5930075"/>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3. Structured code for the individual modules:</a:t>
            </a:r>
          </a:p>
          <a:p>
            <a:pPr marL="457200" lvl="1" indent="0">
              <a:lnSpc>
                <a:spcPct val="120000"/>
              </a:lnSpc>
              <a:buNone/>
            </a:pPr>
            <a:r>
              <a:rPr lang="en-US" sz="2200" b="1" dirty="0">
                <a:latin typeface="Times New Roman" panose="02020603050405020304" pitchFamily="18" charset="0"/>
                <a:cs typeface="Times New Roman" panose="02020603050405020304" pitchFamily="18" charset="0"/>
              </a:rPr>
              <a:t>Structured coding </a:t>
            </a:r>
            <a:r>
              <a:rPr lang="en-US" sz="2200" dirty="0">
                <a:latin typeface="Times New Roman" panose="02020603050405020304" pitchFamily="18" charset="0"/>
                <a:cs typeface="Times New Roman" panose="02020603050405020304" pitchFamily="18" charset="0"/>
              </a:rPr>
              <a:t>relates to division of modules into set of instructions organized within control structures. A control structure defines the order in which a set of instructions are executed. The statements within a specific control structure are executed:</a:t>
            </a:r>
          </a:p>
          <a:p>
            <a:pPr lvl="2">
              <a:lnSpc>
                <a:spcPct val="120000"/>
              </a:lnSpc>
            </a:pPr>
            <a:r>
              <a:rPr lang="en-US" sz="2200" b="1" dirty="0">
                <a:latin typeface="Times New Roman" panose="02020603050405020304" pitchFamily="18" charset="0"/>
                <a:cs typeface="Times New Roman" panose="02020603050405020304" pitchFamily="18" charset="0"/>
              </a:rPr>
              <a:t>sequentially</a:t>
            </a:r>
            <a:r>
              <a:rPr lang="en-US" sz="2200" dirty="0">
                <a:latin typeface="Times New Roman" panose="02020603050405020304" pitchFamily="18" charset="0"/>
                <a:cs typeface="Times New Roman" panose="02020603050405020304" pitchFamily="18" charset="0"/>
              </a:rPr>
              <a:t> – denotes in which order the controls are executed. They are executed one after the other in the exact order they are listed in the code.</a:t>
            </a:r>
          </a:p>
          <a:p>
            <a:pPr lvl="2">
              <a:lnSpc>
                <a:spcPct val="120000"/>
              </a:lnSpc>
            </a:pPr>
            <a:r>
              <a:rPr lang="en-US" sz="2200" b="1" dirty="0">
                <a:latin typeface="Times New Roman" panose="02020603050405020304" pitchFamily="18" charset="0"/>
                <a:cs typeface="Times New Roman" panose="02020603050405020304" pitchFamily="18" charset="0"/>
              </a:rPr>
              <a:t>conditionally</a:t>
            </a:r>
            <a:r>
              <a:rPr lang="en-US" sz="2200" dirty="0">
                <a:latin typeface="Times New Roman" panose="02020603050405020304" pitchFamily="18" charset="0"/>
                <a:cs typeface="Times New Roman" panose="02020603050405020304" pitchFamily="18" charset="0"/>
              </a:rPr>
              <a:t> – allows choosing which set of controls is executed. Based on the needed condition, one set of commands is chosen while others aren’t executed. </a:t>
            </a:r>
          </a:p>
          <a:p>
            <a:pPr lvl="2">
              <a:lnSpc>
                <a:spcPct val="120000"/>
              </a:lnSpc>
            </a:pPr>
            <a:r>
              <a:rPr lang="en-US" sz="2200" b="1" dirty="0">
                <a:latin typeface="Times New Roman" panose="02020603050405020304" pitchFamily="18" charset="0"/>
                <a:cs typeface="Times New Roman" panose="02020603050405020304" pitchFamily="18" charset="0"/>
              </a:rPr>
              <a:t>repetitively – </a:t>
            </a:r>
            <a:r>
              <a:rPr lang="en-US" sz="2200" dirty="0">
                <a:latin typeface="Times New Roman" panose="02020603050405020304" pitchFamily="18" charset="0"/>
                <a:cs typeface="Times New Roman" panose="02020603050405020304" pitchFamily="18" charset="0"/>
              </a:rPr>
              <a:t>allows the same controls to be performed over and over again. Repetition stops when it meets certain terms or performs a defined number of iterations.</a:t>
            </a:r>
          </a:p>
        </p:txBody>
      </p:sp>
    </p:spTree>
    <p:extLst>
      <p:ext uri="{BB962C8B-B14F-4D97-AF65-F5344CB8AC3E}">
        <p14:creationId xmlns:p14="http://schemas.microsoft.com/office/powerpoint/2010/main" val="23701049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normAutofit/>
          </a:bodyPr>
          <a:lstStyle/>
          <a:p>
            <a:r>
              <a:rPr lang="en-US" altLang="en-US" sz="2400" b="1" dirty="0">
                <a:latin typeface="Times New Roman" panose="02020603050405020304" pitchFamily="18" charset="0"/>
                <a:cs typeface="Times New Roman" panose="02020603050405020304" pitchFamily="18" charset="0"/>
              </a:rPr>
              <a:t>Organization of data and functions in OOP</a:t>
            </a:r>
          </a:p>
        </p:txBody>
      </p:sp>
      <p:sp>
        <p:nvSpPr>
          <p:cNvPr id="33809" name="Rectangle 17"/>
          <p:cNvSpPr>
            <a:spLocks noChangeArrowheads="1"/>
          </p:cNvSpPr>
          <p:nvPr/>
        </p:nvSpPr>
        <p:spPr bwMode="auto">
          <a:xfrm>
            <a:off x="2819400" y="2057400"/>
            <a:ext cx="1828800" cy="1600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0" name="Rectangle 18"/>
          <p:cNvSpPr>
            <a:spLocks noChangeArrowheads="1"/>
          </p:cNvSpPr>
          <p:nvPr/>
        </p:nvSpPr>
        <p:spPr bwMode="auto">
          <a:xfrm>
            <a:off x="3200400" y="2286000"/>
            <a:ext cx="1066800" cy="304800"/>
          </a:xfrm>
          <a:prstGeom prst="rect">
            <a:avLst/>
          </a:prstGeom>
          <a:solidFill>
            <a:srgbClr val="9EE08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chemeClr val="bg2"/>
                </a:solidFill>
              </a:rPr>
              <a:t>Data</a:t>
            </a:r>
          </a:p>
        </p:txBody>
      </p:sp>
      <p:sp>
        <p:nvSpPr>
          <p:cNvPr id="33811" name="Rectangle 19"/>
          <p:cNvSpPr>
            <a:spLocks noChangeArrowheads="1"/>
          </p:cNvSpPr>
          <p:nvPr/>
        </p:nvSpPr>
        <p:spPr bwMode="auto">
          <a:xfrm>
            <a:off x="3048000" y="2971800"/>
            <a:ext cx="13716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chemeClr val="bg2"/>
                </a:solidFill>
              </a:rPr>
              <a:t>Functions</a:t>
            </a:r>
          </a:p>
        </p:txBody>
      </p:sp>
      <p:cxnSp>
        <p:nvCxnSpPr>
          <p:cNvPr id="33814" name="AutoShape 22"/>
          <p:cNvCxnSpPr>
            <a:cxnSpLocks noChangeShapeType="1"/>
            <a:stCxn id="33810" idx="2"/>
            <a:endCxn id="33811" idx="0"/>
          </p:cNvCxnSpPr>
          <p:nvPr/>
        </p:nvCxnSpPr>
        <p:spPr bwMode="auto">
          <a:xfrm>
            <a:off x="3733800" y="2590800"/>
            <a:ext cx="0" cy="381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15" name="Text Box 23"/>
          <p:cNvSpPr txBox="1">
            <a:spLocks noChangeArrowheads="1"/>
          </p:cNvSpPr>
          <p:nvPr/>
        </p:nvSpPr>
        <p:spPr bwMode="auto">
          <a:xfrm>
            <a:off x="3260726" y="1676401"/>
            <a:ext cx="10017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Object A</a:t>
            </a:r>
          </a:p>
        </p:txBody>
      </p:sp>
      <p:sp>
        <p:nvSpPr>
          <p:cNvPr id="33816" name="Rectangle 24"/>
          <p:cNvSpPr>
            <a:spLocks noChangeArrowheads="1"/>
          </p:cNvSpPr>
          <p:nvPr/>
        </p:nvSpPr>
        <p:spPr bwMode="auto">
          <a:xfrm>
            <a:off x="7467600" y="2057400"/>
            <a:ext cx="1828800" cy="1600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7" name="Rectangle 25"/>
          <p:cNvSpPr>
            <a:spLocks noChangeArrowheads="1"/>
          </p:cNvSpPr>
          <p:nvPr/>
        </p:nvSpPr>
        <p:spPr bwMode="auto">
          <a:xfrm>
            <a:off x="7848600" y="2286000"/>
            <a:ext cx="1066800" cy="304800"/>
          </a:xfrm>
          <a:prstGeom prst="rect">
            <a:avLst/>
          </a:prstGeom>
          <a:solidFill>
            <a:srgbClr val="9EE08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chemeClr val="bg2"/>
                </a:solidFill>
              </a:rPr>
              <a:t>Data</a:t>
            </a:r>
          </a:p>
        </p:txBody>
      </p:sp>
      <p:sp>
        <p:nvSpPr>
          <p:cNvPr id="33818" name="Rectangle 26"/>
          <p:cNvSpPr>
            <a:spLocks noChangeArrowheads="1"/>
          </p:cNvSpPr>
          <p:nvPr/>
        </p:nvSpPr>
        <p:spPr bwMode="auto">
          <a:xfrm>
            <a:off x="7696200" y="2971800"/>
            <a:ext cx="13716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chemeClr val="bg2"/>
                </a:solidFill>
              </a:rPr>
              <a:t>Functions</a:t>
            </a:r>
          </a:p>
        </p:txBody>
      </p:sp>
      <p:cxnSp>
        <p:nvCxnSpPr>
          <p:cNvPr id="33819" name="AutoShape 27"/>
          <p:cNvCxnSpPr>
            <a:cxnSpLocks noChangeShapeType="1"/>
            <a:stCxn id="33817" idx="2"/>
            <a:endCxn id="33818" idx="0"/>
          </p:cNvCxnSpPr>
          <p:nvPr/>
        </p:nvCxnSpPr>
        <p:spPr bwMode="auto">
          <a:xfrm>
            <a:off x="8382000" y="2590800"/>
            <a:ext cx="0" cy="381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20" name="Text Box 28"/>
          <p:cNvSpPr txBox="1">
            <a:spLocks noChangeArrowheads="1"/>
          </p:cNvSpPr>
          <p:nvPr/>
        </p:nvSpPr>
        <p:spPr bwMode="auto">
          <a:xfrm>
            <a:off x="7908926" y="1676401"/>
            <a:ext cx="987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Object B</a:t>
            </a:r>
          </a:p>
        </p:txBody>
      </p:sp>
      <p:sp>
        <p:nvSpPr>
          <p:cNvPr id="33821" name="Rectangle 29"/>
          <p:cNvSpPr>
            <a:spLocks noChangeArrowheads="1"/>
          </p:cNvSpPr>
          <p:nvPr/>
        </p:nvSpPr>
        <p:spPr bwMode="auto">
          <a:xfrm>
            <a:off x="5181600" y="4419600"/>
            <a:ext cx="1828800" cy="1600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2" name="Rectangle 30"/>
          <p:cNvSpPr>
            <a:spLocks noChangeArrowheads="1"/>
          </p:cNvSpPr>
          <p:nvPr/>
        </p:nvSpPr>
        <p:spPr bwMode="auto">
          <a:xfrm>
            <a:off x="5562600" y="4648200"/>
            <a:ext cx="1066800" cy="304800"/>
          </a:xfrm>
          <a:prstGeom prst="rect">
            <a:avLst/>
          </a:prstGeom>
          <a:solidFill>
            <a:srgbClr val="9EE08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chemeClr val="bg2"/>
                </a:solidFill>
              </a:rPr>
              <a:t>Data</a:t>
            </a:r>
          </a:p>
        </p:txBody>
      </p:sp>
      <p:sp>
        <p:nvSpPr>
          <p:cNvPr id="33823" name="Rectangle 31"/>
          <p:cNvSpPr>
            <a:spLocks noChangeArrowheads="1"/>
          </p:cNvSpPr>
          <p:nvPr/>
        </p:nvSpPr>
        <p:spPr bwMode="auto">
          <a:xfrm>
            <a:off x="5410200" y="5334000"/>
            <a:ext cx="13716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chemeClr val="bg2"/>
                </a:solidFill>
              </a:rPr>
              <a:t>Functions</a:t>
            </a:r>
          </a:p>
        </p:txBody>
      </p:sp>
      <p:cxnSp>
        <p:nvCxnSpPr>
          <p:cNvPr id="33824" name="AutoShape 32"/>
          <p:cNvCxnSpPr>
            <a:cxnSpLocks noChangeShapeType="1"/>
            <a:stCxn id="33822" idx="2"/>
            <a:endCxn id="33823" idx="0"/>
          </p:cNvCxnSpPr>
          <p:nvPr/>
        </p:nvCxnSpPr>
        <p:spPr bwMode="auto">
          <a:xfrm>
            <a:off x="6096000" y="4953000"/>
            <a:ext cx="0" cy="381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25" name="Text Box 33"/>
          <p:cNvSpPr txBox="1">
            <a:spLocks noChangeArrowheads="1"/>
          </p:cNvSpPr>
          <p:nvPr/>
        </p:nvSpPr>
        <p:spPr bwMode="auto">
          <a:xfrm>
            <a:off x="5622925" y="4038601"/>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Object C</a:t>
            </a:r>
          </a:p>
        </p:txBody>
      </p:sp>
      <p:cxnSp>
        <p:nvCxnSpPr>
          <p:cNvPr id="33826" name="AutoShape 34"/>
          <p:cNvCxnSpPr>
            <a:cxnSpLocks noChangeShapeType="1"/>
            <a:stCxn id="33811" idx="2"/>
            <a:endCxn id="33823" idx="1"/>
          </p:cNvCxnSpPr>
          <p:nvPr/>
        </p:nvCxnSpPr>
        <p:spPr bwMode="auto">
          <a:xfrm>
            <a:off x="3733800" y="3429000"/>
            <a:ext cx="1676400" cy="2133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27" name="AutoShape 35"/>
          <p:cNvCxnSpPr>
            <a:cxnSpLocks noChangeShapeType="1"/>
            <a:stCxn id="33818" idx="2"/>
            <a:endCxn id="33823" idx="3"/>
          </p:cNvCxnSpPr>
          <p:nvPr/>
        </p:nvCxnSpPr>
        <p:spPr bwMode="auto">
          <a:xfrm flipH="1">
            <a:off x="6781800" y="3429000"/>
            <a:ext cx="1600200" cy="2133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28" name="AutoShape 36"/>
          <p:cNvCxnSpPr>
            <a:cxnSpLocks noChangeShapeType="1"/>
            <a:stCxn id="33811" idx="3"/>
            <a:endCxn id="33818" idx="1"/>
          </p:cNvCxnSpPr>
          <p:nvPr/>
        </p:nvCxnSpPr>
        <p:spPr bwMode="auto">
          <a:xfrm>
            <a:off x="4419600" y="3200400"/>
            <a:ext cx="3276600"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29" name="Text Box 37"/>
          <p:cNvSpPr txBox="1">
            <a:spLocks noChangeArrowheads="1"/>
          </p:cNvSpPr>
          <p:nvPr/>
        </p:nvSpPr>
        <p:spPr bwMode="auto">
          <a:xfrm>
            <a:off x="5257800" y="2792413"/>
            <a:ext cx="16730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Communication</a:t>
            </a:r>
          </a:p>
        </p:txBody>
      </p:sp>
    </p:spTree>
    <p:extLst>
      <p:ext uri="{BB962C8B-B14F-4D97-AF65-F5344CB8AC3E}">
        <p14:creationId xmlns:p14="http://schemas.microsoft.com/office/powerpoint/2010/main" val="32769552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normAutofit/>
          </a:bodyPr>
          <a:lstStyle/>
          <a:p>
            <a:r>
              <a:rPr lang="en-US" altLang="en-US" sz="2400" b="1" dirty="0">
                <a:latin typeface="Times New Roman" panose="02020603050405020304" pitchFamily="18" charset="0"/>
                <a:cs typeface="Times New Roman" panose="02020603050405020304" pitchFamily="18" charset="0"/>
              </a:rPr>
              <a:t>Characteristics of Object-Oriented Programming</a:t>
            </a:r>
          </a:p>
        </p:txBody>
      </p:sp>
      <p:sp>
        <p:nvSpPr>
          <p:cNvPr id="34819" name="Rectangle 3"/>
          <p:cNvSpPr>
            <a:spLocks noGrp="1" noChangeArrowheads="1"/>
          </p:cNvSpPr>
          <p:nvPr>
            <p:ph type="body" idx="1"/>
          </p:nvPr>
        </p:nvSpPr>
        <p:spPr/>
        <p:txBody>
          <a:bodyPr>
            <a:normAutofit/>
          </a:bodyPr>
          <a:lstStyle/>
          <a:p>
            <a:r>
              <a:rPr lang="en-US" altLang="en-US" sz="2200" dirty="0">
                <a:latin typeface="Times New Roman" panose="02020603050405020304" pitchFamily="18" charset="0"/>
                <a:cs typeface="Times New Roman" panose="02020603050405020304" pitchFamily="18" charset="0"/>
              </a:rPr>
              <a:t>Emphasis is on data rather than procedure.</a:t>
            </a:r>
          </a:p>
          <a:p>
            <a:r>
              <a:rPr lang="en-US" altLang="en-US" sz="2200" dirty="0">
                <a:latin typeface="Times New Roman" panose="02020603050405020304" pitchFamily="18" charset="0"/>
                <a:cs typeface="Times New Roman" panose="02020603050405020304" pitchFamily="18" charset="0"/>
              </a:rPr>
              <a:t>Programs are divided into objects.</a:t>
            </a:r>
          </a:p>
          <a:p>
            <a:r>
              <a:rPr lang="en-US" altLang="en-US" sz="2200" dirty="0">
                <a:latin typeface="Times New Roman" panose="02020603050405020304" pitchFamily="18" charset="0"/>
                <a:cs typeface="Times New Roman" panose="02020603050405020304" pitchFamily="18" charset="0"/>
              </a:rPr>
              <a:t>Data structures are designed such that they characterize the objects.</a:t>
            </a:r>
          </a:p>
          <a:p>
            <a:r>
              <a:rPr lang="en-US" altLang="en-US" sz="2200" dirty="0">
                <a:latin typeface="Times New Roman" panose="02020603050405020304" pitchFamily="18" charset="0"/>
                <a:cs typeface="Times New Roman" panose="02020603050405020304" pitchFamily="18" charset="0"/>
              </a:rPr>
              <a:t>Functions that operate on the data of an object are tied together in the data structure.</a:t>
            </a:r>
          </a:p>
          <a:p>
            <a:r>
              <a:rPr lang="en-US" altLang="en-US" sz="2200" dirty="0">
                <a:latin typeface="Times New Roman" panose="02020603050405020304" pitchFamily="18" charset="0"/>
                <a:cs typeface="Times New Roman" panose="02020603050405020304" pitchFamily="18" charset="0"/>
              </a:rPr>
              <a:t>Data is hidden and can not be accessed by external functions.</a:t>
            </a:r>
          </a:p>
          <a:p>
            <a:r>
              <a:rPr lang="en-US" altLang="en-US" sz="2200" dirty="0">
                <a:latin typeface="Times New Roman" panose="02020603050405020304" pitchFamily="18" charset="0"/>
                <a:cs typeface="Times New Roman" panose="02020603050405020304" pitchFamily="18" charset="0"/>
              </a:rPr>
              <a:t>Objects may communicate with each other through functions.</a:t>
            </a:r>
          </a:p>
          <a:p>
            <a:r>
              <a:rPr lang="en-US" altLang="en-US" sz="2200" dirty="0">
                <a:latin typeface="Times New Roman" panose="02020603050405020304" pitchFamily="18" charset="0"/>
                <a:cs typeface="Times New Roman" panose="02020603050405020304" pitchFamily="18" charset="0"/>
              </a:rPr>
              <a:t>New data and functions can be added easily whenever necessary.</a:t>
            </a:r>
          </a:p>
          <a:p>
            <a:r>
              <a:rPr lang="en-US" altLang="en-US" sz="2200" dirty="0">
                <a:latin typeface="Times New Roman" panose="02020603050405020304" pitchFamily="18" charset="0"/>
                <a:cs typeface="Times New Roman" panose="02020603050405020304" pitchFamily="18" charset="0"/>
              </a:rPr>
              <a:t>Follows bottom-up approach in program design.</a:t>
            </a:r>
          </a:p>
          <a:p>
            <a:endParaRPr lang="en-US" altLang="en-US" sz="2200" dirty="0">
              <a:latin typeface="Times New Roman" panose="02020603050405020304" pitchFamily="18" charset="0"/>
              <a:cs typeface="Times New Roman" panose="02020603050405020304" pitchFamily="18" charset="0"/>
            </a:endParaRPr>
          </a:p>
          <a:p>
            <a:endParaRPr lang="en-US"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5047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normAutofit/>
          </a:bodyPr>
          <a:lstStyle/>
          <a:p>
            <a:r>
              <a:rPr lang="en-US" altLang="en-US" sz="2400" b="1" dirty="0">
                <a:latin typeface="Times New Roman" panose="02020603050405020304" pitchFamily="18" charset="0"/>
                <a:cs typeface="Times New Roman" panose="02020603050405020304" pitchFamily="18" charset="0"/>
              </a:rPr>
              <a:t>Object-Oriented Programming</a:t>
            </a:r>
          </a:p>
        </p:txBody>
      </p:sp>
      <p:sp>
        <p:nvSpPr>
          <p:cNvPr id="37891" name="Rectangle 3"/>
          <p:cNvSpPr>
            <a:spLocks noGrp="1" noChangeArrowheads="1"/>
          </p:cNvSpPr>
          <p:nvPr>
            <p:ph type="body" idx="1"/>
          </p:nvPr>
        </p:nvSpPr>
        <p:spPr/>
        <p:txBody>
          <a:bodyPr>
            <a:normAutofit/>
          </a:bodyPr>
          <a:lstStyle/>
          <a:p>
            <a:r>
              <a:rPr lang="en-US" altLang="en-US" sz="2200" b="1" dirty="0">
                <a:latin typeface="Times New Roman" panose="02020603050405020304" pitchFamily="18" charset="0"/>
                <a:cs typeface="Times New Roman" panose="02020603050405020304" pitchFamily="18" charset="0"/>
              </a:rPr>
              <a:t>Definition:</a:t>
            </a:r>
          </a:p>
          <a:p>
            <a:pPr>
              <a:buFont typeface="Wingdings" panose="05000000000000000000" pitchFamily="2" charset="2"/>
              <a:buNone/>
            </a:pPr>
            <a:r>
              <a:rPr lang="en-US" altLang="en-US" sz="2200" dirty="0">
                <a:latin typeface="Times New Roman" panose="02020603050405020304" pitchFamily="18" charset="0"/>
                <a:cs typeface="Times New Roman" panose="02020603050405020304" pitchFamily="18" charset="0"/>
              </a:rPr>
              <a:t>	It is an approach that provides a way of modularizing programs by creating partitioned memory area for both data and functions that can be used as templates for creating copies of such modules on demand. </a:t>
            </a:r>
            <a:r>
              <a:rPr lang="en-US" altLang="en-US" sz="2200" i="1" dirty="0">
                <a:latin typeface="Times New Roman" panose="02020603050405020304" pitchFamily="18" charset="0"/>
                <a:cs typeface="Times New Roman" panose="02020603050405020304" pitchFamily="18" charset="0"/>
              </a:rPr>
              <a:t>Thus the object is considered to be a partitioned area of computer memory that stores data and set of operations that can access that data.</a:t>
            </a:r>
          </a:p>
        </p:txBody>
      </p:sp>
    </p:spTree>
    <p:extLst>
      <p:ext uri="{BB962C8B-B14F-4D97-AF65-F5344CB8AC3E}">
        <p14:creationId xmlns:p14="http://schemas.microsoft.com/office/powerpoint/2010/main" val="604610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normAutofit/>
          </a:bodyPr>
          <a:lstStyle/>
          <a:p>
            <a:r>
              <a:rPr lang="en-US" altLang="en-US" sz="2400" b="1" dirty="0">
                <a:latin typeface="Times New Roman" panose="02020603050405020304" pitchFamily="18" charset="0"/>
                <a:cs typeface="Times New Roman" panose="02020603050405020304" pitchFamily="18" charset="0"/>
              </a:rPr>
              <a:t>Basic Concepts of Object-Oriented Programming</a:t>
            </a:r>
          </a:p>
        </p:txBody>
      </p:sp>
      <p:sp>
        <p:nvSpPr>
          <p:cNvPr id="38915" name="Rectangle 3"/>
          <p:cNvSpPr>
            <a:spLocks noGrp="1" noChangeArrowheads="1"/>
          </p:cNvSpPr>
          <p:nvPr>
            <p:ph type="body" idx="1"/>
          </p:nvPr>
        </p:nvSpPr>
        <p:spPr/>
        <p:txBody>
          <a:bodyPr>
            <a:normAutofit/>
          </a:bodyPr>
          <a:lstStyle/>
          <a:p>
            <a:r>
              <a:rPr lang="en-US" altLang="en-US" sz="2200" dirty="0">
                <a:latin typeface="Times New Roman" panose="02020603050405020304" pitchFamily="18" charset="0"/>
                <a:cs typeface="Times New Roman" panose="02020603050405020304" pitchFamily="18" charset="0"/>
              </a:rPr>
              <a:t>Objects</a:t>
            </a:r>
          </a:p>
          <a:p>
            <a:r>
              <a:rPr lang="en-US" altLang="en-US" sz="2200" dirty="0">
                <a:latin typeface="Times New Roman" panose="02020603050405020304" pitchFamily="18" charset="0"/>
                <a:cs typeface="Times New Roman" panose="02020603050405020304" pitchFamily="18" charset="0"/>
              </a:rPr>
              <a:t>Classes</a:t>
            </a:r>
          </a:p>
          <a:p>
            <a:r>
              <a:rPr lang="en-US" altLang="en-US" sz="2200" dirty="0">
                <a:latin typeface="Times New Roman" panose="02020603050405020304" pitchFamily="18" charset="0"/>
                <a:cs typeface="Times New Roman" panose="02020603050405020304" pitchFamily="18" charset="0"/>
              </a:rPr>
              <a:t>Data Abstraction and Encapsulation</a:t>
            </a:r>
          </a:p>
          <a:p>
            <a:r>
              <a:rPr lang="en-US" altLang="en-US" sz="2200" dirty="0">
                <a:latin typeface="Times New Roman" panose="02020603050405020304" pitchFamily="18" charset="0"/>
                <a:cs typeface="Times New Roman" panose="02020603050405020304" pitchFamily="18" charset="0"/>
              </a:rPr>
              <a:t>Inheritance</a:t>
            </a:r>
          </a:p>
          <a:p>
            <a:r>
              <a:rPr lang="en-US" altLang="en-US" sz="2200" dirty="0">
                <a:latin typeface="Times New Roman" panose="02020603050405020304" pitchFamily="18" charset="0"/>
                <a:cs typeface="Times New Roman" panose="02020603050405020304" pitchFamily="18" charset="0"/>
              </a:rPr>
              <a:t>Polymorphism</a:t>
            </a:r>
          </a:p>
          <a:p>
            <a:r>
              <a:rPr lang="en-US" altLang="en-US" sz="2200" dirty="0">
                <a:latin typeface="Times New Roman" panose="02020603050405020304" pitchFamily="18" charset="0"/>
                <a:cs typeface="Times New Roman" panose="02020603050405020304" pitchFamily="18" charset="0"/>
              </a:rPr>
              <a:t>Dynamic Binding</a:t>
            </a:r>
          </a:p>
          <a:p>
            <a:r>
              <a:rPr lang="en-US" altLang="en-US" sz="2200" dirty="0">
                <a:latin typeface="Times New Roman" panose="02020603050405020304" pitchFamily="18" charset="0"/>
                <a:cs typeface="Times New Roman" panose="02020603050405020304" pitchFamily="18" charset="0"/>
              </a:rPr>
              <a:t>Message Passing</a:t>
            </a:r>
          </a:p>
        </p:txBody>
      </p:sp>
    </p:spTree>
    <p:extLst>
      <p:ext uri="{BB962C8B-B14F-4D97-AF65-F5344CB8AC3E}">
        <p14:creationId xmlns:p14="http://schemas.microsoft.com/office/powerpoint/2010/main" val="17019131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normAutofit/>
          </a:bodyPr>
          <a:lstStyle/>
          <a:p>
            <a:r>
              <a:rPr lang="en-US" altLang="en-US" sz="2400" b="1" dirty="0">
                <a:latin typeface="Times New Roman" panose="02020603050405020304" pitchFamily="18" charset="0"/>
                <a:cs typeface="Times New Roman" panose="02020603050405020304" pitchFamily="18" charset="0"/>
              </a:rPr>
              <a:t>Basic Concepts of OOP</a:t>
            </a:r>
          </a:p>
        </p:txBody>
      </p:sp>
      <p:sp>
        <p:nvSpPr>
          <p:cNvPr id="39939" name="Rectangle 3"/>
          <p:cNvSpPr>
            <a:spLocks noGrp="1" noChangeArrowheads="1"/>
          </p:cNvSpPr>
          <p:nvPr>
            <p:ph type="body" idx="1"/>
          </p:nvPr>
        </p:nvSpPr>
        <p:spPr/>
        <p:txBody>
          <a:bodyPr/>
          <a:lstStyle/>
          <a:p>
            <a:pPr>
              <a:lnSpc>
                <a:spcPct val="90000"/>
              </a:lnSpc>
            </a:pPr>
            <a:r>
              <a:rPr lang="en-US" altLang="en-US" sz="2400" b="1" dirty="0">
                <a:latin typeface="Times New Roman" panose="02020603050405020304" pitchFamily="18" charset="0"/>
                <a:cs typeface="Times New Roman" panose="02020603050405020304" pitchFamily="18" charset="0"/>
              </a:rPr>
              <a:t>Objects</a:t>
            </a:r>
          </a:p>
          <a:p>
            <a:pPr>
              <a:lnSpc>
                <a:spcPct val="90000"/>
              </a:lnSpc>
              <a:buFont typeface="Wingdings" panose="05000000000000000000" pitchFamily="2" charset="2"/>
              <a:buNone/>
            </a:pPr>
            <a:r>
              <a:rPr lang="en-US" altLang="en-US" dirty="0"/>
              <a:t>	</a:t>
            </a:r>
            <a:r>
              <a:rPr lang="en-US" altLang="en-US" sz="2200" dirty="0">
                <a:latin typeface="Times New Roman" panose="02020603050405020304" pitchFamily="18" charset="0"/>
                <a:cs typeface="Times New Roman" panose="02020603050405020304" pitchFamily="18" charset="0"/>
              </a:rPr>
              <a:t>Objects are the basic run-time entities in an object-oriented system. They may represent a person, a place, a bank account, etc. Objects take up space in the memory and have an associated address like a structure in C.</a:t>
            </a:r>
          </a:p>
          <a:p>
            <a:pPr>
              <a:lnSpc>
                <a:spcPct val="90000"/>
              </a:lnSpc>
              <a:buFont typeface="Wingdings" panose="05000000000000000000" pitchFamily="2" charset="2"/>
              <a:buNone/>
            </a:pPr>
            <a:endParaRPr lang="en-US" altLang="en-US" sz="2200"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r>
              <a:rPr lang="en-US" altLang="en-US" sz="2200" i="1" dirty="0">
                <a:latin typeface="Times New Roman" panose="02020603050405020304" pitchFamily="18" charset="0"/>
                <a:cs typeface="Times New Roman" panose="02020603050405020304" pitchFamily="18" charset="0"/>
              </a:rPr>
              <a:t>	When a program is executed, the objects interact by sending  messages to one another.</a:t>
            </a:r>
          </a:p>
        </p:txBody>
      </p:sp>
      <p:sp>
        <p:nvSpPr>
          <p:cNvPr id="39940" name="Text Box 4"/>
          <p:cNvSpPr txBox="1">
            <a:spLocks noChangeArrowheads="1"/>
          </p:cNvSpPr>
          <p:nvPr/>
        </p:nvSpPr>
        <p:spPr bwMode="auto">
          <a:xfrm>
            <a:off x="8915400" y="1066801"/>
            <a:ext cx="1239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continue …</a:t>
            </a:r>
          </a:p>
        </p:txBody>
      </p:sp>
    </p:spTree>
    <p:extLst>
      <p:ext uri="{BB962C8B-B14F-4D97-AF65-F5344CB8AC3E}">
        <p14:creationId xmlns:p14="http://schemas.microsoft.com/office/powerpoint/2010/main" val="31210516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r>
              <a:rPr lang="en-US" altLang="en-US" sz="4000" dirty="0"/>
              <a:t>Basic Concepts of OOP</a:t>
            </a:r>
            <a:endParaRPr lang="en-US" altLang="en-US" sz="2000" dirty="0"/>
          </a:p>
        </p:txBody>
      </p:sp>
      <p:sp>
        <p:nvSpPr>
          <p:cNvPr id="40963" name="Rectangle 3"/>
          <p:cNvSpPr>
            <a:spLocks noGrp="1" noChangeArrowheads="1"/>
          </p:cNvSpPr>
          <p:nvPr>
            <p:ph type="body" idx="1"/>
          </p:nvPr>
        </p:nvSpPr>
        <p:spPr/>
        <p:txBody>
          <a:bodyPr/>
          <a:lstStyle/>
          <a:p>
            <a:r>
              <a:rPr lang="en-US" altLang="en-US" dirty="0"/>
              <a:t>Objects</a:t>
            </a:r>
            <a:endParaRPr lang="en-US" altLang="en-US" sz="2000" dirty="0"/>
          </a:p>
          <a:p>
            <a:pPr>
              <a:buFont typeface="Wingdings" panose="05000000000000000000" pitchFamily="2" charset="2"/>
              <a:buNone/>
            </a:pPr>
            <a:endParaRPr lang="en-US" altLang="en-US" sz="2000" dirty="0"/>
          </a:p>
        </p:txBody>
      </p:sp>
      <p:grpSp>
        <p:nvGrpSpPr>
          <p:cNvPr id="40971" name="Group 11"/>
          <p:cNvGrpSpPr>
            <a:grpSpLocks/>
          </p:cNvGrpSpPr>
          <p:nvPr/>
        </p:nvGrpSpPr>
        <p:grpSpPr bwMode="auto">
          <a:xfrm>
            <a:off x="2590800" y="2362200"/>
            <a:ext cx="2438400" cy="2971800"/>
            <a:chOff x="672" y="1488"/>
            <a:chExt cx="1536" cy="1872"/>
          </a:xfrm>
        </p:grpSpPr>
        <p:sp>
          <p:nvSpPr>
            <p:cNvPr id="40964" name="Rectangle 4"/>
            <p:cNvSpPr>
              <a:spLocks noChangeArrowheads="1"/>
            </p:cNvSpPr>
            <p:nvPr/>
          </p:nvSpPr>
          <p:spPr bwMode="auto">
            <a:xfrm>
              <a:off x="672" y="1488"/>
              <a:ext cx="153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dirty="0">
                  <a:solidFill>
                    <a:srgbClr val="B80000"/>
                  </a:solidFill>
                </a:rPr>
                <a:t>Object :</a:t>
              </a:r>
              <a:r>
                <a:rPr lang="en-US" altLang="en-US" sz="1600" b="1" dirty="0">
                  <a:solidFill>
                    <a:schemeClr val="bg2"/>
                  </a:solidFill>
                </a:rPr>
                <a:t> CUSTOMER</a:t>
              </a:r>
            </a:p>
          </p:txBody>
        </p:sp>
        <p:sp>
          <p:nvSpPr>
            <p:cNvPr id="40965" name="Rectangle 5"/>
            <p:cNvSpPr>
              <a:spLocks noChangeArrowheads="1"/>
            </p:cNvSpPr>
            <p:nvPr/>
          </p:nvSpPr>
          <p:spPr bwMode="auto">
            <a:xfrm>
              <a:off x="672" y="1824"/>
              <a:ext cx="1536"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dirty="0">
                  <a:solidFill>
                    <a:srgbClr val="B80000"/>
                  </a:solidFill>
                </a:rPr>
                <a:t>DATA</a:t>
              </a:r>
            </a:p>
            <a:p>
              <a:r>
                <a:rPr lang="en-US" altLang="en-US" sz="1600" b="1" dirty="0">
                  <a:solidFill>
                    <a:schemeClr val="bg2"/>
                  </a:solidFill>
                </a:rPr>
                <a:t>   AC No.</a:t>
              </a:r>
            </a:p>
            <a:p>
              <a:r>
                <a:rPr lang="en-US" altLang="en-US" sz="1600" b="1" dirty="0">
                  <a:solidFill>
                    <a:schemeClr val="bg2"/>
                  </a:solidFill>
                </a:rPr>
                <a:t>   Name of AC Holder</a:t>
              </a:r>
            </a:p>
            <a:p>
              <a:r>
                <a:rPr lang="en-US" altLang="en-US" sz="1600" b="1" dirty="0">
                  <a:solidFill>
                    <a:schemeClr val="bg2"/>
                  </a:solidFill>
                </a:rPr>
                <a:t>   Address</a:t>
              </a:r>
            </a:p>
          </p:txBody>
        </p:sp>
        <p:sp>
          <p:nvSpPr>
            <p:cNvPr id="40967" name="Rectangle 7"/>
            <p:cNvSpPr>
              <a:spLocks noChangeArrowheads="1"/>
            </p:cNvSpPr>
            <p:nvPr/>
          </p:nvSpPr>
          <p:spPr bwMode="auto">
            <a:xfrm>
              <a:off x="672" y="2592"/>
              <a:ext cx="1536"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B80000"/>
                  </a:solidFill>
                </a:rPr>
                <a:t>FUNCTIONS</a:t>
              </a:r>
            </a:p>
            <a:p>
              <a:r>
                <a:rPr lang="en-US" altLang="en-US" b="1">
                  <a:solidFill>
                    <a:schemeClr val="bg2"/>
                  </a:solidFill>
                </a:rPr>
                <a:t>   Deposit</a:t>
              </a:r>
            </a:p>
            <a:p>
              <a:r>
                <a:rPr lang="en-US" altLang="en-US" b="1">
                  <a:solidFill>
                    <a:schemeClr val="bg2"/>
                  </a:solidFill>
                </a:rPr>
                <a:t>   Withdrawal</a:t>
              </a:r>
            </a:p>
            <a:p>
              <a:r>
                <a:rPr lang="en-US" altLang="en-US" b="1">
                  <a:solidFill>
                    <a:schemeClr val="bg2"/>
                  </a:solidFill>
                </a:rPr>
                <a:t>   AC Balance Display</a:t>
              </a:r>
              <a:endParaRPr lang="en-US" altLang="en-US"/>
            </a:p>
          </p:txBody>
        </p:sp>
      </p:grpSp>
      <p:grpSp>
        <p:nvGrpSpPr>
          <p:cNvPr id="40987" name="Group 27"/>
          <p:cNvGrpSpPr>
            <a:grpSpLocks/>
          </p:cNvGrpSpPr>
          <p:nvPr/>
        </p:nvGrpSpPr>
        <p:grpSpPr bwMode="auto">
          <a:xfrm>
            <a:off x="7239000" y="2362200"/>
            <a:ext cx="2438400" cy="2971800"/>
            <a:chOff x="3600" y="1488"/>
            <a:chExt cx="1536" cy="1872"/>
          </a:xfrm>
        </p:grpSpPr>
        <p:sp>
          <p:nvSpPr>
            <p:cNvPr id="40968" name="Rectangle 8"/>
            <p:cNvSpPr>
              <a:spLocks noChangeArrowheads="1"/>
            </p:cNvSpPr>
            <p:nvPr/>
          </p:nvSpPr>
          <p:spPr bwMode="auto">
            <a:xfrm>
              <a:off x="3600" y="1488"/>
              <a:ext cx="153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dirty="0">
                  <a:solidFill>
                    <a:srgbClr val="B80000"/>
                  </a:solidFill>
                </a:rPr>
                <a:t>Object :</a:t>
              </a:r>
              <a:r>
                <a:rPr lang="en-US" altLang="en-US" sz="1600" b="1" dirty="0">
                  <a:solidFill>
                    <a:schemeClr val="bg2"/>
                  </a:solidFill>
                </a:rPr>
                <a:t> ACCOUNT</a:t>
              </a:r>
            </a:p>
          </p:txBody>
        </p:sp>
        <p:sp>
          <p:nvSpPr>
            <p:cNvPr id="40969" name="Rectangle 9"/>
            <p:cNvSpPr>
              <a:spLocks noChangeArrowheads="1"/>
            </p:cNvSpPr>
            <p:nvPr/>
          </p:nvSpPr>
          <p:spPr bwMode="auto">
            <a:xfrm>
              <a:off x="3600" y="1824"/>
              <a:ext cx="1536"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dirty="0">
                  <a:solidFill>
                    <a:srgbClr val="B80000"/>
                  </a:solidFill>
                </a:rPr>
                <a:t>DATA</a:t>
              </a:r>
            </a:p>
            <a:p>
              <a:r>
                <a:rPr lang="en-US" altLang="en-US" sz="1600" b="1" dirty="0">
                  <a:solidFill>
                    <a:schemeClr val="bg2"/>
                  </a:solidFill>
                </a:rPr>
                <a:t>   AC No.</a:t>
              </a:r>
            </a:p>
            <a:p>
              <a:r>
                <a:rPr lang="en-US" altLang="en-US" sz="1600" b="1" dirty="0">
                  <a:solidFill>
                    <a:schemeClr val="bg2"/>
                  </a:solidFill>
                </a:rPr>
                <a:t>   AC Balance</a:t>
              </a:r>
            </a:p>
            <a:p>
              <a:r>
                <a:rPr lang="en-US" altLang="en-US" sz="1600" b="1" dirty="0">
                  <a:solidFill>
                    <a:schemeClr val="bg2"/>
                  </a:solidFill>
                </a:rPr>
                <a:t>   Type of Account</a:t>
              </a:r>
            </a:p>
          </p:txBody>
        </p:sp>
        <p:sp>
          <p:nvSpPr>
            <p:cNvPr id="40970" name="Rectangle 10"/>
            <p:cNvSpPr>
              <a:spLocks noChangeArrowheads="1"/>
            </p:cNvSpPr>
            <p:nvPr/>
          </p:nvSpPr>
          <p:spPr bwMode="auto">
            <a:xfrm>
              <a:off x="3600" y="2592"/>
              <a:ext cx="1536"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B80000"/>
                  </a:solidFill>
                </a:rPr>
                <a:t>FUNCTIONS</a:t>
              </a:r>
            </a:p>
            <a:p>
              <a:r>
                <a:rPr lang="en-US" altLang="en-US" b="1" dirty="0">
                  <a:solidFill>
                    <a:schemeClr val="bg2"/>
                  </a:solidFill>
                </a:rPr>
                <a:t>   Account Balance</a:t>
              </a:r>
            </a:p>
            <a:p>
              <a:r>
                <a:rPr lang="en-US" altLang="en-US" b="1" dirty="0">
                  <a:solidFill>
                    <a:schemeClr val="bg2"/>
                  </a:solidFill>
                </a:rPr>
                <a:t>   </a:t>
              </a:r>
            </a:p>
            <a:p>
              <a:endParaRPr lang="en-US" altLang="en-US" dirty="0"/>
            </a:p>
          </p:txBody>
        </p:sp>
      </p:grpSp>
      <p:sp>
        <p:nvSpPr>
          <p:cNvPr id="40973" name="Line 13"/>
          <p:cNvSpPr>
            <a:spLocks noChangeShapeType="1"/>
          </p:cNvSpPr>
          <p:nvPr/>
        </p:nvSpPr>
        <p:spPr bwMode="auto">
          <a:xfrm>
            <a:off x="5029200" y="4572000"/>
            <a:ext cx="2209800" cy="0"/>
          </a:xfrm>
          <a:prstGeom prst="line">
            <a:avLst/>
          </a:prstGeom>
          <a:noFill/>
          <a:ln w="635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5" name="Line 15"/>
          <p:cNvSpPr>
            <a:spLocks noChangeShapeType="1"/>
          </p:cNvSpPr>
          <p:nvPr/>
        </p:nvSpPr>
        <p:spPr bwMode="auto">
          <a:xfrm flipH="1">
            <a:off x="5029200" y="5105400"/>
            <a:ext cx="2209800" cy="0"/>
          </a:xfrm>
          <a:prstGeom prst="line">
            <a:avLst/>
          </a:prstGeom>
          <a:noFill/>
          <a:ln w="635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40984" name="AutoShape 24"/>
          <p:cNvCxnSpPr>
            <a:cxnSpLocks noChangeShapeType="1"/>
            <a:stCxn id="40970" idx="3"/>
          </p:cNvCxnSpPr>
          <p:nvPr/>
        </p:nvCxnSpPr>
        <p:spPr bwMode="auto">
          <a:xfrm>
            <a:off x="9677400" y="4724400"/>
            <a:ext cx="1588" cy="158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85" name="AutoShape 25"/>
          <p:cNvCxnSpPr>
            <a:cxnSpLocks noChangeShapeType="1"/>
          </p:cNvCxnSpPr>
          <p:nvPr/>
        </p:nvCxnSpPr>
        <p:spPr bwMode="auto">
          <a:xfrm flipV="1">
            <a:off x="9677400" y="3352800"/>
            <a:ext cx="1588" cy="1219200"/>
          </a:xfrm>
          <a:prstGeom prst="bentConnector3">
            <a:avLst>
              <a:gd name="adj1" fmla="val 31700000"/>
            </a:avLst>
          </a:prstGeom>
          <a:noFill/>
          <a:ln w="635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86" name="AutoShape 26"/>
          <p:cNvCxnSpPr>
            <a:cxnSpLocks noChangeShapeType="1"/>
          </p:cNvCxnSpPr>
          <p:nvPr/>
        </p:nvCxnSpPr>
        <p:spPr bwMode="auto">
          <a:xfrm>
            <a:off x="9677400" y="3009900"/>
            <a:ext cx="1588" cy="2095500"/>
          </a:xfrm>
          <a:prstGeom prst="bentConnector3">
            <a:avLst>
              <a:gd name="adj1" fmla="val 53800000"/>
            </a:avLst>
          </a:prstGeom>
          <a:noFill/>
          <a:ln w="63500">
            <a:solidFill>
              <a:schemeClr val="tx1"/>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88" name="Text Box 28"/>
          <p:cNvSpPr txBox="1">
            <a:spLocks noChangeArrowheads="1"/>
          </p:cNvSpPr>
          <p:nvPr/>
        </p:nvSpPr>
        <p:spPr bwMode="auto">
          <a:xfrm>
            <a:off x="8915400" y="1066801"/>
            <a:ext cx="1239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continue …</a:t>
            </a:r>
          </a:p>
        </p:txBody>
      </p:sp>
    </p:spTree>
    <p:extLst>
      <p:ext uri="{BB962C8B-B14F-4D97-AF65-F5344CB8AC3E}">
        <p14:creationId xmlns:p14="http://schemas.microsoft.com/office/powerpoint/2010/main" val="142616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971"/>
                                        </p:tgtEl>
                                        <p:attrNameLst>
                                          <p:attrName>style.visibility</p:attrName>
                                        </p:attrNameLst>
                                      </p:cBhvr>
                                      <p:to>
                                        <p:strVal val="visible"/>
                                      </p:to>
                                    </p:set>
                                    <p:animEffect transition="in" filter="dissolve">
                                      <p:cBhvr>
                                        <p:cTn id="7" dur="500"/>
                                        <p:tgtEl>
                                          <p:spTgt spid="40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0987"/>
                                        </p:tgtEl>
                                        <p:attrNameLst>
                                          <p:attrName>style.visibility</p:attrName>
                                        </p:attrNameLst>
                                      </p:cBhvr>
                                      <p:to>
                                        <p:strVal val="visible"/>
                                      </p:to>
                                    </p:set>
                                    <p:animEffect transition="in" filter="dissolve">
                                      <p:cBhvr>
                                        <p:cTn id="12" dur="500"/>
                                        <p:tgtEl>
                                          <p:spTgt spid="409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973"/>
                                        </p:tgtEl>
                                        <p:attrNameLst>
                                          <p:attrName>style.visibility</p:attrName>
                                        </p:attrNameLst>
                                      </p:cBhvr>
                                      <p:to>
                                        <p:strVal val="visible"/>
                                      </p:to>
                                    </p:set>
                                    <p:animEffect transition="in" filter="dissolve">
                                      <p:cBhvr>
                                        <p:cTn id="17" dur="500"/>
                                        <p:tgtEl>
                                          <p:spTgt spid="409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0985"/>
                                        </p:tgtEl>
                                        <p:attrNameLst>
                                          <p:attrName>style.visibility</p:attrName>
                                        </p:attrNameLst>
                                      </p:cBhvr>
                                      <p:to>
                                        <p:strVal val="visible"/>
                                      </p:to>
                                    </p:set>
                                    <p:animEffect transition="in" filter="dissolve">
                                      <p:cBhvr>
                                        <p:cTn id="22" dur="500"/>
                                        <p:tgtEl>
                                          <p:spTgt spid="409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0986"/>
                                        </p:tgtEl>
                                        <p:attrNameLst>
                                          <p:attrName>style.visibility</p:attrName>
                                        </p:attrNameLst>
                                      </p:cBhvr>
                                      <p:to>
                                        <p:strVal val="visible"/>
                                      </p:to>
                                    </p:set>
                                    <p:animEffect transition="in" filter="dissolve">
                                      <p:cBhvr>
                                        <p:cTn id="27" dur="500"/>
                                        <p:tgtEl>
                                          <p:spTgt spid="409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0975"/>
                                        </p:tgtEl>
                                        <p:attrNameLst>
                                          <p:attrName>style.visibility</p:attrName>
                                        </p:attrNameLst>
                                      </p:cBhvr>
                                      <p:to>
                                        <p:strVal val="visible"/>
                                      </p:to>
                                    </p:set>
                                    <p:animEffect transition="in" filter="dissolve">
                                      <p:cBhvr>
                                        <p:cTn id="32" dur="500"/>
                                        <p:tgtEl>
                                          <p:spTgt spid="40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3" grpId="0" animBg="1"/>
      <p:bldP spid="4097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normAutofit/>
          </a:bodyPr>
          <a:lstStyle/>
          <a:p>
            <a:r>
              <a:rPr lang="en-US" altLang="en-US" sz="2400" b="1" dirty="0">
                <a:latin typeface="Times New Roman" panose="02020603050405020304" pitchFamily="18" charset="0"/>
                <a:cs typeface="Times New Roman" panose="02020603050405020304" pitchFamily="18" charset="0"/>
              </a:rPr>
              <a:t>Basic Concepts of OOP</a:t>
            </a:r>
          </a:p>
        </p:txBody>
      </p:sp>
      <p:sp>
        <p:nvSpPr>
          <p:cNvPr id="43011" name="Rectangle 3"/>
          <p:cNvSpPr>
            <a:spLocks noGrp="1" noChangeArrowheads="1"/>
          </p:cNvSpPr>
          <p:nvPr>
            <p:ph type="body" idx="1"/>
          </p:nvPr>
        </p:nvSpPr>
        <p:spPr/>
        <p:txBody>
          <a:bodyPr>
            <a:normAutofit/>
          </a:bodyPr>
          <a:lstStyle/>
          <a:p>
            <a:pPr>
              <a:lnSpc>
                <a:spcPct val="80000"/>
              </a:lnSpc>
            </a:pPr>
            <a:r>
              <a:rPr lang="en-US" altLang="en-US" sz="2200" b="1" dirty="0">
                <a:latin typeface="Times New Roman" panose="02020603050405020304" pitchFamily="18" charset="0"/>
                <a:cs typeface="Times New Roman" panose="02020603050405020304" pitchFamily="18" charset="0"/>
              </a:rPr>
              <a:t>Classes</a:t>
            </a:r>
          </a:p>
          <a:p>
            <a:pPr>
              <a:lnSpc>
                <a:spcPct val="80000"/>
              </a:lnSpc>
              <a:buFont typeface="Wingdings" panose="05000000000000000000" pitchFamily="2" charset="2"/>
              <a:buNone/>
            </a:pPr>
            <a:r>
              <a:rPr lang="en-US" altLang="en-US" sz="2200" i="1" dirty="0">
                <a:solidFill>
                  <a:schemeClr val="hlink"/>
                </a:solidFill>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Classes are user-defined data types.</a:t>
            </a:r>
          </a:p>
          <a:p>
            <a:pPr>
              <a:lnSpc>
                <a:spcPct val="80000"/>
              </a:lnSpc>
              <a:buFont typeface="Wingdings" panose="05000000000000000000" pitchFamily="2" charset="2"/>
              <a:buNone/>
            </a:pPr>
            <a:endParaRPr lang="en-US" altLang="en-US" sz="2200"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r>
              <a:rPr lang="en-US" altLang="en-US" sz="2200" dirty="0">
                <a:latin typeface="Times New Roman" panose="02020603050405020304" pitchFamily="18" charset="0"/>
                <a:cs typeface="Times New Roman" panose="02020603050405020304" pitchFamily="18" charset="0"/>
              </a:rPr>
              <a:t>	The entire set of data and code of an object can be made a user-defined data type with the help of a class. Objects are variables of the type class. Once a class has been defined, we can create any number of objects belonging to that class. Each object is associated with the data of type class with which they are created.</a:t>
            </a:r>
          </a:p>
          <a:p>
            <a:pPr>
              <a:lnSpc>
                <a:spcPct val="80000"/>
              </a:lnSpc>
              <a:buFont typeface="Wingdings" panose="05000000000000000000" pitchFamily="2" charset="2"/>
              <a:buNone/>
            </a:pPr>
            <a:endParaRPr lang="en-US" altLang="en-US" sz="2200" i="1"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r>
              <a:rPr lang="en-US" altLang="en-US" sz="2200" i="1" dirty="0">
                <a:latin typeface="Times New Roman" panose="02020603050405020304" pitchFamily="18" charset="0"/>
                <a:cs typeface="Times New Roman" panose="02020603050405020304" pitchFamily="18" charset="0"/>
              </a:rPr>
              <a:t>	A class is a collection of objects of similar type.</a:t>
            </a:r>
          </a:p>
        </p:txBody>
      </p:sp>
      <p:sp>
        <p:nvSpPr>
          <p:cNvPr id="43012" name="Text Box 4"/>
          <p:cNvSpPr txBox="1">
            <a:spLocks noChangeArrowheads="1"/>
          </p:cNvSpPr>
          <p:nvPr/>
        </p:nvSpPr>
        <p:spPr bwMode="auto">
          <a:xfrm>
            <a:off x="8915400" y="1066801"/>
            <a:ext cx="1239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continue …</a:t>
            </a:r>
          </a:p>
        </p:txBody>
      </p:sp>
    </p:spTree>
    <p:extLst>
      <p:ext uri="{BB962C8B-B14F-4D97-AF65-F5344CB8AC3E}">
        <p14:creationId xmlns:p14="http://schemas.microsoft.com/office/powerpoint/2010/main" val="1173946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r>
              <a:rPr lang="en-US" altLang="en-US" sz="4000"/>
              <a:t>Basic Concepts of OOP</a:t>
            </a:r>
            <a:endParaRPr lang="en-US" altLang="en-US" sz="2000"/>
          </a:p>
        </p:txBody>
      </p:sp>
      <p:sp>
        <p:nvSpPr>
          <p:cNvPr id="44035" name="Rectangle 3"/>
          <p:cNvSpPr>
            <a:spLocks noGrp="1" noChangeArrowheads="1"/>
          </p:cNvSpPr>
          <p:nvPr>
            <p:ph type="body" idx="1"/>
          </p:nvPr>
        </p:nvSpPr>
        <p:spPr/>
        <p:txBody>
          <a:bodyPr/>
          <a:lstStyle/>
          <a:p>
            <a:r>
              <a:rPr lang="en-US" altLang="en-US" sz="3600" dirty="0"/>
              <a:t>Classes </a:t>
            </a:r>
          </a:p>
          <a:p>
            <a:pPr>
              <a:buFont typeface="Wingdings" panose="05000000000000000000" pitchFamily="2" charset="2"/>
              <a:buNone/>
            </a:pPr>
            <a:endParaRPr lang="en-US" altLang="en-US" sz="2400" dirty="0"/>
          </a:p>
          <a:p>
            <a:pPr>
              <a:buFont typeface="Wingdings" panose="05000000000000000000" pitchFamily="2" charset="2"/>
              <a:buNone/>
            </a:pPr>
            <a:r>
              <a:rPr lang="en-US" altLang="en-US" sz="2400" dirty="0"/>
              <a:t>If fruit has been defined as a class, then the statement</a:t>
            </a:r>
          </a:p>
          <a:p>
            <a:pPr>
              <a:buFont typeface="Wingdings" panose="05000000000000000000" pitchFamily="2" charset="2"/>
              <a:buNone/>
            </a:pPr>
            <a:endParaRPr lang="en-US" altLang="en-US" sz="2400" dirty="0"/>
          </a:p>
          <a:p>
            <a:pPr>
              <a:buFont typeface="Wingdings" panose="05000000000000000000" pitchFamily="2" charset="2"/>
              <a:buNone/>
            </a:pPr>
            <a:r>
              <a:rPr lang="en-US" altLang="en-US" sz="2400" b="1" dirty="0">
                <a:solidFill>
                  <a:schemeClr val="hlink"/>
                </a:solidFill>
              </a:rPr>
              <a:t>f r u </a:t>
            </a:r>
            <a:r>
              <a:rPr lang="en-US" altLang="en-US" sz="2400" b="1" dirty="0" err="1">
                <a:solidFill>
                  <a:schemeClr val="hlink"/>
                </a:solidFill>
              </a:rPr>
              <a:t>i</a:t>
            </a:r>
            <a:r>
              <a:rPr lang="en-US" altLang="en-US" sz="2400" b="1" dirty="0">
                <a:solidFill>
                  <a:schemeClr val="hlink"/>
                </a:solidFill>
              </a:rPr>
              <a:t> t   m a n g o ;</a:t>
            </a:r>
          </a:p>
          <a:p>
            <a:pPr>
              <a:buFont typeface="Wingdings" panose="05000000000000000000" pitchFamily="2" charset="2"/>
              <a:buNone/>
            </a:pPr>
            <a:endParaRPr lang="en-US" altLang="en-US" sz="2400" b="1" dirty="0">
              <a:solidFill>
                <a:schemeClr val="hlink"/>
              </a:solidFill>
            </a:endParaRPr>
          </a:p>
          <a:p>
            <a:pPr>
              <a:buFont typeface="Wingdings" panose="05000000000000000000" pitchFamily="2" charset="2"/>
              <a:buNone/>
            </a:pPr>
            <a:r>
              <a:rPr lang="en-US" altLang="en-US" sz="2400" dirty="0"/>
              <a:t>will create an object </a:t>
            </a:r>
            <a:r>
              <a:rPr lang="en-US" altLang="en-US" sz="2400" dirty="0">
                <a:solidFill>
                  <a:schemeClr val="hlink"/>
                </a:solidFill>
              </a:rPr>
              <a:t>mango</a:t>
            </a:r>
            <a:r>
              <a:rPr lang="en-US" altLang="en-US" sz="2400" dirty="0"/>
              <a:t> belonging to the class </a:t>
            </a:r>
            <a:r>
              <a:rPr lang="en-US" altLang="en-US" sz="2400" dirty="0">
                <a:solidFill>
                  <a:schemeClr val="hlink"/>
                </a:solidFill>
              </a:rPr>
              <a:t>fruit</a:t>
            </a:r>
            <a:r>
              <a:rPr lang="en-US" altLang="en-US" sz="2400" dirty="0"/>
              <a:t>.</a:t>
            </a:r>
          </a:p>
        </p:txBody>
      </p:sp>
      <p:sp>
        <p:nvSpPr>
          <p:cNvPr id="44036" name="Text Box 4"/>
          <p:cNvSpPr txBox="1">
            <a:spLocks noChangeArrowheads="1"/>
          </p:cNvSpPr>
          <p:nvPr/>
        </p:nvSpPr>
        <p:spPr bwMode="auto">
          <a:xfrm>
            <a:off x="8915400" y="1066801"/>
            <a:ext cx="1239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continue …</a:t>
            </a:r>
          </a:p>
        </p:txBody>
      </p:sp>
    </p:spTree>
    <p:extLst>
      <p:ext uri="{BB962C8B-B14F-4D97-AF65-F5344CB8AC3E}">
        <p14:creationId xmlns:p14="http://schemas.microsoft.com/office/powerpoint/2010/main" val="23389475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r>
              <a:rPr lang="en-US" altLang="en-US" sz="4000"/>
              <a:t>Basic Concepts of OOP</a:t>
            </a:r>
            <a:endParaRPr lang="en-US" altLang="en-US" sz="2000"/>
          </a:p>
        </p:txBody>
      </p:sp>
      <p:sp>
        <p:nvSpPr>
          <p:cNvPr id="45059" name="Rectangle 3"/>
          <p:cNvSpPr>
            <a:spLocks noGrp="1" noChangeArrowheads="1"/>
          </p:cNvSpPr>
          <p:nvPr>
            <p:ph type="body" idx="1"/>
          </p:nvPr>
        </p:nvSpPr>
        <p:spPr>
          <a:xfrm>
            <a:off x="1981200" y="1600200"/>
            <a:ext cx="8229600" cy="4800600"/>
          </a:xfrm>
        </p:spPr>
        <p:txBody>
          <a:bodyPr/>
          <a:lstStyle/>
          <a:p>
            <a:r>
              <a:rPr lang="en-US" altLang="en-US" sz="3600" dirty="0"/>
              <a:t>Data Abstraction and Encapsulation </a:t>
            </a:r>
          </a:p>
          <a:p>
            <a:pPr lvl="1">
              <a:buFontTx/>
              <a:buChar char="o"/>
            </a:pPr>
            <a:r>
              <a:rPr lang="en-US" altLang="en-US" dirty="0"/>
              <a:t>The wrapping up of data  and functions into a single unit is known as encapsulation. </a:t>
            </a:r>
          </a:p>
          <a:p>
            <a:pPr lvl="1">
              <a:buFontTx/>
              <a:buChar char="o"/>
            </a:pPr>
            <a:endParaRPr lang="en-US" altLang="en-US" dirty="0"/>
          </a:p>
          <a:p>
            <a:pPr lvl="1">
              <a:buFontTx/>
              <a:buChar char="o"/>
            </a:pPr>
            <a:r>
              <a:rPr lang="en-US" altLang="en-US" dirty="0"/>
              <a:t>The data is not accessible to the outside world, and only those functions which are wrapped in the class can access it. </a:t>
            </a:r>
          </a:p>
          <a:p>
            <a:pPr lvl="1">
              <a:buFontTx/>
              <a:buChar char="o"/>
            </a:pPr>
            <a:endParaRPr lang="en-US" altLang="en-US" dirty="0"/>
          </a:p>
          <a:p>
            <a:pPr lvl="1">
              <a:buFontTx/>
              <a:buChar char="o"/>
            </a:pPr>
            <a:r>
              <a:rPr lang="en-US" altLang="en-US" dirty="0"/>
              <a:t>These functions provide the interface between the object’s data and the program. This insulation of the data from direct access by the program is called data hiding or information hiding.</a:t>
            </a:r>
          </a:p>
        </p:txBody>
      </p:sp>
      <p:sp>
        <p:nvSpPr>
          <p:cNvPr id="45060" name="Text Box 4"/>
          <p:cNvSpPr txBox="1">
            <a:spLocks noChangeArrowheads="1"/>
          </p:cNvSpPr>
          <p:nvPr/>
        </p:nvSpPr>
        <p:spPr bwMode="auto">
          <a:xfrm>
            <a:off x="8915400" y="1066801"/>
            <a:ext cx="1239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continue …</a:t>
            </a:r>
          </a:p>
        </p:txBody>
      </p:sp>
    </p:spTree>
    <p:extLst>
      <p:ext uri="{BB962C8B-B14F-4D97-AF65-F5344CB8AC3E}">
        <p14:creationId xmlns:p14="http://schemas.microsoft.com/office/powerpoint/2010/main" val="21782184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r>
              <a:rPr lang="en-US" altLang="en-US" sz="4000"/>
              <a:t>Basic Concepts of OOP</a:t>
            </a:r>
            <a:endParaRPr lang="en-US" altLang="en-US" sz="2000"/>
          </a:p>
        </p:txBody>
      </p:sp>
      <p:sp>
        <p:nvSpPr>
          <p:cNvPr id="46083" name="Rectangle 3"/>
          <p:cNvSpPr>
            <a:spLocks noGrp="1" noChangeArrowheads="1"/>
          </p:cNvSpPr>
          <p:nvPr>
            <p:ph type="body" idx="1"/>
          </p:nvPr>
        </p:nvSpPr>
        <p:spPr/>
        <p:txBody>
          <a:bodyPr/>
          <a:lstStyle/>
          <a:p>
            <a:r>
              <a:rPr lang="en-US" altLang="en-US" sz="3600" dirty="0"/>
              <a:t>Data Abstraction and Encapsulation </a:t>
            </a:r>
          </a:p>
          <a:p>
            <a:pPr>
              <a:buFont typeface="Wingdings" panose="05000000000000000000" pitchFamily="2" charset="2"/>
              <a:buNone/>
            </a:pPr>
            <a:endParaRPr lang="en-US" altLang="en-US" sz="2400" dirty="0"/>
          </a:p>
          <a:p>
            <a:pPr>
              <a:buFont typeface="Wingdings" panose="05000000000000000000" pitchFamily="2" charset="2"/>
              <a:buNone/>
            </a:pPr>
            <a:r>
              <a:rPr lang="en-US" altLang="en-US" sz="2400" dirty="0"/>
              <a:t>The attributes wrapped in the classes are called data members and the functions that operate on these data are called methods or member functions.</a:t>
            </a:r>
          </a:p>
          <a:p>
            <a:pPr>
              <a:buFont typeface="Wingdings" panose="05000000000000000000" pitchFamily="2" charset="2"/>
              <a:buNone/>
            </a:pPr>
            <a:endParaRPr lang="en-US" altLang="en-US" sz="2400" dirty="0"/>
          </a:p>
          <a:p>
            <a:pPr>
              <a:buFont typeface="Wingdings" panose="05000000000000000000" pitchFamily="2" charset="2"/>
              <a:buNone/>
            </a:pPr>
            <a:r>
              <a:rPr lang="en-US" altLang="en-US" sz="2400" i="1" dirty="0">
                <a:solidFill>
                  <a:schemeClr val="hlink"/>
                </a:solidFill>
              </a:rPr>
              <a:t>Since the classes use the concept of data abstraction, they are known as Abstracted Data Types (ADT).</a:t>
            </a:r>
          </a:p>
        </p:txBody>
      </p:sp>
      <p:sp>
        <p:nvSpPr>
          <p:cNvPr id="46084" name="Text Box 4"/>
          <p:cNvSpPr txBox="1">
            <a:spLocks noChangeArrowheads="1"/>
          </p:cNvSpPr>
          <p:nvPr/>
        </p:nvSpPr>
        <p:spPr bwMode="auto">
          <a:xfrm>
            <a:off x="8915400" y="1066801"/>
            <a:ext cx="1239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continue …</a:t>
            </a:r>
          </a:p>
        </p:txBody>
      </p:sp>
    </p:spTree>
    <p:extLst>
      <p:ext uri="{BB962C8B-B14F-4D97-AF65-F5344CB8AC3E}">
        <p14:creationId xmlns:p14="http://schemas.microsoft.com/office/powerpoint/2010/main" val="236899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310" y="1"/>
            <a:ext cx="10515600" cy="378372"/>
          </a:xfrm>
        </p:spPr>
        <p:txBody>
          <a:bodyPr>
            <a:normAutofit fontScale="90000"/>
          </a:bodyPr>
          <a:lstStyle/>
          <a:p>
            <a:br>
              <a:rPr lang="en-US" dirty="0"/>
            </a:br>
            <a:br>
              <a:rPr lang="en-US" dirty="0"/>
            </a:br>
            <a:endParaRPr lang="en-US" dirty="0"/>
          </a:p>
        </p:txBody>
      </p:sp>
      <p:sp>
        <p:nvSpPr>
          <p:cNvPr id="3" name="Content Placeholder 2"/>
          <p:cNvSpPr>
            <a:spLocks noGrp="1"/>
          </p:cNvSpPr>
          <p:nvPr>
            <p:ph idx="1"/>
          </p:nvPr>
        </p:nvSpPr>
        <p:spPr>
          <a:xfrm>
            <a:off x="838200" y="646386"/>
            <a:ext cx="10515600" cy="6038193"/>
          </a:xfrm>
        </p:spPr>
        <p:txBody>
          <a:bodyPr>
            <a:normAutofit fontScale="25000" lnSpcReduction="20000"/>
          </a:bodyPr>
          <a:lstStyle/>
          <a:p>
            <a:pPr marL="457200" lvl="1" indent="0">
              <a:lnSpc>
                <a:spcPct val="140000"/>
              </a:lnSpc>
              <a:buNone/>
            </a:pPr>
            <a:r>
              <a:rPr lang="en-US" sz="9600" b="1" dirty="0">
                <a:latin typeface="Times New Roman" panose="02020603050405020304" pitchFamily="18" charset="0"/>
                <a:cs typeface="Times New Roman" panose="02020603050405020304" pitchFamily="18" charset="0"/>
              </a:rPr>
              <a:t>3.Component</a:t>
            </a:r>
          </a:p>
          <a:p>
            <a:pPr lvl="1">
              <a:lnSpc>
                <a:spcPct val="140000"/>
              </a:lnSpc>
            </a:pPr>
            <a:r>
              <a:rPr lang="en-US" sz="8800" dirty="0">
                <a:latin typeface="Times New Roman" panose="02020603050405020304" pitchFamily="18" charset="0"/>
                <a:cs typeface="Times New Roman" panose="02020603050405020304" pitchFamily="18" charset="0"/>
              </a:rPr>
              <a:t>3.1 </a:t>
            </a:r>
            <a:r>
              <a:rPr lang="en-US" sz="8800" b="1" dirty="0">
                <a:latin typeface="Times New Roman" panose="02020603050405020304" pitchFamily="18" charset="0"/>
                <a:cs typeface="Times New Roman" panose="02020603050405020304" pitchFamily="18" charset="0"/>
              </a:rPr>
              <a:t>Structograms</a:t>
            </a:r>
            <a:r>
              <a:rPr lang="en-US" sz="8800" dirty="0">
                <a:latin typeface="Times New Roman" panose="02020603050405020304" pitchFamily="18" charset="0"/>
                <a:cs typeface="Times New Roman" panose="02020603050405020304" pitchFamily="18" charset="0"/>
              </a:rPr>
              <a:t> - graphical representation of structured programming(Flowchart).</a:t>
            </a:r>
          </a:p>
          <a:p>
            <a:pPr lvl="1">
              <a:lnSpc>
                <a:spcPct val="140000"/>
              </a:lnSpc>
            </a:pPr>
            <a:r>
              <a:rPr lang="en-US" sz="8800" dirty="0">
                <a:latin typeface="Times New Roman" panose="02020603050405020304" pitchFamily="18" charset="0"/>
                <a:cs typeface="Times New Roman" panose="02020603050405020304" pitchFamily="18" charset="0"/>
              </a:rPr>
              <a:t>3.2</a:t>
            </a:r>
            <a:r>
              <a:rPr lang="en-US" sz="8800" b="1" dirty="0">
                <a:latin typeface="Times New Roman" panose="02020603050405020304" pitchFamily="18" charset="0"/>
                <a:cs typeface="Times New Roman" panose="02020603050405020304" pitchFamily="18" charset="0"/>
              </a:rPr>
              <a:t> Subroutine </a:t>
            </a:r>
            <a:r>
              <a:rPr lang="en-US" sz="8800" dirty="0">
                <a:latin typeface="Times New Roman" panose="02020603050405020304" pitchFamily="18" charset="0"/>
                <a:cs typeface="Times New Roman" panose="02020603050405020304" pitchFamily="18" charset="0"/>
              </a:rPr>
              <a:t>- Subroutine is a sequence of program instructions packaged as a unit so that together they perform a specific task.</a:t>
            </a:r>
          </a:p>
          <a:p>
            <a:pPr lvl="1">
              <a:lnSpc>
                <a:spcPct val="140000"/>
              </a:lnSpc>
            </a:pPr>
            <a:r>
              <a:rPr lang="en-US" sz="8800" dirty="0">
                <a:latin typeface="Times New Roman" panose="02020603050405020304" pitchFamily="18" charset="0"/>
                <a:cs typeface="Times New Roman" panose="02020603050405020304" pitchFamily="18" charset="0"/>
              </a:rPr>
              <a:t>3.3</a:t>
            </a:r>
            <a:r>
              <a:rPr lang="en-US" sz="8800" b="1" dirty="0">
                <a:latin typeface="Times New Roman" panose="02020603050405020304" pitchFamily="18" charset="0"/>
                <a:cs typeface="Times New Roman" panose="02020603050405020304" pitchFamily="18" charset="0"/>
              </a:rPr>
              <a:t> Block- </a:t>
            </a:r>
            <a:r>
              <a:rPr lang="en-US" sz="8800" dirty="0">
                <a:latin typeface="Times New Roman" panose="02020603050405020304" pitchFamily="18" charset="0"/>
                <a:cs typeface="Times New Roman" panose="02020603050405020304" pitchFamily="18" charset="0"/>
              </a:rPr>
              <a:t>Block is a section of code grouped together and it consists  of one or more declarations and statements.(ex: { ….}</a:t>
            </a:r>
          </a:p>
          <a:p>
            <a:pPr lvl="1">
              <a:lnSpc>
                <a:spcPct val="140000"/>
              </a:lnSpc>
            </a:pPr>
            <a:r>
              <a:rPr lang="en-US" sz="8800" dirty="0">
                <a:latin typeface="Times New Roman" panose="02020603050405020304" pitchFamily="18" charset="0"/>
                <a:cs typeface="Times New Roman" panose="02020603050405020304" pitchFamily="18" charset="0"/>
              </a:rPr>
              <a:t>3.4   </a:t>
            </a:r>
            <a:r>
              <a:rPr lang="en-US" sz="8800" b="1" dirty="0">
                <a:latin typeface="Times New Roman" panose="02020603050405020304" pitchFamily="18" charset="0"/>
                <a:cs typeface="Times New Roman" panose="02020603050405020304" pitchFamily="18" charset="0"/>
              </a:rPr>
              <a:t>Indentation</a:t>
            </a:r>
            <a:r>
              <a:rPr lang="en-US" sz="8800" dirty="0">
                <a:latin typeface="Times New Roman" panose="02020603050405020304" pitchFamily="18" charset="0"/>
                <a:cs typeface="Times New Roman" panose="02020603050405020304" pitchFamily="18" charset="0"/>
              </a:rPr>
              <a:t>- Another typical characteristic of structured programming 	is indent style applied to a block to display program structure. In most programming languages, indentation is not a requirement </a:t>
            </a:r>
            <a:r>
              <a:rPr lang="en-US" sz="8800" b="1" dirty="0">
                <a:latin typeface="Times New Roman" panose="02020603050405020304" pitchFamily="18" charset="0"/>
                <a:cs typeface="Times New Roman" panose="02020603050405020304" pitchFamily="18" charset="0"/>
              </a:rPr>
              <a:t>but when used, code is easier to read and follow.</a:t>
            </a:r>
          </a:p>
          <a:p>
            <a:pPr lvl="1">
              <a:lnSpc>
                <a:spcPct val="140000"/>
              </a:lnSpc>
            </a:pPr>
            <a:r>
              <a:rPr lang="en-US" sz="8800" dirty="0">
                <a:latin typeface="Times New Roman" panose="02020603050405020304" pitchFamily="18" charset="0"/>
                <a:cs typeface="Times New Roman" panose="02020603050405020304" pitchFamily="18" charset="0"/>
              </a:rPr>
              <a:t>3.5. </a:t>
            </a:r>
            <a:r>
              <a:rPr lang="en-US" sz="8800" b="1" dirty="0">
                <a:latin typeface="Times New Roman" panose="02020603050405020304" pitchFamily="18" charset="0"/>
                <a:cs typeface="Times New Roman" panose="02020603050405020304" pitchFamily="18" charset="0"/>
              </a:rPr>
              <a:t>Control structure – </a:t>
            </a:r>
            <a:r>
              <a:rPr lang="en-US" sz="8800" dirty="0">
                <a:latin typeface="Times New Roman" panose="02020603050405020304" pitchFamily="18" charset="0"/>
                <a:cs typeface="Times New Roman" panose="02020603050405020304" pitchFamily="18" charset="0"/>
              </a:rPr>
              <a:t>sequence, selection and iteration </a:t>
            </a:r>
          </a:p>
          <a:p>
            <a:pPr lvl="1">
              <a:lnSpc>
                <a:spcPct val="140000"/>
              </a:lnSpc>
            </a:pPr>
            <a:endParaRPr lang="en-US" sz="9600" dirty="0">
              <a:latin typeface="Times New Roman" panose="02020603050405020304" pitchFamily="18" charset="0"/>
              <a:cs typeface="Times New Roman" panose="02020603050405020304" pitchFamily="18" charset="0"/>
            </a:endParaRPr>
          </a:p>
          <a:p>
            <a:pPr lvl="1"/>
            <a:endParaRPr lang="en-US" sz="3800" dirty="0">
              <a:latin typeface="Times New Roman" panose="02020603050405020304" pitchFamily="18" charset="0"/>
              <a:cs typeface="Times New Roman" panose="02020603050405020304" pitchFamily="18" charset="0"/>
            </a:endParaRPr>
          </a:p>
          <a:p>
            <a:pPr lvl="1"/>
            <a:endParaRPr lang="en-US" dirty="0"/>
          </a:p>
          <a:p>
            <a:pPr marL="0" indent="0">
              <a:buNone/>
            </a:pPr>
            <a:r>
              <a:rPr lang="en-US" dirty="0"/>
              <a:t> </a:t>
            </a:r>
          </a:p>
        </p:txBody>
      </p:sp>
    </p:spTree>
    <p:extLst>
      <p:ext uri="{BB962C8B-B14F-4D97-AF65-F5344CB8AC3E}">
        <p14:creationId xmlns:p14="http://schemas.microsoft.com/office/powerpoint/2010/main" val="29998390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r>
              <a:rPr lang="en-US" altLang="en-US" sz="4000"/>
              <a:t>Basic Concepts of OOP</a:t>
            </a:r>
            <a:endParaRPr lang="en-US" altLang="en-US" sz="2000"/>
          </a:p>
        </p:txBody>
      </p:sp>
      <p:sp>
        <p:nvSpPr>
          <p:cNvPr id="47107" name="Rectangle 3"/>
          <p:cNvSpPr>
            <a:spLocks noGrp="1" noChangeArrowheads="1"/>
          </p:cNvSpPr>
          <p:nvPr>
            <p:ph type="body" idx="1"/>
          </p:nvPr>
        </p:nvSpPr>
        <p:spPr/>
        <p:txBody>
          <a:bodyPr/>
          <a:lstStyle/>
          <a:p>
            <a:r>
              <a:rPr lang="en-US" altLang="en-US" sz="3600" dirty="0"/>
              <a:t>Inheritance </a:t>
            </a:r>
          </a:p>
          <a:p>
            <a:pPr lvl="1">
              <a:buFontTx/>
              <a:buChar char="o"/>
            </a:pPr>
            <a:r>
              <a:rPr lang="en-US" altLang="en-US" dirty="0"/>
              <a:t>Inheritance  is the process by which objects of one class acquire the properties of objects of another class.</a:t>
            </a:r>
          </a:p>
          <a:p>
            <a:pPr lvl="1">
              <a:buFontTx/>
              <a:buChar char="o"/>
            </a:pPr>
            <a:endParaRPr lang="en-US" altLang="en-US" dirty="0"/>
          </a:p>
          <a:p>
            <a:pPr lvl="1">
              <a:buFontTx/>
              <a:buChar char="o"/>
            </a:pPr>
            <a:r>
              <a:rPr lang="en-US" altLang="en-US" dirty="0"/>
              <a:t>It supports the concept of hierarchical classification.</a:t>
            </a:r>
          </a:p>
          <a:p>
            <a:pPr lvl="1">
              <a:buFontTx/>
              <a:buChar char="o"/>
            </a:pPr>
            <a:endParaRPr lang="en-US" altLang="en-US" dirty="0"/>
          </a:p>
          <a:p>
            <a:pPr lvl="1">
              <a:buFontTx/>
              <a:buChar char="o"/>
            </a:pPr>
            <a:r>
              <a:rPr lang="en-US" altLang="en-US" dirty="0"/>
              <a:t>Each derived class shares common characteristics with the class from which it is derived.</a:t>
            </a:r>
          </a:p>
        </p:txBody>
      </p:sp>
      <p:sp>
        <p:nvSpPr>
          <p:cNvPr id="47108" name="Text Box 4"/>
          <p:cNvSpPr txBox="1">
            <a:spLocks noChangeArrowheads="1"/>
          </p:cNvSpPr>
          <p:nvPr/>
        </p:nvSpPr>
        <p:spPr bwMode="auto">
          <a:xfrm>
            <a:off x="8915400" y="1066801"/>
            <a:ext cx="1239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continue …</a:t>
            </a:r>
          </a:p>
        </p:txBody>
      </p:sp>
    </p:spTree>
    <p:extLst>
      <p:ext uri="{BB962C8B-B14F-4D97-AF65-F5344CB8AC3E}">
        <p14:creationId xmlns:p14="http://schemas.microsoft.com/office/powerpoint/2010/main" val="29790579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r>
              <a:rPr lang="en-US" altLang="en-US" sz="2800"/>
              <a:t>Property Inheritance</a:t>
            </a:r>
          </a:p>
        </p:txBody>
      </p:sp>
      <p:grpSp>
        <p:nvGrpSpPr>
          <p:cNvPr id="48136" name="Group 8"/>
          <p:cNvGrpSpPr>
            <a:grpSpLocks/>
          </p:cNvGrpSpPr>
          <p:nvPr/>
        </p:nvGrpSpPr>
        <p:grpSpPr bwMode="auto">
          <a:xfrm>
            <a:off x="5181600" y="1219200"/>
            <a:ext cx="1828800" cy="1371600"/>
            <a:chOff x="2256" y="960"/>
            <a:chExt cx="1152" cy="864"/>
          </a:xfrm>
        </p:grpSpPr>
        <p:sp>
          <p:nvSpPr>
            <p:cNvPr id="48134" name="Rectangle 6"/>
            <p:cNvSpPr>
              <a:spLocks noChangeArrowheads="1"/>
            </p:cNvSpPr>
            <p:nvPr/>
          </p:nvSpPr>
          <p:spPr bwMode="auto">
            <a:xfrm>
              <a:off x="2256" y="960"/>
              <a:ext cx="115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chemeClr val="bg2"/>
                  </a:solidFill>
                </a:rPr>
                <a:t>Bird</a:t>
              </a:r>
            </a:p>
          </p:txBody>
        </p:sp>
        <p:sp>
          <p:nvSpPr>
            <p:cNvPr id="48135" name="Rectangle 7"/>
            <p:cNvSpPr>
              <a:spLocks noChangeArrowheads="1"/>
            </p:cNvSpPr>
            <p:nvPr/>
          </p:nvSpPr>
          <p:spPr bwMode="auto">
            <a:xfrm>
              <a:off x="2256" y="1200"/>
              <a:ext cx="1152"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solidFill>
                    <a:schemeClr val="bg2"/>
                  </a:solidFill>
                </a:rPr>
                <a:t>Attributes:</a:t>
              </a:r>
            </a:p>
            <a:p>
              <a:pPr algn="ctr"/>
              <a:r>
                <a:rPr lang="en-US" altLang="en-US" b="1">
                  <a:solidFill>
                    <a:schemeClr val="bg2"/>
                  </a:solidFill>
                </a:rPr>
                <a:t>Feathers</a:t>
              </a:r>
            </a:p>
            <a:p>
              <a:pPr algn="ctr"/>
              <a:r>
                <a:rPr lang="en-US" altLang="en-US" b="1">
                  <a:solidFill>
                    <a:schemeClr val="bg2"/>
                  </a:solidFill>
                </a:rPr>
                <a:t>Lay eggs</a:t>
              </a:r>
            </a:p>
          </p:txBody>
        </p:sp>
      </p:grpSp>
      <p:grpSp>
        <p:nvGrpSpPr>
          <p:cNvPr id="48137" name="Group 9"/>
          <p:cNvGrpSpPr>
            <a:grpSpLocks/>
          </p:cNvGrpSpPr>
          <p:nvPr/>
        </p:nvGrpSpPr>
        <p:grpSpPr bwMode="auto">
          <a:xfrm>
            <a:off x="3048000" y="3124200"/>
            <a:ext cx="1828800" cy="1371600"/>
            <a:chOff x="2256" y="960"/>
            <a:chExt cx="1152" cy="864"/>
          </a:xfrm>
        </p:grpSpPr>
        <p:sp>
          <p:nvSpPr>
            <p:cNvPr id="48138" name="Rectangle 10"/>
            <p:cNvSpPr>
              <a:spLocks noChangeArrowheads="1"/>
            </p:cNvSpPr>
            <p:nvPr/>
          </p:nvSpPr>
          <p:spPr bwMode="auto">
            <a:xfrm>
              <a:off x="2256" y="960"/>
              <a:ext cx="115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chemeClr val="bg2"/>
                  </a:solidFill>
                </a:rPr>
                <a:t>Flying Bird</a:t>
              </a:r>
            </a:p>
          </p:txBody>
        </p:sp>
        <p:sp>
          <p:nvSpPr>
            <p:cNvPr id="48139" name="Rectangle 11"/>
            <p:cNvSpPr>
              <a:spLocks noChangeArrowheads="1"/>
            </p:cNvSpPr>
            <p:nvPr/>
          </p:nvSpPr>
          <p:spPr bwMode="auto">
            <a:xfrm>
              <a:off x="2256" y="1200"/>
              <a:ext cx="1152"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solidFill>
                    <a:schemeClr val="bg2"/>
                  </a:solidFill>
                </a:rPr>
                <a:t>Attributes:</a:t>
              </a:r>
            </a:p>
            <a:p>
              <a:pPr algn="ctr"/>
              <a:r>
                <a:rPr lang="en-US" altLang="en-US" b="1">
                  <a:solidFill>
                    <a:schemeClr val="bg2"/>
                  </a:solidFill>
                </a:rPr>
                <a:t>------------</a:t>
              </a:r>
            </a:p>
            <a:p>
              <a:pPr algn="ctr"/>
              <a:r>
                <a:rPr lang="en-US" altLang="en-US" b="1">
                  <a:solidFill>
                    <a:schemeClr val="bg2"/>
                  </a:solidFill>
                </a:rPr>
                <a:t>------------</a:t>
              </a:r>
            </a:p>
          </p:txBody>
        </p:sp>
      </p:grpSp>
      <p:grpSp>
        <p:nvGrpSpPr>
          <p:cNvPr id="48140" name="Group 12"/>
          <p:cNvGrpSpPr>
            <a:grpSpLocks/>
          </p:cNvGrpSpPr>
          <p:nvPr/>
        </p:nvGrpSpPr>
        <p:grpSpPr bwMode="auto">
          <a:xfrm>
            <a:off x="7315200" y="3048000"/>
            <a:ext cx="1828800" cy="1371600"/>
            <a:chOff x="2256" y="960"/>
            <a:chExt cx="1152" cy="864"/>
          </a:xfrm>
        </p:grpSpPr>
        <p:sp>
          <p:nvSpPr>
            <p:cNvPr id="48141" name="Rectangle 13"/>
            <p:cNvSpPr>
              <a:spLocks noChangeArrowheads="1"/>
            </p:cNvSpPr>
            <p:nvPr/>
          </p:nvSpPr>
          <p:spPr bwMode="auto">
            <a:xfrm>
              <a:off x="2256" y="960"/>
              <a:ext cx="115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chemeClr val="bg2"/>
                  </a:solidFill>
                </a:rPr>
                <a:t>Non-flying</a:t>
              </a:r>
              <a:r>
                <a:rPr lang="en-US" altLang="en-US"/>
                <a:t> </a:t>
              </a:r>
              <a:r>
                <a:rPr lang="en-US" altLang="en-US" b="1">
                  <a:solidFill>
                    <a:schemeClr val="bg2"/>
                  </a:solidFill>
                </a:rPr>
                <a:t>Bird</a:t>
              </a:r>
            </a:p>
          </p:txBody>
        </p:sp>
        <p:sp>
          <p:nvSpPr>
            <p:cNvPr id="48142" name="Rectangle 14"/>
            <p:cNvSpPr>
              <a:spLocks noChangeArrowheads="1"/>
            </p:cNvSpPr>
            <p:nvPr/>
          </p:nvSpPr>
          <p:spPr bwMode="auto">
            <a:xfrm>
              <a:off x="2256" y="1200"/>
              <a:ext cx="1152"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solidFill>
                    <a:schemeClr val="bg2"/>
                  </a:solidFill>
                </a:rPr>
                <a:t>Attributes:</a:t>
              </a:r>
            </a:p>
            <a:p>
              <a:pPr algn="ctr"/>
              <a:r>
                <a:rPr lang="en-US" altLang="en-US" b="1">
                  <a:solidFill>
                    <a:schemeClr val="bg2"/>
                  </a:solidFill>
                </a:rPr>
                <a:t>------------</a:t>
              </a:r>
            </a:p>
            <a:p>
              <a:pPr algn="ctr"/>
              <a:r>
                <a:rPr lang="en-US" altLang="en-US" b="1">
                  <a:solidFill>
                    <a:schemeClr val="bg2"/>
                  </a:solidFill>
                </a:rPr>
                <a:t>------------</a:t>
              </a:r>
            </a:p>
          </p:txBody>
        </p:sp>
      </p:grpSp>
      <p:grpSp>
        <p:nvGrpSpPr>
          <p:cNvPr id="48143" name="Group 15"/>
          <p:cNvGrpSpPr>
            <a:grpSpLocks/>
          </p:cNvGrpSpPr>
          <p:nvPr/>
        </p:nvGrpSpPr>
        <p:grpSpPr bwMode="auto">
          <a:xfrm>
            <a:off x="1981200" y="5181600"/>
            <a:ext cx="1828800" cy="1371600"/>
            <a:chOff x="2256" y="960"/>
            <a:chExt cx="1152" cy="864"/>
          </a:xfrm>
        </p:grpSpPr>
        <p:sp>
          <p:nvSpPr>
            <p:cNvPr id="48144" name="Rectangle 16"/>
            <p:cNvSpPr>
              <a:spLocks noChangeArrowheads="1"/>
            </p:cNvSpPr>
            <p:nvPr/>
          </p:nvSpPr>
          <p:spPr bwMode="auto">
            <a:xfrm>
              <a:off x="2256" y="960"/>
              <a:ext cx="115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chemeClr val="bg2"/>
                  </a:solidFill>
                </a:rPr>
                <a:t>Robin</a:t>
              </a:r>
            </a:p>
          </p:txBody>
        </p:sp>
        <p:sp>
          <p:nvSpPr>
            <p:cNvPr id="48145" name="Rectangle 17"/>
            <p:cNvSpPr>
              <a:spLocks noChangeArrowheads="1"/>
            </p:cNvSpPr>
            <p:nvPr/>
          </p:nvSpPr>
          <p:spPr bwMode="auto">
            <a:xfrm>
              <a:off x="2256" y="1200"/>
              <a:ext cx="1152"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solidFill>
                    <a:schemeClr val="bg2"/>
                  </a:solidFill>
                </a:rPr>
                <a:t>Attributes:</a:t>
              </a:r>
            </a:p>
            <a:p>
              <a:pPr algn="ctr"/>
              <a:r>
                <a:rPr lang="en-US" altLang="en-US" b="1">
                  <a:solidFill>
                    <a:schemeClr val="bg2"/>
                  </a:solidFill>
                </a:rPr>
                <a:t>------------</a:t>
              </a:r>
            </a:p>
            <a:p>
              <a:pPr algn="ctr"/>
              <a:r>
                <a:rPr lang="en-US" altLang="en-US" b="1">
                  <a:solidFill>
                    <a:schemeClr val="bg2"/>
                  </a:solidFill>
                </a:rPr>
                <a:t>------------</a:t>
              </a:r>
            </a:p>
          </p:txBody>
        </p:sp>
      </p:grpSp>
      <p:grpSp>
        <p:nvGrpSpPr>
          <p:cNvPr id="48146" name="Group 18"/>
          <p:cNvGrpSpPr>
            <a:grpSpLocks/>
          </p:cNvGrpSpPr>
          <p:nvPr/>
        </p:nvGrpSpPr>
        <p:grpSpPr bwMode="auto">
          <a:xfrm>
            <a:off x="4114800" y="5181600"/>
            <a:ext cx="1828800" cy="1371600"/>
            <a:chOff x="2256" y="960"/>
            <a:chExt cx="1152" cy="864"/>
          </a:xfrm>
        </p:grpSpPr>
        <p:sp>
          <p:nvSpPr>
            <p:cNvPr id="48147" name="Rectangle 19"/>
            <p:cNvSpPr>
              <a:spLocks noChangeArrowheads="1"/>
            </p:cNvSpPr>
            <p:nvPr/>
          </p:nvSpPr>
          <p:spPr bwMode="auto">
            <a:xfrm>
              <a:off x="2256" y="960"/>
              <a:ext cx="115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chemeClr val="bg2"/>
                  </a:solidFill>
                </a:rPr>
                <a:t>Swallow</a:t>
              </a:r>
            </a:p>
          </p:txBody>
        </p:sp>
        <p:sp>
          <p:nvSpPr>
            <p:cNvPr id="48148" name="Rectangle 20"/>
            <p:cNvSpPr>
              <a:spLocks noChangeArrowheads="1"/>
            </p:cNvSpPr>
            <p:nvPr/>
          </p:nvSpPr>
          <p:spPr bwMode="auto">
            <a:xfrm>
              <a:off x="2256" y="1200"/>
              <a:ext cx="1152"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solidFill>
                    <a:schemeClr val="bg2"/>
                  </a:solidFill>
                </a:rPr>
                <a:t>Attributes:</a:t>
              </a:r>
            </a:p>
            <a:p>
              <a:pPr algn="ctr"/>
              <a:r>
                <a:rPr lang="en-US" altLang="en-US" b="1">
                  <a:solidFill>
                    <a:schemeClr val="bg2"/>
                  </a:solidFill>
                </a:rPr>
                <a:t>------------</a:t>
              </a:r>
            </a:p>
            <a:p>
              <a:pPr algn="ctr"/>
              <a:r>
                <a:rPr lang="en-US" altLang="en-US" b="1">
                  <a:solidFill>
                    <a:schemeClr val="bg2"/>
                  </a:solidFill>
                </a:rPr>
                <a:t>------------</a:t>
              </a:r>
            </a:p>
          </p:txBody>
        </p:sp>
      </p:grpSp>
      <p:grpSp>
        <p:nvGrpSpPr>
          <p:cNvPr id="48149" name="Group 21"/>
          <p:cNvGrpSpPr>
            <a:grpSpLocks/>
          </p:cNvGrpSpPr>
          <p:nvPr/>
        </p:nvGrpSpPr>
        <p:grpSpPr bwMode="auto">
          <a:xfrm>
            <a:off x="6248400" y="5181600"/>
            <a:ext cx="1828800" cy="1371600"/>
            <a:chOff x="2256" y="960"/>
            <a:chExt cx="1152" cy="864"/>
          </a:xfrm>
        </p:grpSpPr>
        <p:sp>
          <p:nvSpPr>
            <p:cNvPr id="48150" name="Rectangle 22"/>
            <p:cNvSpPr>
              <a:spLocks noChangeArrowheads="1"/>
            </p:cNvSpPr>
            <p:nvPr/>
          </p:nvSpPr>
          <p:spPr bwMode="auto">
            <a:xfrm>
              <a:off x="2256" y="960"/>
              <a:ext cx="115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chemeClr val="bg2"/>
                  </a:solidFill>
                </a:rPr>
                <a:t>Penguin</a:t>
              </a:r>
            </a:p>
          </p:txBody>
        </p:sp>
        <p:sp>
          <p:nvSpPr>
            <p:cNvPr id="48151" name="Rectangle 23"/>
            <p:cNvSpPr>
              <a:spLocks noChangeArrowheads="1"/>
            </p:cNvSpPr>
            <p:nvPr/>
          </p:nvSpPr>
          <p:spPr bwMode="auto">
            <a:xfrm>
              <a:off x="2256" y="1200"/>
              <a:ext cx="1152"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solidFill>
                    <a:schemeClr val="bg2"/>
                  </a:solidFill>
                </a:rPr>
                <a:t>Attributes:</a:t>
              </a:r>
            </a:p>
            <a:p>
              <a:pPr algn="ctr"/>
              <a:r>
                <a:rPr lang="en-US" altLang="en-US" b="1">
                  <a:solidFill>
                    <a:schemeClr val="bg2"/>
                  </a:solidFill>
                </a:rPr>
                <a:t>------------</a:t>
              </a:r>
            </a:p>
            <a:p>
              <a:pPr algn="ctr"/>
              <a:r>
                <a:rPr lang="en-US" altLang="en-US" b="1">
                  <a:solidFill>
                    <a:schemeClr val="bg2"/>
                  </a:solidFill>
                </a:rPr>
                <a:t>------------</a:t>
              </a:r>
            </a:p>
          </p:txBody>
        </p:sp>
      </p:grpSp>
      <p:grpSp>
        <p:nvGrpSpPr>
          <p:cNvPr id="48152" name="Group 24"/>
          <p:cNvGrpSpPr>
            <a:grpSpLocks/>
          </p:cNvGrpSpPr>
          <p:nvPr/>
        </p:nvGrpSpPr>
        <p:grpSpPr bwMode="auto">
          <a:xfrm>
            <a:off x="8382000" y="5181600"/>
            <a:ext cx="1828800" cy="1371600"/>
            <a:chOff x="2256" y="960"/>
            <a:chExt cx="1152" cy="864"/>
          </a:xfrm>
        </p:grpSpPr>
        <p:sp>
          <p:nvSpPr>
            <p:cNvPr id="48153" name="Rectangle 25"/>
            <p:cNvSpPr>
              <a:spLocks noChangeArrowheads="1"/>
            </p:cNvSpPr>
            <p:nvPr/>
          </p:nvSpPr>
          <p:spPr bwMode="auto">
            <a:xfrm>
              <a:off x="2256" y="960"/>
              <a:ext cx="115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chemeClr val="bg2"/>
                  </a:solidFill>
                </a:rPr>
                <a:t>Kiwi</a:t>
              </a:r>
            </a:p>
          </p:txBody>
        </p:sp>
        <p:sp>
          <p:nvSpPr>
            <p:cNvPr id="48154" name="Rectangle 26"/>
            <p:cNvSpPr>
              <a:spLocks noChangeArrowheads="1"/>
            </p:cNvSpPr>
            <p:nvPr/>
          </p:nvSpPr>
          <p:spPr bwMode="auto">
            <a:xfrm>
              <a:off x="2256" y="1200"/>
              <a:ext cx="1152"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solidFill>
                    <a:schemeClr val="bg2"/>
                  </a:solidFill>
                </a:rPr>
                <a:t>Attributes:</a:t>
              </a:r>
            </a:p>
            <a:p>
              <a:pPr algn="ctr"/>
              <a:r>
                <a:rPr lang="en-US" altLang="en-US" b="1">
                  <a:solidFill>
                    <a:schemeClr val="bg2"/>
                  </a:solidFill>
                </a:rPr>
                <a:t>------------</a:t>
              </a:r>
            </a:p>
            <a:p>
              <a:pPr algn="ctr"/>
              <a:r>
                <a:rPr lang="en-US" altLang="en-US" b="1">
                  <a:solidFill>
                    <a:schemeClr val="bg2"/>
                  </a:solidFill>
                </a:rPr>
                <a:t>------------</a:t>
              </a:r>
            </a:p>
          </p:txBody>
        </p:sp>
      </p:grpSp>
      <p:cxnSp>
        <p:nvCxnSpPr>
          <p:cNvPr id="48155" name="AutoShape 27"/>
          <p:cNvCxnSpPr>
            <a:cxnSpLocks noChangeShapeType="1"/>
            <a:stCxn id="48135" idx="2"/>
            <a:endCxn id="48138" idx="0"/>
          </p:cNvCxnSpPr>
          <p:nvPr/>
        </p:nvCxnSpPr>
        <p:spPr bwMode="auto">
          <a:xfrm flipH="1">
            <a:off x="3962400" y="2590800"/>
            <a:ext cx="213360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56" name="AutoShape 28"/>
          <p:cNvCxnSpPr>
            <a:cxnSpLocks noChangeShapeType="1"/>
            <a:stCxn id="48135" idx="2"/>
            <a:endCxn id="48141" idx="0"/>
          </p:cNvCxnSpPr>
          <p:nvPr/>
        </p:nvCxnSpPr>
        <p:spPr bwMode="auto">
          <a:xfrm>
            <a:off x="6096000" y="2590800"/>
            <a:ext cx="21336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57" name="AutoShape 29"/>
          <p:cNvCxnSpPr>
            <a:cxnSpLocks noChangeShapeType="1"/>
            <a:stCxn id="48139" idx="2"/>
            <a:endCxn id="48144" idx="0"/>
          </p:cNvCxnSpPr>
          <p:nvPr/>
        </p:nvCxnSpPr>
        <p:spPr bwMode="auto">
          <a:xfrm flipH="1">
            <a:off x="2895600" y="4495800"/>
            <a:ext cx="106680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58" name="AutoShape 30"/>
          <p:cNvCxnSpPr>
            <a:cxnSpLocks noChangeShapeType="1"/>
            <a:stCxn id="48139" idx="2"/>
            <a:endCxn id="48147" idx="0"/>
          </p:cNvCxnSpPr>
          <p:nvPr/>
        </p:nvCxnSpPr>
        <p:spPr bwMode="auto">
          <a:xfrm>
            <a:off x="3962400" y="4495800"/>
            <a:ext cx="106680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59" name="AutoShape 31"/>
          <p:cNvCxnSpPr>
            <a:cxnSpLocks noChangeShapeType="1"/>
            <a:stCxn id="48142" idx="2"/>
            <a:endCxn id="48150" idx="0"/>
          </p:cNvCxnSpPr>
          <p:nvPr/>
        </p:nvCxnSpPr>
        <p:spPr bwMode="auto">
          <a:xfrm flipH="1">
            <a:off x="7162800" y="4419600"/>
            <a:ext cx="1066800" cy="762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60" name="AutoShape 32"/>
          <p:cNvCxnSpPr>
            <a:cxnSpLocks noChangeShapeType="1"/>
            <a:stCxn id="48142" idx="2"/>
            <a:endCxn id="48153" idx="0"/>
          </p:cNvCxnSpPr>
          <p:nvPr/>
        </p:nvCxnSpPr>
        <p:spPr bwMode="auto">
          <a:xfrm>
            <a:off x="8229600" y="4419600"/>
            <a:ext cx="1066800" cy="762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883544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lstStyle/>
          <a:p>
            <a:r>
              <a:rPr lang="en-US" altLang="en-US" sz="4000"/>
              <a:t>Basic Concepts of OOP</a:t>
            </a:r>
            <a:endParaRPr lang="en-US" altLang="en-US" sz="2000"/>
          </a:p>
        </p:txBody>
      </p:sp>
      <p:sp>
        <p:nvSpPr>
          <p:cNvPr id="49155" name="Rectangle 3"/>
          <p:cNvSpPr>
            <a:spLocks noGrp="1" noChangeArrowheads="1"/>
          </p:cNvSpPr>
          <p:nvPr>
            <p:ph type="body" idx="1"/>
          </p:nvPr>
        </p:nvSpPr>
        <p:spPr/>
        <p:txBody>
          <a:bodyPr/>
          <a:lstStyle/>
          <a:p>
            <a:r>
              <a:rPr lang="en-US" altLang="en-US" sz="3600" dirty="0"/>
              <a:t>Inheritance </a:t>
            </a:r>
          </a:p>
          <a:p>
            <a:pPr lvl="1">
              <a:buFontTx/>
              <a:buChar char="o"/>
            </a:pPr>
            <a:r>
              <a:rPr lang="en-US" altLang="en-US" dirty="0"/>
              <a:t>Inheritance provides the idea of reusability.</a:t>
            </a:r>
          </a:p>
          <a:p>
            <a:pPr lvl="2">
              <a:buFontTx/>
              <a:buChar char="o"/>
            </a:pPr>
            <a:endParaRPr lang="en-US" altLang="en-US" dirty="0"/>
          </a:p>
          <a:p>
            <a:pPr lvl="2">
              <a:buFontTx/>
              <a:buChar char="o"/>
            </a:pPr>
            <a:r>
              <a:rPr lang="en-US" altLang="en-US" dirty="0"/>
              <a:t>We can add additional features to an existing class without modifying it. </a:t>
            </a:r>
          </a:p>
          <a:p>
            <a:pPr lvl="2">
              <a:buFontTx/>
              <a:buNone/>
            </a:pPr>
            <a:r>
              <a:rPr lang="en-US" altLang="en-US" i="1" dirty="0">
                <a:solidFill>
                  <a:srgbClr val="FFCC00"/>
                </a:solidFill>
              </a:rPr>
              <a:t>   (By deriving new class from existing one. The new class will have the combined features of both the classes.)</a:t>
            </a:r>
          </a:p>
        </p:txBody>
      </p:sp>
      <p:sp>
        <p:nvSpPr>
          <p:cNvPr id="49156" name="Text Box 4"/>
          <p:cNvSpPr txBox="1">
            <a:spLocks noChangeArrowheads="1"/>
          </p:cNvSpPr>
          <p:nvPr/>
        </p:nvSpPr>
        <p:spPr bwMode="auto">
          <a:xfrm>
            <a:off x="8915400" y="1066801"/>
            <a:ext cx="1239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continue …</a:t>
            </a:r>
          </a:p>
        </p:txBody>
      </p:sp>
    </p:spTree>
    <p:extLst>
      <p:ext uri="{BB962C8B-B14F-4D97-AF65-F5344CB8AC3E}">
        <p14:creationId xmlns:p14="http://schemas.microsoft.com/office/powerpoint/2010/main" val="33339184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lstStyle/>
          <a:p>
            <a:r>
              <a:rPr lang="en-US" altLang="en-US" sz="4000"/>
              <a:t>Basic Concepts of OOP</a:t>
            </a:r>
            <a:endParaRPr lang="en-US" altLang="en-US" sz="2000"/>
          </a:p>
        </p:txBody>
      </p:sp>
      <p:sp>
        <p:nvSpPr>
          <p:cNvPr id="50179" name="Rectangle 3"/>
          <p:cNvSpPr>
            <a:spLocks noGrp="1" noChangeArrowheads="1"/>
          </p:cNvSpPr>
          <p:nvPr>
            <p:ph type="body" idx="1"/>
          </p:nvPr>
        </p:nvSpPr>
        <p:spPr/>
        <p:txBody>
          <a:bodyPr/>
          <a:lstStyle/>
          <a:p>
            <a:r>
              <a:rPr lang="en-US" altLang="en-US" sz="3600" dirty="0"/>
              <a:t>Polymorphism </a:t>
            </a:r>
            <a:r>
              <a:rPr lang="en-US" altLang="en-US" sz="2400" i="1" dirty="0">
                <a:solidFill>
                  <a:srgbClr val="FFCC00"/>
                </a:solidFill>
              </a:rPr>
              <a:t>- ability to take more than one form</a:t>
            </a:r>
          </a:p>
          <a:p>
            <a:pPr lvl="1">
              <a:buFontTx/>
              <a:buChar char="o"/>
            </a:pPr>
            <a:r>
              <a:rPr lang="en-US" altLang="en-US" dirty="0"/>
              <a:t>An operation may exhibit different </a:t>
            </a:r>
            <a:r>
              <a:rPr lang="en-US" altLang="en-US" dirty="0" err="1"/>
              <a:t>behaviours</a:t>
            </a:r>
            <a:r>
              <a:rPr lang="en-US" altLang="en-US" dirty="0"/>
              <a:t> in different instances.</a:t>
            </a:r>
          </a:p>
          <a:p>
            <a:pPr lvl="1">
              <a:buFontTx/>
              <a:buChar char="o"/>
            </a:pPr>
            <a:r>
              <a:rPr lang="en-US" altLang="en-US" dirty="0"/>
              <a:t>The </a:t>
            </a:r>
            <a:r>
              <a:rPr lang="en-US" altLang="en-US" dirty="0" err="1"/>
              <a:t>behaviour</a:t>
            </a:r>
            <a:r>
              <a:rPr lang="en-US" altLang="en-US" dirty="0"/>
              <a:t> depends upon the types of data used in the operation.</a:t>
            </a:r>
          </a:p>
          <a:p>
            <a:pPr lvl="1">
              <a:buFontTx/>
              <a:buChar char="o"/>
            </a:pPr>
            <a:r>
              <a:rPr lang="en-US" altLang="en-US" dirty="0"/>
              <a:t>add( 3, 5)  gives 8</a:t>
            </a:r>
          </a:p>
          <a:p>
            <a:pPr lvl="1">
              <a:buFontTx/>
              <a:buChar char="o"/>
            </a:pPr>
            <a:r>
              <a:rPr lang="en-US" altLang="en-US" dirty="0"/>
              <a:t>Add(“hello”, “-world”) gives “hello-world”</a:t>
            </a:r>
          </a:p>
        </p:txBody>
      </p:sp>
      <p:sp>
        <p:nvSpPr>
          <p:cNvPr id="50180" name="Text Box 4"/>
          <p:cNvSpPr txBox="1">
            <a:spLocks noChangeArrowheads="1"/>
          </p:cNvSpPr>
          <p:nvPr/>
        </p:nvSpPr>
        <p:spPr bwMode="auto">
          <a:xfrm>
            <a:off x="8915400" y="1066801"/>
            <a:ext cx="1239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continue …</a:t>
            </a:r>
          </a:p>
        </p:txBody>
      </p:sp>
    </p:spTree>
    <p:extLst>
      <p:ext uri="{BB962C8B-B14F-4D97-AF65-F5344CB8AC3E}">
        <p14:creationId xmlns:p14="http://schemas.microsoft.com/office/powerpoint/2010/main" val="23134540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p:txBody>
          <a:bodyPr/>
          <a:lstStyle/>
          <a:p>
            <a:r>
              <a:rPr lang="en-US" altLang="en-US" sz="4000"/>
              <a:t>Basic Concepts of OOP</a:t>
            </a:r>
            <a:endParaRPr lang="en-US" altLang="en-US" sz="2000"/>
          </a:p>
        </p:txBody>
      </p:sp>
      <p:sp>
        <p:nvSpPr>
          <p:cNvPr id="51203" name="Rectangle 3"/>
          <p:cNvSpPr>
            <a:spLocks noGrp="1" noChangeArrowheads="1"/>
          </p:cNvSpPr>
          <p:nvPr>
            <p:ph type="body" idx="1"/>
          </p:nvPr>
        </p:nvSpPr>
        <p:spPr/>
        <p:txBody>
          <a:bodyPr/>
          <a:lstStyle/>
          <a:p>
            <a:r>
              <a:rPr lang="en-US" altLang="en-US" sz="3600"/>
              <a:t>Polymorphism </a:t>
            </a:r>
            <a:r>
              <a:rPr lang="en-US" altLang="en-US" sz="2400" i="1">
                <a:solidFill>
                  <a:srgbClr val="FFCC00"/>
                </a:solidFill>
              </a:rPr>
              <a:t>- ability to take more than one form</a:t>
            </a:r>
            <a:endParaRPr lang="en-US" altLang="en-US"/>
          </a:p>
          <a:p>
            <a:pPr lvl="1">
              <a:buFontTx/>
              <a:buChar char="o"/>
            </a:pPr>
            <a:r>
              <a:rPr lang="en-US" altLang="en-US"/>
              <a:t>The process of making an operator to exhibit  different behaviours in different instances is known as </a:t>
            </a:r>
            <a:r>
              <a:rPr lang="en-US" altLang="en-US" u="sng"/>
              <a:t>operator overloading</a:t>
            </a:r>
            <a:r>
              <a:rPr lang="en-US" altLang="en-US"/>
              <a:t>.</a:t>
            </a:r>
          </a:p>
          <a:p>
            <a:pPr lvl="1">
              <a:buFontTx/>
              <a:buChar char="o"/>
            </a:pPr>
            <a:r>
              <a:rPr lang="en-US" altLang="en-US" sz="2000">
                <a:solidFill>
                  <a:srgbClr val="FFCC00"/>
                </a:solidFill>
              </a:rPr>
              <a:t>&lt;&lt;  Insertion Operator</a:t>
            </a:r>
          </a:p>
          <a:p>
            <a:pPr lvl="1">
              <a:buFontTx/>
              <a:buChar char="o"/>
            </a:pPr>
            <a:r>
              <a:rPr lang="en-US" altLang="en-US" sz="2000">
                <a:solidFill>
                  <a:srgbClr val="FFCC00"/>
                </a:solidFill>
              </a:rPr>
              <a:t>&lt;&lt;  Left-shift bit-wise operator</a:t>
            </a:r>
          </a:p>
          <a:p>
            <a:pPr lvl="1">
              <a:buFontTx/>
              <a:buChar char="o"/>
            </a:pPr>
            <a:r>
              <a:rPr lang="en-US" altLang="en-US"/>
              <a:t>Using a single function name to perform different types of tasks is known as </a:t>
            </a:r>
            <a:r>
              <a:rPr lang="en-US" altLang="en-US" u="sng"/>
              <a:t>function overloading</a:t>
            </a:r>
            <a:r>
              <a:rPr lang="en-US" altLang="en-US"/>
              <a:t>.</a:t>
            </a:r>
          </a:p>
          <a:p>
            <a:pPr lvl="1">
              <a:buFontTx/>
              <a:buChar char="o"/>
            </a:pPr>
            <a:r>
              <a:rPr lang="en-US" altLang="en-US" sz="2000">
                <a:solidFill>
                  <a:srgbClr val="FFCC00"/>
                </a:solidFill>
              </a:rPr>
              <a:t>add( 3, 5)  gives 8</a:t>
            </a:r>
          </a:p>
          <a:p>
            <a:pPr lvl="1">
              <a:buFontTx/>
              <a:buChar char="o"/>
            </a:pPr>
            <a:r>
              <a:rPr lang="en-US" altLang="en-US" sz="2000">
                <a:solidFill>
                  <a:srgbClr val="FFCC00"/>
                </a:solidFill>
              </a:rPr>
              <a:t>Add(“hello”, “-world”) gives “hello-world”</a:t>
            </a:r>
          </a:p>
        </p:txBody>
      </p:sp>
      <p:sp>
        <p:nvSpPr>
          <p:cNvPr id="51204" name="Text Box 4"/>
          <p:cNvSpPr txBox="1">
            <a:spLocks noChangeArrowheads="1"/>
          </p:cNvSpPr>
          <p:nvPr/>
        </p:nvSpPr>
        <p:spPr bwMode="auto">
          <a:xfrm>
            <a:off x="8915400" y="1066801"/>
            <a:ext cx="1239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continue …</a:t>
            </a:r>
          </a:p>
        </p:txBody>
      </p:sp>
    </p:spTree>
    <p:extLst>
      <p:ext uri="{BB962C8B-B14F-4D97-AF65-F5344CB8AC3E}">
        <p14:creationId xmlns:p14="http://schemas.microsoft.com/office/powerpoint/2010/main" val="3925021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dissolve">
                                      <p:cBhvr>
                                        <p:cTn id="7" dur="500"/>
                                        <p:tgtEl>
                                          <p:spTgt spid="5120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1203">
                                            <p:txEl>
                                              <p:pRg st="2" end="2"/>
                                            </p:txEl>
                                          </p:spTgt>
                                        </p:tgtEl>
                                        <p:attrNameLst>
                                          <p:attrName>style.visibility</p:attrName>
                                        </p:attrNameLst>
                                      </p:cBhvr>
                                      <p:to>
                                        <p:strVal val="visible"/>
                                      </p:to>
                                    </p:set>
                                    <p:animEffect transition="in" filter="dissolve">
                                      <p:cBhvr>
                                        <p:cTn id="10" dur="500"/>
                                        <p:tgtEl>
                                          <p:spTgt spid="5120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1203">
                                            <p:txEl>
                                              <p:pRg st="3" end="3"/>
                                            </p:txEl>
                                          </p:spTgt>
                                        </p:tgtEl>
                                        <p:attrNameLst>
                                          <p:attrName>style.visibility</p:attrName>
                                        </p:attrNameLst>
                                      </p:cBhvr>
                                      <p:to>
                                        <p:strVal val="visible"/>
                                      </p:to>
                                    </p:set>
                                    <p:animEffect transition="in" filter="dissolve">
                                      <p:cBhvr>
                                        <p:cTn id="13" dur="500"/>
                                        <p:tgtEl>
                                          <p:spTgt spid="5120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51203">
                                            <p:txEl>
                                              <p:pRg st="4" end="4"/>
                                            </p:txEl>
                                          </p:spTgt>
                                        </p:tgtEl>
                                        <p:attrNameLst>
                                          <p:attrName>style.visibility</p:attrName>
                                        </p:attrNameLst>
                                      </p:cBhvr>
                                      <p:to>
                                        <p:strVal val="visible"/>
                                      </p:to>
                                    </p:set>
                                    <p:animEffect transition="in" filter="dissolve">
                                      <p:cBhvr>
                                        <p:cTn id="18" dur="500"/>
                                        <p:tgtEl>
                                          <p:spTgt spid="51203">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1203">
                                            <p:txEl>
                                              <p:pRg st="5" end="5"/>
                                            </p:txEl>
                                          </p:spTgt>
                                        </p:tgtEl>
                                        <p:attrNameLst>
                                          <p:attrName>style.visibility</p:attrName>
                                        </p:attrNameLst>
                                      </p:cBhvr>
                                      <p:to>
                                        <p:strVal val="visible"/>
                                      </p:to>
                                    </p:set>
                                    <p:animEffect transition="in" filter="dissolve">
                                      <p:cBhvr>
                                        <p:cTn id="21" dur="500"/>
                                        <p:tgtEl>
                                          <p:spTgt spid="51203">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1203">
                                            <p:txEl>
                                              <p:pRg st="6" end="6"/>
                                            </p:txEl>
                                          </p:spTgt>
                                        </p:tgtEl>
                                        <p:attrNameLst>
                                          <p:attrName>style.visibility</p:attrName>
                                        </p:attrNameLst>
                                      </p:cBhvr>
                                      <p:to>
                                        <p:strVal val="visible"/>
                                      </p:to>
                                    </p:set>
                                    <p:animEffect transition="in" filter="dissolve">
                                      <p:cBhvr>
                                        <p:cTn id="24" dur="500"/>
                                        <p:tgtEl>
                                          <p:spTgt spid="512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r>
              <a:rPr lang="en-US" altLang="en-US" sz="4000"/>
              <a:t>Basic Concepts of OOP</a:t>
            </a:r>
            <a:endParaRPr lang="en-US" altLang="en-US" sz="2000"/>
          </a:p>
        </p:txBody>
      </p:sp>
      <p:sp>
        <p:nvSpPr>
          <p:cNvPr id="52227" name="Rectangle 3"/>
          <p:cNvSpPr>
            <a:spLocks noGrp="1" noChangeArrowheads="1"/>
          </p:cNvSpPr>
          <p:nvPr>
            <p:ph type="body" idx="1"/>
          </p:nvPr>
        </p:nvSpPr>
        <p:spPr/>
        <p:txBody>
          <a:bodyPr/>
          <a:lstStyle/>
          <a:p>
            <a:r>
              <a:rPr lang="en-US" altLang="en-US" sz="3600" dirty="0"/>
              <a:t>Dynamic Binding</a:t>
            </a:r>
          </a:p>
          <a:p>
            <a:pPr lvl="1">
              <a:buFontTx/>
              <a:buNone/>
            </a:pPr>
            <a:r>
              <a:rPr lang="en-US" altLang="en-US" dirty="0"/>
              <a:t>Binding refers to the linking of a procedure call to the code to be executed in response to the call.</a:t>
            </a:r>
          </a:p>
          <a:p>
            <a:pPr lvl="1">
              <a:buFontTx/>
              <a:buNone/>
            </a:pPr>
            <a:endParaRPr lang="en-US" altLang="en-US" dirty="0"/>
          </a:p>
          <a:p>
            <a:pPr lvl="1">
              <a:buFontTx/>
              <a:buNone/>
            </a:pPr>
            <a:r>
              <a:rPr lang="en-US" altLang="en-US" dirty="0"/>
              <a:t>Dynamic binding ( late binding ) means that the code associated with a given procedure call is not known until the time of the call at run-time.</a:t>
            </a:r>
          </a:p>
          <a:p>
            <a:pPr lvl="1">
              <a:buFontTx/>
              <a:buNone/>
            </a:pPr>
            <a:endParaRPr lang="en-US" altLang="en-US" dirty="0"/>
          </a:p>
          <a:p>
            <a:pPr lvl="1">
              <a:buFontTx/>
              <a:buNone/>
            </a:pPr>
            <a:r>
              <a:rPr lang="en-US" altLang="en-US" dirty="0"/>
              <a:t>It is associated with polymorphism and inheritance.</a:t>
            </a:r>
          </a:p>
        </p:txBody>
      </p:sp>
      <p:sp>
        <p:nvSpPr>
          <p:cNvPr id="52228" name="Text Box 4"/>
          <p:cNvSpPr txBox="1">
            <a:spLocks noChangeArrowheads="1"/>
          </p:cNvSpPr>
          <p:nvPr/>
        </p:nvSpPr>
        <p:spPr bwMode="auto">
          <a:xfrm>
            <a:off x="8915400" y="1066801"/>
            <a:ext cx="1239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continue …</a:t>
            </a:r>
          </a:p>
        </p:txBody>
      </p:sp>
    </p:spTree>
    <p:extLst>
      <p:ext uri="{BB962C8B-B14F-4D97-AF65-F5344CB8AC3E}">
        <p14:creationId xmlns:p14="http://schemas.microsoft.com/office/powerpoint/2010/main" val="28950143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r>
              <a:rPr lang="en-US" altLang="en-US" sz="4000"/>
              <a:t>Basic Concepts of OOP</a:t>
            </a:r>
            <a:endParaRPr lang="en-US" altLang="en-US" sz="2000"/>
          </a:p>
        </p:txBody>
      </p:sp>
      <p:sp>
        <p:nvSpPr>
          <p:cNvPr id="53251" name="Rectangle 3"/>
          <p:cNvSpPr>
            <a:spLocks noGrp="1" noChangeArrowheads="1"/>
          </p:cNvSpPr>
          <p:nvPr>
            <p:ph type="body" idx="1"/>
          </p:nvPr>
        </p:nvSpPr>
        <p:spPr/>
        <p:txBody>
          <a:bodyPr/>
          <a:lstStyle/>
          <a:p>
            <a:r>
              <a:rPr lang="en-US" altLang="en-US" sz="3600"/>
              <a:t>Message Passing</a:t>
            </a:r>
          </a:p>
          <a:p>
            <a:pPr lvl="1">
              <a:buFontTx/>
              <a:buChar char="o"/>
            </a:pPr>
            <a:r>
              <a:rPr lang="en-US" altLang="en-US"/>
              <a:t>An oop consists of a set of objects that communicate with each other.</a:t>
            </a:r>
          </a:p>
          <a:p>
            <a:pPr lvl="1">
              <a:buFontTx/>
              <a:buChar char="o"/>
            </a:pPr>
            <a:r>
              <a:rPr lang="en-US" altLang="en-US"/>
              <a:t>Oop involves the following steps:</a:t>
            </a:r>
          </a:p>
          <a:p>
            <a:pPr lvl="2">
              <a:buFontTx/>
              <a:buChar char="o"/>
            </a:pPr>
            <a:r>
              <a:rPr lang="en-US" altLang="en-US"/>
              <a:t>Creating classes that define objects and their behaviour.</a:t>
            </a:r>
          </a:p>
          <a:p>
            <a:pPr lvl="2">
              <a:buFontTx/>
              <a:buChar char="o"/>
            </a:pPr>
            <a:r>
              <a:rPr lang="en-US" altLang="en-US"/>
              <a:t>Creating objects from class definitions.</a:t>
            </a:r>
          </a:p>
          <a:p>
            <a:pPr lvl="2">
              <a:buFontTx/>
              <a:buChar char="o"/>
            </a:pPr>
            <a:r>
              <a:rPr lang="en-US" altLang="en-US"/>
              <a:t>Establishing communication among objects.</a:t>
            </a:r>
          </a:p>
          <a:p>
            <a:pPr lvl="1">
              <a:buFontTx/>
              <a:buChar char="o"/>
            </a:pPr>
            <a:r>
              <a:rPr lang="en-US" altLang="en-US"/>
              <a:t>Objects communicate with one another by sending and receiving information.</a:t>
            </a:r>
          </a:p>
        </p:txBody>
      </p:sp>
      <p:sp>
        <p:nvSpPr>
          <p:cNvPr id="53252" name="Text Box 4"/>
          <p:cNvSpPr txBox="1">
            <a:spLocks noChangeArrowheads="1"/>
          </p:cNvSpPr>
          <p:nvPr/>
        </p:nvSpPr>
        <p:spPr bwMode="auto">
          <a:xfrm>
            <a:off x="8915400" y="1066801"/>
            <a:ext cx="1239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continue …</a:t>
            </a:r>
          </a:p>
        </p:txBody>
      </p:sp>
    </p:spTree>
    <p:extLst>
      <p:ext uri="{BB962C8B-B14F-4D97-AF65-F5344CB8AC3E}">
        <p14:creationId xmlns:p14="http://schemas.microsoft.com/office/powerpoint/2010/main" val="6499200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a:lstStyle/>
          <a:p>
            <a:r>
              <a:rPr lang="en-US" altLang="en-US" sz="4000"/>
              <a:t>Basic Concepts of OOP</a:t>
            </a:r>
            <a:endParaRPr lang="en-US" altLang="en-US" sz="2000"/>
          </a:p>
        </p:txBody>
      </p:sp>
      <p:sp>
        <p:nvSpPr>
          <p:cNvPr id="54275" name="Rectangle 3"/>
          <p:cNvSpPr>
            <a:spLocks noGrp="1" noChangeArrowheads="1"/>
          </p:cNvSpPr>
          <p:nvPr>
            <p:ph type="body" idx="1"/>
          </p:nvPr>
        </p:nvSpPr>
        <p:spPr/>
        <p:txBody>
          <a:bodyPr/>
          <a:lstStyle/>
          <a:p>
            <a:r>
              <a:rPr lang="en-US" altLang="en-US" sz="3600"/>
              <a:t>Message Passing</a:t>
            </a:r>
          </a:p>
          <a:p>
            <a:pPr lvl="1">
              <a:buFontTx/>
              <a:buChar char="o"/>
            </a:pPr>
            <a:r>
              <a:rPr lang="en-US" altLang="en-US"/>
              <a:t>A message for an object is a request for execution of a procedure.</a:t>
            </a:r>
          </a:p>
          <a:p>
            <a:pPr lvl="1">
              <a:buFontTx/>
              <a:buChar char="o"/>
            </a:pPr>
            <a:r>
              <a:rPr lang="en-US" altLang="en-US"/>
              <a:t>The receiving object will invoke a function and generates results.</a:t>
            </a:r>
          </a:p>
          <a:p>
            <a:pPr lvl="1">
              <a:buFontTx/>
              <a:buChar char="o"/>
            </a:pPr>
            <a:r>
              <a:rPr lang="en-US" altLang="en-US"/>
              <a:t>Message passing involves specifying:</a:t>
            </a:r>
          </a:p>
          <a:p>
            <a:pPr lvl="2">
              <a:buFontTx/>
              <a:buChar char="o"/>
            </a:pPr>
            <a:r>
              <a:rPr lang="en-US" altLang="en-US"/>
              <a:t>The name of the Object.</a:t>
            </a:r>
          </a:p>
          <a:p>
            <a:pPr lvl="2">
              <a:buFontTx/>
              <a:buChar char="o"/>
            </a:pPr>
            <a:r>
              <a:rPr lang="en-US" altLang="en-US"/>
              <a:t>The name of the Function.</a:t>
            </a:r>
          </a:p>
          <a:p>
            <a:pPr lvl="2">
              <a:buFontTx/>
              <a:buChar char="o"/>
            </a:pPr>
            <a:r>
              <a:rPr lang="en-US" altLang="en-US"/>
              <a:t>The information to be send.</a:t>
            </a:r>
          </a:p>
        </p:txBody>
      </p:sp>
      <p:sp>
        <p:nvSpPr>
          <p:cNvPr id="54276" name="Text Box 4"/>
          <p:cNvSpPr txBox="1">
            <a:spLocks noChangeArrowheads="1"/>
          </p:cNvSpPr>
          <p:nvPr/>
        </p:nvSpPr>
        <p:spPr bwMode="auto">
          <a:xfrm>
            <a:off x="8915400" y="1066801"/>
            <a:ext cx="1239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continue …</a:t>
            </a:r>
          </a:p>
        </p:txBody>
      </p:sp>
    </p:spTree>
    <p:extLst>
      <p:ext uri="{BB962C8B-B14F-4D97-AF65-F5344CB8AC3E}">
        <p14:creationId xmlns:p14="http://schemas.microsoft.com/office/powerpoint/2010/main" val="37572647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p:txBody>
          <a:bodyPr/>
          <a:lstStyle/>
          <a:p>
            <a:r>
              <a:rPr lang="en-US" altLang="en-US" sz="4000"/>
              <a:t>Benefits of OOP</a:t>
            </a:r>
            <a:endParaRPr lang="en-US" altLang="en-US" sz="2000"/>
          </a:p>
        </p:txBody>
      </p:sp>
      <p:sp>
        <p:nvSpPr>
          <p:cNvPr id="55299" name="Rectangle 3"/>
          <p:cNvSpPr>
            <a:spLocks noGrp="1" noChangeArrowheads="1"/>
          </p:cNvSpPr>
          <p:nvPr>
            <p:ph type="body" idx="1"/>
          </p:nvPr>
        </p:nvSpPr>
        <p:spPr/>
        <p:txBody>
          <a:bodyPr/>
          <a:lstStyle/>
          <a:p>
            <a:r>
              <a:rPr lang="en-US" altLang="en-US" sz="3600"/>
              <a:t>Inheritance – eliminate redundant code and extend the use of existing classes.</a:t>
            </a:r>
          </a:p>
          <a:p>
            <a:r>
              <a:rPr lang="en-US" altLang="en-US" sz="3600">
                <a:solidFill>
                  <a:schemeClr val="hlink"/>
                </a:solidFill>
              </a:rPr>
              <a:t>We can build programs from the standard working module, no need of starting from the scratch.</a:t>
            </a:r>
          </a:p>
          <a:p>
            <a:r>
              <a:rPr lang="en-US" altLang="en-US"/>
              <a:t>Data hiding helps the programmer to build secure programs that can not be invaded by code in other parts of the program.</a:t>
            </a:r>
          </a:p>
        </p:txBody>
      </p:sp>
    </p:spTree>
    <p:extLst>
      <p:ext uri="{BB962C8B-B14F-4D97-AF65-F5344CB8AC3E}">
        <p14:creationId xmlns:p14="http://schemas.microsoft.com/office/powerpoint/2010/main" val="3246049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dissolve">
                                      <p:cBhvr>
                                        <p:cTn id="7" dur="500"/>
                                        <p:tgtEl>
                                          <p:spTgt spid="55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dissolve">
                                      <p:cBhvr>
                                        <p:cTn id="12" dur="500"/>
                                        <p:tgtEl>
                                          <p:spTgt spid="55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5299">
                                            <p:txEl>
                                              <p:pRg st="2" end="2"/>
                                            </p:txEl>
                                          </p:spTgt>
                                        </p:tgtEl>
                                        <p:attrNameLst>
                                          <p:attrName>style.visibility</p:attrName>
                                        </p:attrNameLst>
                                      </p:cBhvr>
                                      <p:to>
                                        <p:strVal val="visible"/>
                                      </p:to>
                                    </p:set>
                                    <p:animEffect transition="in" filter="dissolve">
                                      <p:cBhvr>
                                        <p:cTn id="17" dur="500"/>
                                        <p:tgtEl>
                                          <p:spTgt spid="552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lstStyle/>
          <a:p>
            <a:r>
              <a:rPr lang="en-US" altLang="en-US" sz="4000"/>
              <a:t>Benefits of OOP</a:t>
            </a:r>
            <a:endParaRPr lang="en-US" altLang="en-US" sz="2000"/>
          </a:p>
        </p:txBody>
      </p:sp>
      <p:sp>
        <p:nvSpPr>
          <p:cNvPr id="56323" name="Rectangle 3"/>
          <p:cNvSpPr>
            <a:spLocks noGrp="1" noChangeArrowheads="1"/>
          </p:cNvSpPr>
          <p:nvPr>
            <p:ph type="body" idx="1"/>
          </p:nvPr>
        </p:nvSpPr>
        <p:spPr>
          <a:xfrm>
            <a:off x="1981200" y="1219200"/>
            <a:ext cx="8229600" cy="5638800"/>
          </a:xfrm>
        </p:spPr>
        <p:txBody>
          <a:bodyPr/>
          <a:lstStyle/>
          <a:p>
            <a:r>
              <a:rPr lang="en-US" altLang="en-US" sz="3600"/>
              <a:t>Multiple instances of an objects can co-exists with out any interference.</a:t>
            </a:r>
          </a:p>
          <a:p>
            <a:r>
              <a:rPr lang="en-US" altLang="en-US" sz="3600">
                <a:solidFill>
                  <a:srgbClr val="FFCC00"/>
                </a:solidFill>
              </a:rPr>
              <a:t>It is easy to partition the work in a project based on objects.</a:t>
            </a:r>
          </a:p>
          <a:p>
            <a:r>
              <a:rPr lang="en-US" altLang="en-US"/>
              <a:t>Object-oriented system can be easily upgraded from small to large systems.</a:t>
            </a:r>
          </a:p>
          <a:p>
            <a:r>
              <a:rPr lang="en-US" altLang="en-US">
                <a:solidFill>
                  <a:srgbClr val="FFCC00"/>
                </a:solidFill>
              </a:rPr>
              <a:t>Message passing techniques for communication between objects makes the interface descriptions with external systems much simpler.</a:t>
            </a:r>
          </a:p>
          <a:p>
            <a:r>
              <a:rPr lang="en-US" altLang="en-US"/>
              <a:t>Software complexity can be easily managed.</a:t>
            </a:r>
          </a:p>
        </p:txBody>
      </p:sp>
      <p:sp>
        <p:nvSpPr>
          <p:cNvPr id="56324" name="Text Box 4"/>
          <p:cNvSpPr txBox="1">
            <a:spLocks noChangeArrowheads="1"/>
          </p:cNvSpPr>
          <p:nvPr/>
        </p:nvSpPr>
        <p:spPr bwMode="auto">
          <a:xfrm>
            <a:off x="8915400" y="1066801"/>
            <a:ext cx="1239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continue …</a:t>
            </a:r>
          </a:p>
        </p:txBody>
      </p:sp>
    </p:spTree>
    <p:extLst>
      <p:ext uri="{BB962C8B-B14F-4D97-AF65-F5344CB8AC3E}">
        <p14:creationId xmlns:p14="http://schemas.microsoft.com/office/powerpoint/2010/main" val="3309658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dissolve">
                                      <p:cBhvr>
                                        <p:cTn id="7" dur="500"/>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dissolve">
                                      <p:cBhvr>
                                        <p:cTn id="12" dur="500"/>
                                        <p:tgtEl>
                                          <p:spTgt spid="56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6323">
                                            <p:txEl>
                                              <p:pRg st="2" end="2"/>
                                            </p:txEl>
                                          </p:spTgt>
                                        </p:tgtEl>
                                        <p:attrNameLst>
                                          <p:attrName>style.visibility</p:attrName>
                                        </p:attrNameLst>
                                      </p:cBhvr>
                                      <p:to>
                                        <p:strVal val="visible"/>
                                      </p:to>
                                    </p:set>
                                    <p:animEffect transition="in" filter="dissolve">
                                      <p:cBhvr>
                                        <p:cTn id="17" dur="500"/>
                                        <p:tgtEl>
                                          <p:spTgt spid="56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323">
                                            <p:txEl>
                                              <p:pRg st="3" end="3"/>
                                            </p:txEl>
                                          </p:spTgt>
                                        </p:tgtEl>
                                        <p:attrNameLst>
                                          <p:attrName>style.visibility</p:attrName>
                                        </p:attrNameLst>
                                      </p:cBhvr>
                                      <p:to>
                                        <p:strVal val="visible"/>
                                      </p:to>
                                    </p:set>
                                    <p:animEffect transition="in" filter="dissolve">
                                      <p:cBhvr>
                                        <p:cTn id="22" dur="500"/>
                                        <p:tgtEl>
                                          <p:spTgt spid="563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6323">
                                            <p:txEl>
                                              <p:pRg st="4" end="4"/>
                                            </p:txEl>
                                          </p:spTgt>
                                        </p:tgtEl>
                                        <p:attrNameLst>
                                          <p:attrName>style.visibility</p:attrName>
                                        </p:attrNameLst>
                                      </p:cBhvr>
                                      <p:to>
                                        <p:strVal val="visible"/>
                                      </p:to>
                                    </p:set>
                                    <p:animEffect transition="in" filter="dissolve">
                                      <p:cBhvr>
                                        <p:cTn id="27" dur="500"/>
                                        <p:tgtEl>
                                          <p:spTgt spid="56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0393"/>
            <a:ext cx="10515600" cy="504497"/>
          </a:xfrm>
        </p:spPr>
        <p:txBody>
          <a:bodyPr>
            <a:noAutofit/>
          </a:bodyPr>
          <a:lstStyle/>
          <a:p>
            <a:r>
              <a:rPr lang="en-US" sz="2400" b="1" dirty="0">
                <a:latin typeface="Times New Roman" panose="02020603050405020304" pitchFamily="18" charset="0"/>
                <a:cs typeface="Times New Roman" panose="02020603050405020304" pitchFamily="18" charset="0"/>
              </a:rPr>
              <a:t>Component</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200" dirty="0">
                <a:latin typeface="Times New Roman" panose="02020603050405020304" pitchFamily="18" charset="0"/>
                <a:cs typeface="Times New Roman" panose="02020603050405020304" pitchFamily="18" charset="0"/>
              </a:rPr>
              <a:t>Structograms or </a:t>
            </a:r>
            <a:r>
              <a:rPr lang="en-US" sz="2200" dirty="0" err="1">
                <a:latin typeface="Times New Roman" panose="02020603050405020304" pitchFamily="18" charset="0"/>
                <a:cs typeface="Times New Roman" panose="02020603050405020304" pitchFamily="18" charset="0"/>
              </a:rPr>
              <a:t>Nassi</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Shneiderman</a:t>
            </a:r>
            <a:r>
              <a:rPr lang="en-US" sz="2200" dirty="0">
                <a:latin typeface="Times New Roman" panose="02020603050405020304" pitchFamily="18" charset="0"/>
                <a:cs typeface="Times New Roman" panose="02020603050405020304" pitchFamily="18" charset="0"/>
              </a:rPr>
              <a:t> -graphical representation of structured programming.</a:t>
            </a:r>
          </a:p>
          <a:p>
            <a:r>
              <a:rPr lang="en-US" sz="2200" dirty="0">
                <a:latin typeface="Times New Roman" panose="02020603050405020304" pitchFamily="18" charset="0"/>
                <a:cs typeface="Times New Roman" panose="02020603050405020304" pitchFamily="18" charset="0"/>
              </a:rPr>
              <a:t>Structograms can be compared to flowcharts.</a:t>
            </a:r>
          </a:p>
          <a:p>
            <a:r>
              <a:rPr lang="en-US" sz="2200" dirty="0" err="1">
                <a:latin typeface="Times New Roman" panose="02020603050405020304" pitchFamily="18" charset="0"/>
                <a:cs typeface="Times New Roman" panose="02020603050405020304" pitchFamily="18" charset="0"/>
              </a:rPr>
              <a:t>Nassi</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Shneiderman</a:t>
            </a:r>
            <a:r>
              <a:rPr lang="en-US" sz="2200" dirty="0">
                <a:latin typeface="Times New Roman" panose="02020603050405020304" pitchFamily="18" charset="0"/>
                <a:cs typeface="Times New Roman" panose="02020603050405020304" pitchFamily="18" charset="0"/>
              </a:rPr>
              <a:t> diagrams have no representation for a </a:t>
            </a:r>
            <a:r>
              <a:rPr lang="en-US" sz="2200" dirty="0" err="1">
                <a:latin typeface="Times New Roman" panose="02020603050405020304" pitchFamily="18" charset="0"/>
                <a:cs typeface="Times New Roman" panose="02020603050405020304" pitchFamily="18" charset="0"/>
              </a:rPr>
              <a:t>goto</a:t>
            </a:r>
            <a:r>
              <a:rPr lang="en-US" sz="2200" dirty="0">
                <a:latin typeface="Times New Roman" panose="02020603050405020304" pitchFamily="18" charset="0"/>
                <a:cs typeface="Times New Roman" panose="02020603050405020304" pitchFamily="18" charset="0"/>
              </a:rPr>
              <a:t> statement.</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Ex:-</a:t>
            </a: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718737" y="3665483"/>
            <a:ext cx="2608326" cy="2325414"/>
          </a:xfrm>
          <a:prstGeom prst="rect">
            <a:avLst/>
          </a:prstGeom>
        </p:spPr>
      </p:pic>
    </p:spTree>
    <p:extLst>
      <p:ext uri="{BB962C8B-B14F-4D97-AF65-F5344CB8AC3E}">
        <p14:creationId xmlns:p14="http://schemas.microsoft.com/office/powerpoint/2010/main" val="14348004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5981"/>
            <a:ext cx="10515600" cy="521843"/>
          </a:xfrm>
        </p:spPr>
        <p:txBody>
          <a:bodyPr>
            <a:normAutofit fontScale="90000"/>
          </a:bodyPr>
          <a:lstStyle/>
          <a:p>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5.Declarative paradigm</a:t>
            </a:r>
            <a:br>
              <a:rPr lang="en-US" sz="3600" dirty="0">
                <a:latin typeface="Times New Roman" panose="02020603050405020304" pitchFamily="18" charset="0"/>
                <a:cs typeface="Times New Roman" panose="02020603050405020304" pitchFamily="18" charset="0"/>
              </a:rPr>
            </a:br>
            <a:endParaRPr lang="en-US" sz="3600" dirty="0"/>
          </a:p>
        </p:txBody>
      </p:sp>
      <p:sp>
        <p:nvSpPr>
          <p:cNvPr id="3" name="Content Placeholder 2"/>
          <p:cNvSpPr>
            <a:spLocks noGrp="1"/>
          </p:cNvSpPr>
          <p:nvPr>
            <p:ph idx="1"/>
          </p:nvPr>
        </p:nvSpPr>
        <p:spPr>
          <a:xfrm>
            <a:off x="838200" y="1197864"/>
            <a:ext cx="10515600" cy="4979099"/>
          </a:xfrm>
        </p:spPr>
        <p:txBody>
          <a:bodyPr>
            <a:normAutofit fontScale="92500" lnSpcReduction="10000"/>
          </a:bodyPr>
          <a:lstStyle/>
          <a:p>
            <a:pPr marL="0" indent="0">
              <a:buNone/>
            </a:pPr>
            <a:r>
              <a:rPr lang="en-US" altLang="en-US" sz="2400" b="1" dirty="0">
                <a:latin typeface="Times New Roman" panose="02020603050405020304" pitchFamily="18" charset="0"/>
                <a:cs typeface="Times New Roman" panose="02020603050405020304" pitchFamily="18" charset="0"/>
              </a:rPr>
              <a:t>Unit- 2 (15 Session )</a:t>
            </a:r>
          </a:p>
          <a:p>
            <a:pPr marL="0" indent="0">
              <a:buNone/>
            </a:pPr>
            <a:r>
              <a:rPr lang="en-US" altLang="en-US" sz="2600" b="1" dirty="0">
                <a:latin typeface="Times New Roman" panose="02020603050405020304" pitchFamily="18" charset="0"/>
                <a:cs typeface="Times New Roman" panose="02020603050405020304" pitchFamily="18" charset="0"/>
              </a:rPr>
              <a:t>Session 6-10  covers the following Topics:-</a:t>
            </a:r>
          </a:p>
          <a:p>
            <a:r>
              <a:rPr lang="en-US" sz="2600" dirty="0">
                <a:latin typeface="Times New Roman" panose="02020603050405020304" pitchFamily="18" charset="0"/>
                <a:cs typeface="Times New Roman" panose="02020603050405020304" pitchFamily="18" charset="0"/>
              </a:rPr>
              <a:t>Definition Declarative Paradigm</a:t>
            </a:r>
          </a:p>
          <a:p>
            <a:r>
              <a:rPr lang="en-US" sz="2600" dirty="0">
                <a:latin typeface="Times New Roman" panose="02020603050405020304" pitchFamily="18" charset="0"/>
                <a:cs typeface="Times New Roman" panose="02020603050405020304" pitchFamily="18" charset="0"/>
              </a:rPr>
              <a:t>Sets of Declarative Statements</a:t>
            </a:r>
          </a:p>
          <a:p>
            <a:r>
              <a:rPr lang="en-US" sz="2600" dirty="0">
                <a:latin typeface="Times New Roman" panose="02020603050405020304" pitchFamily="18" charset="0"/>
                <a:cs typeface="Times New Roman" panose="02020603050405020304" pitchFamily="18" charset="0"/>
              </a:rPr>
              <a:t>Object Attribute and Binding behavior</a:t>
            </a:r>
          </a:p>
          <a:p>
            <a:r>
              <a:rPr lang="en-US" sz="2600" dirty="0">
                <a:latin typeface="Times New Roman" panose="02020603050405020304" pitchFamily="18" charset="0"/>
                <a:cs typeface="Times New Roman" panose="02020603050405020304" pitchFamily="18" charset="0"/>
              </a:rPr>
              <a:t>Creating Event without describing flow</a:t>
            </a:r>
          </a:p>
          <a:p>
            <a:r>
              <a:rPr lang="en-US" sz="2600" dirty="0">
                <a:latin typeface="Times New Roman" panose="02020603050405020304" pitchFamily="18" charset="0"/>
                <a:cs typeface="Times New Roman" panose="02020603050405020304" pitchFamily="18" charset="0"/>
              </a:rPr>
              <a:t>Other languages: Prolog, Z3, LINQ, SQL</a:t>
            </a:r>
          </a:p>
          <a:p>
            <a:r>
              <a:rPr lang="en-US" sz="2600" dirty="0">
                <a:latin typeface="Times New Roman" panose="02020603050405020304" pitchFamily="18" charset="0"/>
                <a:cs typeface="Times New Roman" panose="02020603050405020304" pitchFamily="18" charset="0"/>
              </a:rPr>
              <a:t>Demo: Declarative Programming in Python</a:t>
            </a:r>
          </a:p>
          <a:p>
            <a:r>
              <a:rPr lang="en-US" sz="2600" dirty="0">
                <a:latin typeface="Times New Roman" panose="02020603050405020304" pitchFamily="18" charset="0"/>
                <a:cs typeface="Times New Roman" panose="02020603050405020304" pitchFamily="18" charset="0"/>
              </a:rPr>
              <a:t>Lab 5: Declarative Programming</a:t>
            </a:r>
          </a:p>
          <a:p>
            <a:endParaRPr lang="en-US" sz="2600" dirty="0">
              <a:latin typeface="Times New Roman" panose="02020603050405020304" pitchFamily="18" charset="0"/>
              <a:cs typeface="Times New Roman" panose="02020603050405020304" pitchFamily="18" charset="0"/>
            </a:endParaRPr>
          </a:p>
          <a:p>
            <a:r>
              <a:rPr lang="en-US" sz="2600" b="1" dirty="0" err="1">
                <a:latin typeface="Times New Roman" panose="02020603050405020304" pitchFamily="18" charset="0"/>
                <a:cs typeface="Times New Roman" panose="02020603050405020304" pitchFamily="18" charset="0"/>
              </a:rPr>
              <a:t>TextBook</a:t>
            </a:r>
            <a:r>
              <a:rPr lang="en-US" sz="2600" dirty="0">
                <a:latin typeface="Times New Roman" panose="02020603050405020304" pitchFamily="18" charset="0"/>
                <a:cs typeface="Times New Roman" panose="02020603050405020304" pitchFamily="18" charset="0"/>
              </a:rPr>
              <a:t>:  Shalom, </a:t>
            </a:r>
            <a:r>
              <a:rPr lang="en-US" sz="2600" dirty="0" err="1">
                <a:latin typeface="Times New Roman" panose="02020603050405020304" pitchFamily="18" charset="0"/>
                <a:cs typeface="Times New Roman" panose="02020603050405020304" pitchFamily="18" charset="0"/>
              </a:rPr>
              <a:t>Elad</a:t>
            </a:r>
            <a:r>
              <a:rPr lang="en-US" sz="2600" dirty="0">
                <a:latin typeface="Times New Roman" panose="02020603050405020304" pitchFamily="18" charset="0"/>
                <a:cs typeface="Times New Roman" panose="02020603050405020304" pitchFamily="18" charset="0"/>
              </a:rPr>
              <a:t>. A Review of Programming Paradigms Throughout the History: With a Suggestion Toward a Future Approach, Kindle Edition</a:t>
            </a:r>
          </a:p>
          <a:p>
            <a:endParaRPr lang="en-US" sz="2400" dirty="0"/>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9471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2427"/>
          </a:xfrm>
        </p:spPr>
        <p:txBody>
          <a:bodyPr>
            <a:normAutofit fontScale="90000"/>
          </a:bodyPr>
          <a:lstStyle/>
          <a:p>
            <a:r>
              <a:rPr lang="en-US" sz="2400" b="1" dirty="0">
                <a:latin typeface="Times New Roman" panose="02020603050405020304" pitchFamily="18" charset="0"/>
                <a:cs typeface="Times New Roman" panose="02020603050405020304" pitchFamily="18" charset="0"/>
              </a:rPr>
              <a:t>1. </a:t>
            </a:r>
            <a:r>
              <a:rPr lang="en-US" sz="2700" b="1" dirty="0">
                <a:latin typeface="Times New Roman" panose="02020603050405020304" pitchFamily="18" charset="0"/>
                <a:cs typeface="Times New Roman" panose="02020603050405020304" pitchFamily="18" charset="0"/>
              </a:rPr>
              <a:t>Declarative paradigm</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48969"/>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Declarative programming is a programming paradigm that expresses the logic of a computation without describing its control flow.</a:t>
            </a:r>
          </a:p>
          <a:p>
            <a:r>
              <a:rPr lang="en-US" sz="2400" dirty="0">
                <a:latin typeface="Times New Roman" panose="02020603050405020304" pitchFamily="18" charset="0"/>
                <a:cs typeface="Times New Roman" panose="02020603050405020304" pitchFamily="18" charset="0"/>
              </a:rPr>
              <a:t>Logic, functional and domain-specific languages belong under declarative paradigms </a:t>
            </a:r>
          </a:p>
          <a:p>
            <a:pPr marL="0" indent="0">
              <a:buNone/>
            </a:pPr>
            <a:r>
              <a:rPr lang="en-US" sz="2400" dirty="0">
                <a:latin typeface="Times New Roman" panose="02020603050405020304" pitchFamily="18" charset="0"/>
                <a:cs typeface="Times New Roman" panose="02020603050405020304" pitchFamily="18" charset="0"/>
              </a:rPr>
              <a:t>      Examples would be HTML, XML, CSS, SQL, Prolog, Haskell, F# and Lisp.</a:t>
            </a:r>
          </a:p>
          <a:p>
            <a:r>
              <a:rPr lang="en-US" sz="2400" dirty="0">
                <a:latin typeface="Times New Roman" panose="02020603050405020304" pitchFamily="18" charset="0"/>
                <a:cs typeface="Times New Roman" panose="02020603050405020304" pitchFamily="18" charset="0"/>
              </a:rPr>
              <a:t>Declarative code focuses on building logic of software without actually describing its flow. You are saying what without adding how. For example with HTML you use &lt;</a:t>
            </a:r>
            <a:r>
              <a:rPr lang="en-US" sz="2400" dirty="0" err="1">
                <a:latin typeface="Times New Roman" panose="02020603050405020304" pitchFamily="18" charset="0"/>
                <a:cs typeface="Times New Roman" panose="02020603050405020304" pitchFamily="18" charset="0"/>
              </a:rPr>
              <a:t>img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src</a:t>
            </a:r>
            <a:r>
              <a:rPr lang="en-US" sz="2400" dirty="0">
                <a:latin typeface="Times New Roman" panose="02020603050405020304" pitchFamily="18" charset="0"/>
                <a:cs typeface="Times New Roman" panose="02020603050405020304" pitchFamily="18" charset="0"/>
              </a:rPr>
              <a:t>="./image.jpg" /&gt; to tell browser to display an image and you don’t care how it does that.</a:t>
            </a: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8200" y="4721828"/>
            <a:ext cx="3776472" cy="1457325"/>
          </a:xfrm>
          <a:prstGeom prst="rect">
            <a:avLst/>
          </a:prstGeom>
        </p:spPr>
      </p:pic>
      <p:pic>
        <p:nvPicPr>
          <p:cNvPr id="5" name="Picture 4"/>
          <p:cNvPicPr>
            <a:picLocks noChangeAspect="1"/>
          </p:cNvPicPr>
          <p:nvPr/>
        </p:nvPicPr>
        <p:blipFill>
          <a:blip r:embed="rId3"/>
          <a:stretch>
            <a:fillRect/>
          </a:stretch>
        </p:blipFill>
        <p:spPr>
          <a:xfrm>
            <a:off x="5299710" y="4415630"/>
            <a:ext cx="3543300" cy="2360074"/>
          </a:xfrm>
          <a:prstGeom prst="rect">
            <a:avLst/>
          </a:prstGeom>
        </p:spPr>
      </p:pic>
    </p:spTree>
    <p:extLst>
      <p:ext uri="{BB962C8B-B14F-4D97-AF65-F5344CB8AC3E}">
        <p14:creationId xmlns:p14="http://schemas.microsoft.com/office/powerpoint/2010/main" val="16507317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1.1 History</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two main </a:t>
            </a:r>
            <a:r>
              <a:rPr lang="en-US" sz="2400" dirty="0" err="1">
                <a:latin typeface="Times New Roman" panose="02020603050405020304" pitchFamily="18" charset="0"/>
                <a:cs typeface="Times New Roman" panose="02020603050405020304" pitchFamily="18" charset="0"/>
              </a:rPr>
              <a:t>subparadigms</a:t>
            </a:r>
            <a:r>
              <a:rPr lang="en-US" sz="2400" dirty="0">
                <a:latin typeface="Times New Roman" panose="02020603050405020304" pitchFamily="18" charset="0"/>
                <a:cs typeface="Times New Roman" panose="02020603050405020304" pitchFamily="18" charset="0"/>
              </a:rPr>
              <a:t> of declarative programming are </a:t>
            </a:r>
          </a:p>
          <a:p>
            <a:pPr marL="0" indent="0">
              <a:buNone/>
            </a:pPr>
            <a:r>
              <a:rPr lang="en-US" sz="2400" dirty="0">
                <a:latin typeface="Times New Roman" panose="02020603050405020304" pitchFamily="18" charset="0"/>
                <a:cs typeface="Times New Roman" panose="02020603050405020304" pitchFamily="18" charset="0"/>
              </a:rPr>
              <a:t>	functional  Programming</a:t>
            </a:r>
          </a:p>
          <a:p>
            <a:pPr marL="0" indent="0">
              <a:buNone/>
            </a:pPr>
            <a:r>
              <a:rPr lang="en-US" sz="2400" dirty="0">
                <a:latin typeface="Times New Roman" panose="02020603050405020304" pitchFamily="18" charset="0"/>
                <a:cs typeface="Times New Roman" panose="02020603050405020304" pitchFamily="18" charset="0"/>
              </a:rPr>
              <a:t>	     &amp;</a:t>
            </a:r>
          </a:p>
          <a:p>
            <a:pPr marL="0" indent="0">
              <a:buNone/>
            </a:pPr>
            <a:r>
              <a:rPr lang="en-US" sz="2400" dirty="0">
                <a:latin typeface="Times New Roman" panose="02020603050405020304" pitchFamily="18" charset="0"/>
                <a:cs typeface="Times New Roman" panose="02020603050405020304" pitchFamily="18" charset="0"/>
              </a:rPr>
              <a:t>           logic programming.</a:t>
            </a:r>
          </a:p>
          <a:p>
            <a:pPr marL="0" indent="0">
              <a:buNone/>
            </a:pPr>
            <a:r>
              <a:rPr lang="en-US" sz="2400" dirty="0">
                <a:latin typeface="Times New Roman" panose="02020603050405020304" pitchFamily="18" charset="0"/>
                <a:cs typeface="Times New Roman" panose="02020603050405020304" pitchFamily="18" charset="0"/>
              </a:rPr>
              <a:t>Functional and logical programming languages are characterized by a declarative programming style.</a:t>
            </a:r>
          </a:p>
          <a:p>
            <a:pPr marL="0" indent="0">
              <a:buNone/>
            </a:pPr>
            <a:r>
              <a:rPr lang="en-US" sz="2400" dirty="0">
                <a:latin typeface="Times New Roman" panose="02020603050405020304" pitchFamily="18" charset="0"/>
                <a:cs typeface="Times New Roman" panose="02020603050405020304" pitchFamily="18" charset="0"/>
              </a:rPr>
              <a:t>In logical programming languages, programs consist of logical statements, and the program executes by searching for proofs of the statements.</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76051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1977"/>
            <a:ext cx="10515600" cy="4351338"/>
          </a:xfrm>
        </p:spPr>
        <p:txBody>
          <a:bodyPr>
            <a:normAutofit/>
          </a:bodyPr>
          <a:lstStyle/>
          <a:p>
            <a:r>
              <a:rPr lang="en-US" sz="2200" b="1" dirty="0">
                <a:latin typeface="Times New Roman" panose="02020603050405020304" pitchFamily="18" charset="0"/>
                <a:cs typeface="Times New Roman" panose="02020603050405020304" pitchFamily="18" charset="0"/>
              </a:rPr>
              <a:t>Structograms use the following diagrams: </a:t>
            </a:r>
          </a:p>
          <a:p>
            <a:pPr marL="0" indent="0">
              <a:buNone/>
            </a:pPr>
            <a:r>
              <a:rPr lang="en-US" sz="2200" dirty="0">
                <a:latin typeface="Times New Roman" panose="02020603050405020304" pitchFamily="18" charset="0"/>
                <a:cs typeface="Times New Roman" panose="02020603050405020304" pitchFamily="18" charset="0"/>
              </a:rPr>
              <a:t>1.process blocks - Process blocks represent the simplest actions and don’t require analysis. Actions are performed block by block.</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205817" y="3606198"/>
            <a:ext cx="3305175" cy="1647825"/>
          </a:xfrm>
          <a:prstGeom prst="rect">
            <a:avLst/>
          </a:prstGeom>
        </p:spPr>
      </p:pic>
    </p:spTree>
    <p:extLst>
      <p:ext uri="{BB962C8B-B14F-4D97-AF65-F5344CB8AC3E}">
        <p14:creationId xmlns:p14="http://schemas.microsoft.com/office/powerpoint/2010/main" val="4195926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1269</TotalTime>
  <Words>6589</Words>
  <Application>Microsoft Macintosh PowerPoint</Application>
  <PresentationFormat>Widescreen</PresentationFormat>
  <Paragraphs>735</Paragraphs>
  <Slides>82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Calibri</vt:lpstr>
      <vt:lpstr>Calibri Light</vt:lpstr>
      <vt:lpstr>Times New Roman</vt:lpstr>
      <vt:lpstr>Verdana</vt:lpstr>
      <vt:lpstr>Wingdings</vt:lpstr>
      <vt:lpstr>Office Theme</vt:lpstr>
      <vt:lpstr>     SRM Institute of Science and Technology  School of Computing   Advanced Programming Practice-18CSC207J  Structured Programming        </vt:lpstr>
      <vt:lpstr>Structured Programming Paradigm</vt:lpstr>
      <vt:lpstr>Structured Programming</vt:lpstr>
      <vt:lpstr>PowerPoint Presentation</vt:lpstr>
      <vt:lpstr> 2. Overview</vt:lpstr>
      <vt:lpstr>PowerPoint Presentation</vt:lpstr>
      <vt:lpstr>  </vt:lpstr>
      <vt:lpstr>Component </vt:lpstr>
      <vt:lpstr>PowerPoint Presentation</vt:lpstr>
      <vt:lpstr>PowerPoint Presentation</vt:lpstr>
      <vt:lpstr>PowerPoint Presentation</vt:lpstr>
      <vt:lpstr>Advantages of structured programming are:</vt:lpstr>
      <vt:lpstr>Control structure – sequence, selection ,iteration  and recursion. (example for Control structure) </vt:lpstr>
      <vt:lpstr>Control Structure - DECISION MAKING (PYTHON )</vt:lpstr>
      <vt:lpstr>PowerPoint Presentation</vt:lpstr>
      <vt:lpstr>PowerPoint Presentation</vt:lpstr>
      <vt:lpstr>Example : Nested if else</vt:lpstr>
      <vt:lpstr>if-elif-else ladder</vt:lpstr>
      <vt:lpstr>example</vt:lpstr>
      <vt:lpstr>PowerPoint Presentation</vt:lpstr>
      <vt:lpstr>Conditional Expression</vt:lpstr>
      <vt:lpstr>Iteration – Loops </vt:lpstr>
      <vt:lpstr>The while Loop </vt:lpstr>
      <vt:lpstr>The break Statement </vt:lpstr>
      <vt:lpstr>The continue Statement </vt:lpstr>
      <vt:lpstr> The else Statement </vt:lpstr>
      <vt:lpstr> For Loops </vt:lpstr>
      <vt:lpstr>Looping Through a String </vt:lpstr>
      <vt:lpstr>The break Statement </vt:lpstr>
      <vt:lpstr>PowerPoint Presentation</vt:lpstr>
      <vt:lpstr> The range() Function </vt:lpstr>
      <vt:lpstr>PowerPoint Presentation</vt:lpstr>
      <vt:lpstr>PowerPoint Presentation</vt:lpstr>
      <vt:lpstr> Else in For Loop </vt:lpstr>
      <vt:lpstr>Nested Loops </vt:lpstr>
      <vt:lpstr>Note:</vt:lpstr>
      <vt:lpstr>PowerPoint Presentation</vt:lpstr>
      <vt:lpstr>Procedure Oriented Programming(POP):- </vt:lpstr>
      <vt:lpstr>PowerPoint Presentation</vt:lpstr>
      <vt:lpstr>Typical structure of procedure-oriented program</vt:lpstr>
      <vt:lpstr>Relationship of data and functions in procedural programming</vt:lpstr>
      <vt:lpstr>Characteristics of Procedure-Oriented Programming</vt:lpstr>
      <vt:lpstr>Logical view and Control flow of POP (routine, subroutine and function)</vt:lpstr>
      <vt:lpstr>Function in python</vt:lpstr>
      <vt:lpstr>Defining a Function </vt:lpstr>
      <vt:lpstr>Syntax:</vt:lpstr>
      <vt:lpstr> Function Arguments </vt:lpstr>
      <vt:lpstr>PowerPoint Presentation</vt:lpstr>
      <vt:lpstr>PowerPoint Presentation</vt:lpstr>
      <vt:lpstr>PowerPoint Presentation</vt:lpstr>
      <vt:lpstr>Variable-length arguments </vt:lpstr>
      <vt:lpstr>PowerPoint Presentation</vt:lpstr>
      <vt:lpstr>PowerPoint Presentation</vt:lpstr>
      <vt:lpstr>PowerPoint Presentation</vt:lpstr>
      <vt:lpstr>PowerPoint Presentation</vt:lpstr>
      <vt:lpstr>PowerPoint Presentation</vt:lpstr>
      <vt:lpstr>PowerPoint Presentation</vt:lpstr>
      <vt:lpstr>3. Object-Oriented Programming</vt:lpstr>
      <vt:lpstr>Object-Oriented Programming</vt:lpstr>
      <vt:lpstr>Organization of data and functions in OOP</vt:lpstr>
      <vt:lpstr>Characteristics of Object-Oriented Programming</vt:lpstr>
      <vt:lpstr>Object-Oriented Programming</vt:lpstr>
      <vt:lpstr>Basic Concepts of Object-Oriented Programming</vt:lpstr>
      <vt:lpstr>Basic Concepts of OOP</vt:lpstr>
      <vt:lpstr>Basic Concepts of OOP</vt:lpstr>
      <vt:lpstr>Basic Concepts of OOP</vt:lpstr>
      <vt:lpstr>Basic Concepts of OOP</vt:lpstr>
      <vt:lpstr>Basic Concepts of OOP</vt:lpstr>
      <vt:lpstr>Basic Concepts of OOP</vt:lpstr>
      <vt:lpstr>Basic Concepts of OOP</vt:lpstr>
      <vt:lpstr>Property Inheritance</vt:lpstr>
      <vt:lpstr>Basic Concepts of OOP</vt:lpstr>
      <vt:lpstr>Basic Concepts of OOP</vt:lpstr>
      <vt:lpstr>Basic Concepts of OOP</vt:lpstr>
      <vt:lpstr>Basic Concepts of OOP</vt:lpstr>
      <vt:lpstr>Basic Concepts of OOP</vt:lpstr>
      <vt:lpstr>Basic Concepts of OOP</vt:lpstr>
      <vt:lpstr>Benefits of OOP</vt:lpstr>
      <vt:lpstr>Benefits of OOP</vt:lpstr>
      <vt:lpstr>      5.Declarative paradigm </vt:lpstr>
      <vt:lpstr>1. Declarative paradigm </vt:lpstr>
      <vt:lpstr>1.1 History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Programming  TextBook: Shalom, Elad. A Review of Programming Paradigms Throughout the History: With a Suggestion Toward a Future Approach .</dc:title>
  <dc:creator>Dr.Prabhu</dc:creator>
  <cp:lastModifiedBy>Microsoft Office User</cp:lastModifiedBy>
  <cp:revision>175</cp:revision>
  <dcterms:created xsi:type="dcterms:W3CDTF">2019-12-16T10:50:59Z</dcterms:created>
  <dcterms:modified xsi:type="dcterms:W3CDTF">2021-01-16T11:16:35Z</dcterms:modified>
</cp:coreProperties>
</file>