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77" r:id="rId2"/>
    <p:sldMasterId id="2147483789" r:id="rId3"/>
    <p:sldMasterId id="2147483801" r:id="rId4"/>
  </p:sldMasterIdLst>
  <p:notesMasterIdLst>
    <p:notesMasterId r:id="rId144"/>
  </p:notesMasterIdLst>
  <p:sldIdLst>
    <p:sldId id="437" r:id="rId5"/>
    <p:sldId id="523" r:id="rId6"/>
    <p:sldId id="374"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2" r:id="rId37"/>
    <p:sldId id="413" r:id="rId38"/>
    <p:sldId id="414" r:id="rId39"/>
    <p:sldId id="415" r:id="rId40"/>
    <p:sldId id="416" r:id="rId41"/>
    <p:sldId id="417" r:id="rId42"/>
    <p:sldId id="418" r:id="rId43"/>
    <p:sldId id="419" r:id="rId44"/>
    <p:sldId id="420" r:id="rId45"/>
    <p:sldId id="421" r:id="rId46"/>
    <p:sldId id="422" r:id="rId47"/>
    <p:sldId id="423" r:id="rId48"/>
    <p:sldId id="424" r:id="rId49"/>
    <p:sldId id="425" r:id="rId50"/>
    <p:sldId id="426" r:id="rId51"/>
    <p:sldId id="427" r:id="rId52"/>
    <p:sldId id="428" r:id="rId53"/>
    <p:sldId id="429" r:id="rId54"/>
    <p:sldId id="430" r:id="rId55"/>
    <p:sldId id="431" r:id="rId56"/>
    <p:sldId id="432" r:id="rId57"/>
    <p:sldId id="433" r:id="rId58"/>
    <p:sldId id="435" r:id="rId59"/>
    <p:sldId id="436" r:id="rId60"/>
    <p:sldId id="438" r:id="rId61"/>
    <p:sldId id="439" r:id="rId62"/>
    <p:sldId id="440" r:id="rId63"/>
    <p:sldId id="441" r:id="rId64"/>
    <p:sldId id="442" r:id="rId65"/>
    <p:sldId id="443" r:id="rId66"/>
    <p:sldId id="444" r:id="rId67"/>
    <p:sldId id="445" r:id="rId68"/>
    <p:sldId id="522" r:id="rId69"/>
    <p:sldId id="524" r:id="rId70"/>
    <p:sldId id="447" r:id="rId71"/>
    <p:sldId id="513" r:id="rId72"/>
    <p:sldId id="448" r:id="rId73"/>
    <p:sldId id="450" r:id="rId74"/>
    <p:sldId id="451" r:id="rId75"/>
    <p:sldId id="452" r:id="rId76"/>
    <p:sldId id="453" r:id="rId77"/>
    <p:sldId id="454" r:id="rId78"/>
    <p:sldId id="455" r:id="rId79"/>
    <p:sldId id="456" r:id="rId80"/>
    <p:sldId id="457" r:id="rId81"/>
    <p:sldId id="458" r:id="rId82"/>
    <p:sldId id="459" r:id="rId83"/>
    <p:sldId id="460" r:id="rId84"/>
    <p:sldId id="461" r:id="rId85"/>
    <p:sldId id="462" r:id="rId86"/>
    <p:sldId id="463" r:id="rId87"/>
    <p:sldId id="464" r:id="rId88"/>
    <p:sldId id="465" r:id="rId89"/>
    <p:sldId id="466" r:id="rId90"/>
    <p:sldId id="467" r:id="rId91"/>
    <p:sldId id="468" r:id="rId92"/>
    <p:sldId id="469" r:id="rId93"/>
    <p:sldId id="470" r:id="rId94"/>
    <p:sldId id="471" r:id="rId95"/>
    <p:sldId id="515" r:id="rId96"/>
    <p:sldId id="516" r:id="rId97"/>
    <p:sldId id="517" r:id="rId98"/>
    <p:sldId id="519" r:id="rId99"/>
    <p:sldId id="520" r:id="rId100"/>
    <p:sldId id="521" r:id="rId101"/>
    <p:sldId id="526" r:id="rId102"/>
    <p:sldId id="472" r:id="rId103"/>
    <p:sldId id="473" r:id="rId104"/>
    <p:sldId id="474" r:id="rId105"/>
    <p:sldId id="475" r:id="rId106"/>
    <p:sldId id="476" r:id="rId107"/>
    <p:sldId id="477" r:id="rId108"/>
    <p:sldId id="478" r:id="rId109"/>
    <p:sldId id="479" r:id="rId110"/>
    <p:sldId id="480" r:id="rId111"/>
    <p:sldId id="481" r:id="rId112"/>
    <p:sldId id="482" r:id="rId113"/>
    <p:sldId id="483" r:id="rId114"/>
    <p:sldId id="484" r:id="rId115"/>
    <p:sldId id="485" r:id="rId116"/>
    <p:sldId id="486" r:id="rId117"/>
    <p:sldId id="487" r:id="rId118"/>
    <p:sldId id="488" r:id="rId119"/>
    <p:sldId id="489" r:id="rId120"/>
    <p:sldId id="490" r:id="rId121"/>
    <p:sldId id="491" r:id="rId122"/>
    <p:sldId id="492" r:id="rId123"/>
    <p:sldId id="493" r:id="rId124"/>
    <p:sldId id="494" r:id="rId125"/>
    <p:sldId id="495" r:id="rId126"/>
    <p:sldId id="496" r:id="rId127"/>
    <p:sldId id="497" r:id="rId128"/>
    <p:sldId id="498" r:id="rId129"/>
    <p:sldId id="499" r:id="rId130"/>
    <p:sldId id="500" r:id="rId131"/>
    <p:sldId id="501" r:id="rId132"/>
    <p:sldId id="502" r:id="rId133"/>
    <p:sldId id="503" r:id="rId134"/>
    <p:sldId id="504" r:id="rId135"/>
    <p:sldId id="505" r:id="rId136"/>
    <p:sldId id="506" r:id="rId137"/>
    <p:sldId id="507" r:id="rId138"/>
    <p:sldId id="508" r:id="rId139"/>
    <p:sldId id="509" r:id="rId140"/>
    <p:sldId id="510" r:id="rId141"/>
    <p:sldId id="511" r:id="rId142"/>
    <p:sldId id="512" r:id="rId1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59" autoAdjust="0"/>
    <p:restoredTop sz="86390" autoAdjust="0"/>
  </p:normalViewPr>
  <p:slideViewPr>
    <p:cSldViewPr>
      <p:cViewPr>
        <p:scale>
          <a:sx n="66" d="100"/>
          <a:sy n="66" d="100"/>
        </p:scale>
        <p:origin x="-571" y="3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38"/>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extLst>
      <p:ext uri="{BB962C8B-B14F-4D97-AF65-F5344CB8AC3E}">
        <p14:creationId xmlns="" xmlns:p14="http://schemas.microsoft.com/office/powerpoint/2010/main" val="18994453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extLst>
      <p:ext uri="{BB962C8B-B14F-4D97-AF65-F5344CB8AC3E}">
        <p14:creationId xmlns="" xmlns:p14="http://schemas.microsoft.com/office/powerpoint/2010/main" val="1131793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a:p>
        </p:txBody>
      </p:sp>
    </p:spTree>
    <p:extLst>
      <p:ext uri="{BB962C8B-B14F-4D97-AF65-F5344CB8AC3E}">
        <p14:creationId xmlns="" xmlns:p14="http://schemas.microsoft.com/office/powerpoint/2010/main" val="1131793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98</a:t>
            </a:fld>
            <a:endParaRPr lang="en-US"/>
          </a:p>
        </p:txBody>
      </p:sp>
    </p:spTree>
    <p:extLst>
      <p:ext uri="{BB962C8B-B14F-4D97-AF65-F5344CB8AC3E}">
        <p14:creationId xmlns="" xmlns:p14="http://schemas.microsoft.com/office/powerpoint/2010/main" val="113179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smtClean="0"/>
              <a:pPr>
                <a:defRPr/>
              </a:pPr>
              <a:t>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smtClean="0"/>
              <a:pPr>
                <a:defRPr/>
              </a:pPr>
              <a:t>‹#›</a:t>
            </a:fld>
            <a:endParaRPr lang="en-US"/>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1FD9D02-426E-46C9-9EE9-0DE1EF8B2838}" type="datetime1">
              <a:rPr lang="en-US" smtClean="0"/>
              <a:pPr/>
              <a:t>2/6/2020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87D7A59-36E2-48B9-B146-C1E59501F63F}" type="slidenum">
              <a:rPr lang="en-US" smtClean="0"/>
              <a:pPr/>
              <a:t>‹#›</a:t>
            </a:fld>
            <a:endParaRPr lang="en-US"/>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smtClean="0"/>
              <a:pPr>
                <a:defRPr/>
              </a:pPr>
              <a:t>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smtClean="0"/>
              <a:pPr>
                <a:defRPr/>
              </a:pPr>
              <a:t>‹#›</a:t>
            </a:fld>
            <a:endParaRPr lang="en-US"/>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smtClean="0"/>
              <a:pPr>
                <a:defRPr/>
              </a:pPr>
              <a:t>2/6/2020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smtClean="0"/>
              <a:pPr>
                <a:defRPr/>
              </a:pPr>
              <a:t>‹#›</a:t>
            </a:fld>
            <a:endParaRPr lang="en-US"/>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smtClean="0"/>
              <a:pPr>
                <a:defRPr/>
              </a:pPr>
              <a:t>2/6/2020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smtClean="0"/>
              <a:pPr>
                <a:defRPr/>
              </a:pPr>
              <a:t>‹#›</a:t>
            </a:fld>
            <a:endParaRPr lang="en-US"/>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smtClean="0"/>
              <a:pPr>
                <a:defRPr/>
              </a:pPr>
              <a:t>2/6/2020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smtClean="0"/>
              <a:pPr>
                <a:defRPr/>
              </a:pPr>
              <a:t>‹#›</a:t>
            </a:fld>
            <a:endParaRPr lang="en-US"/>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smtClean="0"/>
              <a:pPr>
                <a:defRPr/>
              </a:pPr>
              <a:t>2/6/2020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smtClean="0"/>
              <a:pPr>
                <a:defRPr/>
              </a:pPr>
              <a:t>‹#›</a:t>
            </a:fld>
            <a:endParaRPr lang="en-US"/>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smtClean="0"/>
              <a:pPr>
                <a:defRPr/>
              </a:pPr>
              <a:t>2/6/2020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smtClean="0"/>
              <a:pPr>
                <a:defRPr/>
              </a:pPr>
              <a:t>‹#›</a:t>
            </a:fld>
            <a:endParaRPr 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pull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smtClean="0"/>
              <a:pPr>
                <a:defRPr/>
              </a:pPr>
              <a:t>2/6/2020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smtClean="0"/>
              <a:pPr>
                <a:defRPr/>
              </a:pPr>
              <a:t>‹#›</a:t>
            </a:fld>
            <a:endParaRPr lang="en-US"/>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smtClean="0"/>
              <a:pPr>
                <a:defRPr/>
              </a:pPr>
              <a:t>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smtClean="0"/>
              <a:pPr>
                <a:defRPr/>
              </a:pPr>
              <a:t>‹#›</a:t>
            </a:fld>
            <a:endParaRPr lang="en-US"/>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smtClean="0"/>
              <a:pPr>
                <a:defRPr/>
              </a:pPr>
              <a:t>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smtClean="0"/>
              <a:pPr>
                <a:defRPr/>
              </a:pPr>
              <a:t>‹#›</a:t>
            </a:fld>
            <a:endParaRPr lang="en-US"/>
          </a:p>
        </p:txBody>
      </p:sp>
    </p:spTree>
  </p:cSld>
  <p:clrMapOvr>
    <a:masterClrMapping/>
  </p:clrMapOvr>
  <p:transition>
    <p:pull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fld id="{EF5D2D3F-B0F1-446B-B7CC-19B90EB0017B}" type="datetimeFigureOut">
              <a:rPr lang="en-US" smtClean="0"/>
              <a:pPr>
                <a:defRPr/>
              </a:pPr>
              <a:t>2/6/2020</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46FA4F69-47FA-46CC-8030-E13D0EF9E852}"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pull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FD9D02-426E-46C9-9EE9-0DE1EF8B2838}" type="datetime1">
              <a:rPr lang="en-US" smtClean="0"/>
              <a:pPr/>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3">
                                            <p:txEl>
                                              <p:pRg st="1" end="1"/>
                                            </p:tx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3">
                                            <p:txEl>
                                              <p:pRg st="2" end="2"/>
                                            </p:txEl>
                                          </p:spTgt>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3" end="3"/>
                                            </p:txEl>
                                          </p:spTgt>
                                        </p:tgtEl>
                                      </p:cBhvr>
                                    </p:animEffect>
                                  </p:childTnLst>
                                </p:cTn>
                              </p:par>
                              <p:par>
                                <p:cTn id="45" presetID="25" presetClass="entr" presetSubtype="0" fill="hold" grpId="0"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0"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2/6/2020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3238FDB-2D8C-4804-B582-7DB90366B95F}"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pull dir="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2/6/2020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a:p>
        </p:txBody>
      </p:sp>
    </p:spTree>
  </p:cSld>
  <p:clrMapOvr>
    <a:masterClrMapping/>
  </p:clrMapOvr>
  <p:transition>
    <p:pull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2/6/2020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a:p>
        </p:txBody>
      </p:sp>
    </p:spTree>
  </p:cSld>
  <p:clrMapOvr>
    <a:masterClrMapping/>
  </p:clrMapOvr>
  <p:transition>
    <p:pull dir="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2/6/2020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a:p>
        </p:txBody>
      </p:sp>
    </p:spTree>
  </p:cSld>
  <p:clrMapOvr>
    <a:masterClrMapping/>
  </p:clrMapOvr>
  <p:transition>
    <p:pull dir="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2/6/2020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pull dir="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2/6/2020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a:p>
        </p:txBody>
      </p:sp>
    </p:spTree>
  </p:cSld>
  <p:clrMapOvr>
    <a:masterClrMapping/>
  </p:clrMapOvr>
  <p:transition>
    <p:pull dir="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2/6/2020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CADF8B95-FD24-4BC4-B430-69A3136D11E0}"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pull dir="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2/6/2020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a:p>
        </p:txBody>
      </p:sp>
    </p:spTree>
  </p:cSld>
  <p:clrMapOvr>
    <a:masterClrMapping/>
  </p:clrMapOvr>
  <p:transition>
    <p:pull dir="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2/6/2020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a:p>
        </p:txBody>
      </p:sp>
    </p:spTree>
  </p:cSld>
  <p:clrMapOvr>
    <a:masterClrMapping/>
  </p:clrMapOvr>
  <p:transition>
    <p:pull dir="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4" name="Picture 2" descr="E:\bala\SRM EVEN Semester 2017-18\SRMIST_S&amp;H_LOGO27DEC2017 (1).png"/>
          <p:cNvPicPr>
            <a:picLocks noChangeAspect="1" noChangeArrowheads="1"/>
          </p:cNvPicPr>
          <p:nvPr userDrawn="1"/>
        </p:nvPicPr>
        <p:blipFill>
          <a:blip r:embed="rId2" cstate="print"/>
          <a:srcRect/>
          <a:stretch>
            <a:fillRect/>
          </a:stretch>
        </p:blipFill>
        <p:spPr bwMode="auto">
          <a:xfrm>
            <a:off x="7348095" y="152400"/>
            <a:ext cx="1643505" cy="606703"/>
          </a:xfrm>
          <a:prstGeom prst="rect">
            <a:avLst/>
          </a:prstGeom>
          <a:noFill/>
        </p:spPr>
      </p:pic>
    </p:spTree>
  </p:cSld>
  <p:clrMapOvr>
    <a:masterClrMapping/>
  </p:clrMapOvr>
  <p:transition>
    <p:pull dir="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2" descr="E:\bala\SRM EVEN Semester 2017-18\SRMIST_S&amp;H_LOGO27DEC2017 (1).png"/>
          <p:cNvPicPr>
            <a:picLocks noChangeAspect="1" noChangeArrowheads="1"/>
          </p:cNvPicPr>
          <p:nvPr userDrawn="1"/>
        </p:nvPicPr>
        <p:blipFill>
          <a:blip r:embed="rId2" cstate="print"/>
          <a:srcRect/>
          <a:stretch>
            <a:fillRect/>
          </a:stretch>
        </p:blipFill>
        <p:spPr bwMode="auto">
          <a:xfrm>
            <a:off x="7348095" y="152400"/>
            <a:ext cx="1643505" cy="606703"/>
          </a:xfrm>
          <a:prstGeom prst="rect">
            <a:avLst/>
          </a:prstGeom>
          <a:noFill/>
        </p:spPr>
      </p:pic>
    </p:spTree>
  </p:cSld>
  <p:clrMapOvr>
    <a:masterClrMapping/>
  </p:clrMapOvr>
  <p:transition>
    <p:pull dir="rd"/>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2/6/2020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36809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2/6/2020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2/6/2020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2/6/2020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image" Target="../media/image5.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smtClean="0"/>
              <a:pPr>
                <a:defRPr/>
              </a:pPr>
              <a:t>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ransition>
    <p:pull dir="rd"/>
  </p:transition>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201CF5B1-68BC-4F44-89BE-2F24F67B5729}" type="datetimeFigureOut">
              <a:rPr lang="en-US" smtClean="0"/>
              <a:pPr>
                <a:defRPr/>
              </a:pPr>
              <a:t>2/6/2020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F69DAB5F-4C32-47E8-A254-E438E2D0D3F6}"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ransition>
    <p:pull dir="rd"/>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4800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srm_logo.png"/>
          <p:cNvPicPr>
            <a:picLocks noChangeAspect="1"/>
          </p:cNvPicPr>
          <p:nvPr/>
        </p:nvPicPr>
        <p:blipFill>
          <a:blip r:embed="rId5" cstate="print"/>
          <a:stretch>
            <a:fillRect/>
          </a:stretch>
        </p:blipFill>
        <p:spPr>
          <a:xfrm>
            <a:off x="7467600" y="228600"/>
            <a:ext cx="1428750" cy="723900"/>
          </a:xfrm>
          <a:prstGeom prst="rect">
            <a:avLst/>
          </a:prstGeom>
        </p:spPr>
      </p:pic>
    </p:spTree>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Lst>
  <p:transition>
    <p:pull dir="rd"/>
  </p:transition>
  <p:txStyles>
    <p:titleStyle>
      <a:lvl1pPr algn="ctr"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6.xml"/><Relationship Id="rId5" Type="http://schemas.openxmlformats.org/officeDocument/2006/relationships/image" Target="../media/image10.jpeg"/><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1.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vml"/></Relationships>
</file>

<file path=ppt/slides/_rels/slide7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9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6.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6.xml"/></Relationships>
</file>

<file path=ppt/slides/_rels/slide9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6.xml"/></Relationships>
</file>

<file path=ppt/slides/_rels/slide9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65313" y="69755"/>
            <a:ext cx="9013370" cy="669219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5313" y="69755"/>
            <a:ext cx="9013825" cy="6692265"/>
          </a:xfrm>
          <a:custGeom>
            <a:avLst/>
            <a:gdLst/>
            <a:ahLst/>
            <a:cxnLst/>
            <a:rect l="l" t="t" r="r" b="b"/>
            <a:pathLst>
              <a:path w="9013825" h="6692265">
                <a:moveTo>
                  <a:pt x="0" y="329859"/>
                </a:moveTo>
                <a:lnTo>
                  <a:pt x="3576" y="281115"/>
                </a:lnTo>
                <a:lnTo>
                  <a:pt x="13965" y="234591"/>
                </a:lnTo>
                <a:lnTo>
                  <a:pt x="30657" y="190798"/>
                </a:lnTo>
                <a:lnTo>
                  <a:pt x="53142" y="150247"/>
                </a:lnTo>
                <a:lnTo>
                  <a:pt x="80908" y="113447"/>
                </a:lnTo>
                <a:lnTo>
                  <a:pt x="113447" y="80909"/>
                </a:lnTo>
                <a:lnTo>
                  <a:pt x="150247" y="53142"/>
                </a:lnTo>
                <a:lnTo>
                  <a:pt x="190798" y="30658"/>
                </a:lnTo>
                <a:lnTo>
                  <a:pt x="234591" y="13966"/>
                </a:lnTo>
                <a:lnTo>
                  <a:pt x="281114" y="3576"/>
                </a:lnTo>
                <a:lnTo>
                  <a:pt x="329858" y="0"/>
                </a:lnTo>
                <a:lnTo>
                  <a:pt x="8683513" y="0"/>
                </a:lnTo>
                <a:lnTo>
                  <a:pt x="8732256" y="3576"/>
                </a:lnTo>
                <a:lnTo>
                  <a:pt x="8778778" y="13965"/>
                </a:lnTo>
                <a:lnTo>
                  <a:pt x="8822570" y="30657"/>
                </a:lnTo>
                <a:lnTo>
                  <a:pt x="8863121" y="53141"/>
                </a:lnTo>
                <a:lnTo>
                  <a:pt x="8899921" y="80908"/>
                </a:lnTo>
                <a:lnTo>
                  <a:pt x="8932460" y="113446"/>
                </a:lnTo>
                <a:lnTo>
                  <a:pt x="8960227" y="150246"/>
                </a:lnTo>
                <a:lnTo>
                  <a:pt x="8982712" y="190797"/>
                </a:lnTo>
                <a:lnTo>
                  <a:pt x="8999404" y="234590"/>
                </a:lnTo>
                <a:lnTo>
                  <a:pt x="9009794" y="281113"/>
                </a:lnTo>
                <a:lnTo>
                  <a:pt x="9013370" y="329858"/>
                </a:lnTo>
                <a:lnTo>
                  <a:pt x="9013370" y="6362337"/>
                </a:lnTo>
                <a:lnTo>
                  <a:pt x="9009794" y="6411083"/>
                </a:lnTo>
                <a:lnTo>
                  <a:pt x="8999404" y="6457607"/>
                </a:lnTo>
                <a:lnTo>
                  <a:pt x="8982712" y="6501400"/>
                </a:lnTo>
                <a:lnTo>
                  <a:pt x="8960227" y="6541951"/>
                </a:lnTo>
                <a:lnTo>
                  <a:pt x="8932460" y="6578750"/>
                </a:lnTo>
                <a:lnTo>
                  <a:pt x="8899921" y="6611288"/>
                </a:lnTo>
                <a:lnTo>
                  <a:pt x="8863121" y="6639054"/>
                </a:lnTo>
                <a:lnTo>
                  <a:pt x="8822570" y="6661538"/>
                </a:lnTo>
                <a:lnTo>
                  <a:pt x="8778778" y="6678229"/>
                </a:lnTo>
                <a:lnTo>
                  <a:pt x="8732256" y="6688618"/>
                </a:lnTo>
                <a:lnTo>
                  <a:pt x="8683513" y="6692194"/>
                </a:lnTo>
                <a:lnTo>
                  <a:pt x="329858" y="6692194"/>
                </a:lnTo>
                <a:lnTo>
                  <a:pt x="281114" y="6688618"/>
                </a:lnTo>
                <a:lnTo>
                  <a:pt x="234591" y="6678229"/>
                </a:lnTo>
                <a:lnTo>
                  <a:pt x="190798" y="6661538"/>
                </a:lnTo>
                <a:lnTo>
                  <a:pt x="150247" y="6639054"/>
                </a:lnTo>
                <a:lnTo>
                  <a:pt x="113447" y="6611288"/>
                </a:lnTo>
                <a:lnTo>
                  <a:pt x="80908" y="6578750"/>
                </a:lnTo>
                <a:lnTo>
                  <a:pt x="53142" y="6541951"/>
                </a:lnTo>
                <a:lnTo>
                  <a:pt x="30657" y="6501400"/>
                </a:lnTo>
                <a:lnTo>
                  <a:pt x="13965" y="6457607"/>
                </a:lnTo>
                <a:lnTo>
                  <a:pt x="3576" y="6411083"/>
                </a:lnTo>
                <a:lnTo>
                  <a:pt x="0" y="6362337"/>
                </a:lnTo>
                <a:lnTo>
                  <a:pt x="0" y="329859"/>
                </a:lnTo>
                <a:close/>
              </a:path>
            </a:pathLst>
          </a:custGeom>
          <a:ln w="6350">
            <a:solidFill>
              <a:srgbClr val="000000"/>
            </a:solidFill>
          </a:ln>
        </p:spPr>
        <p:txBody>
          <a:bodyPr wrap="square" lIns="0" tIns="0" rIns="0" bIns="0" rtlCol="0"/>
          <a:lstStyle/>
          <a:p>
            <a:endParaRPr/>
          </a:p>
        </p:txBody>
      </p:sp>
      <p:sp>
        <p:nvSpPr>
          <p:cNvPr id="6" name="object 6"/>
          <p:cNvSpPr/>
          <p:nvPr/>
        </p:nvSpPr>
        <p:spPr>
          <a:xfrm>
            <a:off x="62931" y="1396720"/>
            <a:ext cx="9022080" cy="120650"/>
          </a:xfrm>
          <a:custGeom>
            <a:avLst/>
            <a:gdLst/>
            <a:ahLst/>
            <a:cxnLst/>
            <a:rect l="l" t="t" r="r" b="b"/>
            <a:pathLst>
              <a:path w="9022080" h="120650">
                <a:moveTo>
                  <a:pt x="0" y="0"/>
                </a:moveTo>
                <a:lnTo>
                  <a:pt x="9021531" y="0"/>
                </a:lnTo>
                <a:lnTo>
                  <a:pt x="9021531" y="120573"/>
                </a:lnTo>
                <a:lnTo>
                  <a:pt x="0" y="120573"/>
                </a:lnTo>
                <a:lnTo>
                  <a:pt x="0" y="0"/>
                </a:lnTo>
                <a:close/>
              </a:path>
            </a:pathLst>
          </a:custGeom>
          <a:solidFill>
            <a:srgbClr val="E6B1AA"/>
          </a:solidFill>
        </p:spPr>
        <p:txBody>
          <a:bodyPr wrap="square" lIns="0" tIns="0" rIns="0" bIns="0" rtlCol="0"/>
          <a:lstStyle/>
          <a:p>
            <a:endParaRPr/>
          </a:p>
        </p:txBody>
      </p:sp>
      <p:sp>
        <p:nvSpPr>
          <p:cNvPr id="7" name="object 7"/>
          <p:cNvSpPr/>
          <p:nvPr/>
        </p:nvSpPr>
        <p:spPr>
          <a:xfrm>
            <a:off x="62931" y="2976651"/>
            <a:ext cx="9022080" cy="111125"/>
          </a:xfrm>
          <a:custGeom>
            <a:avLst/>
            <a:gdLst/>
            <a:ahLst/>
            <a:cxnLst/>
            <a:rect l="l" t="t" r="r" b="b"/>
            <a:pathLst>
              <a:path w="9022080" h="111125">
                <a:moveTo>
                  <a:pt x="0" y="0"/>
                </a:moveTo>
                <a:lnTo>
                  <a:pt x="9021531" y="0"/>
                </a:lnTo>
                <a:lnTo>
                  <a:pt x="9021531" y="110528"/>
                </a:lnTo>
                <a:lnTo>
                  <a:pt x="0" y="110528"/>
                </a:lnTo>
                <a:lnTo>
                  <a:pt x="0" y="0"/>
                </a:lnTo>
                <a:close/>
              </a:path>
            </a:pathLst>
          </a:custGeom>
          <a:solidFill>
            <a:srgbClr val="908385"/>
          </a:solidFill>
        </p:spPr>
        <p:txBody>
          <a:bodyPr wrap="square" lIns="0" tIns="0" rIns="0" bIns="0" rtlCol="0"/>
          <a:lstStyle/>
          <a:p>
            <a:endParaRPr/>
          </a:p>
        </p:txBody>
      </p:sp>
      <p:sp>
        <p:nvSpPr>
          <p:cNvPr id="8" name="object 8"/>
          <p:cNvSpPr txBox="1"/>
          <p:nvPr/>
        </p:nvSpPr>
        <p:spPr>
          <a:xfrm>
            <a:off x="62931" y="1517294"/>
            <a:ext cx="9022080" cy="1366400"/>
          </a:xfrm>
          <a:prstGeom prst="rect">
            <a:avLst/>
          </a:prstGeom>
          <a:solidFill>
            <a:srgbClr val="D34817"/>
          </a:solidFill>
        </p:spPr>
        <p:txBody>
          <a:bodyPr vert="horz" wrap="square" lIns="0" tIns="34925" rIns="0" bIns="0" rtlCol="0">
            <a:spAutoFit/>
          </a:bodyPr>
          <a:lstStyle/>
          <a:p>
            <a:pPr marL="4088129" marR="937260" indent="-3164840" algn="ctr">
              <a:lnSpc>
                <a:spcPct val="150000"/>
              </a:lnSpc>
              <a:spcBef>
                <a:spcPts val="275"/>
              </a:spcBef>
            </a:pPr>
            <a:r>
              <a:rPr lang="en-US" sz="2800" dirty="0">
                <a:solidFill>
                  <a:schemeClr val="bg1"/>
                </a:solidFill>
                <a:latin typeface="Arial Rounded MT Bold" panose="020F0704030504030204" pitchFamily="34" charset="0"/>
              </a:rPr>
              <a:t>18CSC205J-Operating Systems</a:t>
            </a:r>
          </a:p>
          <a:p>
            <a:pPr marL="4088129" marR="937260" indent="-3164840" algn="ctr">
              <a:lnSpc>
                <a:spcPct val="150000"/>
              </a:lnSpc>
              <a:spcBef>
                <a:spcPts val="275"/>
              </a:spcBef>
            </a:pPr>
            <a:r>
              <a:rPr lang="en-US" sz="2800" b="1" spc="20" dirty="0">
                <a:solidFill>
                  <a:schemeClr val="bg1"/>
                </a:solidFill>
                <a:latin typeface="Arial Rounded MT Bold" panose="020F0704030504030204" pitchFamily="34" charset="0"/>
                <a:cs typeface="Times New Roman"/>
              </a:rPr>
              <a:t>    </a:t>
            </a:r>
            <a:r>
              <a:rPr sz="2800" b="1" spc="20" dirty="0">
                <a:solidFill>
                  <a:srgbClr val="FFFFFF"/>
                </a:solidFill>
                <a:latin typeface="Times New Roman"/>
                <a:cs typeface="Times New Roman"/>
              </a:rPr>
              <a:t>Unit</a:t>
            </a:r>
            <a:r>
              <a:rPr lang="en-US" sz="2800" b="1" spc="20" dirty="0">
                <a:solidFill>
                  <a:srgbClr val="FFFFFF"/>
                </a:solidFill>
                <a:latin typeface="Times New Roman"/>
                <a:cs typeface="Times New Roman"/>
              </a:rPr>
              <a:t>-</a:t>
            </a:r>
            <a:r>
              <a:rPr sz="2800" b="1" spc="-95" dirty="0">
                <a:solidFill>
                  <a:srgbClr val="FFFFFF"/>
                </a:solidFill>
                <a:latin typeface="Times New Roman"/>
                <a:cs typeface="Times New Roman"/>
              </a:rPr>
              <a:t> </a:t>
            </a:r>
            <a:r>
              <a:rPr sz="2800" b="1" spc="-25" dirty="0" smtClean="0">
                <a:solidFill>
                  <a:srgbClr val="FFFFFF"/>
                </a:solidFill>
                <a:latin typeface="Times New Roman"/>
                <a:cs typeface="Times New Roman"/>
              </a:rPr>
              <a:t>I</a:t>
            </a:r>
            <a:r>
              <a:rPr lang="en-IN" sz="2800" b="1" spc="-25" dirty="0" smtClean="0">
                <a:solidFill>
                  <a:srgbClr val="FFFFFF"/>
                </a:solidFill>
                <a:latin typeface="Times New Roman"/>
                <a:cs typeface="Times New Roman"/>
              </a:rPr>
              <a:t>I</a:t>
            </a:r>
            <a:endParaRPr sz="2800" b="1" dirty="0">
              <a:latin typeface="Times New Roman"/>
              <a:cs typeface="Times New Roman"/>
            </a:endParaRPr>
          </a:p>
        </p:txBody>
      </p:sp>
      <p:sp>
        <p:nvSpPr>
          <p:cNvPr id="9" name="object 9"/>
          <p:cNvSpPr/>
          <p:nvPr/>
        </p:nvSpPr>
        <p:spPr>
          <a:xfrm>
            <a:off x="3136900" y="3721100"/>
            <a:ext cx="2289784" cy="2376258"/>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1382308" y="550162"/>
            <a:ext cx="6384925" cy="597599"/>
          </a:xfrm>
          <a:prstGeom prst="rect">
            <a:avLst/>
          </a:prstGeom>
        </p:spPr>
        <p:txBody>
          <a:bodyPr vert="horz" wrap="square" lIns="0" tIns="12700" rIns="0" bIns="0" rtlCol="0">
            <a:spAutoFit/>
          </a:bodyPr>
          <a:lstStyle/>
          <a:p>
            <a:pPr algn="ctr">
              <a:lnSpc>
                <a:spcPct val="100000"/>
              </a:lnSpc>
              <a:spcBef>
                <a:spcPts val="100"/>
              </a:spcBef>
            </a:pPr>
            <a:r>
              <a:rPr lang="en-IN" sz="2000" b="1" spc="-200" dirty="0" smtClean="0">
                <a:solidFill>
                  <a:srgbClr val="BF0000"/>
                </a:solidFill>
                <a:latin typeface="Times New Roman"/>
                <a:cs typeface="Times New Roman"/>
              </a:rPr>
              <a:t>SRM  </a:t>
            </a:r>
            <a:r>
              <a:rPr sz="2000" b="1" spc="-200" dirty="0" smtClean="0">
                <a:solidFill>
                  <a:srgbClr val="BF0000"/>
                </a:solidFill>
                <a:latin typeface="Times New Roman"/>
                <a:cs typeface="Times New Roman"/>
              </a:rPr>
              <a:t>INSTITUTE </a:t>
            </a:r>
            <a:r>
              <a:rPr sz="2000" b="1" spc="-254" dirty="0">
                <a:solidFill>
                  <a:srgbClr val="BF0000"/>
                </a:solidFill>
                <a:latin typeface="Times New Roman"/>
                <a:cs typeface="Times New Roman"/>
              </a:rPr>
              <a:t>OF </a:t>
            </a:r>
            <a:r>
              <a:rPr lang="en-IN" sz="2000" b="1" spc="-254" dirty="0">
                <a:solidFill>
                  <a:srgbClr val="BF0000"/>
                </a:solidFill>
                <a:latin typeface="Times New Roman"/>
                <a:cs typeface="Times New Roman"/>
              </a:rPr>
              <a:t> </a:t>
            </a:r>
            <a:r>
              <a:rPr sz="2000" b="1" spc="-265" dirty="0" smtClean="0">
                <a:solidFill>
                  <a:srgbClr val="BF0000"/>
                </a:solidFill>
                <a:latin typeface="Times New Roman"/>
                <a:cs typeface="Times New Roman"/>
              </a:rPr>
              <a:t>SCIENCE </a:t>
            </a:r>
            <a:r>
              <a:rPr sz="2000" b="1" spc="-105" dirty="0">
                <a:solidFill>
                  <a:srgbClr val="BF0000"/>
                </a:solidFill>
                <a:latin typeface="Times New Roman"/>
                <a:cs typeface="Times New Roman"/>
              </a:rPr>
              <a:t>AND</a:t>
            </a:r>
            <a:r>
              <a:rPr sz="2000" b="1" spc="-355" dirty="0">
                <a:solidFill>
                  <a:srgbClr val="BF0000"/>
                </a:solidFill>
                <a:latin typeface="Times New Roman"/>
                <a:cs typeface="Times New Roman"/>
              </a:rPr>
              <a:t> </a:t>
            </a:r>
            <a:r>
              <a:rPr sz="2000" b="1" spc="-225" dirty="0">
                <a:solidFill>
                  <a:srgbClr val="BF0000"/>
                </a:solidFill>
                <a:latin typeface="Times New Roman"/>
                <a:cs typeface="Times New Roman"/>
              </a:rPr>
              <a:t>TECHNOLOGY,</a:t>
            </a:r>
            <a:endParaRPr sz="2000" dirty="0">
              <a:latin typeface="Times New Roman"/>
              <a:cs typeface="Times New Roman"/>
            </a:endParaRPr>
          </a:p>
          <a:p>
            <a:pPr marL="6350" algn="ctr">
              <a:lnSpc>
                <a:spcPct val="100000"/>
              </a:lnSpc>
              <a:spcBef>
                <a:spcPts val="25"/>
              </a:spcBef>
            </a:pPr>
            <a:r>
              <a:rPr b="1" spc="-145" dirty="0">
                <a:solidFill>
                  <a:srgbClr val="BF0000"/>
                </a:solidFill>
                <a:latin typeface="Times New Roman"/>
                <a:cs typeface="Times New Roman"/>
              </a:rPr>
              <a:t>CHENNAI.</a:t>
            </a:r>
            <a:endParaRPr dirty="0">
              <a:latin typeface="Times New Roman"/>
              <a:cs typeface="Times New Roman"/>
            </a:endParaRPr>
          </a:p>
        </p:txBody>
      </p:sp>
      <p:sp>
        <p:nvSpPr>
          <p:cNvPr id="12" name="object 12"/>
          <p:cNvSpPr/>
          <p:nvPr/>
        </p:nvSpPr>
        <p:spPr>
          <a:xfrm>
            <a:off x="190500" y="190502"/>
            <a:ext cx="1040809" cy="1080119"/>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179291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do {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while (turn == j); </a:t>
            </a:r>
          </a:p>
          <a:p>
            <a:pPr marL="341313" lvl="0" indent="-341313" eaLnBrk="0" fontAlgn="base" hangingPunct="0">
              <a:spcBef>
                <a:spcPct val="35000"/>
              </a:spcBef>
              <a:spcAft>
                <a:spcPct val="0"/>
              </a:spcAft>
              <a:buClr>
                <a:srgbClr val="993300"/>
              </a:buClr>
              <a:buSzPct val="90000"/>
              <a:buNone/>
            </a:pPr>
            <a:endParaRPr kumimoji="1" lang="en-US" sz="400" b="1"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critical section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turn = j; </a:t>
            </a:r>
          </a:p>
          <a:p>
            <a:pPr marL="341313" lvl="0" indent="-341313" eaLnBrk="0" fontAlgn="base" hangingPunct="0">
              <a:spcBef>
                <a:spcPct val="35000"/>
              </a:spcBef>
              <a:spcAft>
                <a:spcPct val="0"/>
              </a:spcAft>
              <a:buClr>
                <a:srgbClr val="993300"/>
              </a:buClr>
              <a:buSzPct val="90000"/>
              <a:buNone/>
            </a:pPr>
            <a:endParaRPr kumimoji="1" lang="en-US" sz="400" b="1"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remainder section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 while (true); </a:t>
            </a:r>
          </a:p>
          <a:p>
            <a:endParaRPr lang="en-IN" dirty="0"/>
          </a:p>
        </p:txBody>
      </p:sp>
      <p:sp>
        <p:nvSpPr>
          <p:cNvPr id="3" name="Rectangle 2"/>
          <p:cNvSpPr>
            <a:spLocks noGrp="1" noChangeArrowheads="1"/>
          </p:cNvSpPr>
          <p:nvPr/>
        </p:nvSpPr>
        <p:spPr bwMode="auto">
          <a:xfrm>
            <a:off x="426244" y="838200"/>
            <a:ext cx="8291513"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Algorithm for Process P</a:t>
            </a:r>
            <a:r>
              <a:rPr lang="en-US" baseline="-25000" dirty="0" smtClean="0">
                <a:solidFill>
                  <a:schemeClr val="accent2"/>
                </a:solidFill>
              </a:rPr>
              <a:t>i</a:t>
            </a:r>
          </a:p>
        </p:txBody>
      </p:sp>
    </p:spTree>
    <p:extLst>
      <p:ext uri="{BB962C8B-B14F-4D97-AF65-F5344CB8AC3E}">
        <p14:creationId xmlns="" xmlns:p14="http://schemas.microsoft.com/office/powerpoint/2010/main" val="4146197895"/>
      </p:ext>
    </p:extLst>
  </p:cSld>
  <p:clrMapOvr>
    <a:masterClrMapping/>
  </p:clrMapOvr>
  <p:transition>
    <p:pull dir="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lgn="ctr" eaLnBrk="0" fontAlgn="base" hangingPunct="0">
              <a:spcBef>
                <a:spcPct val="50000"/>
              </a:spcBef>
              <a:spcAft>
                <a:spcPct val="0"/>
              </a:spcAft>
              <a:buNone/>
            </a:pPr>
            <a:r>
              <a:rPr lang="en-US" altLang="en-US" sz="1800" dirty="0">
                <a:solidFill>
                  <a:srgbClr val="000000"/>
                </a:solidFill>
                <a:latin typeface="Helvetica" pitchFamily="-84" charset="0"/>
                <a:ea typeface="MS PGothic" pitchFamily="34" charset="-128"/>
              </a:rPr>
              <a:t>Deadlock can arise if four conditions hold simultaneously</a:t>
            </a:r>
            <a:r>
              <a:rPr lang="en-US" altLang="en-US" sz="1800" dirty="0" smtClean="0">
                <a:solidFill>
                  <a:srgbClr val="000000"/>
                </a:solidFill>
                <a:latin typeface="Helvetica" pitchFamily="-84" charset="0"/>
                <a:ea typeface="MS PGothic" pitchFamily="34" charset="-128"/>
              </a:rPr>
              <a:t>.</a:t>
            </a:r>
            <a:endParaRPr kumimoji="1" lang="en-US" altLang="en-US" sz="1800" b="1" kern="0" dirty="0" smtClean="0">
              <a:solidFill>
                <a:srgbClr val="3366FF"/>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1800" b="1" kern="0" dirty="0">
              <a:solidFill>
                <a:srgbClr val="3366FF"/>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smtClean="0">
                <a:solidFill>
                  <a:srgbClr val="3366FF"/>
                </a:solidFill>
                <a:latin typeface="Helvetica"/>
                <a:ea typeface="MS PGothic" pitchFamily="34" charset="-128"/>
              </a:rPr>
              <a:t>Mutual </a:t>
            </a:r>
            <a:r>
              <a:rPr kumimoji="1" lang="en-US" altLang="en-US" sz="1800" b="1" kern="0" dirty="0">
                <a:solidFill>
                  <a:srgbClr val="3366FF"/>
                </a:solidFill>
                <a:latin typeface="Helvetica"/>
                <a:ea typeface="MS PGothic" pitchFamily="34" charset="-128"/>
              </a:rPr>
              <a:t>exclusion</a:t>
            </a:r>
            <a:r>
              <a:rPr kumimoji="1" lang="en-US" altLang="en-US" sz="1800" b="1" kern="0" dirty="0">
                <a:solidFill>
                  <a:srgbClr val="000000"/>
                </a:solidFill>
                <a:latin typeface="Helvetica"/>
                <a:ea typeface="MS PGothic" pitchFamily="34" charset="-128"/>
              </a:rPr>
              <a:t>:</a:t>
            </a:r>
            <a:r>
              <a:rPr kumimoji="1" lang="en-US" altLang="en-US" sz="1800" kern="0" dirty="0">
                <a:solidFill>
                  <a:srgbClr val="000000"/>
                </a:solidFill>
                <a:latin typeface="Helvetica"/>
                <a:ea typeface="MS PGothic" pitchFamily="34" charset="-128"/>
              </a:rPr>
              <a:t>  only one process at a time can use a resource</a:t>
            </a: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3366FF"/>
                </a:solidFill>
                <a:latin typeface="Helvetica"/>
                <a:ea typeface="MS PGothic" pitchFamily="34" charset="-128"/>
              </a:rPr>
              <a:t>Hold and wait</a:t>
            </a:r>
            <a:r>
              <a:rPr kumimoji="1" lang="en-US" altLang="en-US" sz="1800" b="1" kern="0" dirty="0">
                <a:solidFill>
                  <a:srgbClr val="000000"/>
                </a:solidFill>
                <a:latin typeface="Helvetica"/>
                <a:ea typeface="MS PGothic" pitchFamily="34" charset="-128"/>
              </a:rPr>
              <a:t>:</a:t>
            </a:r>
            <a:r>
              <a:rPr kumimoji="1" lang="en-US" altLang="en-US" sz="1800" kern="0" dirty="0">
                <a:solidFill>
                  <a:srgbClr val="000000"/>
                </a:solidFill>
                <a:latin typeface="Helvetica"/>
                <a:ea typeface="MS PGothic" pitchFamily="34" charset="-128"/>
              </a:rPr>
              <a:t>  a process holding at least one resource is waiting to acquire additional resources held by other processes</a:t>
            </a: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3366FF"/>
                </a:solidFill>
                <a:latin typeface="Helvetica"/>
                <a:ea typeface="MS PGothic" pitchFamily="34" charset="-128"/>
              </a:rPr>
              <a:t>No preemption</a:t>
            </a:r>
            <a:r>
              <a:rPr kumimoji="1" lang="en-US" altLang="en-US" sz="1800" b="1" kern="0" dirty="0">
                <a:solidFill>
                  <a:srgbClr val="000000"/>
                </a:solidFill>
                <a:latin typeface="Helvetica"/>
                <a:ea typeface="MS PGothic" pitchFamily="34" charset="-128"/>
              </a:rPr>
              <a:t>:</a:t>
            </a:r>
            <a:r>
              <a:rPr kumimoji="1" lang="en-US" altLang="en-US" sz="1800" kern="0" dirty="0">
                <a:solidFill>
                  <a:srgbClr val="000000"/>
                </a:solidFill>
                <a:latin typeface="Helvetica"/>
                <a:ea typeface="MS PGothic" pitchFamily="34" charset="-128"/>
              </a:rPr>
              <a:t>  a resource can be released only voluntarily by the process holding it, after that process has completed its task</a:t>
            </a: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3366FF"/>
                </a:solidFill>
                <a:latin typeface="Helvetica"/>
                <a:ea typeface="MS PGothic" pitchFamily="34" charset="-128"/>
              </a:rPr>
              <a:t>Circular wait</a:t>
            </a:r>
            <a:r>
              <a:rPr kumimoji="1" lang="en-US" altLang="en-US" sz="1800" b="1" kern="0" dirty="0">
                <a:solidFill>
                  <a:srgbClr val="000000"/>
                </a:solidFill>
                <a:latin typeface="Helvetica"/>
                <a:ea typeface="MS PGothic" pitchFamily="34" charset="-128"/>
              </a:rPr>
              <a:t>:</a:t>
            </a:r>
            <a:r>
              <a:rPr kumimoji="1" lang="en-US" altLang="en-US" sz="1800" kern="0" dirty="0">
                <a:solidFill>
                  <a:srgbClr val="000000"/>
                </a:solidFill>
                <a:latin typeface="Helvetica"/>
                <a:ea typeface="MS PGothic" pitchFamily="34" charset="-128"/>
              </a:rPr>
              <a:t>  there exists a set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0</a:t>
            </a: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1</a:t>
            </a:r>
            <a:r>
              <a:rPr kumimoji="1" lang="en-US" altLang="en-US" sz="1800" kern="0" dirty="0">
                <a:solidFill>
                  <a:srgbClr val="000000"/>
                </a:solidFill>
                <a:latin typeface="Helvetica"/>
                <a:ea typeface="MS PGothic" pitchFamily="34" charset="-128"/>
              </a:rPr>
              <a:t>, …, </a:t>
            </a:r>
            <a:r>
              <a:rPr kumimoji="1" lang="en-US" altLang="en-US" sz="1800" i="1" kern="0" dirty="0" err="1">
                <a:solidFill>
                  <a:srgbClr val="000000"/>
                </a:solidFill>
                <a:latin typeface="Helvetica"/>
                <a:ea typeface="MS PGothic" pitchFamily="34" charset="-128"/>
              </a:rPr>
              <a:t>P</a:t>
            </a:r>
            <a:r>
              <a:rPr kumimoji="1" lang="en-US" altLang="en-US" sz="1800" kern="0" baseline="-25000" dirty="0" err="1">
                <a:solidFill>
                  <a:srgbClr val="000000"/>
                </a:solidFill>
                <a:latin typeface="Helvetica"/>
                <a:ea typeface="MS PGothic" pitchFamily="34" charset="-128"/>
              </a:rPr>
              <a:t>n</a:t>
            </a:r>
            <a:r>
              <a:rPr kumimoji="1" lang="en-US" altLang="en-US" sz="1800" kern="0" dirty="0">
                <a:solidFill>
                  <a:srgbClr val="000000"/>
                </a:solidFill>
                <a:latin typeface="Helvetica"/>
                <a:ea typeface="MS PGothic" pitchFamily="34" charset="-128"/>
              </a:rPr>
              <a:t>} of waiting processes such that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0 </a:t>
            </a:r>
            <a:r>
              <a:rPr kumimoji="1" lang="en-US" altLang="en-US" sz="1800" kern="0" dirty="0">
                <a:solidFill>
                  <a:srgbClr val="000000"/>
                </a:solidFill>
                <a:latin typeface="Helvetica"/>
                <a:ea typeface="MS PGothic" pitchFamily="34" charset="-128"/>
              </a:rPr>
              <a:t>is waiting for a resource that is held by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1</a:t>
            </a: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1</a:t>
            </a:r>
            <a:r>
              <a:rPr kumimoji="1" lang="en-US" altLang="en-US" sz="1800" kern="0" dirty="0">
                <a:solidFill>
                  <a:srgbClr val="000000"/>
                </a:solidFill>
                <a:latin typeface="Helvetica"/>
                <a:ea typeface="MS PGothic" pitchFamily="34" charset="-128"/>
              </a:rPr>
              <a:t> is waiting for a resource that is held by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2</a:t>
            </a:r>
            <a:r>
              <a:rPr kumimoji="1" lang="en-US" altLang="en-US" sz="1800" kern="0" dirty="0">
                <a:solidFill>
                  <a:srgbClr val="000000"/>
                </a:solidFill>
                <a:latin typeface="Helvetica"/>
                <a:ea typeface="MS PGothic" pitchFamily="34" charset="-128"/>
              </a:rPr>
              <a:t>, …, </a:t>
            </a:r>
            <a:r>
              <a:rPr kumimoji="1" lang="en-US" altLang="en-US" sz="1800" i="1" kern="0" dirty="0" err="1">
                <a:solidFill>
                  <a:srgbClr val="000000"/>
                </a:solidFill>
                <a:latin typeface="Helvetica"/>
                <a:ea typeface="MS PGothic" pitchFamily="34" charset="-128"/>
              </a:rPr>
              <a:t>P</a:t>
            </a:r>
            <a:r>
              <a:rPr kumimoji="1" lang="en-US" altLang="en-US" sz="1800" i="1" kern="0" baseline="-25000" dirty="0" err="1">
                <a:solidFill>
                  <a:srgbClr val="000000"/>
                </a:solidFill>
                <a:latin typeface="Helvetica"/>
                <a:ea typeface="MS PGothic" pitchFamily="34" charset="-128"/>
              </a:rPr>
              <a:t>n</a:t>
            </a:r>
            <a:r>
              <a:rPr kumimoji="1" lang="en-US" altLang="en-US" sz="1800" kern="0" baseline="-25000" dirty="0">
                <a:solidFill>
                  <a:srgbClr val="000000"/>
                </a:solidFill>
                <a:latin typeface="Helvetica"/>
                <a:ea typeface="MS PGothic" pitchFamily="34" charset="-128"/>
              </a:rPr>
              <a:t>–1</a:t>
            </a:r>
            <a:r>
              <a:rPr kumimoji="1" lang="en-US" altLang="en-US" sz="1800" kern="0" dirty="0">
                <a:solidFill>
                  <a:srgbClr val="000000"/>
                </a:solidFill>
                <a:latin typeface="Helvetica"/>
                <a:ea typeface="MS PGothic" pitchFamily="34" charset="-128"/>
              </a:rPr>
              <a:t> is waiting for a resource that is held by </a:t>
            </a:r>
            <a:r>
              <a:rPr kumimoji="1" lang="en-US" altLang="en-US" sz="1800" i="1" kern="0" dirty="0" err="1">
                <a:solidFill>
                  <a:srgbClr val="000000"/>
                </a:solidFill>
                <a:latin typeface="Helvetica"/>
                <a:ea typeface="MS PGothic" pitchFamily="34" charset="-128"/>
              </a:rPr>
              <a:t>P</a:t>
            </a:r>
            <a:r>
              <a:rPr kumimoji="1" lang="en-US" altLang="en-US" sz="1800" kern="0" baseline="-25000" dirty="0" err="1">
                <a:solidFill>
                  <a:srgbClr val="000000"/>
                </a:solidFill>
                <a:latin typeface="Helvetica"/>
                <a:ea typeface="MS PGothic" pitchFamily="34" charset="-128"/>
              </a:rPr>
              <a:t>n</a:t>
            </a:r>
            <a:r>
              <a:rPr kumimoji="1" lang="en-US" altLang="en-US" sz="1800" kern="0" dirty="0">
                <a:solidFill>
                  <a:srgbClr val="000000"/>
                </a:solidFill>
                <a:latin typeface="Helvetica"/>
                <a:ea typeface="MS PGothic" pitchFamily="34" charset="-128"/>
              </a:rPr>
              <a:t>, and </a:t>
            </a:r>
            <a:r>
              <a:rPr kumimoji="1" lang="en-US" altLang="en-US" sz="1800" i="1" kern="0" dirty="0" err="1">
                <a:solidFill>
                  <a:srgbClr val="000000"/>
                </a:solidFill>
                <a:latin typeface="Helvetica"/>
                <a:ea typeface="MS PGothic" pitchFamily="34" charset="-128"/>
              </a:rPr>
              <a:t>P</a:t>
            </a:r>
            <a:r>
              <a:rPr kumimoji="1" lang="en-US" altLang="en-US" sz="1800" kern="0" baseline="-25000" dirty="0" err="1">
                <a:solidFill>
                  <a:srgbClr val="000000"/>
                </a:solidFill>
                <a:latin typeface="Helvetica"/>
                <a:ea typeface="MS PGothic" pitchFamily="34" charset="-128"/>
              </a:rPr>
              <a:t>n</a:t>
            </a:r>
            <a:r>
              <a:rPr kumimoji="1" lang="en-US" altLang="en-US" sz="1800" kern="0" dirty="0">
                <a:solidFill>
                  <a:srgbClr val="000000"/>
                </a:solidFill>
                <a:latin typeface="Helvetica"/>
                <a:ea typeface="MS PGothic" pitchFamily="34" charset="-128"/>
              </a:rPr>
              <a:t> is waiting for a resource that is held by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0</a:t>
            </a:r>
            <a:r>
              <a:rPr kumimoji="1" lang="en-US" altLang="en-US" sz="1800" kern="0" dirty="0">
                <a:solidFill>
                  <a:srgbClr val="000000"/>
                </a:solidFill>
                <a:latin typeface="Helvetica"/>
                <a:ea typeface="MS PGothic" pitchFamily="34" charset="-128"/>
              </a:rPr>
              <a:t>.</a:t>
            </a:r>
          </a:p>
          <a:p>
            <a:endParaRPr lang="en-IN" dirty="0"/>
          </a:p>
        </p:txBody>
      </p:sp>
      <p:sp>
        <p:nvSpPr>
          <p:cNvPr id="3" name="Rectangle 2"/>
          <p:cNvSpPr>
            <a:spLocks noGrp="1" noChangeArrowheads="1"/>
          </p:cNvSpPr>
          <p:nvPr/>
        </p:nvSpPr>
        <p:spPr bwMode="auto">
          <a:xfrm>
            <a:off x="603250" y="838200"/>
            <a:ext cx="79375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Deadlock Characterization</a:t>
            </a:r>
          </a:p>
        </p:txBody>
      </p:sp>
    </p:spTree>
    <p:extLst>
      <p:ext uri="{BB962C8B-B14F-4D97-AF65-F5344CB8AC3E}">
        <p14:creationId xmlns="" xmlns:p14="http://schemas.microsoft.com/office/powerpoint/2010/main" val="1003388596"/>
      </p:ext>
    </p:extLst>
  </p:cSld>
  <p:clrMapOvr>
    <a:masterClrMapping/>
  </p:clrMapOvr>
  <p:transition>
    <p:pull dir="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Deadlocks can occur via system calls, locking, etc.</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See example box in text page 318 for </a:t>
            </a:r>
            <a:r>
              <a:rPr kumimoji="1" lang="en-US" altLang="en-US" sz="1800" kern="0" dirty="0" err="1">
                <a:solidFill>
                  <a:srgbClr val="000000"/>
                </a:solidFill>
                <a:latin typeface="Helvetica"/>
                <a:ea typeface="MS PGothic" pitchFamily="34" charset="-128"/>
              </a:rPr>
              <a:t>mutex</a:t>
            </a:r>
            <a:r>
              <a:rPr kumimoji="1" lang="en-US" altLang="en-US" sz="1800" kern="0" dirty="0">
                <a:solidFill>
                  <a:srgbClr val="000000"/>
                </a:solidFill>
                <a:latin typeface="Helvetica"/>
                <a:ea typeface="MS PGothic" pitchFamily="34" charset="-128"/>
              </a:rPr>
              <a:t> deadlock</a:t>
            </a:r>
          </a:p>
          <a:p>
            <a:endParaRPr lang="en-IN" dirty="0"/>
          </a:p>
        </p:txBody>
      </p:sp>
      <p:sp>
        <p:nvSpPr>
          <p:cNvPr id="3" name="Rectangle 2"/>
          <p:cNvSpPr>
            <a:spLocks noGrp="1" noChangeArrowheads="1"/>
          </p:cNvSpPr>
          <p:nvPr/>
        </p:nvSpPr>
        <p:spPr bwMode="auto">
          <a:xfrm>
            <a:off x="573680" y="838200"/>
            <a:ext cx="79375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Deadlock with </a:t>
            </a:r>
            <a:r>
              <a:rPr lang="en-US" altLang="en-US" dirty="0" err="1" smtClean="0">
                <a:solidFill>
                  <a:schemeClr val="accent2"/>
                </a:solidFill>
              </a:rPr>
              <a:t>Mutex</a:t>
            </a:r>
            <a:r>
              <a:rPr lang="en-US" altLang="en-US" dirty="0" smtClean="0">
                <a:solidFill>
                  <a:schemeClr val="accent2"/>
                </a:solidFill>
              </a:rPr>
              <a:t> Locks</a:t>
            </a:r>
          </a:p>
        </p:txBody>
      </p:sp>
    </p:spTree>
    <p:extLst>
      <p:ext uri="{BB962C8B-B14F-4D97-AF65-F5344CB8AC3E}">
        <p14:creationId xmlns="" xmlns:p14="http://schemas.microsoft.com/office/powerpoint/2010/main" val="2393694520"/>
      </p:ext>
    </p:extLst>
  </p:cSld>
  <p:clrMapOvr>
    <a:masterClrMapping/>
  </p:clrMapOvr>
  <p:transition>
    <p:pull dir="rd"/>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lgn="ctr" eaLnBrk="0" fontAlgn="base" hangingPunct="0">
              <a:spcBef>
                <a:spcPct val="50000"/>
              </a:spcBef>
              <a:spcAft>
                <a:spcPct val="0"/>
              </a:spcAft>
              <a:buNone/>
            </a:pPr>
            <a:r>
              <a:rPr lang="en-US" altLang="en-US" sz="2000" dirty="0">
                <a:solidFill>
                  <a:srgbClr val="000000"/>
                </a:solidFill>
                <a:latin typeface="Helvetica" pitchFamily="-84" charset="0"/>
                <a:ea typeface="MS PGothic" pitchFamily="34" charset="-128"/>
              </a:rPr>
              <a:t>A set of vertices </a:t>
            </a:r>
            <a:r>
              <a:rPr lang="en-US" altLang="en-US" sz="2000" i="1" dirty="0">
                <a:solidFill>
                  <a:srgbClr val="000000"/>
                </a:solidFill>
                <a:latin typeface="Helvetica" pitchFamily="-84" charset="0"/>
                <a:ea typeface="MS PGothic" pitchFamily="34" charset="-128"/>
              </a:rPr>
              <a:t>V</a:t>
            </a:r>
            <a:r>
              <a:rPr lang="en-US" altLang="en-US" sz="2000" dirty="0">
                <a:solidFill>
                  <a:srgbClr val="000000"/>
                </a:solidFill>
                <a:latin typeface="Helvetica" pitchFamily="-84" charset="0"/>
                <a:ea typeface="MS PGothic" pitchFamily="34" charset="-128"/>
              </a:rPr>
              <a:t> and a set of edges </a:t>
            </a:r>
            <a:r>
              <a:rPr lang="en-US" altLang="en-US" sz="2000" i="1" dirty="0">
                <a:solidFill>
                  <a:srgbClr val="000000"/>
                </a:solidFill>
                <a:latin typeface="Helvetica" pitchFamily="-84" charset="0"/>
                <a:ea typeface="MS PGothic" pitchFamily="34" charset="-128"/>
              </a:rPr>
              <a:t>E</a:t>
            </a:r>
            <a:r>
              <a:rPr lang="en-US" altLang="en-US" sz="2000" dirty="0" smtClean="0">
                <a:solidFill>
                  <a:srgbClr val="000000"/>
                </a:solidFill>
                <a:latin typeface="Helvetica" pitchFamily="-84" charset="0"/>
                <a:ea typeface="MS PGothic" pitchFamily="34" charset="-128"/>
              </a:rPr>
              <a:t>.</a:t>
            </a:r>
            <a:endParaRPr kumimoji="1" lang="en-US" altLang="en-US" sz="1800" kern="0" dirty="0" smtClean="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smtClean="0">
                <a:solidFill>
                  <a:srgbClr val="000000"/>
                </a:solidFill>
                <a:latin typeface="Helvetica"/>
                <a:ea typeface="MS PGothic" pitchFamily="34" charset="-128"/>
              </a:rPr>
              <a:t>V </a:t>
            </a:r>
            <a:r>
              <a:rPr kumimoji="1" lang="en-US" altLang="en-US" sz="1800" kern="0" dirty="0">
                <a:solidFill>
                  <a:srgbClr val="000000"/>
                </a:solidFill>
                <a:latin typeface="Helvetica"/>
                <a:ea typeface="MS PGothic" pitchFamily="34" charset="-128"/>
              </a:rPr>
              <a:t>is partitioned into two types:</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i="1" kern="0" dirty="0">
                <a:solidFill>
                  <a:srgbClr val="000000"/>
                </a:solidFill>
                <a:latin typeface="Helvetica"/>
                <a:ea typeface="MS PGothic" pitchFamily="34" charset="-128"/>
              </a:rPr>
              <a:t>P</a:t>
            </a:r>
            <a:r>
              <a:rPr kumimoji="1" lang="en-US" altLang="en-US" sz="1800" kern="0" dirty="0">
                <a:solidFill>
                  <a:srgbClr val="000000"/>
                </a:solidFill>
                <a:latin typeface="Helvetica"/>
                <a:ea typeface="MS PGothic" pitchFamily="34" charset="-128"/>
              </a:rPr>
              <a:t> =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1</a:t>
            </a: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2</a:t>
            </a:r>
            <a:r>
              <a:rPr kumimoji="1" lang="en-US" altLang="en-US" sz="1800" kern="0" dirty="0">
                <a:solidFill>
                  <a:srgbClr val="000000"/>
                </a:solidFill>
                <a:latin typeface="Helvetica"/>
                <a:ea typeface="MS PGothic" pitchFamily="34" charset="-128"/>
              </a:rPr>
              <a:t>, …, </a:t>
            </a:r>
            <a:r>
              <a:rPr kumimoji="1" lang="en-US" altLang="en-US" sz="1800" i="1" kern="0" dirty="0" err="1">
                <a:solidFill>
                  <a:srgbClr val="000000"/>
                </a:solidFill>
                <a:latin typeface="Helvetica"/>
                <a:ea typeface="MS PGothic" pitchFamily="34" charset="-128"/>
              </a:rPr>
              <a:t>P</a:t>
            </a:r>
            <a:r>
              <a:rPr kumimoji="1" lang="en-US" altLang="en-US" sz="1800" i="1" kern="0" baseline="-25000" dirty="0" err="1">
                <a:solidFill>
                  <a:srgbClr val="000000"/>
                </a:solidFill>
                <a:latin typeface="Helvetica"/>
                <a:ea typeface="MS PGothic" pitchFamily="34" charset="-128"/>
              </a:rPr>
              <a:t>n</a:t>
            </a:r>
            <a:r>
              <a:rPr kumimoji="1" lang="en-US" altLang="en-US" sz="1800" kern="0" dirty="0">
                <a:solidFill>
                  <a:srgbClr val="000000"/>
                </a:solidFill>
                <a:latin typeface="Helvetica"/>
                <a:ea typeface="MS PGothic" pitchFamily="34" charset="-128"/>
              </a:rPr>
              <a:t>}, the set consisting of all the processes in the system</a:t>
            </a:r>
            <a:br>
              <a:rPr kumimoji="1" lang="en-US" altLang="en-US" sz="1800" kern="0" dirty="0">
                <a:solidFill>
                  <a:srgbClr val="000000"/>
                </a:solidFill>
                <a:latin typeface="Helvetica"/>
                <a:ea typeface="MS PGothic" pitchFamily="34" charset="-128"/>
              </a:rPr>
            </a:br>
            <a:endParaRPr kumimoji="1" lang="en-US" altLang="en-US" sz="1800" kern="0" dirty="0">
              <a:solidFill>
                <a:srgbClr val="000000"/>
              </a:solidFill>
              <a:latin typeface="Helvetica"/>
              <a:ea typeface="MS PGothic" pitchFamily="34" charset="-128"/>
            </a:endParaRP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i="1" kern="0" dirty="0">
                <a:solidFill>
                  <a:srgbClr val="000000"/>
                </a:solidFill>
                <a:latin typeface="Helvetica"/>
                <a:ea typeface="MS PGothic" pitchFamily="34" charset="-128"/>
              </a:rPr>
              <a:t>R</a:t>
            </a:r>
            <a:r>
              <a:rPr kumimoji="1" lang="en-US" altLang="en-US" sz="1800" kern="0" dirty="0">
                <a:solidFill>
                  <a:srgbClr val="000000"/>
                </a:solidFill>
                <a:latin typeface="Helvetica"/>
                <a:ea typeface="MS PGothic" pitchFamily="34" charset="-128"/>
              </a:rPr>
              <a:t> = {</a:t>
            </a:r>
            <a:r>
              <a:rPr kumimoji="1" lang="en-US" altLang="en-US" sz="1800" i="1" kern="0" dirty="0">
                <a:solidFill>
                  <a:srgbClr val="000000"/>
                </a:solidFill>
                <a:latin typeface="Helvetica"/>
                <a:ea typeface="MS PGothic" pitchFamily="34" charset="-128"/>
              </a:rPr>
              <a:t>R</a:t>
            </a:r>
            <a:r>
              <a:rPr kumimoji="1" lang="en-US" altLang="en-US" sz="1800" kern="0" baseline="-25000" dirty="0">
                <a:solidFill>
                  <a:srgbClr val="000000"/>
                </a:solidFill>
                <a:latin typeface="Helvetica"/>
                <a:ea typeface="MS PGothic" pitchFamily="34" charset="-128"/>
              </a:rPr>
              <a:t>1</a:t>
            </a: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R</a:t>
            </a:r>
            <a:r>
              <a:rPr kumimoji="1" lang="en-US" altLang="en-US" sz="1800" kern="0" baseline="-25000" dirty="0">
                <a:solidFill>
                  <a:srgbClr val="000000"/>
                </a:solidFill>
                <a:latin typeface="Helvetica"/>
                <a:ea typeface="MS PGothic" pitchFamily="34" charset="-128"/>
              </a:rPr>
              <a:t>2</a:t>
            </a:r>
            <a:r>
              <a:rPr kumimoji="1" lang="en-US" altLang="en-US" sz="1800" kern="0" dirty="0">
                <a:solidFill>
                  <a:srgbClr val="000000"/>
                </a:solidFill>
                <a:latin typeface="Helvetica"/>
                <a:ea typeface="MS PGothic" pitchFamily="34" charset="-128"/>
              </a:rPr>
              <a:t>, …, </a:t>
            </a:r>
            <a:r>
              <a:rPr kumimoji="1" lang="en-US" altLang="en-US" sz="1800" i="1" kern="0" dirty="0" err="1">
                <a:solidFill>
                  <a:srgbClr val="000000"/>
                </a:solidFill>
                <a:latin typeface="Helvetica"/>
                <a:ea typeface="MS PGothic" pitchFamily="34" charset="-128"/>
              </a:rPr>
              <a:t>R</a:t>
            </a:r>
            <a:r>
              <a:rPr kumimoji="1" lang="en-US" altLang="en-US" sz="1800" i="1" kern="0" baseline="-25000" dirty="0" err="1">
                <a:solidFill>
                  <a:srgbClr val="000000"/>
                </a:solidFill>
                <a:latin typeface="Helvetica"/>
                <a:ea typeface="MS PGothic" pitchFamily="34" charset="-128"/>
              </a:rPr>
              <a:t>m</a:t>
            </a:r>
            <a:r>
              <a:rPr kumimoji="1" lang="en-US" altLang="en-US" sz="1800" kern="0" dirty="0">
                <a:solidFill>
                  <a:srgbClr val="000000"/>
                </a:solidFill>
                <a:latin typeface="Helvetica"/>
                <a:ea typeface="MS PGothic" pitchFamily="34" charset="-128"/>
              </a:rPr>
              <a:t>}, the set consisting of all resource types in the system</a:t>
            </a:r>
          </a:p>
          <a:p>
            <a:pPr lvl="1" eaLnBrk="0" fontAlgn="base" hangingPunct="0">
              <a:spcBef>
                <a:spcPct val="35000"/>
              </a:spcBef>
              <a:spcAft>
                <a:spcPct val="0"/>
              </a:spcAft>
              <a:buClr>
                <a:srgbClr val="CC6600"/>
              </a:buClr>
              <a:buSzPct val="80000"/>
              <a:buFont typeface="Monotype Sorts" pitchFamily="-84" charset="2"/>
              <a:buChar char="l"/>
            </a:pPr>
            <a:endParaRPr kumimoji="1" lang="en-US" altLang="en-US" sz="9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3366FF"/>
                </a:solidFill>
                <a:latin typeface="Helvetica"/>
                <a:ea typeface="MS PGothic" pitchFamily="34" charset="-128"/>
              </a:rPr>
              <a:t>request edge</a:t>
            </a:r>
            <a:r>
              <a:rPr kumimoji="1" lang="en-US" altLang="en-US" sz="1800" kern="0" dirty="0">
                <a:solidFill>
                  <a:srgbClr val="3366FF"/>
                </a:solidFill>
                <a:latin typeface="Helvetica"/>
                <a:ea typeface="MS PGothic" pitchFamily="34" charset="-128"/>
              </a:rPr>
              <a:t> </a:t>
            </a:r>
            <a:r>
              <a:rPr kumimoji="1" lang="en-US" altLang="en-US" sz="1800" kern="0" dirty="0">
                <a:solidFill>
                  <a:srgbClr val="000000"/>
                </a:solidFill>
                <a:latin typeface="Helvetica"/>
                <a:ea typeface="MS PGothic" pitchFamily="34" charset="-128"/>
              </a:rPr>
              <a:t>– directed edge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i </a:t>
            </a:r>
            <a:r>
              <a:rPr kumimoji="1" lang="en-US" altLang="en-US" sz="1800" kern="0" dirty="0">
                <a:solidFill>
                  <a:srgbClr val="000000"/>
                </a:solidFill>
                <a:latin typeface="Helvetica"/>
                <a:ea typeface="MS PGothic" pitchFamily="34" charset="-128"/>
                <a:sym typeface="Symbol" pitchFamily="18" charset="2"/>
              </a:rPr>
              <a:t> </a:t>
            </a:r>
            <a:r>
              <a:rPr kumimoji="1" lang="en-US" altLang="en-US" sz="1800" i="1" kern="0" dirty="0" err="1">
                <a:solidFill>
                  <a:srgbClr val="000000"/>
                </a:solidFill>
                <a:latin typeface="Helvetica"/>
                <a:ea typeface="MS PGothic" pitchFamily="34" charset="-128"/>
                <a:sym typeface="Symbol" pitchFamily="18" charset="2"/>
              </a:rPr>
              <a:t>R</a:t>
            </a:r>
            <a:r>
              <a:rPr kumimoji="1" lang="en-US" altLang="en-US" sz="1800" i="1" kern="0" baseline="-25000" dirty="0" err="1">
                <a:solidFill>
                  <a:srgbClr val="000000"/>
                </a:solidFill>
                <a:latin typeface="Helvetica"/>
                <a:ea typeface="MS PGothic" pitchFamily="34" charset="-128"/>
                <a:sym typeface="Symbol" pitchFamily="18" charset="2"/>
              </a:rPr>
              <a:t>j</a:t>
            </a:r>
            <a:endParaRPr kumimoji="1" lang="en-US" altLang="en-US" sz="1800" i="1" kern="0" baseline="-25000" dirty="0">
              <a:solidFill>
                <a:srgbClr val="000000"/>
              </a:solidFill>
              <a:latin typeface="Helvetica"/>
              <a:ea typeface="MS PGothic" pitchFamily="34" charset="-128"/>
              <a:sym typeface="Symbol" pitchFamily="18" charset="2"/>
            </a:endParaRP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800" i="1" kern="0" baseline="-25000" dirty="0">
              <a:solidFill>
                <a:srgbClr val="000000"/>
              </a:solidFill>
              <a:latin typeface="Helvetica"/>
              <a:ea typeface="MS PGothic" pitchFamily="34" charset="-128"/>
              <a:sym typeface="Symbol" pitchFamily="18" charset="2"/>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3366FF"/>
                </a:solidFill>
                <a:latin typeface="Helvetica"/>
                <a:ea typeface="MS PGothic" pitchFamily="34" charset="-128"/>
                <a:sym typeface="Symbol" pitchFamily="18" charset="2"/>
              </a:rPr>
              <a:t>assignment edge</a:t>
            </a:r>
            <a:r>
              <a:rPr kumimoji="1" lang="en-US" altLang="en-US" sz="1800" kern="0" dirty="0">
                <a:solidFill>
                  <a:srgbClr val="3366FF"/>
                </a:solidFill>
                <a:latin typeface="Helvetica"/>
                <a:ea typeface="MS PGothic" pitchFamily="34" charset="-128"/>
                <a:sym typeface="Symbol" pitchFamily="18" charset="2"/>
              </a:rPr>
              <a:t> </a:t>
            </a:r>
            <a:r>
              <a:rPr kumimoji="1" lang="en-US" altLang="en-US" sz="1800" kern="0" dirty="0">
                <a:solidFill>
                  <a:srgbClr val="000000"/>
                </a:solidFill>
                <a:latin typeface="Helvetica"/>
                <a:ea typeface="MS PGothic" pitchFamily="34" charset="-128"/>
              </a:rPr>
              <a:t>– directed edge </a:t>
            </a:r>
            <a:r>
              <a:rPr kumimoji="1" lang="en-US" altLang="en-US" sz="1800" i="1" kern="0" dirty="0" err="1">
                <a:solidFill>
                  <a:srgbClr val="000000"/>
                </a:solidFill>
                <a:latin typeface="Helvetica"/>
                <a:ea typeface="MS PGothic" pitchFamily="34" charset="-128"/>
              </a:rPr>
              <a:t>R</a:t>
            </a:r>
            <a:r>
              <a:rPr kumimoji="1" lang="en-US" altLang="en-US" sz="1800" i="1" kern="0" baseline="-25000" dirty="0" err="1">
                <a:solidFill>
                  <a:srgbClr val="000000"/>
                </a:solidFill>
                <a:latin typeface="Helvetica"/>
                <a:ea typeface="MS PGothic" pitchFamily="34" charset="-128"/>
              </a:rPr>
              <a:t>j</a:t>
            </a:r>
            <a:r>
              <a:rPr kumimoji="1" lang="en-US" altLang="en-US" sz="1800" i="1" kern="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sym typeface="Symbol" pitchFamily="18" charset="2"/>
              </a:rPr>
              <a:t> </a:t>
            </a:r>
            <a:r>
              <a:rPr kumimoji="1" lang="en-US" altLang="en-US" sz="1800" i="1" kern="0" dirty="0">
                <a:solidFill>
                  <a:srgbClr val="000000"/>
                </a:solidFill>
                <a:latin typeface="Helvetica"/>
                <a:ea typeface="MS PGothic" pitchFamily="34" charset="-128"/>
                <a:sym typeface="Symbol" pitchFamily="18" charset="2"/>
              </a:rPr>
              <a:t>P</a:t>
            </a:r>
            <a:r>
              <a:rPr kumimoji="1" lang="en-US" altLang="en-US" sz="1800" i="1" kern="0" baseline="-25000" dirty="0">
                <a:solidFill>
                  <a:srgbClr val="000000"/>
                </a:solidFill>
                <a:latin typeface="Helvetica"/>
                <a:ea typeface="MS PGothic" pitchFamily="34" charset="-128"/>
                <a:sym typeface="Symbol" pitchFamily="18" charset="2"/>
              </a:rPr>
              <a:t>i</a:t>
            </a:r>
            <a:endParaRPr kumimoji="1" lang="en-US" altLang="en-US" sz="1800" kern="0" dirty="0">
              <a:solidFill>
                <a:srgbClr val="000000"/>
              </a:solidFill>
              <a:latin typeface="Helvetica"/>
              <a:ea typeface="MS PGothic" pitchFamily="34" charset="-128"/>
              <a:sym typeface="Symbol" pitchFamily="18" charset="2"/>
            </a:endParaRPr>
          </a:p>
          <a:p>
            <a:endParaRPr lang="en-IN" dirty="0"/>
          </a:p>
        </p:txBody>
      </p:sp>
      <p:sp>
        <p:nvSpPr>
          <p:cNvPr id="3" name="Rectangle 2"/>
          <p:cNvSpPr>
            <a:spLocks noGrp="1" noChangeArrowheads="1"/>
          </p:cNvSpPr>
          <p:nvPr/>
        </p:nvSpPr>
        <p:spPr bwMode="auto">
          <a:xfrm>
            <a:off x="696131" y="838200"/>
            <a:ext cx="76835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Resource-Allocation Graph</a:t>
            </a:r>
          </a:p>
        </p:txBody>
      </p:sp>
    </p:spTree>
    <p:extLst>
      <p:ext uri="{BB962C8B-B14F-4D97-AF65-F5344CB8AC3E}">
        <p14:creationId xmlns="" xmlns:p14="http://schemas.microsoft.com/office/powerpoint/2010/main" val="376608737"/>
      </p:ext>
    </p:extLst>
  </p:cSld>
  <p:clrMapOvr>
    <a:masterClrMapping/>
  </p:clrMapOvr>
  <p:transition>
    <p:pull dir="r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Process</a:t>
            </a:r>
            <a:br>
              <a:rPr kumimoji="1" lang="en-US" altLang="en-US" sz="1800" kern="0" dirty="0">
                <a:solidFill>
                  <a:srgbClr val="000000"/>
                </a:solidFill>
                <a:latin typeface="Helvetica"/>
                <a:ea typeface="MS PGothic" pitchFamily="34" charset="-128"/>
              </a:rPr>
            </a:br>
            <a:r>
              <a:rPr kumimoji="1" lang="en-US" altLang="en-US" sz="1800" kern="0" dirty="0">
                <a:solidFill>
                  <a:srgbClr val="000000"/>
                </a:solidFill>
                <a:latin typeface="Helvetica"/>
                <a:ea typeface="MS PGothic" pitchFamily="34" charset="-128"/>
              </a:rPr>
              <a:t/>
            </a:r>
            <a:br>
              <a:rPr kumimoji="1" lang="en-US" altLang="en-US" sz="1800" kern="0" dirty="0">
                <a:solidFill>
                  <a:srgbClr val="000000"/>
                </a:solidFill>
                <a:latin typeface="Helvetica"/>
                <a:ea typeface="MS PGothic" pitchFamily="34" charset="-128"/>
              </a:rPr>
            </a:br>
            <a:r>
              <a:rPr kumimoji="1" lang="en-US" altLang="en-US" sz="1800" kern="0" dirty="0">
                <a:solidFill>
                  <a:srgbClr val="000000"/>
                </a:solidFill>
                <a:latin typeface="Helvetica"/>
                <a:ea typeface="MS PGothic" pitchFamily="34" charset="-128"/>
              </a:rPr>
              <a:t/>
            </a:r>
            <a:br>
              <a:rPr kumimoji="1" lang="en-US" altLang="en-US" sz="1800" kern="0" dirty="0">
                <a:solidFill>
                  <a:srgbClr val="000000"/>
                </a:solidFill>
                <a:latin typeface="Helvetica"/>
                <a:ea typeface="MS PGothic" pitchFamily="34" charset="-128"/>
              </a:rPr>
            </a:b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Resource Type with 4 instances</a:t>
            </a:r>
          </a:p>
          <a:p>
            <a:pPr lvl="0" eaLnBrk="0" fontAlgn="base" hangingPunct="0">
              <a:spcBef>
                <a:spcPct val="35000"/>
              </a:spcBef>
              <a:spcAft>
                <a:spcPct val="0"/>
              </a:spcAft>
              <a:buClr>
                <a:srgbClr val="993300"/>
              </a:buClr>
              <a:buSzPct val="90000"/>
              <a:buNone/>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i</a:t>
            </a:r>
            <a:r>
              <a:rPr kumimoji="1" lang="en-US" altLang="en-US" sz="1800" i="1" kern="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rPr>
              <a:t>requests instance of </a:t>
            </a:r>
            <a:r>
              <a:rPr kumimoji="1" lang="en-US" altLang="en-US" sz="1800" i="1" kern="0" dirty="0" err="1">
                <a:solidFill>
                  <a:srgbClr val="000000"/>
                </a:solidFill>
                <a:latin typeface="Helvetica"/>
                <a:ea typeface="MS PGothic" pitchFamily="34" charset="-128"/>
              </a:rPr>
              <a:t>R</a:t>
            </a:r>
            <a:r>
              <a:rPr kumimoji="1" lang="en-US" altLang="en-US" sz="1800" i="1" kern="0" baseline="-25000" dirty="0" err="1">
                <a:solidFill>
                  <a:srgbClr val="000000"/>
                </a:solidFill>
                <a:latin typeface="Helvetica"/>
                <a:ea typeface="MS PGothic" pitchFamily="34" charset="-128"/>
              </a:rPr>
              <a:t>j</a:t>
            </a: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None/>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is holding an instance of </a:t>
            </a:r>
            <a:r>
              <a:rPr kumimoji="1" lang="en-US" altLang="en-US" sz="1800" i="1" kern="0" dirty="0" err="1">
                <a:solidFill>
                  <a:srgbClr val="000000"/>
                </a:solidFill>
                <a:latin typeface="Helvetica"/>
                <a:ea typeface="MS PGothic" pitchFamily="34" charset="-128"/>
              </a:rPr>
              <a:t>R</a:t>
            </a:r>
            <a:r>
              <a:rPr kumimoji="1" lang="en-US" altLang="en-US" sz="1800" i="1" kern="0" baseline="-25000" dirty="0" err="1">
                <a:solidFill>
                  <a:srgbClr val="000000"/>
                </a:solidFill>
                <a:latin typeface="Helvetica"/>
                <a:ea typeface="MS PGothic" pitchFamily="34" charset="-128"/>
              </a:rPr>
              <a:t>j</a:t>
            </a:r>
            <a:endParaRPr kumimoji="1" lang="en-US" altLang="en-US" sz="1800" i="1" kern="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666750" y="838200"/>
            <a:ext cx="78105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Resource-Allocation Graph (Cont.)</a:t>
            </a:r>
          </a:p>
        </p:txBody>
      </p:sp>
      <p:sp>
        <p:nvSpPr>
          <p:cNvPr id="4" name="Oval 3"/>
          <p:cNvSpPr>
            <a:spLocks noChangeArrowheads="1"/>
          </p:cNvSpPr>
          <p:nvPr/>
        </p:nvSpPr>
        <p:spPr bwMode="auto">
          <a:xfrm>
            <a:off x="3992823" y="2057400"/>
            <a:ext cx="495300" cy="495300"/>
          </a:xfrm>
          <a:prstGeom prst="ellipse">
            <a:avLst/>
          </a:prstGeom>
          <a:solidFill>
            <a:srgbClr val="CCECFF"/>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endParaRPr lang="en-US" altLang="en-US"/>
          </a:p>
        </p:txBody>
      </p:sp>
      <p:grpSp>
        <p:nvGrpSpPr>
          <p:cNvPr id="5" name="Group 4"/>
          <p:cNvGrpSpPr>
            <a:grpSpLocks/>
          </p:cNvGrpSpPr>
          <p:nvPr/>
        </p:nvGrpSpPr>
        <p:grpSpPr bwMode="auto">
          <a:xfrm>
            <a:off x="3992823" y="3350300"/>
            <a:ext cx="438150" cy="419100"/>
            <a:chOff x="2666" y="1966"/>
            <a:chExt cx="276" cy="264"/>
          </a:xfrm>
          <a:solidFill>
            <a:srgbClr val="CCECFF"/>
          </a:solidFill>
        </p:grpSpPr>
        <p:sp>
          <p:nvSpPr>
            <p:cNvPr id="6" name="Rectangle 5"/>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a:defRPr/>
              </a:pPr>
              <a:endParaRPr lang="en-US" altLang="en-US" smtClean="0"/>
            </a:p>
          </p:txBody>
        </p:sp>
        <p:sp>
          <p:nvSpPr>
            <p:cNvPr id="7" name="Rectangle 6"/>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a:defRPr/>
              </a:pPr>
              <a:endParaRPr lang="en-US" altLang="en-US" smtClean="0"/>
            </a:p>
          </p:txBody>
        </p:sp>
        <p:sp>
          <p:nvSpPr>
            <p:cNvPr id="8" name="Rectangle 7"/>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a:defRPr/>
              </a:pPr>
              <a:endParaRPr lang="en-US" altLang="en-US" smtClean="0"/>
            </a:p>
          </p:txBody>
        </p:sp>
        <p:sp>
          <p:nvSpPr>
            <p:cNvPr id="9" name="Rectangle 8"/>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a:defRPr/>
              </a:pPr>
              <a:endParaRPr lang="en-US" altLang="en-US" smtClean="0"/>
            </a:p>
          </p:txBody>
        </p:sp>
        <p:sp>
          <p:nvSpPr>
            <p:cNvPr id="10" name="Rectangle 9"/>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a:defRPr/>
              </a:pPr>
              <a:endParaRPr lang="en-US" altLang="en-US" smtClean="0"/>
            </a:p>
          </p:txBody>
        </p:sp>
      </p:grpSp>
      <p:sp>
        <p:nvSpPr>
          <p:cNvPr id="11" name="Oval 10"/>
          <p:cNvSpPr>
            <a:spLocks noChangeArrowheads="1"/>
          </p:cNvSpPr>
          <p:nvPr/>
        </p:nvSpPr>
        <p:spPr bwMode="auto">
          <a:xfrm>
            <a:off x="4085431" y="4279900"/>
            <a:ext cx="495300" cy="495300"/>
          </a:xfrm>
          <a:prstGeom prst="ellipse">
            <a:avLst/>
          </a:prstGeom>
          <a:solidFill>
            <a:srgbClr val="CCECFF"/>
          </a:solidFill>
          <a:ln w="9525">
            <a:solidFill>
              <a:srgbClr val="000000"/>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Helvetica" pitchFamily="-84" charset="0"/>
                <a:ea typeface="MS PGothic" pitchFamily="34" charset="-128"/>
                <a:cs typeface="+mn-cs"/>
              </a:rPr>
              <a:t>P</a:t>
            </a:r>
            <a:r>
              <a:rPr kumimoji="0" lang="en-US" altLang="en-US" sz="1800" b="0" i="1" u="none" strike="noStrike" kern="1200" cap="none" spc="0" normalizeH="0" baseline="-25000" noProof="0">
                <a:ln>
                  <a:noFill/>
                </a:ln>
                <a:solidFill>
                  <a:srgbClr val="000000"/>
                </a:solidFill>
                <a:effectLst/>
                <a:uLnTx/>
                <a:uFillTx/>
                <a:latin typeface="Helvetica" pitchFamily="-84" charset="0"/>
                <a:ea typeface="MS PGothic" pitchFamily="34" charset="-128"/>
                <a:cs typeface="+mn-cs"/>
              </a:rPr>
              <a:t>i</a:t>
            </a:r>
            <a:endParaRPr kumimoji="0" lang="en-US" altLang="en-US" sz="1800" b="0" i="1" u="none" strike="noStrike" kern="1200" cap="none" spc="0" normalizeH="0" baseline="0" noProof="0">
              <a:ln>
                <a:noFill/>
              </a:ln>
              <a:solidFill>
                <a:srgbClr val="000000"/>
              </a:solidFill>
              <a:effectLst/>
              <a:uLnTx/>
              <a:uFillTx/>
              <a:latin typeface="Helvetica" pitchFamily="-84" charset="0"/>
              <a:ea typeface="MS PGothic" pitchFamily="34" charset="-128"/>
              <a:cs typeface="+mn-cs"/>
            </a:endParaRPr>
          </a:p>
        </p:txBody>
      </p:sp>
      <p:grpSp>
        <p:nvGrpSpPr>
          <p:cNvPr id="12" name="Group 11"/>
          <p:cNvGrpSpPr>
            <a:grpSpLocks/>
          </p:cNvGrpSpPr>
          <p:nvPr/>
        </p:nvGrpSpPr>
        <p:grpSpPr bwMode="auto">
          <a:xfrm>
            <a:off x="4917281" y="4343400"/>
            <a:ext cx="438150" cy="419100"/>
            <a:chOff x="2666" y="1966"/>
            <a:chExt cx="276" cy="264"/>
          </a:xfrm>
          <a:solidFill>
            <a:srgbClr val="CCECFF"/>
          </a:solidFill>
        </p:grpSpPr>
        <p:sp>
          <p:nvSpPr>
            <p:cNvPr id="14" name="Rectangle 13"/>
            <p:cNvSpPr>
              <a:spLocks noChangeArrowheads="1"/>
            </p:cNvSpPr>
            <p:nvPr/>
          </p:nvSpPr>
          <p:spPr bwMode="auto">
            <a:xfrm>
              <a:off x="2666" y="1966"/>
              <a:ext cx="276" cy="264"/>
            </a:xfrm>
            <a:prstGeom prst="rect">
              <a:avLst/>
            </a:prstGeom>
            <a:grpFill/>
            <a:ln w="9525">
              <a:solidFill>
                <a:srgbClr val="000000"/>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srgbClr val="000000"/>
                </a:solidFill>
                <a:effectLst/>
                <a:uLnTx/>
                <a:uFillTx/>
                <a:latin typeface="Verdana" pitchFamily="34" charset="0"/>
                <a:ea typeface="MS PGothic" pitchFamily="34" charset="-128"/>
                <a:cs typeface="+mn-cs"/>
              </a:endParaRPr>
            </a:p>
          </p:txBody>
        </p:sp>
        <p:sp>
          <p:nvSpPr>
            <p:cNvPr id="15" name="Rectangle 14"/>
            <p:cNvSpPr>
              <a:spLocks noChangeArrowheads="1"/>
            </p:cNvSpPr>
            <p:nvPr/>
          </p:nvSpPr>
          <p:spPr bwMode="auto">
            <a:xfrm>
              <a:off x="2736" y="2026"/>
              <a:ext cx="47" cy="47"/>
            </a:xfrm>
            <a:prstGeom prst="rect">
              <a:avLst/>
            </a:prstGeom>
            <a:grpFill/>
            <a:ln w="9525">
              <a:solidFill>
                <a:srgbClr val="000000"/>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srgbClr val="000000"/>
                </a:solidFill>
                <a:effectLst/>
                <a:uLnTx/>
                <a:uFillTx/>
                <a:latin typeface="Verdana" pitchFamily="34" charset="0"/>
                <a:ea typeface="MS PGothic" pitchFamily="34" charset="-128"/>
                <a:cs typeface="+mn-cs"/>
              </a:endParaRPr>
            </a:p>
          </p:txBody>
        </p:sp>
        <p:sp>
          <p:nvSpPr>
            <p:cNvPr id="16" name="Rectangle 15"/>
            <p:cNvSpPr>
              <a:spLocks noChangeArrowheads="1"/>
            </p:cNvSpPr>
            <p:nvPr/>
          </p:nvSpPr>
          <p:spPr bwMode="auto">
            <a:xfrm>
              <a:off x="2832" y="2026"/>
              <a:ext cx="47" cy="47"/>
            </a:xfrm>
            <a:prstGeom prst="rect">
              <a:avLst/>
            </a:prstGeom>
            <a:grpFill/>
            <a:ln w="9525">
              <a:solidFill>
                <a:srgbClr val="000000"/>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srgbClr val="000000"/>
                </a:solidFill>
                <a:effectLst/>
                <a:uLnTx/>
                <a:uFillTx/>
                <a:latin typeface="Verdana" pitchFamily="34" charset="0"/>
                <a:ea typeface="MS PGothic" pitchFamily="34" charset="-128"/>
                <a:cs typeface="+mn-cs"/>
              </a:endParaRPr>
            </a:p>
          </p:txBody>
        </p:sp>
        <p:sp>
          <p:nvSpPr>
            <p:cNvPr id="17" name="Rectangle 16"/>
            <p:cNvSpPr>
              <a:spLocks noChangeArrowheads="1"/>
            </p:cNvSpPr>
            <p:nvPr/>
          </p:nvSpPr>
          <p:spPr bwMode="auto">
            <a:xfrm>
              <a:off x="2736" y="2108"/>
              <a:ext cx="47" cy="47"/>
            </a:xfrm>
            <a:prstGeom prst="rect">
              <a:avLst/>
            </a:prstGeom>
            <a:grpFill/>
            <a:ln w="9525">
              <a:solidFill>
                <a:srgbClr val="000000"/>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srgbClr val="000000"/>
                </a:solidFill>
                <a:effectLst/>
                <a:uLnTx/>
                <a:uFillTx/>
                <a:latin typeface="Verdana" pitchFamily="34" charset="0"/>
                <a:ea typeface="MS PGothic" pitchFamily="34" charset="-128"/>
                <a:cs typeface="+mn-cs"/>
              </a:endParaRPr>
            </a:p>
          </p:txBody>
        </p:sp>
        <p:sp>
          <p:nvSpPr>
            <p:cNvPr id="18" name="Rectangle 17"/>
            <p:cNvSpPr>
              <a:spLocks noChangeArrowheads="1"/>
            </p:cNvSpPr>
            <p:nvPr/>
          </p:nvSpPr>
          <p:spPr bwMode="auto">
            <a:xfrm>
              <a:off x="2832" y="2108"/>
              <a:ext cx="47" cy="47"/>
            </a:xfrm>
            <a:prstGeom prst="rect">
              <a:avLst/>
            </a:prstGeom>
            <a:grpFill/>
            <a:ln w="9525">
              <a:solidFill>
                <a:srgbClr val="000000"/>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srgbClr val="000000"/>
                </a:solidFill>
                <a:effectLst/>
                <a:uLnTx/>
                <a:uFillTx/>
                <a:latin typeface="Verdana" pitchFamily="34" charset="0"/>
                <a:ea typeface="MS PGothic" pitchFamily="34" charset="-128"/>
                <a:cs typeface="+mn-cs"/>
              </a:endParaRPr>
            </a:p>
          </p:txBody>
        </p:sp>
      </p:grpSp>
      <p:sp>
        <p:nvSpPr>
          <p:cNvPr id="13" name="Line 19"/>
          <p:cNvSpPr>
            <a:spLocks noChangeShapeType="1"/>
          </p:cNvSpPr>
          <p:nvPr/>
        </p:nvSpPr>
        <p:spPr bwMode="auto">
          <a:xfrm>
            <a:off x="4590256" y="4546600"/>
            <a:ext cx="30480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9" name="Oval 18"/>
          <p:cNvSpPr>
            <a:spLocks noChangeArrowheads="1"/>
          </p:cNvSpPr>
          <p:nvPr/>
        </p:nvSpPr>
        <p:spPr bwMode="auto">
          <a:xfrm>
            <a:off x="4124431" y="5505239"/>
            <a:ext cx="495300" cy="495300"/>
          </a:xfrm>
          <a:prstGeom prst="ellipse">
            <a:avLst/>
          </a:prstGeom>
          <a:solidFill>
            <a:srgbClr val="CCECFF"/>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algn="ctr"/>
            <a:r>
              <a:rPr lang="en-US" altLang="en-US" i="1">
                <a:latin typeface="Helvetica" pitchFamily="-84" charset="0"/>
              </a:rPr>
              <a:t>P</a:t>
            </a:r>
            <a:r>
              <a:rPr lang="en-US" altLang="en-US" i="1" baseline="-25000">
                <a:latin typeface="Helvetica" pitchFamily="-84" charset="0"/>
              </a:rPr>
              <a:t>i</a:t>
            </a:r>
            <a:endParaRPr lang="en-US" altLang="en-US">
              <a:latin typeface="Helvetica" pitchFamily="-84" charset="0"/>
            </a:endParaRPr>
          </a:p>
        </p:txBody>
      </p:sp>
      <p:sp>
        <p:nvSpPr>
          <p:cNvPr id="22" name="Line 19"/>
          <p:cNvSpPr>
            <a:spLocks noChangeShapeType="1"/>
          </p:cNvSpPr>
          <p:nvPr/>
        </p:nvSpPr>
        <p:spPr bwMode="auto">
          <a:xfrm>
            <a:off x="4613381" y="4370176"/>
            <a:ext cx="304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endParaRPr lang="en-IN"/>
          </a:p>
        </p:txBody>
      </p:sp>
      <p:grpSp>
        <p:nvGrpSpPr>
          <p:cNvPr id="23" name="Group 22"/>
          <p:cNvGrpSpPr>
            <a:grpSpLocks/>
          </p:cNvGrpSpPr>
          <p:nvPr/>
        </p:nvGrpSpPr>
        <p:grpSpPr bwMode="auto">
          <a:xfrm>
            <a:off x="4918181" y="5568739"/>
            <a:ext cx="438150" cy="419100"/>
            <a:chOff x="2666" y="1966"/>
            <a:chExt cx="276" cy="264"/>
          </a:xfrm>
          <a:solidFill>
            <a:srgbClr val="CCECFF"/>
          </a:solidFill>
        </p:grpSpPr>
        <p:sp>
          <p:nvSpPr>
            <p:cNvPr id="25" name="Rectangle 24"/>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a:defRPr/>
              </a:pPr>
              <a:endParaRPr lang="en-US" altLang="en-US" smtClean="0"/>
            </a:p>
          </p:txBody>
        </p:sp>
        <p:sp>
          <p:nvSpPr>
            <p:cNvPr id="26" name="Rectangle 25"/>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a:defRPr/>
              </a:pPr>
              <a:endParaRPr lang="en-US" altLang="en-US" smtClean="0"/>
            </a:p>
          </p:txBody>
        </p:sp>
        <p:sp>
          <p:nvSpPr>
            <p:cNvPr id="27" name="Rectangle 26"/>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a:defRPr/>
              </a:pPr>
              <a:endParaRPr lang="en-US" altLang="en-US" smtClean="0"/>
            </a:p>
          </p:txBody>
        </p:sp>
        <p:sp>
          <p:nvSpPr>
            <p:cNvPr id="28" name="Rectangle 27"/>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a:defRPr/>
              </a:pPr>
              <a:endParaRPr lang="en-US" altLang="en-US" smtClean="0"/>
            </a:p>
          </p:txBody>
        </p:sp>
        <p:sp>
          <p:nvSpPr>
            <p:cNvPr id="29" name="Rectangle 28"/>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a:defRPr/>
              </a:pPr>
              <a:endParaRPr lang="en-US" altLang="en-US" smtClean="0"/>
            </a:p>
          </p:txBody>
        </p:sp>
      </p:grpSp>
      <p:sp>
        <p:nvSpPr>
          <p:cNvPr id="24" name="Line 27"/>
          <p:cNvSpPr>
            <a:spLocks noChangeShapeType="1"/>
          </p:cNvSpPr>
          <p:nvPr/>
        </p:nvSpPr>
        <p:spPr bwMode="auto">
          <a:xfrm flipH="1">
            <a:off x="4591156" y="5714789"/>
            <a:ext cx="476250" cy="10477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endParaRPr lang="en-IN"/>
          </a:p>
        </p:txBody>
      </p:sp>
      <p:sp>
        <p:nvSpPr>
          <p:cNvPr id="36" name="Line 27"/>
          <p:cNvSpPr>
            <a:spLocks noChangeShapeType="1"/>
          </p:cNvSpPr>
          <p:nvPr/>
        </p:nvSpPr>
        <p:spPr bwMode="auto">
          <a:xfrm flipH="1">
            <a:off x="4619731" y="5596520"/>
            <a:ext cx="476250" cy="10477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 xmlns:p14="http://schemas.microsoft.com/office/powerpoint/2010/main" val="3487811422"/>
      </p:ext>
    </p:extLst>
  </p:cSld>
  <p:clrMapOvr>
    <a:masterClrMapping/>
  </p:clrMapOvr>
  <p:transition>
    <p:pull dir="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496888" y="914400"/>
            <a:ext cx="815022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800" dirty="0" smtClean="0">
                <a:solidFill>
                  <a:schemeClr val="accent2"/>
                </a:solidFill>
              </a:rPr>
              <a:t>Example of a Resource Allocation Graph</a:t>
            </a:r>
          </a:p>
        </p:txBody>
      </p:sp>
      <p:pic>
        <p:nvPicPr>
          <p:cNvPr id="4" name="Content Placeholder 3"/>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l="25287" t="926" r="25287" b="1532"/>
          <a:stretch>
            <a:fillRect/>
          </a:stretch>
        </p:blipFill>
        <p:spPr bwMode="auto">
          <a:xfrm>
            <a:off x="3043084" y="1600200"/>
            <a:ext cx="3057831"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cmpd="dbl">
                <a:solidFill>
                  <a:srgbClr val="000000"/>
                </a:solidFill>
                <a:miter lim="800000"/>
                <a:headEnd/>
                <a:tailEnd/>
              </a14:hiddenLine>
            </a:ext>
          </a:extLst>
        </p:spPr>
      </p:pic>
    </p:spTree>
    <p:extLst>
      <p:ext uri="{BB962C8B-B14F-4D97-AF65-F5344CB8AC3E}">
        <p14:creationId xmlns="" xmlns:p14="http://schemas.microsoft.com/office/powerpoint/2010/main" val="659032418"/>
      </p:ext>
    </p:extLst>
  </p:cSld>
  <p:clrMapOvr>
    <a:masterClrMapping/>
  </p:clrMapOvr>
  <p:transition>
    <p:pull dir="rd"/>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609600" y="990600"/>
            <a:ext cx="8378825" cy="46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800" dirty="0" smtClean="0">
                <a:solidFill>
                  <a:schemeClr val="accent2"/>
                </a:solidFill>
              </a:rPr>
              <a:t>Resource Allocation Graph With A Deadlock</a:t>
            </a:r>
          </a:p>
        </p:txBody>
      </p:sp>
      <p:pic>
        <p:nvPicPr>
          <p:cNvPr id="4" name="Content Placeholder 3"/>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36163" y="1600200"/>
            <a:ext cx="3071674"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687226737"/>
      </p:ext>
    </p:extLst>
  </p:cSld>
  <p:clrMapOvr>
    <a:masterClrMapping/>
  </p:clrMapOvr>
  <p:transition>
    <p:pull dir="rd"/>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Rectangle 2"/>
          <p:cNvSpPr>
            <a:spLocks noGrp="1" noChangeArrowheads="1"/>
          </p:cNvSpPr>
          <p:nvPr/>
        </p:nvSpPr>
        <p:spPr bwMode="auto">
          <a:xfrm>
            <a:off x="762000" y="914400"/>
            <a:ext cx="79549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Graph With A Cycle But No Deadlock</a:t>
            </a:r>
          </a:p>
        </p:txBody>
      </p:sp>
      <p:pic>
        <p:nvPicPr>
          <p:cNvPr id="4" name="Picture 3" descr="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95600" y="1981200"/>
            <a:ext cx="2952750" cy="3767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259795417"/>
      </p:ext>
    </p:extLst>
  </p:cSld>
  <p:clrMapOvr>
    <a:masterClrMapping/>
  </p:clrMapOvr>
  <p:transition>
    <p:pull dir="r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If graph contains no cycles </a:t>
            </a:r>
            <a:r>
              <a:rPr kumimoji="1" lang="en-US" altLang="en-US" sz="1800" kern="0" dirty="0">
                <a:solidFill>
                  <a:srgbClr val="000000"/>
                </a:solidFill>
                <a:latin typeface="Helvetica"/>
                <a:ea typeface="MS PGothic" pitchFamily="34" charset="-128"/>
                <a:sym typeface="Symbol" pitchFamily="18" charset="2"/>
              </a:rPr>
              <a:t> no deadlock</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sym typeface="Symbol" pitchFamily="18" charset="2"/>
              </a:rPr>
              <a:t>If graph contains a cycle </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sym typeface="Symbol" pitchFamily="18" charset="2"/>
              </a:rPr>
              <a:t>if only one instance per resource type, then deadlock</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sym typeface="Symbol" pitchFamily="18" charset="2"/>
              </a:rPr>
              <a:t>if several instances per resource type, possibility of deadlock</a:t>
            </a:r>
          </a:p>
          <a:p>
            <a:endParaRPr lang="en-IN" dirty="0"/>
          </a:p>
        </p:txBody>
      </p:sp>
      <p:sp>
        <p:nvSpPr>
          <p:cNvPr id="3" name="Rectangle 2"/>
          <p:cNvSpPr>
            <a:spLocks noGrp="1" noChangeArrowheads="1"/>
          </p:cNvSpPr>
          <p:nvPr/>
        </p:nvSpPr>
        <p:spPr bwMode="auto">
          <a:xfrm>
            <a:off x="533400" y="838200"/>
            <a:ext cx="822960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Basic Facts</a:t>
            </a:r>
          </a:p>
        </p:txBody>
      </p:sp>
    </p:spTree>
    <p:extLst>
      <p:ext uri="{BB962C8B-B14F-4D97-AF65-F5344CB8AC3E}">
        <p14:creationId xmlns="" xmlns:p14="http://schemas.microsoft.com/office/powerpoint/2010/main" val="1959533447"/>
      </p:ext>
    </p:extLst>
  </p:cSld>
  <p:clrMapOvr>
    <a:masterClrMapping/>
  </p:clrMapOvr>
  <p:transition>
    <p:pull dir="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Ensure that the system will </a:t>
            </a:r>
            <a:r>
              <a:rPr kumimoji="1" lang="en-US" altLang="en-US" sz="1800" b="1" i="1" kern="0" dirty="0">
                <a:solidFill>
                  <a:srgbClr val="FF0066"/>
                </a:solidFill>
                <a:latin typeface="Helvetica"/>
                <a:ea typeface="MS PGothic" pitchFamily="34" charset="-128"/>
              </a:rPr>
              <a:t>never</a:t>
            </a:r>
            <a:r>
              <a:rPr kumimoji="1" lang="en-US" altLang="en-US" sz="1800" kern="0" dirty="0">
                <a:solidFill>
                  <a:srgbClr val="000000"/>
                </a:solidFill>
                <a:latin typeface="Helvetica"/>
                <a:ea typeface="MS PGothic" pitchFamily="34" charset="-128"/>
              </a:rPr>
              <a:t> enter a deadlock state:</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Deadlock prevention</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Deadlock </a:t>
            </a:r>
            <a:r>
              <a:rPr kumimoji="1" lang="en-US" altLang="en-US" sz="1800" kern="0" dirty="0" err="1">
                <a:solidFill>
                  <a:srgbClr val="000000"/>
                </a:solidFill>
                <a:latin typeface="Helvetica"/>
                <a:ea typeface="MS PGothic" pitchFamily="34" charset="-128"/>
              </a:rPr>
              <a:t>avoidence</a:t>
            </a: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Allow the system to enter a deadlock state and then recover</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Ignore the problem and pretend that deadlocks never occur in the system; used by most operating systems, including UNIX</a:t>
            </a:r>
          </a:p>
          <a:p>
            <a:endParaRPr lang="en-IN" dirty="0"/>
          </a:p>
        </p:txBody>
      </p:sp>
      <p:sp>
        <p:nvSpPr>
          <p:cNvPr id="3" name="Rectangle 2"/>
          <p:cNvSpPr>
            <a:spLocks noGrp="1" noChangeArrowheads="1"/>
          </p:cNvSpPr>
          <p:nvPr/>
        </p:nvSpPr>
        <p:spPr bwMode="auto">
          <a:xfrm>
            <a:off x="783431" y="838200"/>
            <a:ext cx="7577137"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Methods for Handling Deadlocks</a:t>
            </a:r>
          </a:p>
        </p:txBody>
      </p:sp>
    </p:spTree>
    <p:extLst>
      <p:ext uri="{BB962C8B-B14F-4D97-AF65-F5344CB8AC3E}">
        <p14:creationId xmlns="" xmlns:p14="http://schemas.microsoft.com/office/powerpoint/2010/main" val="2162545884"/>
      </p:ext>
    </p:extLst>
  </p:cSld>
  <p:clrMapOvr>
    <a:masterClrMapping/>
  </p:clrMapOvr>
  <p:transition>
    <p:pull dir="rd"/>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lgn="ctr" eaLnBrk="0" fontAlgn="base" hangingPunct="0">
              <a:spcBef>
                <a:spcPct val="50000"/>
              </a:spcBef>
              <a:spcAft>
                <a:spcPct val="0"/>
              </a:spcAft>
              <a:buNone/>
            </a:pPr>
            <a:r>
              <a:rPr lang="en-US" altLang="en-US" sz="1800" dirty="0">
                <a:solidFill>
                  <a:srgbClr val="000000"/>
                </a:solidFill>
                <a:latin typeface="Helvetica" pitchFamily="-84" charset="0"/>
                <a:ea typeface="MS PGothic" pitchFamily="34" charset="-128"/>
              </a:rPr>
              <a:t>Restrain the ways request can be </a:t>
            </a:r>
            <a:r>
              <a:rPr lang="en-US" altLang="en-US" sz="1800" dirty="0" smtClean="0">
                <a:solidFill>
                  <a:srgbClr val="000000"/>
                </a:solidFill>
                <a:latin typeface="Helvetica" pitchFamily="-84" charset="0"/>
                <a:ea typeface="MS PGothic" pitchFamily="34" charset="-128"/>
              </a:rPr>
              <a:t>made</a:t>
            </a:r>
            <a:endParaRPr kumimoji="1" lang="en-US" altLang="en-US" sz="1800" b="1" kern="0" dirty="0" smtClean="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1800" b="1"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smtClean="0">
                <a:solidFill>
                  <a:srgbClr val="000000"/>
                </a:solidFill>
                <a:latin typeface="Helvetica"/>
                <a:ea typeface="MS PGothic" pitchFamily="34" charset="-128"/>
              </a:rPr>
              <a:t>Mutual </a:t>
            </a:r>
            <a:r>
              <a:rPr kumimoji="1" lang="en-US" altLang="en-US" sz="1800" b="1" kern="0" dirty="0">
                <a:solidFill>
                  <a:srgbClr val="000000"/>
                </a:solidFill>
                <a:latin typeface="Helvetica"/>
                <a:ea typeface="MS PGothic" pitchFamily="34" charset="-128"/>
              </a:rPr>
              <a:t>Exclusion</a:t>
            </a:r>
            <a:r>
              <a:rPr kumimoji="1" lang="en-US" altLang="en-US" sz="1800" kern="0" dirty="0">
                <a:solidFill>
                  <a:srgbClr val="000000"/>
                </a:solidFill>
                <a:latin typeface="Helvetica"/>
                <a:ea typeface="MS PGothic" pitchFamily="34" charset="-128"/>
              </a:rPr>
              <a:t> – not required for sharable resources (e.g., read-only files); must hold for non-sharable resources</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Hold and Wait</a:t>
            </a:r>
            <a:r>
              <a:rPr kumimoji="1" lang="en-US" altLang="en-US" sz="1800" kern="0" dirty="0">
                <a:solidFill>
                  <a:srgbClr val="000000"/>
                </a:solidFill>
                <a:latin typeface="Helvetica"/>
                <a:ea typeface="MS PGothic" pitchFamily="34" charset="-128"/>
              </a:rPr>
              <a:t> – must guarantee that whenever a process requests a resource, it does not hold any other resources</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Require process to request and be allocated all its resources before it begins execution, or allow process to request resources only when the process has none allocated to it.</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Low resource utilization; starvation possible</a:t>
            </a:r>
          </a:p>
          <a:p>
            <a:endParaRPr lang="en-IN" dirty="0"/>
          </a:p>
        </p:txBody>
      </p:sp>
      <p:sp>
        <p:nvSpPr>
          <p:cNvPr id="3" name="Rectangle 2"/>
          <p:cNvSpPr>
            <a:spLocks noGrp="1" noChangeArrowheads="1"/>
          </p:cNvSpPr>
          <p:nvPr/>
        </p:nvSpPr>
        <p:spPr bwMode="auto">
          <a:xfrm>
            <a:off x="639668" y="762000"/>
            <a:ext cx="7800975"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Deadlock Prevention</a:t>
            </a:r>
          </a:p>
        </p:txBody>
      </p:sp>
    </p:spTree>
    <p:extLst>
      <p:ext uri="{BB962C8B-B14F-4D97-AF65-F5344CB8AC3E}">
        <p14:creationId xmlns="" xmlns:p14="http://schemas.microsoft.com/office/powerpoint/2010/main" val="2977405783"/>
      </p:ext>
    </p:extLst>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None/>
            </a:pPr>
            <a:r>
              <a:rPr kumimoji="1" lang="en-US" sz="1800" kern="0" dirty="0">
                <a:solidFill>
                  <a:srgbClr val="000000"/>
                </a:solidFill>
                <a:latin typeface="Helvetica"/>
                <a:ea typeface="MS PGothic" pitchFamily="34" charset="-128"/>
              </a:rPr>
              <a:t>1.   </a:t>
            </a:r>
            <a:r>
              <a:rPr kumimoji="1" lang="en-US" sz="1800" b="1" kern="0" dirty="0">
                <a:solidFill>
                  <a:schemeClr val="bg1"/>
                </a:solidFill>
                <a:latin typeface="Helvetica"/>
                <a:ea typeface="MS PGothic" pitchFamily="34" charset="-128"/>
              </a:rPr>
              <a:t>Mutual Exclusion </a:t>
            </a:r>
            <a:r>
              <a:rPr kumimoji="1" lang="en-US" sz="1800" kern="0" dirty="0">
                <a:solidFill>
                  <a:schemeClr val="bg1"/>
                </a:solidFill>
                <a:latin typeface="Helvetica"/>
                <a:ea typeface="MS PGothic" pitchFamily="34" charset="-128"/>
              </a:rPr>
              <a:t>- If process </a:t>
            </a:r>
            <a:r>
              <a:rPr kumimoji="1" lang="en-US" sz="1800" b="1" i="1" kern="0" dirty="0">
                <a:solidFill>
                  <a:schemeClr val="bg1"/>
                </a:solidFill>
                <a:latin typeface="Helvetica"/>
                <a:ea typeface="MS PGothic" pitchFamily="34" charset="-128"/>
              </a:rPr>
              <a:t>P</a:t>
            </a:r>
            <a:r>
              <a:rPr kumimoji="1" lang="en-US" sz="1800" b="1" i="1" kern="0" baseline="-25000" dirty="0">
                <a:solidFill>
                  <a:schemeClr val="bg1"/>
                </a:solidFill>
                <a:latin typeface="Helvetica"/>
                <a:ea typeface="MS PGothic" pitchFamily="34" charset="-128"/>
              </a:rPr>
              <a:t>i</a:t>
            </a:r>
            <a:r>
              <a:rPr kumimoji="1" lang="en-US" sz="1800" b="1" kern="0" dirty="0">
                <a:solidFill>
                  <a:schemeClr val="bg1"/>
                </a:solidFill>
                <a:latin typeface="Helvetica"/>
                <a:ea typeface="MS PGothic" pitchFamily="34" charset="-128"/>
              </a:rPr>
              <a:t> </a:t>
            </a:r>
            <a:r>
              <a:rPr kumimoji="1" lang="en-US" sz="1800" kern="0" dirty="0">
                <a:solidFill>
                  <a:schemeClr val="bg1"/>
                </a:solidFill>
                <a:latin typeface="Helvetica"/>
                <a:ea typeface="MS PGothic" pitchFamily="34" charset="-128"/>
              </a:rPr>
              <a:t>is executing in its critical section, then no other processes can be executing in their critical sections</a:t>
            </a:r>
          </a:p>
          <a:p>
            <a:pPr marL="341313" lvl="0" indent="-341313" eaLnBrk="0" fontAlgn="base" hangingPunct="0">
              <a:spcBef>
                <a:spcPct val="35000"/>
              </a:spcBef>
              <a:spcAft>
                <a:spcPct val="0"/>
              </a:spcAft>
              <a:buClr>
                <a:srgbClr val="993300"/>
              </a:buClr>
              <a:buSzPct val="90000"/>
              <a:buNone/>
            </a:pPr>
            <a:r>
              <a:rPr kumimoji="1" lang="en-US" sz="1800" kern="0" dirty="0">
                <a:solidFill>
                  <a:schemeClr val="bg1"/>
                </a:solidFill>
                <a:latin typeface="Helvetica"/>
                <a:ea typeface="MS PGothic" pitchFamily="34" charset="-128"/>
              </a:rPr>
              <a:t>2.   </a:t>
            </a:r>
            <a:r>
              <a:rPr kumimoji="1" lang="en-US" sz="1800" b="1" kern="0" dirty="0">
                <a:solidFill>
                  <a:schemeClr val="bg1"/>
                </a:solidFill>
                <a:latin typeface="Helvetica"/>
                <a:ea typeface="MS PGothic" pitchFamily="34" charset="-128"/>
              </a:rPr>
              <a:t>Progress </a:t>
            </a:r>
            <a:r>
              <a:rPr kumimoji="1" lang="en-US" sz="1800" kern="0" dirty="0">
                <a:solidFill>
                  <a:schemeClr val="bg1"/>
                </a:solidFill>
                <a:latin typeface="Helvetica"/>
                <a:ea typeface="MS PGothic" pitchFamily="34" charset="-128"/>
              </a:rPr>
              <a:t>- If no process is executing in its critical section and there exist some processes that wish to enter their critical section, then the selection of the processes that will enter the critical section next cannot be postponed indefinitely</a:t>
            </a:r>
          </a:p>
          <a:p>
            <a:pPr marL="341313" lvl="0" indent="-341313" eaLnBrk="0" fontAlgn="base" hangingPunct="0">
              <a:spcBef>
                <a:spcPct val="35000"/>
              </a:spcBef>
              <a:spcAft>
                <a:spcPct val="0"/>
              </a:spcAft>
              <a:buClr>
                <a:srgbClr val="993300"/>
              </a:buClr>
              <a:buSzPct val="90000"/>
              <a:buNone/>
            </a:pPr>
            <a:r>
              <a:rPr kumimoji="1" lang="en-US" sz="1800" kern="0" dirty="0">
                <a:solidFill>
                  <a:schemeClr val="bg1"/>
                </a:solidFill>
                <a:latin typeface="Helvetica"/>
                <a:ea typeface="MS PGothic" pitchFamily="34" charset="-128"/>
              </a:rPr>
              <a:t>3.  </a:t>
            </a:r>
            <a:r>
              <a:rPr kumimoji="1" lang="en-US" sz="1800" b="1" kern="0" dirty="0">
                <a:solidFill>
                  <a:schemeClr val="bg1"/>
                </a:solidFill>
                <a:latin typeface="Helvetica"/>
                <a:ea typeface="MS PGothic" pitchFamily="34" charset="-128"/>
              </a:rPr>
              <a:t>Bounded Waiting </a:t>
            </a:r>
            <a:r>
              <a:rPr kumimoji="1" lang="en-US" sz="1800" kern="0" dirty="0">
                <a:solidFill>
                  <a:schemeClr val="bg1"/>
                </a:solidFill>
                <a:latin typeface="Helvetica"/>
                <a:ea typeface="MS PGothic" pitchFamily="34" charset="-128"/>
              </a:rPr>
              <a:t>-  A bound must exist on the number of times that other processes are allowed to enter their critical sections after a process has made a request to enter its critical section and before that request is granted</a:t>
            </a:r>
          </a:p>
          <a:p>
            <a:pPr marL="795338" lvl="1" indent="-338138" eaLnBrk="0" fontAlgn="base" hangingPunct="0">
              <a:spcBef>
                <a:spcPct val="35000"/>
              </a:spcBef>
              <a:spcAft>
                <a:spcPct val="0"/>
              </a:spcAft>
              <a:buClr>
                <a:srgbClr val="CC6600"/>
              </a:buClr>
              <a:buSzPct val="125000"/>
              <a:buFont typeface="Wingdings 2" pitchFamily="18" charset="2"/>
              <a:buChar char=""/>
            </a:pPr>
            <a:r>
              <a:rPr kumimoji="1" lang="en-US" sz="1800" kern="0" dirty="0">
                <a:solidFill>
                  <a:schemeClr val="bg1"/>
                </a:solidFill>
                <a:latin typeface="Helvetica"/>
                <a:ea typeface="MS PGothic" pitchFamily="34" charset="-128"/>
              </a:rPr>
              <a:t>Assume that each process executes at a nonzero speed </a:t>
            </a:r>
          </a:p>
          <a:p>
            <a:pPr marL="795338" lvl="1" indent="-338138" eaLnBrk="0" fontAlgn="base" hangingPunct="0">
              <a:spcBef>
                <a:spcPct val="35000"/>
              </a:spcBef>
              <a:spcAft>
                <a:spcPct val="0"/>
              </a:spcAft>
              <a:buClr>
                <a:srgbClr val="CC6600"/>
              </a:buClr>
              <a:buSzPct val="125000"/>
              <a:buFont typeface="Wingdings 2" pitchFamily="18" charset="2"/>
              <a:buChar char=""/>
            </a:pPr>
            <a:r>
              <a:rPr kumimoji="1" lang="en-US" sz="1800" kern="0" dirty="0">
                <a:solidFill>
                  <a:schemeClr val="bg1"/>
                </a:solidFill>
                <a:latin typeface="Helvetica"/>
                <a:ea typeface="MS PGothic" pitchFamily="34" charset="-128"/>
              </a:rPr>
              <a:t>No assumption concerning </a:t>
            </a:r>
            <a:r>
              <a:rPr kumimoji="1" lang="en-US" sz="1800" b="1" kern="0" dirty="0">
                <a:solidFill>
                  <a:schemeClr val="bg1"/>
                </a:solidFill>
                <a:latin typeface="Helvetica"/>
                <a:ea typeface="MS PGothic" pitchFamily="34" charset="-128"/>
              </a:rPr>
              <a:t>relative speed </a:t>
            </a:r>
            <a:r>
              <a:rPr kumimoji="1" lang="en-US" sz="1800" kern="0" dirty="0">
                <a:solidFill>
                  <a:schemeClr val="bg1"/>
                </a:solidFill>
                <a:latin typeface="Helvetica"/>
                <a:ea typeface="MS PGothic" pitchFamily="34" charset="-128"/>
              </a:rPr>
              <a:t>of the</a:t>
            </a:r>
            <a:r>
              <a:rPr kumimoji="1" lang="en-US" sz="1800" b="1" kern="0" dirty="0">
                <a:solidFill>
                  <a:schemeClr val="bg1"/>
                </a:solidFill>
                <a:latin typeface="Helvetica"/>
                <a:ea typeface="MS PGothic" pitchFamily="34" charset="-128"/>
              </a:rPr>
              <a:t> </a:t>
            </a:r>
            <a:r>
              <a:rPr kumimoji="1" lang="en-US" sz="1800" b="1" i="1" kern="0" dirty="0">
                <a:solidFill>
                  <a:schemeClr val="bg1"/>
                </a:solidFill>
                <a:latin typeface="Helvetica"/>
                <a:ea typeface="MS PGothic" pitchFamily="34" charset="-128"/>
              </a:rPr>
              <a:t>n</a:t>
            </a:r>
            <a:r>
              <a:rPr kumimoji="1" lang="en-US" sz="1800" b="1" kern="0" dirty="0">
                <a:solidFill>
                  <a:schemeClr val="bg1"/>
                </a:solidFill>
                <a:latin typeface="Helvetica"/>
                <a:ea typeface="MS PGothic" pitchFamily="34" charset="-128"/>
              </a:rPr>
              <a:t> </a:t>
            </a:r>
            <a:r>
              <a:rPr kumimoji="1" lang="en-US" sz="1800" kern="0" dirty="0">
                <a:solidFill>
                  <a:schemeClr val="bg1"/>
                </a:solidFill>
                <a:latin typeface="Helvetica"/>
                <a:ea typeface="MS PGothic" pitchFamily="34" charset="-128"/>
              </a:rPr>
              <a:t>processes</a:t>
            </a:r>
          </a:p>
          <a:p>
            <a:endParaRPr lang="en-IN" dirty="0">
              <a:solidFill>
                <a:schemeClr val="accent2"/>
              </a:solidFill>
            </a:endParaRPr>
          </a:p>
        </p:txBody>
      </p:sp>
      <p:sp>
        <p:nvSpPr>
          <p:cNvPr id="3" name="Rectangle 2"/>
          <p:cNvSpPr>
            <a:spLocks noGrp="1" noChangeArrowheads="1"/>
          </p:cNvSpPr>
          <p:nvPr/>
        </p:nvSpPr>
        <p:spPr bwMode="auto">
          <a:xfrm>
            <a:off x="742595" y="838200"/>
            <a:ext cx="7724775"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Solution to Critical-Section Problem</a:t>
            </a:r>
          </a:p>
        </p:txBody>
      </p:sp>
    </p:spTree>
    <p:extLst>
      <p:ext uri="{BB962C8B-B14F-4D97-AF65-F5344CB8AC3E}">
        <p14:creationId xmlns="" xmlns:p14="http://schemas.microsoft.com/office/powerpoint/2010/main" val="1352760427"/>
      </p:ext>
    </p:extLst>
  </p:cSld>
  <p:clrMapOvr>
    <a:masterClrMapping/>
  </p:clrMapOvr>
  <p:transition>
    <p:pull dir="r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No Preemption</a:t>
            </a:r>
            <a:r>
              <a:rPr kumimoji="1" lang="en-US" altLang="en-US" sz="1800" kern="0" dirty="0">
                <a:solidFill>
                  <a:srgbClr val="000000"/>
                </a:solidFill>
                <a:latin typeface="Helvetica"/>
                <a:ea typeface="MS PGothic" pitchFamily="34" charset="-128"/>
              </a:rPr>
              <a:t> –</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If a process that is holding some resources requests another resource that cannot be immediately allocated to it, then all resources currently being held are released</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Preempted resources are added to the list of resources for which the process is waiting</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Process will be restarted only when it can regain its old resources, as well as the new ones that it is requesting</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Circular Wait</a:t>
            </a:r>
            <a:r>
              <a:rPr kumimoji="1" lang="en-US" altLang="en-US" sz="1800" kern="0" dirty="0">
                <a:solidFill>
                  <a:srgbClr val="000000"/>
                </a:solidFill>
                <a:latin typeface="Helvetica"/>
                <a:ea typeface="MS PGothic" pitchFamily="34" charset="-128"/>
              </a:rPr>
              <a:t> – impose a total ordering of all resource types, and require that each process requests resources in an increasing order of enumeration</a:t>
            </a:r>
          </a:p>
          <a:p>
            <a:pPr lvl="1" eaLnBrk="0" fontAlgn="base" hangingPunct="0">
              <a:spcBef>
                <a:spcPct val="35000"/>
              </a:spcBef>
              <a:spcAft>
                <a:spcPct val="0"/>
              </a:spcAft>
              <a:buClr>
                <a:srgbClr val="CC6600"/>
              </a:buClr>
              <a:buSzPct val="80000"/>
              <a:buFont typeface="Monotype Sorts" pitchFamily="-84" charset="2"/>
              <a:buChar char="l"/>
            </a:pPr>
            <a:endParaRPr kumimoji="1" lang="en-US" altLang="en-US" sz="1800" kern="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730250" y="762000"/>
            <a:ext cx="76835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Deadlock Prevention (Cont.)</a:t>
            </a:r>
          </a:p>
        </p:txBody>
      </p:sp>
    </p:spTree>
    <p:extLst>
      <p:ext uri="{BB962C8B-B14F-4D97-AF65-F5344CB8AC3E}">
        <p14:creationId xmlns="" xmlns:p14="http://schemas.microsoft.com/office/powerpoint/2010/main" val="970000990"/>
      </p:ext>
    </p:extLst>
  </p:cSld>
  <p:clrMapOvr>
    <a:masterClrMapping/>
  </p:clrMapOvr>
  <p:transition>
    <p:pull dir="rd"/>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thread one runs in this function */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void *</a:t>
            </a:r>
            <a:r>
              <a:rPr kumimoji="1" lang="en-US" altLang="en-US" sz="1400" kern="0" dirty="0" err="1">
                <a:solidFill>
                  <a:srgbClr val="000000"/>
                </a:solidFill>
                <a:latin typeface="Courier New" pitchFamily="49" charset="0"/>
                <a:ea typeface="MS PGothic" pitchFamily="34" charset="-128"/>
                <a:cs typeface="Courier New" pitchFamily="49" charset="0"/>
              </a:rPr>
              <a:t>do_work_one</a:t>
            </a:r>
            <a:r>
              <a:rPr kumimoji="1" lang="en-US" altLang="en-US" sz="1400" kern="0" dirty="0">
                <a:solidFill>
                  <a:srgbClr val="000000"/>
                </a:solidFill>
                <a:latin typeface="Courier New" pitchFamily="49" charset="0"/>
                <a:ea typeface="MS PGothic" pitchFamily="34" charset="-128"/>
                <a:cs typeface="Courier New" pitchFamily="49" charset="0"/>
              </a:rPr>
              <a:t>(void *</a:t>
            </a:r>
            <a:r>
              <a:rPr kumimoji="1" lang="en-US" altLang="en-US" sz="1400" kern="0" dirty="0" err="1">
                <a:solidFill>
                  <a:srgbClr val="000000"/>
                </a:solidFill>
                <a:latin typeface="Courier New" pitchFamily="49" charset="0"/>
                <a:ea typeface="MS PGothic" pitchFamily="34" charset="-128"/>
                <a:cs typeface="Courier New" pitchFamily="49" charset="0"/>
              </a:rPr>
              <a:t>param</a:t>
            </a:r>
            <a:r>
              <a:rPr kumimoji="1" lang="en-US" altLang="en-US" sz="1400" kern="0" dirty="0">
                <a:solidFill>
                  <a:srgbClr val="000000"/>
                </a:solidFill>
                <a:latin typeface="Courier New" pitchFamily="49" charset="0"/>
                <a:ea typeface="MS PGothic" pitchFamily="34" charset="-128"/>
                <a:cs typeface="Courier New" pitchFamily="49" charset="0"/>
              </a:rPr>
              <a:t>)</a:t>
            </a:r>
            <a:br>
              <a:rPr kumimoji="1" lang="en-US" altLang="en-US" sz="1400" kern="0" dirty="0">
                <a:solidFill>
                  <a:srgbClr val="000000"/>
                </a:solidFill>
                <a:latin typeface="Courier New" pitchFamily="49" charset="0"/>
                <a:ea typeface="MS PGothic" pitchFamily="34" charset="-128"/>
                <a:cs typeface="Courier New" pitchFamily="49" charset="0"/>
              </a:rPr>
            </a:br>
            <a:r>
              <a:rPr kumimoji="1" lang="en-US" altLang="en-US" sz="1100" kern="0" dirty="0">
                <a:solidFill>
                  <a:srgbClr val="000000"/>
                </a:solidFill>
                <a:latin typeface="Courier New" pitchFamily="49" charset="0"/>
                <a:ea typeface="MS PGothic" pitchFamily="34" charset="-128"/>
                <a:cs typeface="Courier New" pitchFamily="49" charset="0"/>
              </a:rPr>
              <a:t>{ </a:t>
            </a:r>
            <a:endParaRPr kumimoji="1" lang="en-US" altLang="en-US" sz="1400" kern="0" dirty="0">
              <a:solidFill>
                <a:srgbClr val="000000"/>
              </a:solidFill>
              <a:latin typeface="Courier New" pitchFamily="49" charset="0"/>
              <a:ea typeface="MS PGothic" pitchFamily="34" charset="-128"/>
              <a:cs typeface="Courier New" pitchFamily="49" charset="0"/>
            </a:endParaRP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a:t>
            </a:r>
            <a:r>
              <a:rPr kumimoji="1" lang="en-US" altLang="en-US" sz="1400" kern="0" dirty="0" err="1">
                <a:solidFill>
                  <a:srgbClr val="000000"/>
                </a:solidFill>
                <a:latin typeface="Courier New" pitchFamily="49" charset="0"/>
                <a:ea typeface="MS PGothic" pitchFamily="34" charset="-128"/>
                <a:cs typeface="Courier New" pitchFamily="49" charset="0"/>
              </a:rPr>
              <a:t>pthread_mutex_lock</a:t>
            </a:r>
            <a:r>
              <a:rPr kumimoji="1" lang="en-US" altLang="en-US" sz="1400" kern="0" dirty="0">
                <a:solidFill>
                  <a:srgbClr val="000000"/>
                </a:solidFill>
                <a:latin typeface="Courier New" pitchFamily="49" charset="0"/>
                <a:ea typeface="MS PGothic" pitchFamily="34" charset="-128"/>
                <a:cs typeface="Courier New" pitchFamily="49" charset="0"/>
              </a:rPr>
              <a:t>(&amp;</a:t>
            </a:r>
            <a:r>
              <a:rPr kumimoji="1" lang="en-US" altLang="en-US" sz="1400" kern="0" dirty="0" err="1">
                <a:solidFill>
                  <a:srgbClr val="000000"/>
                </a:solidFill>
                <a:latin typeface="Courier New" pitchFamily="49" charset="0"/>
                <a:ea typeface="MS PGothic" pitchFamily="34" charset="-128"/>
                <a:cs typeface="Courier New" pitchFamily="49" charset="0"/>
              </a:rPr>
              <a:t>first_mutex</a:t>
            </a:r>
            <a:r>
              <a:rPr kumimoji="1" lang="en-US" altLang="en-US" sz="1400" kern="0" dirty="0">
                <a:solidFill>
                  <a:srgbClr val="000000"/>
                </a:solidFill>
                <a:latin typeface="Courier New" pitchFamily="49" charset="0"/>
                <a:ea typeface="MS PGothic" pitchFamily="34" charset="-128"/>
                <a:cs typeface="Courier New" pitchFamily="49" charset="0"/>
              </a:rPr>
              <a:t>);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a:t>
            </a:r>
            <a:r>
              <a:rPr kumimoji="1" lang="en-US" altLang="en-US" sz="1400" kern="0" dirty="0" err="1">
                <a:solidFill>
                  <a:srgbClr val="000000"/>
                </a:solidFill>
                <a:latin typeface="Courier New" pitchFamily="49" charset="0"/>
                <a:ea typeface="MS PGothic" pitchFamily="34" charset="-128"/>
                <a:cs typeface="Courier New" pitchFamily="49" charset="0"/>
              </a:rPr>
              <a:t>pthread_mutex_lock</a:t>
            </a:r>
            <a:r>
              <a:rPr kumimoji="1" lang="en-US" altLang="en-US" sz="1400" kern="0" dirty="0">
                <a:solidFill>
                  <a:srgbClr val="000000"/>
                </a:solidFill>
                <a:latin typeface="Courier New" pitchFamily="49" charset="0"/>
                <a:ea typeface="MS PGothic" pitchFamily="34" charset="-128"/>
                <a:cs typeface="Courier New" pitchFamily="49" charset="0"/>
              </a:rPr>
              <a:t>(&amp;</a:t>
            </a:r>
            <a:r>
              <a:rPr kumimoji="1" lang="en-US" altLang="en-US" sz="1400" kern="0" dirty="0" err="1">
                <a:solidFill>
                  <a:srgbClr val="000000"/>
                </a:solidFill>
                <a:latin typeface="Courier New" pitchFamily="49" charset="0"/>
                <a:ea typeface="MS PGothic" pitchFamily="34" charset="-128"/>
                <a:cs typeface="Courier New" pitchFamily="49" charset="0"/>
              </a:rPr>
              <a:t>second_mutex</a:t>
            </a:r>
            <a:r>
              <a:rPr kumimoji="1" lang="en-US" altLang="en-US" sz="1400" kern="0" dirty="0">
                <a:solidFill>
                  <a:srgbClr val="000000"/>
                </a:solidFill>
                <a:latin typeface="Courier New" pitchFamily="49" charset="0"/>
                <a:ea typeface="MS PGothic" pitchFamily="34" charset="-128"/>
                <a:cs typeface="Courier New" pitchFamily="49" charset="0"/>
              </a:rPr>
              <a:t>);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 * Do some work */</a:t>
            </a:r>
            <a:br>
              <a:rPr kumimoji="1" lang="en-US" altLang="en-US" sz="1400" kern="0" dirty="0">
                <a:solidFill>
                  <a:srgbClr val="000000"/>
                </a:solidFill>
                <a:latin typeface="Courier New" pitchFamily="49" charset="0"/>
                <a:ea typeface="MS PGothic" pitchFamily="34" charset="-128"/>
                <a:cs typeface="Courier New" pitchFamily="49" charset="0"/>
              </a:rPr>
            </a:br>
            <a:r>
              <a:rPr kumimoji="1" lang="en-US" altLang="en-US" sz="1400" kern="0" dirty="0">
                <a:solidFill>
                  <a:srgbClr val="000000"/>
                </a:solidFill>
                <a:latin typeface="Courier New" pitchFamily="49" charset="0"/>
                <a:ea typeface="MS PGothic" pitchFamily="34" charset="-128"/>
                <a:cs typeface="Courier New" pitchFamily="49" charset="0"/>
              </a:rPr>
              <a:t>   </a:t>
            </a:r>
            <a:r>
              <a:rPr kumimoji="1" lang="en-US" altLang="en-US" sz="1400" kern="0" dirty="0" err="1">
                <a:solidFill>
                  <a:srgbClr val="000000"/>
                </a:solidFill>
                <a:latin typeface="Courier New" pitchFamily="49" charset="0"/>
                <a:ea typeface="MS PGothic" pitchFamily="34" charset="-128"/>
                <a:cs typeface="Courier New" pitchFamily="49" charset="0"/>
              </a:rPr>
              <a:t>pthread_mutex_unlock</a:t>
            </a:r>
            <a:r>
              <a:rPr kumimoji="1" lang="en-US" altLang="en-US" sz="1400" kern="0" dirty="0">
                <a:solidFill>
                  <a:srgbClr val="000000"/>
                </a:solidFill>
                <a:latin typeface="Courier New" pitchFamily="49" charset="0"/>
                <a:ea typeface="MS PGothic" pitchFamily="34" charset="-128"/>
                <a:cs typeface="Courier New" pitchFamily="49" charset="0"/>
              </a:rPr>
              <a:t>(&amp;</a:t>
            </a:r>
            <a:r>
              <a:rPr kumimoji="1" lang="en-US" altLang="en-US" sz="1400" kern="0" dirty="0" err="1">
                <a:solidFill>
                  <a:srgbClr val="000000"/>
                </a:solidFill>
                <a:latin typeface="Courier New" pitchFamily="49" charset="0"/>
                <a:ea typeface="MS PGothic" pitchFamily="34" charset="-128"/>
                <a:cs typeface="Courier New" pitchFamily="49" charset="0"/>
              </a:rPr>
              <a:t>second_mutex</a:t>
            </a:r>
            <a:r>
              <a:rPr kumimoji="1" lang="en-US" altLang="en-US" sz="1400" kern="0" dirty="0">
                <a:solidFill>
                  <a:srgbClr val="000000"/>
                </a:solidFill>
                <a:latin typeface="Courier New" pitchFamily="49" charset="0"/>
                <a:ea typeface="MS PGothic" pitchFamily="34" charset="-128"/>
                <a:cs typeface="Courier New" pitchFamily="49" charset="0"/>
              </a:rPr>
              <a:t>);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a:t>
            </a:r>
            <a:r>
              <a:rPr kumimoji="1" lang="en-US" altLang="en-US" sz="1400" kern="0" dirty="0" err="1">
                <a:solidFill>
                  <a:srgbClr val="000000"/>
                </a:solidFill>
                <a:latin typeface="Courier New" pitchFamily="49" charset="0"/>
                <a:ea typeface="MS PGothic" pitchFamily="34" charset="-128"/>
                <a:cs typeface="Courier New" pitchFamily="49" charset="0"/>
              </a:rPr>
              <a:t>pthread_mutex_unlock</a:t>
            </a:r>
            <a:r>
              <a:rPr kumimoji="1" lang="en-US" altLang="en-US" sz="1400" kern="0" dirty="0">
                <a:solidFill>
                  <a:srgbClr val="000000"/>
                </a:solidFill>
                <a:latin typeface="Courier New" pitchFamily="49" charset="0"/>
                <a:ea typeface="MS PGothic" pitchFamily="34" charset="-128"/>
                <a:cs typeface="Courier New" pitchFamily="49" charset="0"/>
              </a:rPr>
              <a:t>(&amp;</a:t>
            </a:r>
            <a:r>
              <a:rPr kumimoji="1" lang="en-US" altLang="en-US" sz="1400" kern="0" dirty="0" err="1">
                <a:solidFill>
                  <a:srgbClr val="000000"/>
                </a:solidFill>
                <a:latin typeface="Courier New" pitchFamily="49" charset="0"/>
                <a:ea typeface="MS PGothic" pitchFamily="34" charset="-128"/>
                <a:cs typeface="Courier New" pitchFamily="49" charset="0"/>
              </a:rPr>
              <a:t>first_mutex</a:t>
            </a:r>
            <a:r>
              <a:rPr kumimoji="1" lang="en-US" altLang="en-US" sz="1400" kern="0" dirty="0">
                <a:solidFill>
                  <a:srgbClr val="000000"/>
                </a:solidFill>
                <a:latin typeface="Courier New" pitchFamily="49" charset="0"/>
                <a:ea typeface="MS PGothic" pitchFamily="34" charset="-128"/>
                <a:cs typeface="Courier New" pitchFamily="49" charset="0"/>
              </a:rPr>
              <a:t>);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a:t>
            </a:r>
            <a:r>
              <a:rPr kumimoji="1" lang="en-US" altLang="en-US" sz="1400" kern="0" dirty="0" err="1">
                <a:solidFill>
                  <a:srgbClr val="000000"/>
                </a:solidFill>
                <a:latin typeface="Courier New" pitchFamily="49" charset="0"/>
                <a:ea typeface="MS PGothic" pitchFamily="34" charset="-128"/>
                <a:cs typeface="Courier New" pitchFamily="49" charset="0"/>
              </a:rPr>
              <a:t>pthread_exit</a:t>
            </a:r>
            <a:r>
              <a:rPr kumimoji="1" lang="en-US" altLang="en-US" sz="1400" kern="0" dirty="0">
                <a:solidFill>
                  <a:srgbClr val="000000"/>
                </a:solidFill>
                <a:latin typeface="Courier New" pitchFamily="49" charset="0"/>
                <a:ea typeface="MS PGothic" pitchFamily="34" charset="-128"/>
                <a:cs typeface="Courier New" pitchFamily="49" charset="0"/>
              </a:rPr>
              <a:t>(0);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thread two runs in this function */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void *</a:t>
            </a:r>
            <a:r>
              <a:rPr kumimoji="1" lang="en-US" altLang="en-US" sz="1400" kern="0" dirty="0" err="1">
                <a:solidFill>
                  <a:srgbClr val="000000"/>
                </a:solidFill>
                <a:latin typeface="Courier New" pitchFamily="49" charset="0"/>
                <a:ea typeface="MS PGothic" pitchFamily="34" charset="-128"/>
                <a:cs typeface="Courier New" pitchFamily="49" charset="0"/>
              </a:rPr>
              <a:t>do_work_two</a:t>
            </a:r>
            <a:r>
              <a:rPr kumimoji="1" lang="en-US" altLang="en-US" sz="1400" kern="0" dirty="0">
                <a:solidFill>
                  <a:srgbClr val="000000"/>
                </a:solidFill>
                <a:latin typeface="Courier New" pitchFamily="49" charset="0"/>
                <a:ea typeface="MS PGothic" pitchFamily="34" charset="-128"/>
                <a:cs typeface="Courier New" pitchFamily="49" charset="0"/>
              </a:rPr>
              <a:t>(void *</a:t>
            </a:r>
            <a:r>
              <a:rPr kumimoji="1" lang="en-US" altLang="en-US" sz="1400" kern="0" dirty="0" err="1">
                <a:solidFill>
                  <a:srgbClr val="000000"/>
                </a:solidFill>
                <a:latin typeface="Courier New" pitchFamily="49" charset="0"/>
                <a:ea typeface="MS PGothic" pitchFamily="34" charset="-128"/>
                <a:cs typeface="Courier New" pitchFamily="49" charset="0"/>
              </a:rPr>
              <a:t>param</a:t>
            </a:r>
            <a:r>
              <a:rPr kumimoji="1" lang="en-US" altLang="en-US" sz="1400" kern="0" dirty="0">
                <a:solidFill>
                  <a:srgbClr val="000000"/>
                </a:solidFill>
                <a:latin typeface="Courier New" pitchFamily="49" charset="0"/>
                <a:ea typeface="MS PGothic" pitchFamily="34" charset="-128"/>
                <a:cs typeface="Courier New" pitchFamily="49" charset="0"/>
              </a:rPr>
              <a:t>)</a:t>
            </a:r>
            <a:br>
              <a:rPr kumimoji="1" lang="en-US" altLang="en-US" sz="1400" kern="0" dirty="0">
                <a:solidFill>
                  <a:srgbClr val="000000"/>
                </a:solidFill>
                <a:latin typeface="Courier New" pitchFamily="49" charset="0"/>
                <a:ea typeface="MS PGothic" pitchFamily="34" charset="-128"/>
                <a:cs typeface="Courier New" pitchFamily="49" charset="0"/>
              </a:rPr>
            </a:br>
            <a:r>
              <a:rPr kumimoji="1" lang="en-US" altLang="en-US" sz="1100" kern="0" dirty="0">
                <a:solidFill>
                  <a:srgbClr val="000000"/>
                </a:solidFill>
                <a:latin typeface="Courier New" pitchFamily="49" charset="0"/>
                <a:ea typeface="MS PGothic" pitchFamily="34" charset="-128"/>
                <a:cs typeface="Courier New" pitchFamily="49" charset="0"/>
              </a:rPr>
              <a:t>{ </a:t>
            </a:r>
            <a:endParaRPr kumimoji="1" lang="en-US" altLang="en-US" sz="1400" kern="0" dirty="0">
              <a:solidFill>
                <a:srgbClr val="000000"/>
              </a:solidFill>
              <a:latin typeface="Courier New" pitchFamily="49" charset="0"/>
              <a:ea typeface="MS PGothic" pitchFamily="34" charset="-128"/>
              <a:cs typeface="Courier New" pitchFamily="49" charset="0"/>
            </a:endParaRP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a:t>
            </a:r>
            <a:r>
              <a:rPr kumimoji="1" lang="en-US" altLang="en-US" sz="1400" kern="0" dirty="0" err="1">
                <a:solidFill>
                  <a:srgbClr val="000000"/>
                </a:solidFill>
                <a:latin typeface="Courier New" pitchFamily="49" charset="0"/>
                <a:ea typeface="MS PGothic" pitchFamily="34" charset="-128"/>
                <a:cs typeface="Courier New" pitchFamily="49" charset="0"/>
              </a:rPr>
              <a:t>pthread_mutex_lock</a:t>
            </a:r>
            <a:r>
              <a:rPr kumimoji="1" lang="en-US" altLang="en-US" sz="1400" kern="0" dirty="0">
                <a:solidFill>
                  <a:srgbClr val="000000"/>
                </a:solidFill>
                <a:latin typeface="Courier New" pitchFamily="49" charset="0"/>
                <a:ea typeface="MS PGothic" pitchFamily="34" charset="-128"/>
                <a:cs typeface="Courier New" pitchFamily="49" charset="0"/>
              </a:rPr>
              <a:t>(&amp;</a:t>
            </a:r>
            <a:r>
              <a:rPr kumimoji="1" lang="en-US" altLang="en-US" sz="1400" kern="0" dirty="0" err="1">
                <a:solidFill>
                  <a:srgbClr val="000000"/>
                </a:solidFill>
                <a:latin typeface="Courier New" pitchFamily="49" charset="0"/>
                <a:ea typeface="MS PGothic" pitchFamily="34" charset="-128"/>
                <a:cs typeface="Courier New" pitchFamily="49" charset="0"/>
              </a:rPr>
              <a:t>second_mutex</a:t>
            </a:r>
            <a:r>
              <a:rPr kumimoji="1" lang="en-US" altLang="en-US" sz="1400" kern="0" dirty="0">
                <a:solidFill>
                  <a:srgbClr val="000000"/>
                </a:solidFill>
                <a:latin typeface="Courier New" pitchFamily="49" charset="0"/>
                <a:ea typeface="MS PGothic" pitchFamily="34" charset="-128"/>
                <a:cs typeface="Courier New" pitchFamily="49" charset="0"/>
              </a:rPr>
              <a:t>);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a:t>
            </a:r>
            <a:r>
              <a:rPr kumimoji="1" lang="en-US" altLang="en-US" sz="1400" kern="0" dirty="0" err="1">
                <a:solidFill>
                  <a:srgbClr val="000000"/>
                </a:solidFill>
                <a:latin typeface="Courier New" pitchFamily="49" charset="0"/>
                <a:ea typeface="MS PGothic" pitchFamily="34" charset="-128"/>
                <a:cs typeface="Courier New" pitchFamily="49" charset="0"/>
              </a:rPr>
              <a:t>pthread_mutex_lock</a:t>
            </a:r>
            <a:r>
              <a:rPr kumimoji="1" lang="en-US" altLang="en-US" sz="1400" kern="0" dirty="0">
                <a:solidFill>
                  <a:srgbClr val="000000"/>
                </a:solidFill>
                <a:latin typeface="Courier New" pitchFamily="49" charset="0"/>
                <a:ea typeface="MS PGothic" pitchFamily="34" charset="-128"/>
                <a:cs typeface="Courier New" pitchFamily="49" charset="0"/>
              </a:rPr>
              <a:t>(&amp;</a:t>
            </a:r>
            <a:r>
              <a:rPr kumimoji="1" lang="en-US" altLang="en-US" sz="1400" kern="0" dirty="0" err="1">
                <a:solidFill>
                  <a:srgbClr val="000000"/>
                </a:solidFill>
                <a:latin typeface="Courier New" pitchFamily="49" charset="0"/>
                <a:ea typeface="MS PGothic" pitchFamily="34" charset="-128"/>
                <a:cs typeface="Courier New" pitchFamily="49" charset="0"/>
              </a:rPr>
              <a:t>first_mutex</a:t>
            </a:r>
            <a:r>
              <a:rPr kumimoji="1" lang="en-US" altLang="en-US" sz="1400" kern="0" dirty="0">
                <a:solidFill>
                  <a:srgbClr val="000000"/>
                </a:solidFill>
                <a:latin typeface="Courier New" pitchFamily="49" charset="0"/>
                <a:ea typeface="MS PGothic" pitchFamily="34" charset="-128"/>
                <a:cs typeface="Courier New" pitchFamily="49" charset="0"/>
              </a:rPr>
              <a:t>);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 * Do some work */</a:t>
            </a:r>
            <a:br>
              <a:rPr kumimoji="1" lang="en-US" altLang="en-US" sz="1400" kern="0" dirty="0">
                <a:solidFill>
                  <a:srgbClr val="000000"/>
                </a:solidFill>
                <a:latin typeface="Courier New" pitchFamily="49" charset="0"/>
                <a:ea typeface="MS PGothic" pitchFamily="34" charset="-128"/>
                <a:cs typeface="Courier New" pitchFamily="49" charset="0"/>
              </a:rPr>
            </a:br>
            <a:r>
              <a:rPr kumimoji="1" lang="en-US" altLang="en-US" sz="1400" kern="0" dirty="0">
                <a:solidFill>
                  <a:srgbClr val="000000"/>
                </a:solidFill>
                <a:latin typeface="Courier New" pitchFamily="49" charset="0"/>
                <a:ea typeface="MS PGothic" pitchFamily="34" charset="-128"/>
                <a:cs typeface="Courier New" pitchFamily="49" charset="0"/>
              </a:rPr>
              <a:t>   </a:t>
            </a:r>
            <a:r>
              <a:rPr kumimoji="1" lang="en-US" altLang="en-US" sz="1400" kern="0" dirty="0" err="1">
                <a:solidFill>
                  <a:srgbClr val="000000"/>
                </a:solidFill>
                <a:latin typeface="Courier New" pitchFamily="49" charset="0"/>
                <a:ea typeface="MS PGothic" pitchFamily="34" charset="-128"/>
                <a:cs typeface="Courier New" pitchFamily="49" charset="0"/>
              </a:rPr>
              <a:t>pthread_mutex_unlock</a:t>
            </a:r>
            <a:r>
              <a:rPr kumimoji="1" lang="en-US" altLang="en-US" sz="1400" kern="0" dirty="0">
                <a:solidFill>
                  <a:srgbClr val="000000"/>
                </a:solidFill>
                <a:latin typeface="Courier New" pitchFamily="49" charset="0"/>
                <a:ea typeface="MS PGothic" pitchFamily="34" charset="-128"/>
                <a:cs typeface="Courier New" pitchFamily="49" charset="0"/>
              </a:rPr>
              <a:t>(&amp;</a:t>
            </a:r>
            <a:r>
              <a:rPr kumimoji="1" lang="en-US" altLang="en-US" sz="1400" kern="0" dirty="0" err="1">
                <a:solidFill>
                  <a:srgbClr val="000000"/>
                </a:solidFill>
                <a:latin typeface="Courier New" pitchFamily="49" charset="0"/>
                <a:ea typeface="MS PGothic" pitchFamily="34" charset="-128"/>
                <a:cs typeface="Courier New" pitchFamily="49" charset="0"/>
              </a:rPr>
              <a:t>first_mutex</a:t>
            </a:r>
            <a:r>
              <a:rPr kumimoji="1" lang="en-US" altLang="en-US" sz="1400" kern="0" dirty="0">
                <a:solidFill>
                  <a:srgbClr val="000000"/>
                </a:solidFill>
                <a:latin typeface="Courier New" pitchFamily="49" charset="0"/>
                <a:ea typeface="MS PGothic" pitchFamily="34" charset="-128"/>
                <a:cs typeface="Courier New" pitchFamily="49" charset="0"/>
              </a:rPr>
              <a:t>);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a:t>
            </a:r>
            <a:r>
              <a:rPr kumimoji="1" lang="en-US" altLang="en-US" sz="1400" kern="0" dirty="0" err="1">
                <a:solidFill>
                  <a:srgbClr val="000000"/>
                </a:solidFill>
                <a:latin typeface="Courier New" pitchFamily="49" charset="0"/>
                <a:ea typeface="MS PGothic" pitchFamily="34" charset="-128"/>
                <a:cs typeface="Courier New" pitchFamily="49" charset="0"/>
              </a:rPr>
              <a:t>pthread_mutex_unlock</a:t>
            </a:r>
            <a:r>
              <a:rPr kumimoji="1" lang="en-US" altLang="en-US" sz="1400" kern="0" dirty="0">
                <a:solidFill>
                  <a:srgbClr val="000000"/>
                </a:solidFill>
                <a:latin typeface="Courier New" pitchFamily="49" charset="0"/>
                <a:ea typeface="MS PGothic" pitchFamily="34" charset="-128"/>
                <a:cs typeface="Courier New" pitchFamily="49" charset="0"/>
              </a:rPr>
              <a:t>(&amp;</a:t>
            </a:r>
            <a:r>
              <a:rPr kumimoji="1" lang="en-US" altLang="en-US" sz="1400" kern="0" dirty="0" err="1">
                <a:solidFill>
                  <a:srgbClr val="000000"/>
                </a:solidFill>
                <a:latin typeface="Courier New" pitchFamily="49" charset="0"/>
                <a:ea typeface="MS PGothic" pitchFamily="34" charset="-128"/>
                <a:cs typeface="Courier New" pitchFamily="49" charset="0"/>
              </a:rPr>
              <a:t>second_mutex</a:t>
            </a:r>
            <a:r>
              <a:rPr kumimoji="1" lang="en-US" altLang="en-US" sz="1400" kern="0" dirty="0">
                <a:solidFill>
                  <a:srgbClr val="000000"/>
                </a:solidFill>
                <a:latin typeface="Courier New" pitchFamily="49" charset="0"/>
                <a:ea typeface="MS PGothic" pitchFamily="34" charset="-128"/>
                <a:cs typeface="Courier New" pitchFamily="49" charset="0"/>
              </a:rPr>
              <a:t>);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a:t>
            </a:r>
            <a:r>
              <a:rPr kumimoji="1" lang="en-US" altLang="en-US" sz="1400" kern="0" dirty="0" err="1">
                <a:solidFill>
                  <a:srgbClr val="000000"/>
                </a:solidFill>
                <a:latin typeface="Courier New" pitchFamily="49" charset="0"/>
                <a:ea typeface="MS PGothic" pitchFamily="34" charset="-128"/>
                <a:cs typeface="Courier New" pitchFamily="49" charset="0"/>
              </a:rPr>
              <a:t>pthread_exit</a:t>
            </a:r>
            <a:r>
              <a:rPr kumimoji="1" lang="en-US" altLang="en-US" sz="1400" kern="0" dirty="0">
                <a:solidFill>
                  <a:srgbClr val="000000"/>
                </a:solidFill>
                <a:latin typeface="Courier New" pitchFamily="49" charset="0"/>
                <a:ea typeface="MS PGothic" pitchFamily="34" charset="-128"/>
                <a:cs typeface="Courier New" pitchFamily="49" charset="0"/>
              </a:rPr>
              <a:t>(0);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a:t>
            </a:r>
          </a:p>
          <a:p>
            <a:endParaRPr lang="en-IN" dirty="0"/>
          </a:p>
        </p:txBody>
      </p:sp>
      <p:sp>
        <p:nvSpPr>
          <p:cNvPr id="3" name="Rectangle 2"/>
          <p:cNvSpPr>
            <a:spLocks noGrp="1" noChangeArrowheads="1"/>
          </p:cNvSpPr>
          <p:nvPr/>
        </p:nvSpPr>
        <p:spPr bwMode="auto">
          <a:xfrm>
            <a:off x="609600" y="838200"/>
            <a:ext cx="76835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Deadlock Example</a:t>
            </a:r>
          </a:p>
        </p:txBody>
      </p:sp>
    </p:spTree>
    <p:extLst>
      <p:ext uri="{BB962C8B-B14F-4D97-AF65-F5344CB8AC3E}">
        <p14:creationId xmlns="" xmlns:p14="http://schemas.microsoft.com/office/powerpoint/2010/main" val="3097922123"/>
      </p:ext>
    </p:extLst>
  </p:cSld>
  <p:clrMapOvr>
    <a:masterClrMapping/>
  </p:clrMapOvr>
  <p:transition>
    <p:pull dir="r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void transaction(Account from, Account to, double amount)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a:t>
            </a:r>
            <a:r>
              <a:rPr kumimoji="1" lang="en-US" altLang="en-US" sz="1400" kern="0" dirty="0" err="1">
                <a:solidFill>
                  <a:srgbClr val="000000"/>
                </a:solidFill>
                <a:latin typeface="Courier New" pitchFamily="49" charset="0"/>
                <a:ea typeface="MS PGothic" pitchFamily="34" charset="-128"/>
                <a:cs typeface="Courier New" pitchFamily="49" charset="0"/>
              </a:rPr>
              <a:t>mutex</a:t>
            </a:r>
            <a:r>
              <a:rPr kumimoji="1" lang="en-US" altLang="en-US" sz="1400" kern="0" dirty="0">
                <a:solidFill>
                  <a:srgbClr val="000000"/>
                </a:solidFill>
                <a:latin typeface="Courier New" pitchFamily="49" charset="0"/>
                <a:ea typeface="MS PGothic" pitchFamily="34" charset="-128"/>
                <a:cs typeface="Courier New" pitchFamily="49" charset="0"/>
              </a:rPr>
              <a:t> lock1, lock2;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lock1 = </a:t>
            </a:r>
            <a:r>
              <a:rPr kumimoji="1" lang="en-US" altLang="en-US" sz="1400" kern="0" dirty="0" err="1">
                <a:solidFill>
                  <a:srgbClr val="000000"/>
                </a:solidFill>
                <a:latin typeface="Courier New" pitchFamily="49" charset="0"/>
                <a:ea typeface="MS PGothic" pitchFamily="34" charset="-128"/>
                <a:cs typeface="Courier New" pitchFamily="49" charset="0"/>
              </a:rPr>
              <a:t>get_lock</a:t>
            </a:r>
            <a:r>
              <a:rPr kumimoji="1" lang="en-US" altLang="en-US" sz="1400" kern="0" dirty="0">
                <a:solidFill>
                  <a:srgbClr val="000000"/>
                </a:solidFill>
                <a:latin typeface="Courier New" pitchFamily="49" charset="0"/>
                <a:ea typeface="MS PGothic" pitchFamily="34" charset="-128"/>
                <a:cs typeface="Courier New" pitchFamily="49" charset="0"/>
              </a:rPr>
              <a:t>(from);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lock2 = </a:t>
            </a:r>
            <a:r>
              <a:rPr kumimoji="1" lang="en-US" altLang="en-US" sz="1400" kern="0" dirty="0" err="1">
                <a:solidFill>
                  <a:srgbClr val="000000"/>
                </a:solidFill>
                <a:latin typeface="Courier New" pitchFamily="49" charset="0"/>
                <a:ea typeface="MS PGothic" pitchFamily="34" charset="-128"/>
                <a:cs typeface="Courier New" pitchFamily="49" charset="0"/>
              </a:rPr>
              <a:t>get_lock</a:t>
            </a:r>
            <a:r>
              <a:rPr kumimoji="1" lang="en-US" altLang="en-US" sz="1400" kern="0" dirty="0">
                <a:solidFill>
                  <a:srgbClr val="000000"/>
                </a:solidFill>
                <a:latin typeface="Courier New" pitchFamily="49" charset="0"/>
                <a:ea typeface="MS PGothic" pitchFamily="34" charset="-128"/>
                <a:cs typeface="Courier New" pitchFamily="49" charset="0"/>
              </a:rPr>
              <a:t>(to);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acquire(lock1);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acquire(lock2);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withdraw(from, amount);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deposit(to, amount);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release(lock2);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release(lock1); </a:t>
            </a:r>
          </a:p>
          <a:p>
            <a:pPr marL="0" lvl="0" indent="0" eaLnBrk="0" fontAlgn="base" hangingPunct="0">
              <a:spcBef>
                <a:spcPct val="35000"/>
              </a:spcBef>
              <a:spcAft>
                <a:spcPct val="0"/>
              </a:spcAft>
              <a:buClr>
                <a:srgbClr val="993300"/>
              </a:buClr>
              <a:buSzPct val="90000"/>
              <a:buNone/>
            </a:pPr>
            <a:r>
              <a:rPr kumimoji="1" lang="en-US" altLang="en-US" sz="1400" kern="0" dirty="0">
                <a:solidFill>
                  <a:srgbClr val="000000"/>
                </a:solidFill>
                <a:latin typeface="Courier New" pitchFamily="49" charset="0"/>
                <a:ea typeface="MS PGothic" pitchFamily="34" charset="-128"/>
                <a:cs typeface="Courier New" pitchFamily="49" charset="0"/>
              </a:rPr>
              <a:t>} </a:t>
            </a:r>
          </a:p>
          <a:p>
            <a:pPr marL="0" lvl="0" indent="0" eaLnBrk="0" fontAlgn="base" hangingPunct="0">
              <a:spcBef>
                <a:spcPct val="50000"/>
              </a:spcBef>
              <a:spcAft>
                <a:spcPct val="0"/>
              </a:spcAft>
              <a:buNone/>
            </a:pPr>
            <a:r>
              <a:rPr lang="en-US" altLang="en-US" sz="1600" dirty="0">
                <a:solidFill>
                  <a:srgbClr val="000000"/>
                </a:solidFill>
                <a:latin typeface="Helvetica" pitchFamily="-84" charset="0"/>
                <a:ea typeface="MS PGothic" pitchFamily="34" charset="-128"/>
              </a:rPr>
              <a:t>Transactions 1 and 2 execute concurrently.  Transaction  1 transfers $25 from account A to account B, and Transaction 2 transfers $50 from account B to account A</a:t>
            </a:r>
            <a:endParaRPr lang="en-US" sz="1600" dirty="0">
              <a:solidFill>
                <a:srgbClr val="000000"/>
              </a:solidFill>
              <a:latin typeface="Verdana" pitchFamily="34" charset="0"/>
              <a:ea typeface="MS PGothic" pitchFamily="34" charset="-128"/>
            </a:endParaRPr>
          </a:p>
          <a:p>
            <a:pPr marL="0" lvl="0" indent="0" eaLnBrk="0" fontAlgn="base" hangingPunct="0">
              <a:spcBef>
                <a:spcPct val="50000"/>
              </a:spcBef>
              <a:spcAft>
                <a:spcPct val="0"/>
              </a:spcAft>
              <a:buNone/>
            </a:pPr>
            <a:r>
              <a:rPr lang="en-US" altLang="en-US" sz="1600" dirty="0">
                <a:solidFill>
                  <a:srgbClr val="000000"/>
                </a:solidFill>
                <a:latin typeface="Helvetica" pitchFamily="-84" charset="0"/>
                <a:ea typeface="MS PGothic" pitchFamily="34" charset="-128"/>
              </a:rPr>
              <a:t>    </a:t>
            </a:r>
          </a:p>
          <a:p>
            <a:endParaRPr lang="en-IN" dirty="0"/>
          </a:p>
        </p:txBody>
      </p:sp>
      <p:sp>
        <p:nvSpPr>
          <p:cNvPr id="3" name="Rectangle 2"/>
          <p:cNvSpPr>
            <a:spLocks noGrp="1" noChangeArrowheads="1"/>
          </p:cNvSpPr>
          <p:nvPr/>
        </p:nvSpPr>
        <p:spPr bwMode="auto">
          <a:xfrm>
            <a:off x="728947" y="838200"/>
            <a:ext cx="7724775"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800" dirty="0" smtClean="0">
                <a:solidFill>
                  <a:schemeClr val="accent2"/>
                </a:solidFill>
              </a:rPr>
              <a:t>Deadlock Example with Lock Ordering</a:t>
            </a:r>
          </a:p>
        </p:txBody>
      </p:sp>
    </p:spTree>
    <p:extLst>
      <p:ext uri="{BB962C8B-B14F-4D97-AF65-F5344CB8AC3E}">
        <p14:creationId xmlns="" xmlns:p14="http://schemas.microsoft.com/office/powerpoint/2010/main" val="2055057900"/>
      </p:ext>
    </p:extLst>
  </p:cSld>
  <p:clrMapOvr>
    <a:masterClrMapping/>
  </p:clrMapOvr>
  <p:transition>
    <p:pull dir="rd"/>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eaLnBrk="0" fontAlgn="base" hangingPunct="0">
              <a:spcBef>
                <a:spcPct val="50000"/>
              </a:spcBef>
              <a:spcAft>
                <a:spcPct val="0"/>
              </a:spcAft>
              <a:buNone/>
            </a:pPr>
            <a:r>
              <a:rPr lang="en-US" altLang="en-US" sz="1800" dirty="0">
                <a:solidFill>
                  <a:srgbClr val="000000"/>
                </a:solidFill>
                <a:latin typeface="Helvetica" pitchFamily="-84" charset="0"/>
                <a:ea typeface="MS PGothic" pitchFamily="34" charset="-128"/>
              </a:rPr>
              <a:t>Requires that the system has some additional </a:t>
            </a:r>
            <a:r>
              <a:rPr lang="en-US" altLang="en-US" sz="1800" b="1" i="1" dirty="0">
                <a:solidFill>
                  <a:srgbClr val="000000"/>
                </a:solidFill>
                <a:latin typeface="Helvetica" pitchFamily="-84" charset="0"/>
                <a:ea typeface="MS PGothic" pitchFamily="34" charset="-128"/>
              </a:rPr>
              <a:t>a priori </a:t>
            </a:r>
            <a:r>
              <a:rPr lang="en-US" altLang="en-US" sz="1800" dirty="0">
                <a:solidFill>
                  <a:srgbClr val="000000"/>
                </a:solidFill>
                <a:latin typeface="Helvetica" pitchFamily="-84" charset="0"/>
                <a:ea typeface="MS PGothic" pitchFamily="34" charset="-128"/>
              </a:rPr>
              <a:t>information </a:t>
            </a:r>
            <a:br>
              <a:rPr lang="en-US" altLang="en-US" sz="1800" dirty="0">
                <a:solidFill>
                  <a:srgbClr val="000000"/>
                </a:solidFill>
                <a:latin typeface="Helvetica" pitchFamily="-84" charset="0"/>
                <a:ea typeface="MS PGothic" pitchFamily="34" charset="-128"/>
              </a:rPr>
            </a:br>
            <a:r>
              <a:rPr lang="en-US" altLang="en-US" sz="1800" dirty="0" smtClean="0">
                <a:solidFill>
                  <a:srgbClr val="000000"/>
                </a:solidFill>
                <a:latin typeface="Helvetica" pitchFamily="-84" charset="0"/>
                <a:ea typeface="MS PGothic" pitchFamily="34" charset="-128"/>
              </a:rPr>
              <a:t>available</a:t>
            </a:r>
            <a:endParaRPr kumimoji="1" lang="en-US" altLang="en-US" sz="1800" kern="0" dirty="0" smtClean="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smtClean="0">
                <a:solidFill>
                  <a:srgbClr val="000000"/>
                </a:solidFill>
                <a:latin typeface="Helvetica"/>
                <a:ea typeface="MS PGothic" pitchFamily="34" charset="-128"/>
              </a:rPr>
              <a:t>Simplest </a:t>
            </a:r>
            <a:r>
              <a:rPr kumimoji="1" lang="en-US" altLang="en-US" sz="1800" kern="0" dirty="0">
                <a:solidFill>
                  <a:srgbClr val="000000"/>
                </a:solidFill>
                <a:latin typeface="Helvetica"/>
                <a:ea typeface="MS PGothic" pitchFamily="34" charset="-128"/>
              </a:rPr>
              <a:t>and most useful model requires that each process declare the </a:t>
            </a:r>
            <a:r>
              <a:rPr kumimoji="1" lang="en-US" altLang="en-US" sz="1800" b="1" i="1" kern="0" dirty="0">
                <a:solidFill>
                  <a:srgbClr val="000000"/>
                </a:solidFill>
                <a:latin typeface="Helvetica"/>
                <a:ea typeface="MS PGothic" pitchFamily="34" charset="-128"/>
              </a:rPr>
              <a:t>maximum number</a:t>
            </a:r>
            <a:r>
              <a:rPr kumimoji="1" lang="en-US" altLang="en-US" sz="1800" b="1" kern="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rPr>
              <a:t>of resources of each type that it may need</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The deadlock-avoidance algorithm dynamically examines the resource-allocation state to ensure that there can never be a circular-wait condition</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Resource-allocation </a:t>
            </a:r>
            <a:r>
              <a:rPr kumimoji="1" lang="en-US" altLang="en-US" sz="1800" i="1" kern="0" dirty="0">
                <a:solidFill>
                  <a:srgbClr val="000000"/>
                </a:solidFill>
                <a:latin typeface="Helvetica"/>
                <a:ea typeface="MS PGothic" pitchFamily="34" charset="-128"/>
              </a:rPr>
              <a:t>state</a:t>
            </a:r>
            <a:r>
              <a:rPr kumimoji="1" lang="en-US" altLang="en-US" sz="1800" kern="0" dirty="0">
                <a:solidFill>
                  <a:srgbClr val="000000"/>
                </a:solidFill>
                <a:latin typeface="Helvetica"/>
                <a:ea typeface="MS PGothic" pitchFamily="34" charset="-128"/>
              </a:rPr>
              <a:t> is defined by the number of available and allocated resources, and the maximum demands of the processes</a:t>
            </a:r>
          </a:p>
          <a:p>
            <a:endParaRPr lang="en-IN" dirty="0"/>
          </a:p>
        </p:txBody>
      </p:sp>
      <p:sp>
        <p:nvSpPr>
          <p:cNvPr id="3" name="Rectangle 2"/>
          <p:cNvSpPr>
            <a:spLocks noGrp="1" noChangeArrowheads="1"/>
          </p:cNvSpPr>
          <p:nvPr/>
        </p:nvSpPr>
        <p:spPr bwMode="auto">
          <a:xfrm>
            <a:off x="533400" y="838200"/>
            <a:ext cx="7762875"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Deadlock Avoidance</a:t>
            </a:r>
          </a:p>
        </p:txBody>
      </p:sp>
    </p:spTree>
    <p:extLst>
      <p:ext uri="{BB962C8B-B14F-4D97-AF65-F5344CB8AC3E}">
        <p14:creationId xmlns="" xmlns:p14="http://schemas.microsoft.com/office/powerpoint/2010/main" val="2060400878"/>
      </p:ext>
    </p:extLst>
  </p:cSld>
  <p:clrMapOvr>
    <a:masterClrMapping/>
  </p:clrMapOvr>
  <p:transition>
    <p:pull dir="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When a process requests an available resource, system must decide if immediate allocation leaves the system in a safe state</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System is in </a:t>
            </a:r>
            <a:r>
              <a:rPr kumimoji="1" lang="en-US" altLang="en-US" sz="1800" b="1" kern="0" dirty="0">
                <a:solidFill>
                  <a:srgbClr val="3366FF"/>
                </a:solidFill>
                <a:latin typeface="Helvetica"/>
                <a:ea typeface="MS PGothic" pitchFamily="34" charset="-128"/>
              </a:rPr>
              <a:t>safe state</a:t>
            </a:r>
            <a:r>
              <a:rPr kumimoji="1" lang="en-US" altLang="en-US" sz="1800" kern="0" dirty="0">
                <a:solidFill>
                  <a:srgbClr val="3366FF"/>
                </a:solidFill>
                <a:latin typeface="Helvetica"/>
                <a:ea typeface="MS PGothic" pitchFamily="34" charset="-128"/>
              </a:rPr>
              <a:t> </a:t>
            </a:r>
            <a:r>
              <a:rPr kumimoji="1" lang="en-US" altLang="en-US" sz="1800" kern="0" dirty="0">
                <a:solidFill>
                  <a:srgbClr val="000000"/>
                </a:solidFill>
                <a:latin typeface="Helvetica"/>
                <a:ea typeface="MS PGothic" pitchFamily="34" charset="-128"/>
              </a:rPr>
              <a:t>if there exists a sequence &lt;</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1</a:t>
            </a:r>
            <a:r>
              <a:rPr kumimoji="1" lang="en-US" altLang="en-US" sz="1800" i="1" kern="0" dirty="0">
                <a:solidFill>
                  <a:srgbClr val="000000"/>
                </a:solidFill>
                <a:latin typeface="Helvetica"/>
                <a:ea typeface="MS PGothic" pitchFamily="34" charset="-128"/>
              </a:rPr>
              <a:t>, P</a:t>
            </a:r>
            <a:r>
              <a:rPr kumimoji="1" lang="en-US" altLang="en-US" sz="1800" i="1" kern="0" baseline="-25000" dirty="0">
                <a:solidFill>
                  <a:srgbClr val="000000"/>
                </a:solidFill>
                <a:latin typeface="Helvetica"/>
                <a:ea typeface="MS PGothic" pitchFamily="34" charset="-128"/>
              </a:rPr>
              <a:t>2</a:t>
            </a:r>
            <a:r>
              <a:rPr kumimoji="1" lang="en-US" altLang="en-US" sz="1800" i="1" kern="0" dirty="0">
                <a:solidFill>
                  <a:srgbClr val="000000"/>
                </a:solidFill>
                <a:latin typeface="Helvetica"/>
                <a:ea typeface="MS PGothic" pitchFamily="34" charset="-128"/>
              </a:rPr>
              <a:t>, …, </a:t>
            </a:r>
            <a:r>
              <a:rPr kumimoji="1" lang="en-US" altLang="en-US" sz="1800" i="1" kern="0" dirty="0" err="1">
                <a:solidFill>
                  <a:srgbClr val="000000"/>
                </a:solidFill>
                <a:latin typeface="Helvetica"/>
                <a:ea typeface="MS PGothic" pitchFamily="34" charset="-128"/>
              </a:rPr>
              <a:t>P</a:t>
            </a:r>
            <a:r>
              <a:rPr kumimoji="1" lang="en-US" altLang="en-US" sz="1800" i="1" kern="0" baseline="-25000" dirty="0" err="1">
                <a:solidFill>
                  <a:srgbClr val="000000"/>
                </a:solidFill>
                <a:latin typeface="Helvetica"/>
                <a:ea typeface="MS PGothic" pitchFamily="34" charset="-128"/>
              </a:rPr>
              <a:t>n</a:t>
            </a:r>
            <a:r>
              <a:rPr kumimoji="1" lang="en-US" altLang="en-US" sz="1800" kern="0" dirty="0">
                <a:solidFill>
                  <a:srgbClr val="000000"/>
                </a:solidFill>
                <a:latin typeface="Helvetica"/>
                <a:ea typeface="MS PGothic" pitchFamily="34" charset="-128"/>
              </a:rPr>
              <a:t>&gt; of ALL the  processes  in the systems such that  for each P</a:t>
            </a:r>
            <a:r>
              <a:rPr kumimoji="1" lang="en-US" altLang="en-US" sz="1800" kern="0" baseline="-25000" dirty="0">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the resources that P</a:t>
            </a:r>
            <a:r>
              <a:rPr kumimoji="1" lang="en-US" altLang="en-US" sz="1800" kern="0" baseline="-25000" dirty="0">
                <a:solidFill>
                  <a:srgbClr val="000000"/>
                </a:solidFill>
                <a:latin typeface="Helvetica"/>
                <a:ea typeface="MS PGothic" pitchFamily="34" charset="-128"/>
              </a:rPr>
              <a:t>i </a:t>
            </a:r>
            <a:r>
              <a:rPr kumimoji="1" lang="en-US" altLang="en-US" sz="1800" kern="0" dirty="0">
                <a:solidFill>
                  <a:srgbClr val="000000"/>
                </a:solidFill>
                <a:latin typeface="Helvetica"/>
                <a:ea typeface="MS PGothic" pitchFamily="34" charset="-128"/>
              </a:rPr>
              <a:t>can still request can be satisfied by currently available resources + resources held by all the </a:t>
            </a:r>
            <a:r>
              <a:rPr kumimoji="1" lang="en-US" altLang="en-US" sz="1800" i="1" kern="0" dirty="0" err="1">
                <a:solidFill>
                  <a:srgbClr val="000000"/>
                </a:solidFill>
                <a:latin typeface="Helvetica"/>
                <a:ea typeface="MS PGothic" pitchFamily="34" charset="-128"/>
              </a:rPr>
              <a:t>P</a:t>
            </a:r>
            <a:r>
              <a:rPr kumimoji="1" lang="en-US" altLang="en-US" sz="1800" i="1" kern="0" baseline="-25000" dirty="0" err="1">
                <a:solidFill>
                  <a:srgbClr val="000000"/>
                </a:solidFill>
                <a:latin typeface="Helvetica"/>
                <a:ea typeface="MS PGothic" pitchFamily="34" charset="-128"/>
              </a:rPr>
              <a:t>j</a:t>
            </a:r>
            <a:r>
              <a:rPr kumimoji="1" lang="en-US" altLang="en-US" sz="1800" kern="0" dirty="0">
                <a:solidFill>
                  <a:srgbClr val="000000"/>
                </a:solidFill>
                <a:latin typeface="Helvetica"/>
                <a:ea typeface="MS PGothic" pitchFamily="34" charset="-128"/>
              </a:rPr>
              <a:t>, with</a:t>
            </a:r>
            <a:r>
              <a:rPr kumimoji="1" lang="en-US" altLang="en-US" sz="1800" i="1" kern="0" dirty="0">
                <a:solidFill>
                  <a:srgbClr val="000000"/>
                </a:solidFill>
                <a:latin typeface="Helvetica"/>
                <a:ea typeface="MS PGothic" pitchFamily="34" charset="-128"/>
              </a:rPr>
              <a:t> j </a:t>
            </a:r>
            <a:r>
              <a:rPr kumimoji="1" lang="en-US" altLang="en-US" sz="1800" kern="0" dirty="0">
                <a:solidFill>
                  <a:srgbClr val="000000"/>
                </a:solidFill>
                <a:latin typeface="Helvetica"/>
                <a:ea typeface="MS PGothic" pitchFamily="34" charset="-128"/>
              </a:rPr>
              <a:t>&lt; </a:t>
            </a:r>
            <a:r>
              <a:rPr kumimoji="1" lang="en-US" altLang="en-US" sz="1800" i="1" kern="0" dirty="0">
                <a:solidFill>
                  <a:srgbClr val="000000"/>
                </a:solidFill>
                <a:latin typeface="Helvetica"/>
                <a:ea typeface="MS PGothic" pitchFamily="34" charset="-128"/>
              </a:rPr>
              <a:t>I</a:t>
            </a: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That is:</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If P</a:t>
            </a:r>
            <a:r>
              <a:rPr kumimoji="1" lang="en-US" altLang="en-US" sz="1800" kern="0" baseline="-25000" dirty="0">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resource needs are not immediately available, then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can wait until all </a:t>
            </a:r>
            <a:r>
              <a:rPr kumimoji="1" lang="en-US" altLang="en-US" sz="1800" i="1" kern="0" dirty="0" err="1">
                <a:solidFill>
                  <a:srgbClr val="000000"/>
                </a:solidFill>
                <a:latin typeface="Helvetica"/>
                <a:ea typeface="MS PGothic" pitchFamily="34" charset="-128"/>
              </a:rPr>
              <a:t>P</a:t>
            </a:r>
            <a:r>
              <a:rPr kumimoji="1" lang="en-US" altLang="en-US" sz="1800" i="1" kern="0" baseline="-25000" dirty="0" err="1">
                <a:solidFill>
                  <a:srgbClr val="000000"/>
                </a:solidFill>
                <a:latin typeface="Helvetica"/>
                <a:ea typeface="MS PGothic" pitchFamily="34" charset="-128"/>
              </a:rPr>
              <a:t>j</a:t>
            </a:r>
            <a:r>
              <a:rPr kumimoji="1" lang="en-US" altLang="en-US" sz="1800" i="1" kern="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rPr>
              <a:t>have finished</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When </a:t>
            </a:r>
            <a:r>
              <a:rPr kumimoji="1" lang="en-US" altLang="en-US" sz="1800" i="1" kern="0" dirty="0" err="1">
                <a:solidFill>
                  <a:srgbClr val="000000"/>
                </a:solidFill>
                <a:latin typeface="Helvetica"/>
                <a:ea typeface="MS PGothic" pitchFamily="34" charset="-128"/>
              </a:rPr>
              <a:t>P</a:t>
            </a:r>
            <a:r>
              <a:rPr kumimoji="1" lang="en-US" altLang="en-US" sz="1800" i="1" kern="0" baseline="-25000" dirty="0" err="1">
                <a:solidFill>
                  <a:srgbClr val="000000"/>
                </a:solidFill>
                <a:latin typeface="Helvetica"/>
                <a:ea typeface="MS PGothic" pitchFamily="34" charset="-128"/>
              </a:rPr>
              <a:t>j</a:t>
            </a:r>
            <a:r>
              <a:rPr kumimoji="1" lang="en-US" altLang="en-US" sz="1800" kern="0" dirty="0">
                <a:solidFill>
                  <a:srgbClr val="000000"/>
                </a:solidFill>
                <a:latin typeface="Helvetica"/>
                <a:ea typeface="MS PGothic" pitchFamily="34" charset="-128"/>
              </a:rPr>
              <a:t> is finished,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can obtain needed resources, execute, return allocated resources, and terminate</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When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terminates,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i </a:t>
            </a:r>
            <a:r>
              <a:rPr kumimoji="1" lang="en-US" altLang="en-US" sz="1800" kern="0" baseline="-25000" dirty="0">
                <a:solidFill>
                  <a:srgbClr val="000000"/>
                </a:solidFill>
                <a:latin typeface="Helvetica"/>
                <a:ea typeface="MS PGothic" pitchFamily="34" charset="-128"/>
              </a:rPr>
              <a:t>+1</a:t>
            </a:r>
            <a:r>
              <a:rPr kumimoji="1" lang="en-US" altLang="en-US" sz="1800" kern="0" dirty="0">
                <a:solidFill>
                  <a:srgbClr val="000000"/>
                </a:solidFill>
                <a:latin typeface="Helvetica"/>
                <a:ea typeface="MS PGothic" pitchFamily="34" charset="-128"/>
              </a:rPr>
              <a:t> can obtain its needed resources, and so on </a:t>
            </a:r>
          </a:p>
          <a:p>
            <a:endParaRPr lang="en-IN" dirty="0"/>
          </a:p>
        </p:txBody>
      </p:sp>
      <p:sp>
        <p:nvSpPr>
          <p:cNvPr id="3" name="Rectangle 2"/>
          <p:cNvSpPr>
            <a:spLocks noGrp="1" noChangeArrowheads="1"/>
          </p:cNvSpPr>
          <p:nvPr/>
        </p:nvSpPr>
        <p:spPr bwMode="auto">
          <a:xfrm>
            <a:off x="426493" y="838200"/>
            <a:ext cx="822960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Safe State</a:t>
            </a:r>
          </a:p>
        </p:txBody>
      </p:sp>
    </p:spTree>
    <p:extLst>
      <p:ext uri="{BB962C8B-B14F-4D97-AF65-F5344CB8AC3E}">
        <p14:creationId xmlns="" xmlns:p14="http://schemas.microsoft.com/office/powerpoint/2010/main" val="1404230803"/>
      </p:ext>
    </p:extLst>
  </p:cSld>
  <p:clrMapOvr>
    <a:masterClrMapping/>
  </p:clrMapOvr>
  <p:transition>
    <p:pull dir="rd"/>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If a system is in safe state </a:t>
            </a:r>
            <a:r>
              <a:rPr kumimoji="1" lang="en-US" altLang="en-US" sz="1800" kern="0" dirty="0">
                <a:solidFill>
                  <a:srgbClr val="000000"/>
                </a:solidFill>
                <a:latin typeface="Helvetica"/>
                <a:ea typeface="MS PGothic" pitchFamily="34" charset="-128"/>
                <a:sym typeface="Symbol" pitchFamily="18" charset="2"/>
              </a:rPr>
              <a:t> no deadlocks</a:t>
            </a:r>
            <a:br>
              <a:rPr kumimoji="1" lang="en-US" altLang="en-US" sz="1800" kern="0" dirty="0">
                <a:solidFill>
                  <a:srgbClr val="000000"/>
                </a:solidFill>
                <a:latin typeface="Helvetica"/>
                <a:ea typeface="MS PGothic" pitchFamily="34" charset="-128"/>
                <a:sym typeface="Symbol" pitchFamily="18" charset="2"/>
              </a:rPr>
            </a:br>
            <a:endParaRPr kumimoji="1" lang="en-US" altLang="en-US" sz="1800" kern="0" dirty="0">
              <a:solidFill>
                <a:srgbClr val="000000"/>
              </a:solidFill>
              <a:latin typeface="Helvetica"/>
              <a:ea typeface="MS PGothic" pitchFamily="34" charset="-128"/>
              <a:sym typeface="Symbol" pitchFamily="18" charset="2"/>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sym typeface="Symbol" pitchFamily="18" charset="2"/>
              </a:rPr>
              <a:t>If a system is in unsafe state  possibility of deadlock</a:t>
            </a:r>
            <a:br>
              <a:rPr kumimoji="1" lang="en-US" altLang="en-US" sz="1800" kern="0" dirty="0">
                <a:solidFill>
                  <a:srgbClr val="000000"/>
                </a:solidFill>
                <a:latin typeface="Helvetica"/>
                <a:ea typeface="MS PGothic" pitchFamily="34" charset="-128"/>
                <a:sym typeface="Symbol" pitchFamily="18" charset="2"/>
              </a:rPr>
            </a:br>
            <a:endParaRPr kumimoji="1" lang="en-US" altLang="en-US" sz="1800" kern="0" dirty="0">
              <a:solidFill>
                <a:srgbClr val="000000"/>
              </a:solidFill>
              <a:latin typeface="Helvetica"/>
              <a:ea typeface="MS PGothic" pitchFamily="34" charset="-128"/>
              <a:sym typeface="Symbol" pitchFamily="18" charset="2"/>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sym typeface="Symbol" pitchFamily="18" charset="2"/>
              </a:rPr>
              <a:t>Avoidance  ensure that a system will never enter an unsafe state.</a:t>
            </a:r>
          </a:p>
          <a:p>
            <a:endParaRPr lang="en-IN" dirty="0"/>
          </a:p>
        </p:txBody>
      </p:sp>
      <p:sp>
        <p:nvSpPr>
          <p:cNvPr id="3" name="Rectangle 2"/>
          <p:cNvSpPr>
            <a:spLocks noGrp="1" noChangeArrowheads="1"/>
          </p:cNvSpPr>
          <p:nvPr/>
        </p:nvSpPr>
        <p:spPr bwMode="auto">
          <a:xfrm>
            <a:off x="457200" y="838200"/>
            <a:ext cx="822960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Basic Facts</a:t>
            </a:r>
          </a:p>
        </p:txBody>
      </p:sp>
    </p:spTree>
    <p:extLst>
      <p:ext uri="{BB962C8B-B14F-4D97-AF65-F5344CB8AC3E}">
        <p14:creationId xmlns="" xmlns:p14="http://schemas.microsoft.com/office/powerpoint/2010/main" val="3069166490"/>
      </p:ext>
    </p:extLst>
  </p:cSld>
  <p:clrMapOvr>
    <a:masterClrMapping/>
  </p:clrMapOvr>
  <p:transition>
    <p:pull dir="rd"/>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Rectangle 2"/>
          <p:cNvSpPr>
            <a:spLocks noGrp="1" noChangeArrowheads="1"/>
          </p:cNvSpPr>
          <p:nvPr/>
        </p:nvSpPr>
        <p:spPr bwMode="auto">
          <a:xfrm>
            <a:off x="651669" y="838200"/>
            <a:ext cx="7840662"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Safe, Unsafe, Deadlock State </a:t>
            </a:r>
          </a:p>
        </p:txBody>
      </p:sp>
      <p:pic>
        <p:nvPicPr>
          <p:cNvPr id="4"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l="13437" t="1572" r="13683" b="2194"/>
          <a:stretch>
            <a:fillRect/>
          </a:stretch>
        </p:blipFill>
        <p:spPr bwMode="auto">
          <a:xfrm>
            <a:off x="2532204" y="1905000"/>
            <a:ext cx="4022725" cy="398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cmpd="dbl">
                <a:solidFill>
                  <a:srgbClr val="000000"/>
                </a:solidFill>
                <a:miter lim="800000"/>
                <a:headEnd/>
                <a:tailEnd/>
              </a14:hiddenLine>
            </a:ext>
          </a:extLst>
        </p:spPr>
      </p:pic>
    </p:spTree>
    <p:extLst>
      <p:ext uri="{BB962C8B-B14F-4D97-AF65-F5344CB8AC3E}">
        <p14:creationId xmlns="" xmlns:p14="http://schemas.microsoft.com/office/powerpoint/2010/main" val="1833788933"/>
      </p:ext>
    </p:extLst>
  </p:cSld>
  <p:clrMapOvr>
    <a:masterClrMapping/>
  </p:clrMapOvr>
  <p:transition>
    <p:pull dir="rd"/>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Single instance of a resource type</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Use a resource-allocation graph</a:t>
            </a:r>
          </a:p>
          <a:p>
            <a:pPr lvl="1" eaLnBrk="0" fontAlgn="base" hangingPunct="0">
              <a:spcBef>
                <a:spcPct val="35000"/>
              </a:spcBef>
              <a:spcAft>
                <a:spcPct val="0"/>
              </a:spcAft>
              <a:buClr>
                <a:srgbClr val="CC6600"/>
              </a:buClr>
              <a:buSzPct val="80000"/>
              <a:buNone/>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Multiple instances of a resource type</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 Use the banker</a:t>
            </a:r>
            <a:r>
              <a:rPr kumimoji="1" lang="ja-JP" altLang="en-US" sz="1800" kern="0" dirty="0">
                <a:solidFill>
                  <a:srgbClr val="000000"/>
                </a:solidFill>
                <a:latin typeface="Helvetica"/>
                <a:ea typeface="MS PGothic" pitchFamily="34" charset="-128"/>
              </a:rPr>
              <a:t>’</a:t>
            </a:r>
            <a:r>
              <a:rPr kumimoji="1" lang="en-US" altLang="ja-JP" sz="1800" kern="0" dirty="0">
                <a:solidFill>
                  <a:srgbClr val="000000"/>
                </a:solidFill>
                <a:latin typeface="Helvetica"/>
                <a:ea typeface="MS PGothic" pitchFamily="34" charset="-128"/>
              </a:rPr>
              <a:t>s algorithm</a:t>
            </a:r>
            <a:endParaRPr kumimoji="1" lang="en-US" altLang="en-US" sz="1800" kern="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749300" y="838200"/>
            <a:ext cx="76454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Avoidance Algorithms</a:t>
            </a:r>
          </a:p>
        </p:txBody>
      </p:sp>
    </p:spTree>
    <p:extLst>
      <p:ext uri="{BB962C8B-B14F-4D97-AF65-F5344CB8AC3E}">
        <p14:creationId xmlns="" xmlns:p14="http://schemas.microsoft.com/office/powerpoint/2010/main" val="1335898673"/>
      </p:ext>
    </p:extLst>
  </p:cSld>
  <p:clrMapOvr>
    <a:masterClrMapping/>
  </p:clrMapOvr>
  <p:transition>
    <p:pull dir="rd"/>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3366FF"/>
                </a:solidFill>
                <a:latin typeface="Helvetica"/>
                <a:ea typeface="MS PGothic" pitchFamily="34" charset="-128"/>
              </a:rPr>
              <a:t>Claim edge</a:t>
            </a:r>
            <a:r>
              <a:rPr kumimoji="1" lang="en-US" altLang="en-US" sz="1800" kern="0" dirty="0">
                <a:solidFill>
                  <a:srgbClr val="3366FF"/>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sym typeface="Symbol" pitchFamily="18" charset="2"/>
              </a:rPr>
              <a:t> </a:t>
            </a:r>
            <a:r>
              <a:rPr kumimoji="1" lang="en-US" altLang="en-US" sz="1800" i="1" kern="0" dirty="0" err="1">
                <a:solidFill>
                  <a:srgbClr val="000000"/>
                </a:solidFill>
                <a:latin typeface="Helvetica"/>
                <a:ea typeface="MS PGothic" pitchFamily="34" charset="-128"/>
                <a:sym typeface="Symbol" pitchFamily="18" charset="2"/>
              </a:rPr>
              <a:t>R</a:t>
            </a:r>
            <a:r>
              <a:rPr kumimoji="1" lang="en-US" altLang="en-US" sz="1800" i="1" kern="0" baseline="-25000" dirty="0" err="1">
                <a:solidFill>
                  <a:srgbClr val="000000"/>
                </a:solidFill>
                <a:latin typeface="Helvetica"/>
                <a:ea typeface="MS PGothic" pitchFamily="34" charset="-128"/>
                <a:sym typeface="Symbol" pitchFamily="18" charset="2"/>
              </a:rPr>
              <a:t>j</a:t>
            </a:r>
            <a:r>
              <a:rPr kumimoji="1" lang="en-US" altLang="en-US" sz="1800" kern="0" dirty="0">
                <a:solidFill>
                  <a:srgbClr val="000000"/>
                </a:solidFill>
                <a:latin typeface="Helvetica"/>
                <a:ea typeface="MS PGothic" pitchFamily="34" charset="-128"/>
                <a:sym typeface="Symbol" pitchFamily="18" charset="2"/>
              </a:rPr>
              <a:t> indicated that process </a:t>
            </a:r>
            <a:r>
              <a:rPr kumimoji="1" lang="en-US" altLang="en-US" sz="1800" i="1" kern="0" dirty="0" err="1">
                <a:solidFill>
                  <a:srgbClr val="000000"/>
                </a:solidFill>
                <a:latin typeface="Helvetica"/>
                <a:ea typeface="MS PGothic" pitchFamily="34" charset="-128"/>
                <a:sym typeface="Symbol" pitchFamily="18" charset="2"/>
              </a:rPr>
              <a:t>P</a:t>
            </a:r>
            <a:r>
              <a:rPr kumimoji="1" lang="en-US" altLang="en-US" sz="1800" i="1" kern="0" baseline="-25000" dirty="0" err="1">
                <a:solidFill>
                  <a:srgbClr val="000000"/>
                </a:solidFill>
                <a:latin typeface="Helvetica"/>
                <a:ea typeface="MS PGothic" pitchFamily="34" charset="-128"/>
                <a:sym typeface="Symbol" pitchFamily="18" charset="2"/>
              </a:rPr>
              <a:t>j</a:t>
            </a:r>
            <a:r>
              <a:rPr kumimoji="1" lang="en-US" altLang="en-US" sz="1800" kern="0" dirty="0">
                <a:solidFill>
                  <a:srgbClr val="000000"/>
                </a:solidFill>
                <a:latin typeface="Helvetica"/>
                <a:ea typeface="MS PGothic" pitchFamily="34" charset="-128"/>
                <a:sym typeface="Symbol" pitchFamily="18" charset="2"/>
              </a:rPr>
              <a:t> may request resource </a:t>
            </a:r>
            <a:r>
              <a:rPr kumimoji="1" lang="en-US" altLang="en-US" sz="1800" i="1" kern="0" dirty="0" err="1">
                <a:solidFill>
                  <a:srgbClr val="000000"/>
                </a:solidFill>
                <a:latin typeface="Helvetica"/>
                <a:ea typeface="MS PGothic" pitchFamily="34" charset="-128"/>
                <a:sym typeface="Symbol" pitchFamily="18" charset="2"/>
              </a:rPr>
              <a:t>R</a:t>
            </a:r>
            <a:r>
              <a:rPr kumimoji="1" lang="en-US" altLang="en-US" sz="1800" i="1" kern="0" baseline="-25000" dirty="0" err="1">
                <a:solidFill>
                  <a:srgbClr val="000000"/>
                </a:solidFill>
                <a:latin typeface="Helvetica"/>
                <a:ea typeface="MS PGothic" pitchFamily="34" charset="-128"/>
                <a:sym typeface="Symbol" pitchFamily="18" charset="2"/>
              </a:rPr>
              <a:t>j</a:t>
            </a:r>
            <a:r>
              <a:rPr kumimoji="1" lang="en-US" altLang="en-US" sz="1800" kern="0" dirty="0">
                <a:solidFill>
                  <a:srgbClr val="000000"/>
                </a:solidFill>
                <a:latin typeface="Helvetica"/>
                <a:ea typeface="MS PGothic" pitchFamily="34" charset="-128"/>
                <a:sym typeface="Symbol" pitchFamily="18" charset="2"/>
              </a:rPr>
              <a:t>; represented by a dashed line</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sym typeface="Symbol" pitchFamily="18" charset="2"/>
              </a:rPr>
              <a:t>Claim edge converts to request edge when a process requests a resource</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sym typeface="Symbol" pitchFamily="18" charset="2"/>
              </a:rPr>
              <a:t>Request edge converted to an assignment edge when the  resource is allocated to the process</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sym typeface="Symbol" pitchFamily="18" charset="2"/>
              </a:rPr>
              <a:t>When a resource is released by a process, assignment edge reconverts to a claim edge</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sym typeface="Symbol" pitchFamily="18" charset="2"/>
              </a:rPr>
              <a:t>Resources must be claimed </a:t>
            </a:r>
            <a:r>
              <a:rPr kumimoji="1" lang="en-US" altLang="en-US" sz="1800" i="1" kern="0" dirty="0">
                <a:solidFill>
                  <a:srgbClr val="000000"/>
                </a:solidFill>
                <a:latin typeface="Helvetica"/>
                <a:ea typeface="MS PGothic" pitchFamily="34" charset="-128"/>
                <a:sym typeface="Symbol" pitchFamily="18" charset="2"/>
              </a:rPr>
              <a:t>a priori</a:t>
            </a:r>
            <a:r>
              <a:rPr kumimoji="1" lang="en-US" altLang="en-US" sz="1800" kern="0" dirty="0">
                <a:solidFill>
                  <a:srgbClr val="000000"/>
                </a:solidFill>
                <a:latin typeface="Helvetica"/>
                <a:ea typeface="MS PGothic" pitchFamily="34" charset="-128"/>
                <a:sym typeface="Symbol" pitchFamily="18" charset="2"/>
              </a:rPr>
              <a:t> in the system</a:t>
            </a:r>
            <a:endParaRPr kumimoji="1" lang="en-US" altLang="en-US" sz="1800" kern="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656431" y="838200"/>
            <a:ext cx="7831138"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Resource-Allocation Graph Scheme</a:t>
            </a:r>
          </a:p>
        </p:txBody>
      </p:sp>
    </p:spTree>
    <p:extLst>
      <p:ext uri="{BB962C8B-B14F-4D97-AF65-F5344CB8AC3E}">
        <p14:creationId xmlns="" xmlns:p14="http://schemas.microsoft.com/office/powerpoint/2010/main" val="1428223949"/>
      </p:ext>
    </p:extLst>
  </p:cSld>
  <p:clrMapOvr>
    <a:masterClrMapping/>
  </p:clrMapOvr>
  <p:transition>
    <p:pull dir="rd"/>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83" y="1712913"/>
            <a:ext cx="8229600" cy="4525963"/>
          </a:xfrm>
        </p:spPr>
        <p:txBody>
          <a:bodyPr/>
          <a:lstStyle/>
          <a:p>
            <a:endParaRPr lang="en-IN"/>
          </a:p>
        </p:txBody>
      </p:sp>
      <p:sp>
        <p:nvSpPr>
          <p:cNvPr id="3" name="Rectangle 2"/>
          <p:cNvSpPr>
            <a:spLocks noGrp="1" noChangeArrowheads="1"/>
          </p:cNvSpPr>
          <p:nvPr/>
        </p:nvSpPr>
        <p:spPr bwMode="auto">
          <a:xfrm>
            <a:off x="459582" y="914400"/>
            <a:ext cx="82248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800" dirty="0" smtClean="0">
                <a:solidFill>
                  <a:schemeClr val="accent2"/>
                </a:solidFill>
              </a:rPr>
              <a:t>Resource-Allocation Graph</a:t>
            </a:r>
          </a:p>
        </p:txBody>
      </p:sp>
      <p:pic>
        <p:nvPicPr>
          <p:cNvPr id="4" name="Picture 3" descr="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18677" y="1676400"/>
            <a:ext cx="3681412" cy="3730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071223702"/>
      </p:ext>
    </p:extLst>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None/>
            </a:pPr>
            <a:r>
              <a:rPr kumimoji="1" lang="en-US" sz="1800" kern="0" dirty="0">
                <a:solidFill>
                  <a:schemeClr val="bg1"/>
                </a:solidFill>
                <a:latin typeface="Helvetica"/>
                <a:ea typeface="MS PGothic" pitchFamily="34" charset="-128"/>
              </a:rPr>
              <a:t>Two approaches depending on if kernel is preemptive or non-  preemptive </a:t>
            </a:r>
          </a:p>
          <a:p>
            <a:pPr marL="795338" lvl="1" indent="-338138" eaLnBrk="0" fontAlgn="base" hangingPunct="0">
              <a:spcBef>
                <a:spcPct val="35000"/>
              </a:spcBef>
              <a:spcAft>
                <a:spcPct val="0"/>
              </a:spcAft>
              <a:buClr>
                <a:srgbClr val="CC6600"/>
              </a:buClr>
              <a:buSzPct val="125000"/>
              <a:buFont typeface="Monotype Sorts" pitchFamily="-84" charset="2"/>
              <a:buChar char="l"/>
            </a:pPr>
            <a:r>
              <a:rPr kumimoji="1" lang="en-US" sz="1800" b="1" kern="0" dirty="0">
                <a:solidFill>
                  <a:schemeClr val="bg1"/>
                </a:solidFill>
                <a:latin typeface="Helvetica"/>
                <a:ea typeface="MS PGothic" pitchFamily="34" charset="-128"/>
              </a:rPr>
              <a:t>Preemptive</a:t>
            </a:r>
            <a:r>
              <a:rPr kumimoji="1" lang="en-US" sz="1400" kern="0" dirty="0">
                <a:solidFill>
                  <a:schemeClr val="bg1"/>
                </a:solidFill>
                <a:latin typeface="Helvetica"/>
                <a:ea typeface="MS PGothic" pitchFamily="34" charset="-128"/>
              </a:rPr>
              <a:t> </a:t>
            </a:r>
            <a:r>
              <a:rPr kumimoji="1" lang="en-US" sz="1800" kern="0" dirty="0">
                <a:solidFill>
                  <a:schemeClr val="bg1"/>
                </a:solidFill>
                <a:latin typeface="Helvetica"/>
                <a:ea typeface="MS PGothic" pitchFamily="34" charset="-128"/>
              </a:rPr>
              <a:t>– allows preemption of process when running in kernel mode</a:t>
            </a:r>
          </a:p>
          <a:p>
            <a:pPr marL="795338" lvl="1" indent="-338138" eaLnBrk="0" fontAlgn="base" hangingPunct="0">
              <a:spcBef>
                <a:spcPct val="35000"/>
              </a:spcBef>
              <a:spcAft>
                <a:spcPct val="0"/>
              </a:spcAft>
              <a:buClr>
                <a:srgbClr val="CC6600"/>
              </a:buClr>
              <a:buSzPct val="125000"/>
              <a:buFont typeface="Monotype Sorts" pitchFamily="-84" charset="2"/>
              <a:buChar char="l"/>
            </a:pPr>
            <a:r>
              <a:rPr kumimoji="1" lang="en-US" sz="1800" b="1" kern="0" dirty="0">
                <a:solidFill>
                  <a:schemeClr val="bg1"/>
                </a:solidFill>
                <a:latin typeface="Helvetica"/>
                <a:ea typeface="MS PGothic" pitchFamily="34" charset="-128"/>
              </a:rPr>
              <a:t>Non-preemptive </a:t>
            </a:r>
            <a:r>
              <a:rPr kumimoji="1" lang="en-US" sz="1800" kern="0" dirty="0">
                <a:solidFill>
                  <a:schemeClr val="bg1"/>
                </a:solidFill>
                <a:latin typeface="Helvetica"/>
                <a:ea typeface="MS PGothic" pitchFamily="34" charset="-128"/>
              </a:rPr>
              <a:t>– runs until exits kernel mode, blocks, or voluntarily yields CPU</a:t>
            </a:r>
          </a:p>
          <a:p>
            <a:pPr marL="996950" lvl="2" indent="-198438" eaLnBrk="0" fontAlgn="base" hangingPunct="0">
              <a:spcBef>
                <a:spcPct val="35000"/>
              </a:spcBef>
              <a:spcAft>
                <a:spcPct val="0"/>
              </a:spcAft>
              <a:buClr>
                <a:srgbClr val="009900"/>
              </a:buClr>
              <a:buSzPct val="125000"/>
              <a:buFont typeface="Webdings" pitchFamily="18" charset="2"/>
              <a:buChar char="4"/>
            </a:pPr>
            <a:r>
              <a:rPr kumimoji="1" lang="en-US" sz="1800" kern="0" dirty="0">
                <a:solidFill>
                  <a:schemeClr val="bg1"/>
                </a:solidFill>
                <a:latin typeface="Helvetica"/>
                <a:ea typeface="MS PGothic" pitchFamily="34" charset="-128"/>
              </a:rPr>
              <a:t>Essentially free of race conditions in kernel mode</a:t>
            </a:r>
          </a:p>
        </p:txBody>
      </p:sp>
      <p:sp>
        <p:nvSpPr>
          <p:cNvPr id="3" name="Rectangle 2"/>
          <p:cNvSpPr>
            <a:spLocks noGrp="1" noChangeArrowheads="1"/>
          </p:cNvSpPr>
          <p:nvPr/>
        </p:nvSpPr>
        <p:spPr bwMode="auto">
          <a:xfrm>
            <a:off x="739183" y="838200"/>
            <a:ext cx="7724775"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Critical-Section Handling in OS </a:t>
            </a:r>
          </a:p>
        </p:txBody>
      </p:sp>
    </p:spTree>
    <p:extLst>
      <p:ext uri="{BB962C8B-B14F-4D97-AF65-F5344CB8AC3E}">
        <p14:creationId xmlns="" xmlns:p14="http://schemas.microsoft.com/office/powerpoint/2010/main" val="3977604208"/>
      </p:ext>
    </p:extLst>
  </p:cSld>
  <p:clrMapOvr>
    <a:masterClrMapping/>
  </p:clrMapOvr>
  <p:transition>
    <p:pull dir="r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Rectangle 2"/>
          <p:cNvSpPr>
            <a:spLocks noGrp="1" noChangeArrowheads="1"/>
          </p:cNvSpPr>
          <p:nvPr/>
        </p:nvSpPr>
        <p:spPr bwMode="auto">
          <a:xfrm>
            <a:off x="450057" y="990600"/>
            <a:ext cx="82438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800" dirty="0" smtClean="0">
                <a:solidFill>
                  <a:schemeClr val="accent2"/>
                </a:solidFill>
              </a:rPr>
              <a:t>Unsafe State In Resource-Allocation Graph</a:t>
            </a:r>
          </a:p>
        </p:txBody>
      </p:sp>
      <p:pic>
        <p:nvPicPr>
          <p:cNvPr id="4" name="Picture 3" descr="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91631" y="1725612"/>
            <a:ext cx="3360738" cy="3406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633213724"/>
      </p:ext>
    </p:extLst>
  </p:cSld>
  <p:clrMapOvr>
    <a:masterClrMapping/>
  </p:clrMapOvr>
  <p:transition>
    <p:pull dir="rd"/>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Suppose that process</a:t>
            </a:r>
            <a:r>
              <a:rPr kumimoji="1" lang="en-US" altLang="en-US" sz="1800" i="1" kern="0" dirty="0">
                <a:solidFill>
                  <a:srgbClr val="000000"/>
                </a:solidFill>
                <a:latin typeface="Helvetica"/>
                <a:ea typeface="MS PGothic" pitchFamily="34" charset="-128"/>
              </a:rPr>
              <a:t> P</a:t>
            </a:r>
            <a:r>
              <a:rPr kumimoji="1" lang="en-US" altLang="en-US" sz="1800" i="1" kern="0" baseline="-25000" dirty="0">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requests a resource </a:t>
            </a:r>
            <a:r>
              <a:rPr kumimoji="1" lang="en-US" altLang="en-US" sz="1800" i="1" kern="0" dirty="0" err="1">
                <a:solidFill>
                  <a:srgbClr val="000000"/>
                </a:solidFill>
                <a:latin typeface="Helvetica"/>
                <a:ea typeface="MS PGothic" pitchFamily="34" charset="-128"/>
                <a:sym typeface="Symbol" pitchFamily="18" charset="2"/>
              </a:rPr>
              <a:t>R</a:t>
            </a:r>
            <a:r>
              <a:rPr kumimoji="1" lang="en-US" altLang="en-US" sz="1800" i="1" kern="0" baseline="-25000" dirty="0" err="1">
                <a:solidFill>
                  <a:srgbClr val="000000"/>
                </a:solidFill>
                <a:latin typeface="Helvetica"/>
                <a:ea typeface="MS PGothic" pitchFamily="34" charset="-128"/>
                <a:sym typeface="Symbol" pitchFamily="18" charset="2"/>
              </a:rPr>
              <a:t>j</a:t>
            </a:r>
            <a:endParaRPr kumimoji="1" lang="en-US" altLang="en-US" sz="1800" i="1" kern="0" baseline="-25000" dirty="0">
              <a:solidFill>
                <a:srgbClr val="000000"/>
              </a:solidFill>
              <a:latin typeface="Helvetica"/>
              <a:ea typeface="MS PGothic" pitchFamily="34" charset="-128"/>
              <a:sym typeface="Symbol" pitchFamily="18" charset="2"/>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sym typeface="Symbol" pitchFamily="18" charset="2"/>
              </a:rPr>
              <a:t>The request can be granted only if converting the request edge to an assignment edge does not result in the formation of a cycle in the resource allocation graph</a:t>
            </a:r>
          </a:p>
          <a:p>
            <a:endParaRPr lang="en-IN" dirty="0"/>
          </a:p>
        </p:txBody>
      </p:sp>
      <p:sp>
        <p:nvSpPr>
          <p:cNvPr id="3" name="Rectangle 2"/>
          <p:cNvSpPr>
            <a:spLocks noGrp="1" noChangeArrowheads="1"/>
          </p:cNvSpPr>
          <p:nvPr/>
        </p:nvSpPr>
        <p:spPr bwMode="auto">
          <a:xfrm>
            <a:off x="743744" y="838200"/>
            <a:ext cx="7656512"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800" dirty="0" smtClean="0">
                <a:solidFill>
                  <a:schemeClr val="accent2"/>
                </a:solidFill>
              </a:rPr>
              <a:t>Resource-Allocation Graph Algorithm</a:t>
            </a:r>
          </a:p>
        </p:txBody>
      </p:sp>
    </p:spTree>
    <p:extLst>
      <p:ext uri="{BB962C8B-B14F-4D97-AF65-F5344CB8AC3E}">
        <p14:creationId xmlns="" xmlns:p14="http://schemas.microsoft.com/office/powerpoint/2010/main" val="3745751951"/>
      </p:ext>
    </p:extLst>
  </p:cSld>
  <p:clrMapOvr>
    <a:masterClrMapping/>
  </p:clrMapOvr>
  <p:transition>
    <p:pull dir="rd"/>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Multiple instances</a:t>
            </a:r>
            <a:br>
              <a:rPr kumimoji="1" lang="en-US" altLang="en-US" sz="1800" kern="0" dirty="0">
                <a:solidFill>
                  <a:srgbClr val="000000"/>
                </a:solidFill>
                <a:latin typeface="Helvetica"/>
                <a:ea typeface="MS PGothic" pitchFamily="34" charset="-128"/>
              </a:rPr>
            </a:b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Each process must a priori claim maximum use</a:t>
            </a:r>
            <a:br>
              <a:rPr kumimoji="1" lang="en-US" altLang="en-US" sz="1800" kern="0" dirty="0">
                <a:solidFill>
                  <a:srgbClr val="000000"/>
                </a:solidFill>
                <a:latin typeface="Helvetica"/>
                <a:ea typeface="MS PGothic" pitchFamily="34" charset="-128"/>
              </a:rPr>
            </a:b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When a process requests a resource it may have to wait  </a:t>
            </a:r>
            <a:br>
              <a:rPr kumimoji="1" lang="en-US" altLang="en-US" sz="1800" kern="0" dirty="0">
                <a:solidFill>
                  <a:srgbClr val="000000"/>
                </a:solidFill>
                <a:latin typeface="Helvetica"/>
                <a:ea typeface="MS PGothic" pitchFamily="34" charset="-128"/>
              </a:rPr>
            </a:b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When a process gets all its resources it must return them in a finite amount of time</a:t>
            </a:r>
          </a:p>
          <a:p>
            <a:endParaRPr lang="en-IN" dirty="0"/>
          </a:p>
        </p:txBody>
      </p:sp>
      <p:sp>
        <p:nvSpPr>
          <p:cNvPr id="3" name="Rectangle 2"/>
          <p:cNvSpPr>
            <a:spLocks noGrp="1" noChangeArrowheads="1"/>
          </p:cNvSpPr>
          <p:nvPr/>
        </p:nvSpPr>
        <p:spPr bwMode="auto">
          <a:xfrm>
            <a:off x="533400" y="838200"/>
            <a:ext cx="77724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Banker’s Algorithm</a:t>
            </a:r>
          </a:p>
        </p:txBody>
      </p:sp>
    </p:spTree>
    <p:extLst>
      <p:ext uri="{BB962C8B-B14F-4D97-AF65-F5344CB8AC3E}">
        <p14:creationId xmlns="" xmlns:p14="http://schemas.microsoft.com/office/powerpoint/2010/main" val="1873742053"/>
      </p:ext>
    </p:extLst>
  </p:cSld>
  <p:clrMapOvr>
    <a:masterClrMapping/>
  </p:clrMapOvr>
  <p:transition>
    <p:pull dir="rd"/>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eaLnBrk="0" fontAlgn="base" hangingPunct="0">
              <a:spcBef>
                <a:spcPct val="50000"/>
              </a:spcBef>
              <a:spcAft>
                <a:spcPct val="0"/>
              </a:spcAft>
              <a:buNone/>
            </a:pPr>
            <a:r>
              <a:rPr lang="en-US" altLang="en-US" sz="1800" dirty="0">
                <a:solidFill>
                  <a:srgbClr val="000000"/>
                </a:solidFill>
                <a:latin typeface="Helvetica" pitchFamily="-84" charset="0"/>
                <a:ea typeface="MS PGothic" pitchFamily="34" charset="-128"/>
              </a:rPr>
              <a:t>Let </a:t>
            </a:r>
            <a:r>
              <a:rPr lang="en-US" altLang="en-US" sz="1800" i="1" dirty="0">
                <a:solidFill>
                  <a:srgbClr val="000000"/>
                </a:solidFill>
                <a:latin typeface="Helvetica" pitchFamily="-84" charset="0"/>
                <a:ea typeface="MS PGothic" pitchFamily="34" charset="-128"/>
              </a:rPr>
              <a:t>n</a:t>
            </a:r>
            <a:r>
              <a:rPr lang="en-US" altLang="en-US" sz="1800" dirty="0">
                <a:solidFill>
                  <a:srgbClr val="000000"/>
                </a:solidFill>
                <a:latin typeface="Helvetica" pitchFamily="-84" charset="0"/>
                <a:ea typeface="MS PGothic" pitchFamily="34" charset="-128"/>
              </a:rPr>
              <a:t> = number of processes, and </a:t>
            </a:r>
            <a:r>
              <a:rPr lang="en-US" altLang="en-US" sz="1800" i="1" dirty="0">
                <a:solidFill>
                  <a:srgbClr val="000000"/>
                </a:solidFill>
                <a:latin typeface="Helvetica" pitchFamily="-84" charset="0"/>
                <a:ea typeface="MS PGothic" pitchFamily="34" charset="-128"/>
              </a:rPr>
              <a:t>m </a:t>
            </a:r>
            <a:r>
              <a:rPr lang="en-US" altLang="en-US" sz="1800" dirty="0">
                <a:solidFill>
                  <a:srgbClr val="000000"/>
                </a:solidFill>
                <a:latin typeface="Helvetica" pitchFamily="-84" charset="0"/>
                <a:ea typeface="MS PGothic" pitchFamily="34" charset="-128"/>
              </a:rPr>
              <a:t>= number of resources types. </a:t>
            </a: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1800" b="1" kern="0" dirty="0" smtClean="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smtClean="0">
                <a:solidFill>
                  <a:srgbClr val="000000"/>
                </a:solidFill>
                <a:latin typeface="Helvetica"/>
                <a:ea typeface="MS PGothic" pitchFamily="34" charset="-128"/>
              </a:rPr>
              <a:t>Available</a:t>
            </a:r>
            <a:r>
              <a:rPr kumimoji="1" lang="en-US" altLang="en-US" sz="1800" i="1" kern="0" dirty="0">
                <a:solidFill>
                  <a:srgbClr val="000000"/>
                </a:solidFill>
                <a:latin typeface="Helvetica"/>
                <a:ea typeface="MS PGothic" pitchFamily="34" charset="-128"/>
              </a:rPr>
              <a:t>:</a:t>
            </a:r>
            <a:r>
              <a:rPr kumimoji="1" lang="en-US" altLang="en-US" sz="1800" kern="0" dirty="0">
                <a:solidFill>
                  <a:srgbClr val="000000"/>
                </a:solidFill>
                <a:latin typeface="Helvetica"/>
                <a:ea typeface="MS PGothic" pitchFamily="34" charset="-128"/>
              </a:rPr>
              <a:t>  Vector of length </a:t>
            </a:r>
            <a:r>
              <a:rPr kumimoji="1" lang="en-US" altLang="en-US" sz="1800" i="1" kern="0" dirty="0">
                <a:solidFill>
                  <a:srgbClr val="000000"/>
                </a:solidFill>
                <a:latin typeface="Helvetica"/>
                <a:ea typeface="MS PGothic" pitchFamily="34" charset="-128"/>
              </a:rPr>
              <a:t>m</a:t>
            </a:r>
            <a:r>
              <a:rPr kumimoji="1" lang="en-US" altLang="en-US" sz="1800" kern="0" dirty="0">
                <a:solidFill>
                  <a:srgbClr val="000000"/>
                </a:solidFill>
                <a:latin typeface="Helvetica"/>
                <a:ea typeface="MS PGothic" pitchFamily="34" charset="-128"/>
              </a:rPr>
              <a:t>. If available [</a:t>
            </a:r>
            <a:r>
              <a:rPr kumimoji="1" lang="en-US" altLang="en-US" sz="1800" i="1" kern="0" dirty="0">
                <a:solidFill>
                  <a:srgbClr val="000000"/>
                </a:solidFill>
                <a:latin typeface="Helvetica"/>
                <a:ea typeface="MS PGothic" pitchFamily="34" charset="-128"/>
              </a:rPr>
              <a:t>j</a:t>
            </a:r>
            <a:r>
              <a:rPr kumimoji="1" lang="en-US" altLang="en-US" sz="1800" kern="0" dirty="0">
                <a:solidFill>
                  <a:srgbClr val="000000"/>
                </a:solidFill>
                <a:latin typeface="Helvetica"/>
                <a:ea typeface="MS PGothic" pitchFamily="34" charset="-128"/>
              </a:rPr>
              <a:t>] = </a:t>
            </a:r>
            <a:r>
              <a:rPr kumimoji="1" lang="en-US" altLang="en-US" sz="1800" i="1" kern="0" dirty="0">
                <a:solidFill>
                  <a:srgbClr val="000000"/>
                </a:solidFill>
                <a:latin typeface="Helvetica"/>
                <a:ea typeface="MS PGothic" pitchFamily="34" charset="-128"/>
              </a:rPr>
              <a:t>k</a:t>
            </a:r>
            <a:r>
              <a:rPr kumimoji="1" lang="en-US" altLang="en-US" sz="1800" kern="0" dirty="0">
                <a:solidFill>
                  <a:srgbClr val="000000"/>
                </a:solidFill>
                <a:latin typeface="Helvetica"/>
                <a:ea typeface="MS PGothic" pitchFamily="34" charset="-128"/>
              </a:rPr>
              <a:t>, there are</a:t>
            </a:r>
            <a:r>
              <a:rPr kumimoji="1" lang="en-US" altLang="en-US" sz="1800" i="1" kern="0" dirty="0">
                <a:solidFill>
                  <a:srgbClr val="000000"/>
                </a:solidFill>
                <a:latin typeface="Helvetica"/>
                <a:ea typeface="MS PGothic" pitchFamily="34" charset="-128"/>
              </a:rPr>
              <a:t> k</a:t>
            </a:r>
            <a:r>
              <a:rPr kumimoji="1" lang="en-US" altLang="en-US" sz="1800" kern="0" dirty="0">
                <a:solidFill>
                  <a:srgbClr val="000000"/>
                </a:solidFill>
                <a:latin typeface="Helvetica"/>
                <a:ea typeface="MS PGothic" pitchFamily="34" charset="-128"/>
              </a:rPr>
              <a:t> instances of resource type </a:t>
            </a:r>
            <a:r>
              <a:rPr kumimoji="1" lang="en-US" altLang="en-US" sz="1800" i="1" kern="0" dirty="0" err="1">
                <a:solidFill>
                  <a:srgbClr val="000000"/>
                </a:solidFill>
                <a:latin typeface="Helvetica"/>
                <a:ea typeface="MS PGothic" pitchFamily="34" charset="-128"/>
              </a:rPr>
              <a:t>R</a:t>
            </a:r>
            <a:r>
              <a:rPr kumimoji="1" lang="en-US" altLang="en-US" sz="1800" i="1" kern="0" baseline="-25000" dirty="0" err="1">
                <a:solidFill>
                  <a:srgbClr val="000000"/>
                </a:solidFill>
                <a:latin typeface="Helvetica"/>
                <a:ea typeface="MS PGothic" pitchFamily="34" charset="-128"/>
              </a:rPr>
              <a:t>j</a:t>
            </a:r>
            <a:r>
              <a:rPr kumimoji="1" lang="en-US" altLang="en-US" sz="1800" kern="0" baseline="-2500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rPr>
              <a:t>available</a:t>
            </a: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Max</a:t>
            </a:r>
            <a:r>
              <a:rPr kumimoji="1" lang="en-US" altLang="en-US" sz="1800" i="1" kern="0" dirty="0">
                <a:solidFill>
                  <a:srgbClr val="000000"/>
                </a:solidFill>
                <a:latin typeface="Helvetica"/>
                <a:ea typeface="MS PGothic" pitchFamily="34" charset="-128"/>
              </a:rPr>
              <a:t>: n x m</a:t>
            </a:r>
            <a:r>
              <a:rPr kumimoji="1" lang="en-US" altLang="en-US" sz="1800" kern="0" dirty="0">
                <a:solidFill>
                  <a:srgbClr val="000000"/>
                </a:solidFill>
                <a:latin typeface="Helvetica"/>
                <a:ea typeface="MS PGothic" pitchFamily="34" charset="-128"/>
              </a:rPr>
              <a:t> matrix.  If </a:t>
            </a:r>
            <a:r>
              <a:rPr kumimoji="1" lang="en-US" altLang="en-US" sz="1800" i="1" kern="0" dirty="0">
                <a:solidFill>
                  <a:srgbClr val="000000"/>
                </a:solidFill>
                <a:latin typeface="Helvetica"/>
                <a:ea typeface="MS PGothic" pitchFamily="34" charset="-128"/>
              </a:rPr>
              <a:t>Max </a:t>
            </a:r>
            <a:r>
              <a:rPr kumimoji="1" lang="en-US" altLang="en-US" sz="1800" kern="0" dirty="0">
                <a:solidFill>
                  <a:srgbClr val="000000"/>
                </a:solidFill>
                <a:latin typeface="Helvetica"/>
                <a:ea typeface="MS PGothic" pitchFamily="34" charset="-128"/>
              </a:rPr>
              <a:t>[</a:t>
            </a:r>
            <a:r>
              <a:rPr kumimoji="1" lang="en-US" altLang="en-US" sz="1800" i="1" kern="0" dirty="0" err="1">
                <a:solidFill>
                  <a:srgbClr val="000000"/>
                </a:solidFill>
                <a:latin typeface="Helvetica"/>
                <a:ea typeface="MS PGothic" pitchFamily="34" charset="-128"/>
              </a:rPr>
              <a:t>i,j</a:t>
            </a:r>
            <a:r>
              <a:rPr kumimoji="1" lang="en-US" altLang="en-US" sz="1800" kern="0" dirty="0">
                <a:solidFill>
                  <a:srgbClr val="000000"/>
                </a:solidFill>
                <a:latin typeface="Helvetica"/>
                <a:ea typeface="MS PGothic" pitchFamily="34" charset="-128"/>
              </a:rPr>
              <a:t>] = </a:t>
            </a:r>
            <a:r>
              <a:rPr kumimoji="1" lang="en-US" altLang="en-US" sz="1800" i="1" kern="0" dirty="0">
                <a:solidFill>
                  <a:srgbClr val="000000"/>
                </a:solidFill>
                <a:latin typeface="Helvetica"/>
                <a:ea typeface="MS PGothic" pitchFamily="34" charset="-128"/>
              </a:rPr>
              <a:t>k</a:t>
            </a:r>
            <a:r>
              <a:rPr kumimoji="1" lang="en-US" altLang="en-US" sz="1800" kern="0" dirty="0">
                <a:solidFill>
                  <a:srgbClr val="000000"/>
                </a:solidFill>
                <a:latin typeface="Helvetica"/>
                <a:ea typeface="MS PGothic" pitchFamily="34" charset="-128"/>
              </a:rPr>
              <a:t>, then process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i</a:t>
            </a:r>
            <a:r>
              <a:rPr kumimoji="1" lang="en-US" altLang="en-US" sz="1800" i="1" kern="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rPr>
              <a:t>may request at most</a:t>
            </a:r>
            <a:r>
              <a:rPr kumimoji="1" lang="en-US" altLang="en-US" sz="1800" i="1" kern="0" dirty="0">
                <a:solidFill>
                  <a:srgbClr val="000000"/>
                </a:solidFill>
                <a:latin typeface="Helvetica"/>
                <a:ea typeface="MS PGothic" pitchFamily="34" charset="-128"/>
              </a:rPr>
              <a:t> k </a:t>
            </a:r>
            <a:r>
              <a:rPr kumimoji="1" lang="en-US" altLang="en-US" sz="1800" kern="0" dirty="0">
                <a:solidFill>
                  <a:srgbClr val="000000"/>
                </a:solidFill>
                <a:latin typeface="Helvetica"/>
                <a:ea typeface="MS PGothic" pitchFamily="34" charset="-128"/>
              </a:rPr>
              <a:t>instances of resource type </a:t>
            </a:r>
            <a:r>
              <a:rPr kumimoji="1" lang="en-US" altLang="en-US" sz="1800" i="1" kern="0" dirty="0" err="1">
                <a:solidFill>
                  <a:srgbClr val="000000"/>
                </a:solidFill>
                <a:latin typeface="Helvetica"/>
                <a:ea typeface="MS PGothic" pitchFamily="34" charset="-128"/>
              </a:rPr>
              <a:t>R</a:t>
            </a:r>
            <a:r>
              <a:rPr kumimoji="1" lang="en-US" altLang="en-US" sz="1800" i="1" kern="0" baseline="-25000" dirty="0" err="1">
                <a:solidFill>
                  <a:srgbClr val="000000"/>
                </a:solidFill>
                <a:latin typeface="Helvetica"/>
                <a:ea typeface="MS PGothic" pitchFamily="34" charset="-128"/>
              </a:rPr>
              <a:t>j</a:t>
            </a:r>
            <a:endParaRPr kumimoji="1" lang="en-US" altLang="en-US" sz="1800" i="1" kern="0" baseline="-2500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800" i="1" kern="0" baseline="-2500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Allocation</a:t>
            </a:r>
            <a:r>
              <a:rPr kumimoji="1" lang="en-US" altLang="en-US" sz="1800" i="1" kern="0" dirty="0">
                <a:solidFill>
                  <a:srgbClr val="000000"/>
                </a:solidFill>
                <a:latin typeface="Helvetica"/>
                <a:ea typeface="MS PGothic" pitchFamily="34" charset="-128"/>
              </a:rPr>
              <a:t>:  n </a:t>
            </a:r>
            <a:r>
              <a:rPr kumimoji="1" lang="en-US" altLang="en-US" sz="1800" kern="0" dirty="0">
                <a:solidFill>
                  <a:srgbClr val="000000"/>
                </a:solidFill>
                <a:latin typeface="Helvetica"/>
                <a:ea typeface="MS PGothic" pitchFamily="34" charset="-128"/>
              </a:rPr>
              <a:t>x</a:t>
            </a:r>
            <a:r>
              <a:rPr kumimoji="1" lang="en-US" altLang="en-US" sz="1800" i="1" kern="0" dirty="0">
                <a:solidFill>
                  <a:srgbClr val="000000"/>
                </a:solidFill>
                <a:latin typeface="Helvetica"/>
                <a:ea typeface="MS PGothic" pitchFamily="34" charset="-128"/>
              </a:rPr>
              <a:t> m</a:t>
            </a:r>
            <a:r>
              <a:rPr kumimoji="1" lang="en-US" altLang="en-US" sz="1800" kern="0" dirty="0">
                <a:solidFill>
                  <a:srgbClr val="000000"/>
                </a:solidFill>
                <a:latin typeface="Helvetica"/>
                <a:ea typeface="MS PGothic" pitchFamily="34" charset="-128"/>
              </a:rPr>
              <a:t> matrix.  If Allocation[</a:t>
            </a:r>
            <a:r>
              <a:rPr kumimoji="1" lang="en-US" altLang="en-US" sz="1800" i="1" kern="0" dirty="0" err="1">
                <a:solidFill>
                  <a:srgbClr val="000000"/>
                </a:solidFill>
                <a:latin typeface="Helvetica"/>
                <a:ea typeface="MS PGothic" pitchFamily="34" charset="-128"/>
              </a:rPr>
              <a:t>i,j</a:t>
            </a:r>
            <a:r>
              <a:rPr kumimoji="1" lang="en-US" altLang="en-US" sz="1800" kern="0" dirty="0">
                <a:solidFill>
                  <a:srgbClr val="000000"/>
                </a:solidFill>
                <a:latin typeface="Helvetica"/>
                <a:ea typeface="MS PGothic" pitchFamily="34" charset="-128"/>
              </a:rPr>
              <a:t>] = </a:t>
            </a:r>
            <a:r>
              <a:rPr kumimoji="1" lang="en-US" altLang="en-US" sz="1800" i="1" kern="0" dirty="0">
                <a:solidFill>
                  <a:srgbClr val="000000"/>
                </a:solidFill>
                <a:latin typeface="Helvetica"/>
                <a:ea typeface="MS PGothic" pitchFamily="34" charset="-128"/>
              </a:rPr>
              <a:t>k</a:t>
            </a:r>
            <a:r>
              <a:rPr kumimoji="1" lang="en-US" altLang="en-US" sz="1800" kern="0" dirty="0">
                <a:solidFill>
                  <a:srgbClr val="000000"/>
                </a:solidFill>
                <a:latin typeface="Helvetica"/>
                <a:ea typeface="MS PGothic" pitchFamily="34" charset="-128"/>
              </a:rPr>
              <a:t> then</a:t>
            </a:r>
            <a:r>
              <a:rPr kumimoji="1" lang="en-US" altLang="en-US" sz="1800" i="1" kern="0" dirty="0">
                <a:solidFill>
                  <a:srgbClr val="000000"/>
                </a:solidFill>
                <a:latin typeface="Helvetica"/>
                <a:ea typeface="MS PGothic" pitchFamily="34" charset="-128"/>
              </a:rPr>
              <a:t> P</a:t>
            </a:r>
            <a:r>
              <a:rPr kumimoji="1" lang="en-US" altLang="en-US" sz="1800" i="1" kern="0" baseline="-25000" dirty="0">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is currently allocated </a:t>
            </a:r>
            <a:r>
              <a:rPr kumimoji="1" lang="en-US" altLang="en-US" sz="1800" i="1" kern="0" dirty="0">
                <a:solidFill>
                  <a:srgbClr val="000000"/>
                </a:solidFill>
                <a:latin typeface="Helvetica"/>
                <a:ea typeface="MS PGothic" pitchFamily="34" charset="-128"/>
              </a:rPr>
              <a:t>k</a:t>
            </a:r>
            <a:r>
              <a:rPr kumimoji="1" lang="en-US" altLang="en-US" sz="1800" kern="0" dirty="0">
                <a:solidFill>
                  <a:srgbClr val="000000"/>
                </a:solidFill>
                <a:latin typeface="Helvetica"/>
                <a:ea typeface="MS PGothic" pitchFamily="34" charset="-128"/>
              </a:rPr>
              <a:t> instances of </a:t>
            </a:r>
            <a:r>
              <a:rPr kumimoji="1" lang="en-US" altLang="en-US" sz="1800" i="1" kern="0" dirty="0" err="1">
                <a:solidFill>
                  <a:srgbClr val="000000"/>
                </a:solidFill>
                <a:latin typeface="Helvetica"/>
                <a:ea typeface="MS PGothic" pitchFamily="34" charset="-128"/>
              </a:rPr>
              <a:t>R</a:t>
            </a:r>
            <a:r>
              <a:rPr kumimoji="1" lang="en-US" altLang="en-US" sz="1800" i="1" kern="0" baseline="-25000" dirty="0" err="1">
                <a:solidFill>
                  <a:srgbClr val="000000"/>
                </a:solidFill>
                <a:latin typeface="Helvetica"/>
                <a:ea typeface="MS PGothic" pitchFamily="34" charset="-128"/>
              </a:rPr>
              <a:t>j</a:t>
            </a:r>
            <a:endParaRPr kumimoji="1" lang="en-US" altLang="en-US" sz="1800" i="1" kern="0" baseline="-2500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800" i="1" kern="0" baseline="-2500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Need</a:t>
            </a:r>
            <a:r>
              <a:rPr kumimoji="1" lang="en-US" altLang="en-US" sz="1800" i="1" kern="0" dirty="0">
                <a:solidFill>
                  <a:srgbClr val="000000"/>
                </a:solidFill>
                <a:latin typeface="Helvetica"/>
                <a:ea typeface="MS PGothic" pitchFamily="34" charset="-128"/>
              </a:rPr>
              <a:t>:  n </a:t>
            </a:r>
            <a:r>
              <a:rPr kumimoji="1" lang="en-US" altLang="en-US" sz="1800" kern="0" dirty="0">
                <a:solidFill>
                  <a:srgbClr val="000000"/>
                </a:solidFill>
                <a:latin typeface="Helvetica"/>
                <a:ea typeface="MS PGothic" pitchFamily="34" charset="-128"/>
              </a:rPr>
              <a:t>x</a:t>
            </a:r>
            <a:r>
              <a:rPr kumimoji="1" lang="en-US" altLang="en-US" sz="1800" i="1" kern="0" dirty="0">
                <a:solidFill>
                  <a:srgbClr val="000000"/>
                </a:solidFill>
                <a:latin typeface="Helvetica"/>
                <a:ea typeface="MS PGothic" pitchFamily="34" charset="-128"/>
              </a:rPr>
              <a:t> m</a:t>
            </a:r>
            <a:r>
              <a:rPr kumimoji="1" lang="en-US" altLang="en-US" sz="1800" kern="0" dirty="0">
                <a:solidFill>
                  <a:srgbClr val="000000"/>
                </a:solidFill>
                <a:latin typeface="Helvetica"/>
                <a:ea typeface="MS PGothic" pitchFamily="34" charset="-128"/>
              </a:rPr>
              <a:t> matrix. If </a:t>
            </a:r>
            <a:r>
              <a:rPr kumimoji="1" lang="en-US" altLang="en-US" sz="1800" i="1" kern="0" dirty="0">
                <a:solidFill>
                  <a:srgbClr val="000000"/>
                </a:solidFill>
                <a:latin typeface="Helvetica"/>
                <a:ea typeface="MS PGothic" pitchFamily="34" charset="-128"/>
              </a:rPr>
              <a:t>Need</a:t>
            </a:r>
            <a:r>
              <a:rPr kumimoji="1" lang="en-US" altLang="en-US" sz="1800" kern="0" dirty="0">
                <a:solidFill>
                  <a:srgbClr val="000000"/>
                </a:solidFill>
                <a:latin typeface="Helvetica"/>
                <a:ea typeface="MS PGothic" pitchFamily="34" charset="-128"/>
              </a:rPr>
              <a:t>[</a:t>
            </a:r>
            <a:r>
              <a:rPr kumimoji="1" lang="en-US" altLang="en-US" sz="1800" i="1" kern="0" dirty="0" err="1">
                <a:solidFill>
                  <a:srgbClr val="000000"/>
                </a:solidFill>
                <a:latin typeface="Helvetica"/>
                <a:ea typeface="MS PGothic" pitchFamily="34" charset="-128"/>
              </a:rPr>
              <a:t>i,j</a:t>
            </a: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 k</a:t>
            </a:r>
            <a:r>
              <a:rPr kumimoji="1" lang="en-US" altLang="en-US" sz="1800" kern="0" dirty="0">
                <a:solidFill>
                  <a:srgbClr val="000000"/>
                </a:solidFill>
                <a:latin typeface="Helvetica"/>
                <a:ea typeface="MS PGothic" pitchFamily="34" charset="-128"/>
              </a:rPr>
              <a:t>, then</a:t>
            </a:r>
            <a:r>
              <a:rPr kumimoji="1" lang="en-US" altLang="en-US" sz="1800" i="1" kern="0" dirty="0">
                <a:solidFill>
                  <a:srgbClr val="000000"/>
                </a:solidFill>
                <a:latin typeface="Helvetica"/>
                <a:ea typeface="MS PGothic" pitchFamily="34" charset="-128"/>
              </a:rPr>
              <a:t> P</a:t>
            </a:r>
            <a:r>
              <a:rPr kumimoji="1" lang="en-US" altLang="en-US" sz="1800" i="1" kern="0" baseline="-25000" dirty="0">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may need </a:t>
            </a:r>
            <a:r>
              <a:rPr kumimoji="1" lang="en-US" altLang="en-US" sz="1800" i="1" kern="0" dirty="0">
                <a:solidFill>
                  <a:srgbClr val="000000"/>
                </a:solidFill>
                <a:latin typeface="Helvetica"/>
                <a:ea typeface="MS PGothic" pitchFamily="34" charset="-128"/>
              </a:rPr>
              <a:t>k</a:t>
            </a:r>
            <a:r>
              <a:rPr kumimoji="1" lang="en-US" altLang="en-US" sz="1800" kern="0" dirty="0">
                <a:solidFill>
                  <a:srgbClr val="000000"/>
                </a:solidFill>
                <a:latin typeface="Helvetica"/>
                <a:ea typeface="MS PGothic" pitchFamily="34" charset="-128"/>
              </a:rPr>
              <a:t> more instances of </a:t>
            </a:r>
            <a:r>
              <a:rPr kumimoji="1" lang="en-US" altLang="en-US" sz="1800" i="1" kern="0" dirty="0" err="1">
                <a:solidFill>
                  <a:srgbClr val="000000"/>
                </a:solidFill>
                <a:latin typeface="Helvetica"/>
                <a:ea typeface="MS PGothic" pitchFamily="34" charset="-128"/>
              </a:rPr>
              <a:t>R</a:t>
            </a:r>
            <a:r>
              <a:rPr kumimoji="1" lang="en-US" altLang="en-US" sz="1800" i="1" kern="0" baseline="-25000" dirty="0" err="1">
                <a:solidFill>
                  <a:srgbClr val="000000"/>
                </a:solidFill>
                <a:latin typeface="Helvetica"/>
                <a:ea typeface="MS PGothic" pitchFamily="34" charset="-128"/>
              </a:rPr>
              <a:t>j</a:t>
            </a:r>
            <a:r>
              <a:rPr kumimoji="1" lang="en-US" altLang="en-US" sz="1800" kern="0" baseline="-2500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rPr>
              <a:t>to complete its task</a:t>
            </a:r>
          </a:p>
          <a:p>
            <a:pPr marL="1085850" lvl="2" eaLnBrk="0" fontAlgn="base" hangingPunct="0">
              <a:spcBef>
                <a:spcPct val="35000"/>
              </a:spcBef>
              <a:spcAft>
                <a:spcPct val="0"/>
              </a:spcAft>
              <a:buClr>
                <a:srgbClr val="009900"/>
              </a:buClr>
              <a:buSzPct val="75000"/>
              <a:buNone/>
            </a:pPr>
            <a:r>
              <a:rPr kumimoji="1" lang="en-US" altLang="en-US" sz="1800" kern="0" dirty="0">
                <a:solidFill>
                  <a:srgbClr val="000000"/>
                </a:solidFill>
                <a:latin typeface="Helvetica"/>
                <a:ea typeface="MS PGothic" pitchFamily="34" charset="-128"/>
              </a:rPr>
              <a:t/>
            </a:r>
            <a:br>
              <a:rPr kumimoji="1" lang="en-US" altLang="en-US" sz="1800" kern="0" dirty="0">
                <a:solidFill>
                  <a:srgbClr val="000000"/>
                </a:solidFill>
                <a:latin typeface="Helvetica"/>
                <a:ea typeface="MS PGothic" pitchFamily="34" charset="-128"/>
              </a:rPr>
            </a:br>
            <a:r>
              <a:rPr kumimoji="1" lang="en-US" altLang="en-US" sz="1800" i="1" kern="0" dirty="0">
                <a:solidFill>
                  <a:srgbClr val="000000"/>
                </a:solidFill>
                <a:latin typeface="Helvetica"/>
                <a:ea typeface="MS PGothic" pitchFamily="34" charset="-128"/>
              </a:rPr>
              <a:t>Need</a:t>
            </a:r>
            <a:r>
              <a:rPr kumimoji="1" lang="en-US" altLang="en-US" sz="1800" kern="0" dirty="0">
                <a:solidFill>
                  <a:srgbClr val="000000"/>
                </a:solidFill>
                <a:latin typeface="Helvetica"/>
                <a:ea typeface="MS PGothic" pitchFamily="34" charset="-128"/>
              </a:rPr>
              <a:t> [</a:t>
            </a:r>
            <a:r>
              <a:rPr kumimoji="1" lang="en-US" altLang="en-US" sz="1800" i="1" kern="0" dirty="0" err="1">
                <a:solidFill>
                  <a:srgbClr val="000000"/>
                </a:solidFill>
                <a:latin typeface="Helvetica"/>
                <a:ea typeface="MS PGothic" pitchFamily="34" charset="-128"/>
              </a:rPr>
              <a:t>i,j</a:t>
            </a:r>
            <a:r>
              <a:rPr kumimoji="1" lang="en-US" altLang="en-US" sz="1800" i="1" kern="0" dirty="0">
                <a:solidFill>
                  <a:srgbClr val="000000"/>
                </a:solidFill>
                <a:latin typeface="Helvetica"/>
                <a:ea typeface="MS PGothic" pitchFamily="34" charset="-128"/>
              </a:rPr>
              <a:t>]</a:t>
            </a:r>
            <a:r>
              <a:rPr kumimoji="1" lang="en-US" altLang="en-US" sz="1800" kern="0" dirty="0">
                <a:solidFill>
                  <a:srgbClr val="000000"/>
                </a:solidFill>
                <a:latin typeface="Helvetica"/>
                <a:ea typeface="MS PGothic" pitchFamily="34" charset="-128"/>
              </a:rPr>
              <a:t> = </a:t>
            </a:r>
            <a:r>
              <a:rPr kumimoji="1" lang="en-US" altLang="en-US" sz="1800" i="1" kern="0" dirty="0">
                <a:solidFill>
                  <a:srgbClr val="000000"/>
                </a:solidFill>
                <a:latin typeface="Helvetica"/>
                <a:ea typeface="MS PGothic" pitchFamily="34" charset="-128"/>
              </a:rPr>
              <a:t>Max</a:t>
            </a:r>
            <a:r>
              <a:rPr kumimoji="1" lang="en-US" altLang="en-US" sz="1800" kern="0" dirty="0">
                <a:solidFill>
                  <a:srgbClr val="000000"/>
                </a:solidFill>
                <a:latin typeface="Helvetica"/>
                <a:ea typeface="MS PGothic" pitchFamily="34" charset="-128"/>
              </a:rPr>
              <a:t>[</a:t>
            </a:r>
            <a:r>
              <a:rPr kumimoji="1" lang="en-US" altLang="en-US" sz="1800" i="1" kern="0" dirty="0" err="1">
                <a:solidFill>
                  <a:srgbClr val="000000"/>
                </a:solidFill>
                <a:latin typeface="Helvetica"/>
                <a:ea typeface="MS PGothic" pitchFamily="34" charset="-128"/>
              </a:rPr>
              <a:t>i,j</a:t>
            </a:r>
            <a:r>
              <a:rPr kumimoji="1" lang="en-US" altLang="en-US" sz="1800" kern="0" dirty="0">
                <a:solidFill>
                  <a:srgbClr val="000000"/>
                </a:solidFill>
                <a:latin typeface="Helvetica"/>
                <a:ea typeface="MS PGothic" pitchFamily="34" charset="-128"/>
              </a:rPr>
              <a:t>] – </a:t>
            </a:r>
            <a:r>
              <a:rPr kumimoji="1" lang="en-US" altLang="en-US" sz="1800" i="1" kern="0" dirty="0">
                <a:solidFill>
                  <a:srgbClr val="000000"/>
                </a:solidFill>
                <a:latin typeface="Helvetica"/>
                <a:ea typeface="MS PGothic" pitchFamily="34" charset="-128"/>
              </a:rPr>
              <a:t>Allocation</a:t>
            </a:r>
            <a:r>
              <a:rPr kumimoji="1" lang="en-US" altLang="en-US" sz="1800" kern="0" dirty="0">
                <a:solidFill>
                  <a:srgbClr val="000000"/>
                </a:solidFill>
                <a:latin typeface="Helvetica"/>
                <a:ea typeface="MS PGothic" pitchFamily="34" charset="-128"/>
              </a:rPr>
              <a:t> [</a:t>
            </a:r>
            <a:r>
              <a:rPr kumimoji="1" lang="en-US" altLang="en-US" sz="1800" i="1" kern="0" dirty="0" err="1">
                <a:solidFill>
                  <a:srgbClr val="000000"/>
                </a:solidFill>
                <a:latin typeface="Helvetica"/>
                <a:ea typeface="MS PGothic" pitchFamily="34" charset="-128"/>
              </a:rPr>
              <a:t>i,j</a:t>
            </a:r>
            <a:r>
              <a:rPr kumimoji="1" lang="en-US" altLang="en-US" sz="1800" kern="0" dirty="0">
                <a:solidFill>
                  <a:srgbClr val="000000"/>
                </a:solidFill>
                <a:latin typeface="Helvetica"/>
                <a:ea typeface="MS PGothic" pitchFamily="34" charset="-128"/>
              </a:rPr>
              <a:t>]</a:t>
            </a:r>
          </a:p>
          <a:p>
            <a:endParaRPr lang="en-IN" dirty="0"/>
          </a:p>
        </p:txBody>
      </p:sp>
      <p:sp>
        <p:nvSpPr>
          <p:cNvPr id="3" name="Rectangle 2"/>
          <p:cNvSpPr>
            <a:spLocks noGrp="1" noChangeArrowheads="1"/>
          </p:cNvSpPr>
          <p:nvPr/>
        </p:nvSpPr>
        <p:spPr bwMode="auto">
          <a:xfrm>
            <a:off x="778669" y="914400"/>
            <a:ext cx="7586662"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800" dirty="0" smtClean="0">
                <a:solidFill>
                  <a:schemeClr val="accent2"/>
                </a:solidFill>
              </a:rPr>
              <a:t>Data Structures for the Banker</a:t>
            </a:r>
            <a:r>
              <a:rPr lang="ja-JP" altLang="en-US" sz="2800" dirty="0" smtClean="0">
                <a:solidFill>
                  <a:schemeClr val="accent2"/>
                </a:solidFill>
              </a:rPr>
              <a:t>’</a:t>
            </a:r>
            <a:r>
              <a:rPr lang="en-US" altLang="ja-JP" sz="2800" dirty="0" smtClean="0">
                <a:solidFill>
                  <a:schemeClr val="accent2"/>
                </a:solidFill>
              </a:rPr>
              <a:t>s Algorithm </a:t>
            </a:r>
            <a:endParaRPr lang="en-US" altLang="en-US" sz="2800" dirty="0" smtClean="0">
              <a:solidFill>
                <a:schemeClr val="accent2"/>
              </a:solidFill>
            </a:endParaRPr>
          </a:p>
        </p:txBody>
      </p:sp>
    </p:spTree>
    <p:extLst>
      <p:ext uri="{BB962C8B-B14F-4D97-AF65-F5344CB8AC3E}">
        <p14:creationId xmlns="" xmlns:p14="http://schemas.microsoft.com/office/powerpoint/2010/main" val="2558832825"/>
      </p:ext>
    </p:extLst>
  </p:cSld>
  <p:clrMapOvr>
    <a:masterClrMapping/>
  </p:clrMapOvr>
  <p:transition>
    <p:pull dir="rd"/>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lnSpc>
                <a:spcPct val="90000"/>
              </a:lnSpc>
              <a:spcBef>
                <a:spcPct val="35000"/>
              </a:spcBef>
              <a:spcAft>
                <a:spcPct val="0"/>
              </a:spcAft>
              <a:buClr>
                <a:srgbClr val="993300"/>
              </a:buClr>
              <a:buSzPct val="90000"/>
              <a:buNone/>
            </a:pPr>
            <a:r>
              <a:rPr kumimoji="1" lang="en-US" altLang="en-US" sz="1800" kern="0" dirty="0">
                <a:solidFill>
                  <a:srgbClr val="000000"/>
                </a:solidFill>
                <a:latin typeface="Helvetica"/>
                <a:ea typeface="MS PGothic" pitchFamily="34" charset="-128"/>
              </a:rPr>
              <a:t>1.	Let </a:t>
            </a:r>
            <a:r>
              <a:rPr kumimoji="1" lang="en-US" altLang="en-US" sz="1800" b="1" i="1" kern="0" dirty="0">
                <a:solidFill>
                  <a:srgbClr val="000000"/>
                </a:solidFill>
                <a:latin typeface="Helvetica"/>
                <a:ea typeface="MS PGothic" pitchFamily="34" charset="-128"/>
              </a:rPr>
              <a:t>Work</a:t>
            </a:r>
            <a:r>
              <a:rPr kumimoji="1" lang="en-US" altLang="en-US" sz="1800" i="1" kern="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rPr>
              <a:t>and </a:t>
            </a:r>
            <a:r>
              <a:rPr kumimoji="1" lang="en-US" altLang="en-US" sz="1800" b="1" i="1" kern="0" dirty="0">
                <a:solidFill>
                  <a:srgbClr val="000000"/>
                </a:solidFill>
                <a:latin typeface="Helvetica"/>
                <a:ea typeface="MS PGothic" pitchFamily="34" charset="-128"/>
              </a:rPr>
              <a:t>Finish</a:t>
            </a:r>
            <a:r>
              <a:rPr kumimoji="1" lang="en-US" altLang="en-US" sz="1800" kern="0" dirty="0">
                <a:solidFill>
                  <a:srgbClr val="000000"/>
                </a:solidFill>
                <a:latin typeface="Helvetica"/>
                <a:ea typeface="MS PGothic" pitchFamily="34" charset="-128"/>
              </a:rPr>
              <a:t> be vectors of length</a:t>
            </a:r>
            <a:r>
              <a:rPr kumimoji="1" lang="en-US" altLang="en-US" sz="1800" i="1" kern="0" dirty="0">
                <a:solidFill>
                  <a:srgbClr val="000000"/>
                </a:solidFill>
                <a:latin typeface="Helvetica"/>
                <a:ea typeface="MS PGothic" pitchFamily="34" charset="-128"/>
              </a:rPr>
              <a:t> m</a:t>
            </a:r>
            <a:r>
              <a:rPr kumimoji="1" lang="en-US" altLang="en-US" sz="1800" kern="0" dirty="0">
                <a:solidFill>
                  <a:srgbClr val="000000"/>
                </a:solidFill>
                <a:latin typeface="Helvetica"/>
                <a:ea typeface="MS PGothic" pitchFamily="34" charset="-128"/>
              </a:rPr>
              <a:t> and</a:t>
            </a:r>
            <a:r>
              <a:rPr kumimoji="1" lang="en-US" altLang="en-US" sz="1800" i="1" kern="0" dirty="0">
                <a:solidFill>
                  <a:srgbClr val="000000"/>
                </a:solidFill>
                <a:latin typeface="Helvetica"/>
                <a:ea typeface="MS PGothic" pitchFamily="34" charset="-128"/>
              </a:rPr>
              <a:t> n</a:t>
            </a:r>
            <a:r>
              <a:rPr kumimoji="1" lang="en-US" altLang="en-US" sz="1800" kern="0" dirty="0">
                <a:solidFill>
                  <a:srgbClr val="000000"/>
                </a:solidFill>
                <a:latin typeface="Helvetica"/>
                <a:ea typeface="MS PGothic" pitchFamily="34" charset="-128"/>
              </a:rPr>
              <a:t>, respectively.  Initialize:</a:t>
            </a:r>
          </a:p>
          <a:p>
            <a:pPr marL="1543050" lvl="3" indent="-342900" eaLnBrk="0" fontAlgn="base" hangingPunct="0">
              <a:lnSpc>
                <a:spcPct val="90000"/>
              </a:lnSpc>
              <a:spcBef>
                <a:spcPct val="35000"/>
              </a:spcBef>
              <a:spcAft>
                <a:spcPct val="0"/>
              </a:spcAft>
              <a:buClr>
                <a:srgbClr val="FFCC00"/>
              </a:buClr>
              <a:buSzPct val="75000"/>
              <a:buNone/>
            </a:pPr>
            <a:r>
              <a:rPr kumimoji="1" lang="en-US" altLang="en-US" sz="1800" b="1" i="1" kern="0" dirty="0">
                <a:solidFill>
                  <a:srgbClr val="000000"/>
                </a:solidFill>
                <a:latin typeface="Helvetica"/>
                <a:ea typeface="MS PGothic" pitchFamily="34" charset="-128"/>
              </a:rPr>
              <a:t>Work </a:t>
            </a:r>
            <a:r>
              <a:rPr kumimoji="1" lang="en-US" altLang="en-US" sz="1800" b="1" kern="0" dirty="0">
                <a:solidFill>
                  <a:srgbClr val="000000"/>
                </a:solidFill>
                <a:latin typeface="Helvetica"/>
                <a:ea typeface="MS PGothic" pitchFamily="34" charset="-128"/>
              </a:rPr>
              <a:t>= </a:t>
            </a:r>
            <a:r>
              <a:rPr kumimoji="1" lang="en-US" altLang="en-US" sz="1800" b="1" i="1" kern="0" dirty="0">
                <a:solidFill>
                  <a:srgbClr val="000000"/>
                </a:solidFill>
                <a:latin typeface="Helvetica"/>
                <a:ea typeface="MS PGothic" pitchFamily="34" charset="-128"/>
              </a:rPr>
              <a:t>Available</a:t>
            </a:r>
          </a:p>
          <a:p>
            <a:pPr marL="1543050" lvl="3" indent="-342900" eaLnBrk="0" fontAlgn="base" hangingPunct="0">
              <a:lnSpc>
                <a:spcPct val="90000"/>
              </a:lnSpc>
              <a:spcBef>
                <a:spcPct val="35000"/>
              </a:spcBef>
              <a:spcAft>
                <a:spcPct val="0"/>
              </a:spcAft>
              <a:buClr>
                <a:srgbClr val="FFCC00"/>
              </a:buClr>
              <a:buSzPct val="75000"/>
              <a:buNone/>
            </a:pPr>
            <a:r>
              <a:rPr kumimoji="1" lang="en-US" altLang="en-US" sz="1800" b="1" i="1" kern="0" dirty="0">
                <a:solidFill>
                  <a:srgbClr val="000000"/>
                </a:solidFill>
                <a:latin typeface="Helvetica"/>
                <a:ea typeface="MS PGothic" pitchFamily="34" charset="-128"/>
              </a:rPr>
              <a:t>Finish </a:t>
            </a:r>
            <a:r>
              <a:rPr kumimoji="1" lang="en-US" altLang="en-US" sz="1800" b="1" kern="0" dirty="0">
                <a:solidFill>
                  <a:srgbClr val="000000"/>
                </a:solidFill>
                <a:latin typeface="Helvetica"/>
                <a:ea typeface="MS PGothic" pitchFamily="34" charset="-128"/>
              </a:rPr>
              <a:t>[</a:t>
            </a:r>
            <a:r>
              <a:rPr kumimoji="1" lang="en-US" altLang="en-US" sz="1800" b="1" i="1" kern="0" dirty="0">
                <a:solidFill>
                  <a:srgbClr val="000000"/>
                </a:solidFill>
                <a:latin typeface="Helvetica"/>
                <a:ea typeface="MS PGothic" pitchFamily="34" charset="-128"/>
              </a:rPr>
              <a:t>i</a:t>
            </a:r>
            <a:r>
              <a:rPr kumimoji="1" lang="en-US" altLang="en-US" sz="1800" b="1" kern="0" dirty="0">
                <a:solidFill>
                  <a:srgbClr val="000000"/>
                </a:solidFill>
                <a:latin typeface="Helvetica"/>
                <a:ea typeface="MS PGothic" pitchFamily="34" charset="-128"/>
              </a:rPr>
              <a:t>] =</a:t>
            </a:r>
            <a:r>
              <a:rPr kumimoji="1" lang="en-US" altLang="en-US" sz="1800" b="1" i="1" kern="0" dirty="0">
                <a:solidFill>
                  <a:srgbClr val="000000"/>
                </a:solidFill>
                <a:latin typeface="Helvetica"/>
                <a:ea typeface="MS PGothic" pitchFamily="34" charset="-128"/>
              </a:rPr>
              <a:t> false </a:t>
            </a:r>
            <a:r>
              <a:rPr kumimoji="1" lang="en-US" altLang="en-US" sz="1800" b="1" kern="0" dirty="0">
                <a:solidFill>
                  <a:srgbClr val="000000"/>
                </a:solidFill>
                <a:latin typeface="Helvetica"/>
                <a:ea typeface="MS PGothic" pitchFamily="34" charset="-128"/>
              </a:rPr>
              <a:t>for</a:t>
            </a:r>
            <a:r>
              <a:rPr kumimoji="1" lang="en-US" altLang="en-US" sz="1800" b="1" i="1" kern="0" dirty="0">
                <a:solidFill>
                  <a:srgbClr val="000000"/>
                </a:solidFill>
                <a:latin typeface="Helvetica"/>
                <a:ea typeface="MS PGothic" pitchFamily="34" charset="-128"/>
              </a:rPr>
              <a:t> i</a:t>
            </a:r>
            <a:r>
              <a:rPr kumimoji="1" lang="en-US" altLang="en-US" sz="1800" b="1" kern="0" dirty="0">
                <a:solidFill>
                  <a:srgbClr val="000000"/>
                </a:solidFill>
                <a:latin typeface="Helvetica"/>
                <a:ea typeface="MS PGothic" pitchFamily="34" charset="-128"/>
              </a:rPr>
              <a:t> = 0, 1, …, </a:t>
            </a:r>
            <a:r>
              <a:rPr kumimoji="1" lang="en-US" altLang="en-US" sz="1800" b="1" i="1" kern="0" dirty="0">
                <a:solidFill>
                  <a:srgbClr val="000000"/>
                </a:solidFill>
                <a:latin typeface="Helvetica"/>
                <a:ea typeface="MS PGothic" pitchFamily="34" charset="-128"/>
              </a:rPr>
              <a:t>n- </a:t>
            </a:r>
            <a:r>
              <a:rPr kumimoji="1" lang="en-US" altLang="en-US" sz="1800" b="1" kern="0" dirty="0">
                <a:solidFill>
                  <a:srgbClr val="000000"/>
                </a:solidFill>
                <a:latin typeface="Helvetica"/>
                <a:ea typeface="MS PGothic" pitchFamily="34" charset="-128"/>
              </a:rPr>
              <a:t>1</a:t>
            </a:r>
          </a:p>
          <a:p>
            <a:pPr marL="1543050" lvl="3" indent="-342900" eaLnBrk="0" fontAlgn="base" hangingPunct="0">
              <a:lnSpc>
                <a:spcPct val="90000"/>
              </a:lnSpc>
              <a:spcBef>
                <a:spcPct val="35000"/>
              </a:spcBef>
              <a:spcAft>
                <a:spcPct val="0"/>
              </a:spcAft>
              <a:buClr>
                <a:srgbClr val="FFCC00"/>
              </a:buClr>
              <a:buSzPct val="75000"/>
              <a:buNone/>
            </a:pPr>
            <a:endParaRPr kumimoji="1" lang="en-US" altLang="en-US" sz="800" kern="0" dirty="0">
              <a:solidFill>
                <a:srgbClr val="000000"/>
              </a:solidFill>
              <a:latin typeface="Helvetica"/>
              <a:ea typeface="MS PGothic" pitchFamily="34" charset="-128"/>
            </a:endParaRPr>
          </a:p>
          <a:p>
            <a:pPr lvl="0" eaLnBrk="0" fontAlgn="base" hangingPunct="0">
              <a:lnSpc>
                <a:spcPct val="90000"/>
              </a:lnSpc>
              <a:spcBef>
                <a:spcPct val="35000"/>
              </a:spcBef>
              <a:spcAft>
                <a:spcPct val="0"/>
              </a:spcAft>
              <a:buClr>
                <a:srgbClr val="993300"/>
              </a:buClr>
              <a:buSzPct val="90000"/>
              <a:buNone/>
            </a:pPr>
            <a:r>
              <a:rPr kumimoji="1" lang="en-US" altLang="en-US" sz="1800" kern="0" dirty="0">
                <a:solidFill>
                  <a:srgbClr val="000000"/>
                </a:solidFill>
                <a:latin typeface="Helvetica"/>
                <a:ea typeface="MS PGothic" pitchFamily="34" charset="-128"/>
              </a:rPr>
              <a:t>2.	Find an </a:t>
            </a:r>
            <a:r>
              <a:rPr kumimoji="1" lang="en-US" altLang="en-US" sz="1800" b="1" i="1" kern="0" dirty="0">
                <a:solidFill>
                  <a:srgbClr val="000000"/>
                </a:solidFill>
                <a:latin typeface="Helvetica"/>
                <a:ea typeface="MS PGothic" pitchFamily="34" charset="-128"/>
              </a:rPr>
              <a:t>i</a:t>
            </a:r>
            <a:r>
              <a:rPr kumimoji="1" lang="en-US" altLang="en-US" sz="1800" i="1" kern="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rPr>
              <a:t>such that both: </a:t>
            </a:r>
          </a:p>
          <a:p>
            <a:pPr marL="800100" lvl="1" indent="-342900" eaLnBrk="0" fontAlgn="base" hangingPunct="0">
              <a:lnSpc>
                <a:spcPct val="90000"/>
              </a:lnSpc>
              <a:spcBef>
                <a:spcPct val="35000"/>
              </a:spcBef>
              <a:spcAft>
                <a:spcPct val="0"/>
              </a:spcAft>
              <a:buClr>
                <a:srgbClr val="CC6600"/>
              </a:buClr>
              <a:buSzPct val="80000"/>
              <a:buNone/>
            </a:pPr>
            <a:r>
              <a:rPr kumimoji="1" lang="en-US" altLang="en-US" sz="1800" kern="0" dirty="0">
                <a:solidFill>
                  <a:srgbClr val="000000"/>
                </a:solidFill>
                <a:latin typeface="Helvetica"/>
                <a:ea typeface="MS PGothic" pitchFamily="34" charset="-128"/>
              </a:rPr>
              <a:t>(a) </a:t>
            </a:r>
            <a:r>
              <a:rPr kumimoji="1" lang="en-US" altLang="en-US" sz="1800" b="1" i="1" kern="0" dirty="0">
                <a:solidFill>
                  <a:srgbClr val="000000"/>
                </a:solidFill>
                <a:latin typeface="Helvetica"/>
                <a:ea typeface="MS PGothic" pitchFamily="34" charset="-128"/>
              </a:rPr>
              <a:t>Finish</a:t>
            </a:r>
            <a:r>
              <a:rPr kumimoji="1" lang="en-US" altLang="en-US" sz="1800" b="1" kern="0" dirty="0">
                <a:solidFill>
                  <a:srgbClr val="000000"/>
                </a:solidFill>
                <a:latin typeface="Helvetica"/>
                <a:ea typeface="MS PGothic" pitchFamily="34" charset="-128"/>
              </a:rPr>
              <a:t> [</a:t>
            </a:r>
            <a:r>
              <a:rPr kumimoji="1" lang="en-US" altLang="en-US" sz="1800" b="1" i="1" kern="0" dirty="0">
                <a:solidFill>
                  <a:srgbClr val="000000"/>
                </a:solidFill>
                <a:latin typeface="Helvetica"/>
                <a:ea typeface="MS PGothic" pitchFamily="34" charset="-128"/>
              </a:rPr>
              <a:t>i</a:t>
            </a:r>
            <a:r>
              <a:rPr kumimoji="1" lang="en-US" altLang="en-US" sz="1800" b="1" kern="0" dirty="0">
                <a:solidFill>
                  <a:srgbClr val="000000"/>
                </a:solidFill>
                <a:latin typeface="Helvetica"/>
                <a:ea typeface="MS PGothic" pitchFamily="34" charset="-128"/>
              </a:rPr>
              <a:t>] = </a:t>
            </a:r>
            <a:r>
              <a:rPr kumimoji="1" lang="en-US" altLang="en-US" sz="1800" b="1" i="1" kern="0" dirty="0">
                <a:solidFill>
                  <a:srgbClr val="000000"/>
                </a:solidFill>
                <a:latin typeface="Helvetica"/>
                <a:ea typeface="MS PGothic" pitchFamily="34" charset="-128"/>
              </a:rPr>
              <a:t>false</a:t>
            </a:r>
            <a:endParaRPr kumimoji="1" lang="en-US" altLang="en-US" sz="1800" b="1" kern="0" dirty="0">
              <a:solidFill>
                <a:srgbClr val="000000"/>
              </a:solidFill>
              <a:latin typeface="Helvetica"/>
              <a:ea typeface="MS PGothic" pitchFamily="34" charset="-128"/>
            </a:endParaRPr>
          </a:p>
          <a:p>
            <a:pPr marL="800100" lvl="1" indent="-342900" eaLnBrk="0" fontAlgn="base" hangingPunct="0">
              <a:lnSpc>
                <a:spcPct val="90000"/>
              </a:lnSpc>
              <a:spcBef>
                <a:spcPct val="35000"/>
              </a:spcBef>
              <a:spcAft>
                <a:spcPct val="0"/>
              </a:spcAft>
              <a:buClr>
                <a:srgbClr val="CC6600"/>
              </a:buClr>
              <a:buSzPct val="80000"/>
              <a:buNone/>
            </a:pPr>
            <a:r>
              <a:rPr kumimoji="1" lang="en-US" altLang="en-US" sz="1800" kern="0" dirty="0">
                <a:solidFill>
                  <a:srgbClr val="000000"/>
                </a:solidFill>
                <a:latin typeface="Helvetica"/>
                <a:ea typeface="MS PGothic" pitchFamily="34" charset="-128"/>
              </a:rPr>
              <a:t>(b) </a:t>
            </a:r>
            <a:r>
              <a:rPr kumimoji="1" lang="en-US" altLang="en-US" sz="1800" b="1" i="1" kern="0" dirty="0" err="1">
                <a:solidFill>
                  <a:srgbClr val="000000"/>
                </a:solidFill>
                <a:latin typeface="Helvetica"/>
                <a:ea typeface="MS PGothic" pitchFamily="34" charset="-128"/>
              </a:rPr>
              <a:t>Need</a:t>
            </a:r>
            <a:r>
              <a:rPr kumimoji="1" lang="en-US" altLang="en-US" sz="1800" b="1" i="1" kern="0" baseline="-25000" dirty="0" err="1">
                <a:solidFill>
                  <a:srgbClr val="000000"/>
                </a:solidFill>
                <a:latin typeface="Helvetica"/>
                <a:ea typeface="MS PGothic" pitchFamily="34" charset="-128"/>
              </a:rPr>
              <a:t>i</a:t>
            </a:r>
            <a:r>
              <a:rPr kumimoji="1" lang="en-US" altLang="en-US" sz="1800" b="1" kern="0" dirty="0">
                <a:solidFill>
                  <a:srgbClr val="000000"/>
                </a:solidFill>
                <a:latin typeface="Helvetica"/>
                <a:ea typeface="MS PGothic" pitchFamily="34" charset="-128"/>
              </a:rPr>
              <a:t> </a:t>
            </a:r>
            <a:r>
              <a:rPr kumimoji="1" lang="en-US" altLang="en-US" sz="1800" b="1" kern="0" dirty="0">
                <a:solidFill>
                  <a:srgbClr val="000000"/>
                </a:solidFill>
                <a:latin typeface="Helvetica"/>
                <a:ea typeface="MS PGothic" pitchFamily="34" charset="-128"/>
                <a:sym typeface="Symbol" pitchFamily="18" charset="2"/>
              </a:rPr>
              <a:t> </a:t>
            </a:r>
            <a:r>
              <a:rPr kumimoji="1" lang="en-US" altLang="en-US" sz="1800" b="1" i="1" kern="0" dirty="0">
                <a:solidFill>
                  <a:srgbClr val="000000"/>
                </a:solidFill>
                <a:latin typeface="Helvetica"/>
                <a:ea typeface="MS PGothic" pitchFamily="34" charset="-128"/>
                <a:sym typeface="Symbol" pitchFamily="18" charset="2"/>
              </a:rPr>
              <a:t>Work</a:t>
            </a:r>
          </a:p>
          <a:p>
            <a:pPr marL="800100" lvl="1" indent="-342900" eaLnBrk="0" fontAlgn="base" hangingPunct="0">
              <a:lnSpc>
                <a:spcPct val="90000"/>
              </a:lnSpc>
              <a:spcBef>
                <a:spcPct val="35000"/>
              </a:spcBef>
              <a:spcAft>
                <a:spcPct val="0"/>
              </a:spcAft>
              <a:buClr>
                <a:srgbClr val="CC6600"/>
              </a:buClr>
              <a:buSzPct val="80000"/>
              <a:buNone/>
            </a:pPr>
            <a:r>
              <a:rPr kumimoji="1" lang="en-US" altLang="en-US" sz="1800" kern="0" dirty="0">
                <a:solidFill>
                  <a:srgbClr val="000000"/>
                </a:solidFill>
                <a:latin typeface="Helvetica"/>
                <a:ea typeface="MS PGothic" pitchFamily="34" charset="-128"/>
                <a:sym typeface="Symbol" pitchFamily="18" charset="2"/>
              </a:rPr>
              <a:t>If no such</a:t>
            </a:r>
            <a:r>
              <a:rPr kumimoji="1" lang="en-US" altLang="en-US" sz="1800" b="1" kern="0" dirty="0">
                <a:solidFill>
                  <a:srgbClr val="000000"/>
                </a:solidFill>
                <a:latin typeface="Helvetica"/>
                <a:ea typeface="MS PGothic" pitchFamily="34" charset="-128"/>
                <a:sym typeface="Symbol" pitchFamily="18" charset="2"/>
              </a:rPr>
              <a:t> </a:t>
            </a:r>
            <a:r>
              <a:rPr kumimoji="1" lang="en-US" altLang="en-US" sz="1800" b="1" i="1" kern="0" dirty="0">
                <a:solidFill>
                  <a:srgbClr val="000000"/>
                </a:solidFill>
                <a:latin typeface="Helvetica"/>
                <a:ea typeface="MS PGothic" pitchFamily="34" charset="-128"/>
                <a:sym typeface="Symbol" pitchFamily="18" charset="2"/>
              </a:rPr>
              <a:t>i </a:t>
            </a:r>
            <a:r>
              <a:rPr kumimoji="1" lang="en-US" altLang="en-US" sz="1800" kern="0" dirty="0">
                <a:solidFill>
                  <a:srgbClr val="000000"/>
                </a:solidFill>
                <a:latin typeface="Helvetica"/>
                <a:ea typeface="MS PGothic" pitchFamily="34" charset="-128"/>
                <a:sym typeface="Symbol" pitchFamily="18" charset="2"/>
              </a:rPr>
              <a:t>exists, go to step 4</a:t>
            </a:r>
          </a:p>
          <a:p>
            <a:pPr marL="800100" lvl="1" indent="-342900" eaLnBrk="0" fontAlgn="base" hangingPunct="0">
              <a:lnSpc>
                <a:spcPct val="90000"/>
              </a:lnSpc>
              <a:spcBef>
                <a:spcPct val="35000"/>
              </a:spcBef>
              <a:spcAft>
                <a:spcPct val="0"/>
              </a:spcAft>
              <a:buClr>
                <a:srgbClr val="CC6600"/>
              </a:buClr>
              <a:buSzPct val="80000"/>
              <a:buNone/>
            </a:pPr>
            <a:endParaRPr kumimoji="1" lang="en-US" altLang="en-US" sz="800" kern="0" dirty="0">
              <a:solidFill>
                <a:srgbClr val="000000"/>
              </a:solidFill>
              <a:latin typeface="Helvetica"/>
              <a:ea typeface="MS PGothic" pitchFamily="34" charset="-128"/>
              <a:sym typeface="Symbol" pitchFamily="18" charset="2"/>
            </a:endParaRPr>
          </a:p>
          <a:p>
            <a:pPr lvl="0" eaLnBrk="0" fontAlgn="base" hangingPunct="0">
              <a:lnSpc>
                <a:spcPct val="90000"/>
              </a:lnSpc>
              <a:spcBef>
                <a:spcPct val="35000"/>
              </a:spcBef>
              <a:spcAft>
                <a:spcPct val="0"/>
              </a:spcAft>
              <a:buClr>
                <a:srgbClr val="993300"/>
              </a:buClr>
              <a:buSzPct val="90000"/>
              <a:buNone/>
            </a:pPr>
            <a:r>
              <a:rPr kumimoji="1" lang="en-US" altLang="en-US" sz="1800" i="1" kern="0" dirty="0">
                <a:solidFill>
                  <a:srgbClr val="000000"/>
                </a:solidFill>
                <a:latin typeface="Helvetica"/>
                <a:ea typeface="MS PGothic" pitchFamily="34" charset="-128"/>
              </a:rPr>
              <a:t>3.  </a:t>
            </a:r>
            <a:r>
              <a:rPr kumimoji="1" lang="en-US" altLang="en-US" sz="1800" b="1" i="1" kern="0" dirty="0">
                <a:solidFill>
                  <a:srgbClr val="000000"/>
                </a:solidFill>
                <a:latin typeface="Helvetica"/>
                <a:ea typeface="MS PGothic" pitchFamily="34" charset="-128"/>
              </a:rPr>
              <a:t>Work</a:t>
            </a:r>
            <a:r>
              <a:rPr kumimoji="1" lang="en-US" altLang="en-US" sz="1800" b="1" kern="0" dirty="0">
                <a:solidFill>
                  <a:srgbClr val="000000"/>
                </a:solidFill>
                <a:latin typeface="Helvetica"/>
                <a:ea typeface="MS PGothic" pitchFamily="34" charset="-128"/>
              </a:rPr>
              <a:t> = </a:t>
            </a:r>
            <a:r>
              <a:rPr kumimoji="1" lang="en-US" altLang="en-US" sz="1800" b="1" i="1" kern="0" dirty="0">
                <a:solidFill>
                  <a:srgbClr val="000000"/>
                </a:solidFill>
                <a:latin typeface="Helvetica"/>
                <a:ea typeface="MS PGothic" pitchFamily="34" charset="-128"/>
              </a:rPr>
              <a:t>Work </a:t>
            </a:r>
            <a:r>
              <a:rPr kumimoji="1" lang="en-US" altLang="en-US" sz="1800" b="1" kern="0" dirty="0">
                <a:solidFill>
                  <a:srgbClr val="000000"/>
                </a:solidFill>
                <a:latin typeface="Helvetica"/>
                <a:ea typeface="MS PGothic" pitchFamily="34" charset="-128"/>
              </a:rPr>
              <a:t>+ </a:t>
            </a:r>
            <a:r>
              <a:rPr kumimoji="1" lang="en-US" altLang="en-US" sz="1800" b="1" i="1" kern="0" dirty="0" err="1">
                <a:solidFill>
                  <a:srgbClr val="000000"/>
                </a:solidFill>
                <a:latin typeface="Helvetica"/>
                <a:ea typeface="MS PGothic" pitchFamily="34" charset="-128"/>
              </a:rPr>
              <a:t>Allocation</a:t>
            </a:r>
            <a:r>
              <a:rPr kumimoji="1" lang="en-US" altLang="en-US" sz="1800" b="1" i="1" kern="0" baseline="-25000" dirty="0" err="1">
                <a:solidFill>
                  <a:srgbClr val="000000"/>
                </a:solidFill>
                <a:latin typeface="Helvetica"/>
                <a:ea typeface="MS PGothic" pitchFamily="34" charset="-128"/>
              </a:rPr>
              <a:t>i</a:t>
            </a:r>
            <a:r>
              <a:rPr kumimoji="1" lang="en-US" altLang="en-US" sz="1800" b="1" kern="0" dirty="0">
                <a:solidFill>
                  <a:srgbClr val="000000"/>
                </a:solidFill>
                <a:latin typeface="Helvetica"/>
                <a:ea typeface="MS PGothic" pitchFamily="34" charset="-128"/>
              </a:rPr>
              <a:t/>
            </a:r>
            <a:br>
              <a:rPr kumimoji="1" lang="en-US" altLang="en-US" sz="1800" b="1" kern="0" dirty="0">
                <a:solidFill>
                  <a:srgbClr val="000000"/>
                </a:solidFill>
                <a:latin typeface="Helvetica"/>
                <a:ea typeface="MS PGothic" pitchFamily="34" charset="-128"/>
              </a:rPr>
            </a:br>
            <a:r>
              <a:rPr kumimoji="1" lang="en-US" altLang="en-US" sz="1800" b="1" i="1" kern="0" dirty="0">
                <a:solidFill>
                  <a:srgbClr val="000000"/>
                </a:solidFill>
                <a:latin typeface="Helvetica"/>
                <a:ea typeface="MS PGothic" pitchFamily="34" charset="-128"/>
              </a:rPr>
              <a:t>Finish</a:t>
            </a:r>
            <a:r>
              <a:rPr kumimoji="1" lang="en-US" altLang="en-US" sz="1800" b="1" kern="0" dirty="0">
                <a:solidFill>
                  <a:srgbClr val="000000"/>
                </a:solidFill>
                <a:latin typeface="Helvetica"/>
                <a:ea typeface="MS PGothic" pitchFamily="34" charset="-128"/>
              </a:rPr>
              <a:t>[</a:t>
            </a:r>
            <a:r>
              <a:rPr kumimoji="1" lang="en-US" altLang="en-US" sz="1800" b="1" i="1" kern="0" dirty="0">
                <a:solidFill>
                  <a:srgbClr val="000000"/>
                </a:solidFill>
                <a:latin typeface="Helvetica"/>
                <a:ea typeface="MS PGothic" pitchFamily="34" charset="-128"/>
              </a:rPr>
              <a:t>i</a:t>
            </a:r>
            <a:r>
              <a:rPr kumimoji="1" lang="en-US" altLang="en-US" sz="1800" b="1" kern="0" dirty="0">
                <a:solidFill>
                  <a:srgbClr val="000000"/>
                </a:solidFill>
                <a:latin typeface="Helvetica"/>
                <a:ea typeface="MS PGothic" pitchFamily="34" charset="-128"/>
              </a:rPr>
              <a:t>] =</a:t>
            </a:r>
            <a:r>
              <a:rPr kumimoji="1" lang="en-US" altLang="en-US" sz="1800" b="1" i="1" kern="0" dirty="0">
                <a:solidFill>
                  <a:srgbClr val="000000"/>
                </a:solidFill>
                <a:latin typeface="Helvetica"/>
                <a:ea typeface="MS PGothic" pitchFamily="34" charset="-128"/>
              </a:rPr>
              <a:t> true</a:t>
            </a:r>
            <a:r>
              <a:rPr kumimoji="1" lang="en-US" altLang="en-US" sz="1800" b="1" kern="0" dirty="0">
                <a:solidFill>
                  <a:srgbClr val="000000"/>
                </a:solidFill>
                <a:latin typeface="Helvetica"/>
                <a:ea typeface="MS PGothic" pitchFamily="34" charset="-128"/>
              </a:rPr>
              <a:t/>
            </a:r>
            <a:br>
              <a:rPr kumimoji="1" lang="en-US" altLang="en-US" sz="1800" b="1" kern="0" dirty="0">
                <a:solidFill>
                  <a:srgbClr val="000000"/>
                </a:solidFill>
                <a:latin typeface="Helvetica"/>
                <a:ea typeface="MS PGothic" pitchFamily="34" charset="-128"/>
              </a:rPr>
            </a:br>
            <a:r>
              <a:rPr kumimoji="1" lang="en-US" altLang="en-US" sz="1800" kern="0" dirty="0">
                <a:solidFill>
                  <a:srgbClr val="000000"/>
                </a:solidFill>
                <a:latin typeface="Helvetica"/>
                <a:ea typeface="MS PGothic" pitchFamily="34" charset="-128"/>
              </a:rPr>
              <a:t>go to step 2</a:t>
            </a:r>
          </a:p>
          <a:p>
            <a:pPr lvl="0" eaLnBrk="0" fontAlgn="base" hangingPunct="0">
              <a:lnSpc>
                <a:spcPct val="90000"/>
              </a:lnSpc>
              <a:spcBef>
                <a:spcPct val="35000"/>
              </a:spcBef>
              <a:spcAft>
                <a:spcPct val="0"/>
              </a:spcAft>
              <a:buClr>
                <a:srgbClr val="993300"/>
              </a:buClr>
              <a:buSzPct val="90000"/>
              <a:buFont typeface="Monotype Sorts" pitchFamily="-84" charset="2"/>
              <a:buChar char="n"/>
            </a:pPr>
            <a:endParaRPr kumimoji="1" lang="en-US" altLang="en-US" sz="800" kern="0" dirty="0">
              <a:solidFill>
                <a:srgbClr val="000000"/>
              </a:solidFill>
              <a:latin typeface="Helvetica"/>
              <a:ea typeface="MS PGothic" pitchFamily="34" charset="-128"/>
            </a:endParaRPr>
          </a:p>
          <a:p>
            <a:pPr lvl="0" eaLnBrk="0" fontAlgn="base" hangingPunct="0">
              <a:lnSpc>
                <a:spcPct val="90000"/>
              </a:lnSpc>
              <a:spcBef>
                <a:spcPct val="35000"/>
              </a:spcBef>
              <a:spcAft>
                <a:spcPct val="0"/>
              </a:spcAft>
              <a:buClr>
                <a:srgbClr val="993300"/>
              </a:buClr>
              <a:buSzPct val="90000"/>
              <a:buNone/>
            </a:pPr>
            <a:r>
              <a:rPr kumimoji="1" lang="en-US" altLang="en-US" sz="1800" kern="0" dirty="0">
                <a:solidFill>
                  <a:srgbClr val="000000"/>
                </a:solidFill>
                <a:latin typeface="Helvetica"/>
                <a:ea typeface="MS PGothic" pitchFamily="34" charset="-128"/>
              </a:rPr>
              <a:t>4.	If </a:t>
            </a:r>
            <a:r>
              <a:rPr kumimoji="1" lang="en-US" altLang="en-US" sz="1800" b="1" i="1" kern="0" dirty="0">
                <a:solidFill>
                  <a:srgbClr val="000000"/>
                </a:solidFill>
                <a:latin typeface="Helvetica"/>
                <a:ea typeface="MS PGothic" pitchFamily="34" charset="-128"/>
              </a:rPr>
              <a:t>Finish</a:t>
            </a:r>
            <a:r>
              <a:rPr kumimoji="1" lang="en-US" altLang="en-US" sz="1800" b="1" kern="0" dirty="0">
                <a:solidFill>
                  <a:srgbClr val="000000"/>
                </a:solidFill>
                <a:latin typeface="Helvetica"/>
                <a:ea typeface="MS PGothic" pitchFamily="34" charset="-128"/>
              </a:rPr>
              <a:t> [</a:t>
            </a:r>
            <a:r>
              <a:rPr kumimoji="1" lang="en-US" altLang="en-US" sz="1800" b="1" i="1" kern="0" dirty="0">
                <a:solidFill>
                  <a:srgbClr val="000000"/>
                </a:solidFill>
                <a:latin typeface="Helvetica"/>
                <a:ea typeface="MS PGothic" pitchFamily="34" charset="-128"/>
              </a:rPr>
              <a:t>i</a:t>
            </a:r>
            <a:r>
              <a:rPr kumimoji="1" lang="en-US" altLang="en-US" sz="1800" b="1" kern="0" dirty="0">
                <a:solidFill>
                  <a:srgbClr val="000000"/>
                </a:solidFill>
                <a:latin typeface="Helvetica"/>
                <a:ea typeface="MS PGothic" pitchFamily="34" charset="-128"/>
              </a:rPr>
              <a:t>] == </a:t>
            </a:r>
            <a:r>
              <a:rPr kumimoji="1" lang="en-US" altLang="en-US" sz="1800" b="1" i="1" kern="0" dirty="0">
                <a:solidFill>
                  <a:srgbClr val="000000"/>
                </a:solidFill>
                <a:latin typeface="Helvetica"/>
                <a:ea typeface="MS PGothic" pitchFamily="34" charset="-128"/>
              </a:rPr>
              <a:t>true</a:t>
            </a:r>
            <a:r>
              <a:rPr kumimoji="1" lang="en-US" altLang="en-US" sz="1800" b="1" kern="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rPr>
              <a:t>for all </a:t>
            </a:r>
            <a:r>
              <a:rPr kumimoji="1" lang="en-US" altLang="en-US" sz="1800" b="1" i="1" kern="0" dirty="0">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then the system is in a safe state</a:t>
            </a:r>
          </a:p>
          <a:p>
            <a:endParaRPr lang="en-IN" dirty="0"/>
          </a:p>
        </p:txBody>
      </p:sp>
      <p:sp>
        <p:nvSpPr>
          <p:cNvPr id="3" name="Rectangle 2"/>
          <p:cNvSpPr>
            <a:spLocks noGrp="1" noChangeArrowheads="1"/>
          </p:cNvSpPr>
          <p:nvPr/>
        </p:nvSpPr>
        <p:spPr bwMode="auto">
          <a:xfrm>
            <a:off x="609600" y="838200"/>
            <a:ext cx="8229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Safety Algorithm</a:t>
            </a:r>
          </a:p>
        </p:txBody>
      </p:sp>
    </p:spTree>
    <p:extLst>
      <p:ext uri="{BB962C8B-B14F-4D97-AF65-F5344CB8AC3E}">
        <p14:creationId xmlns="" xmlns:p14="http://schemas.microsoft.com/office/powerpoint/2010/main" val="3596317857"/>
      </p:ext>
    </p:extLst>
  </p:cSld>
  <p:clrMapOvr>
    <a:masterClrMapping/>
  </p:clrMapOvr>
  <p:transition>
    <p:pull dir="rd"/>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lnSpc>
                <a:spcPct val="90000"/>
              </a:lnSpc>
              <a:spcBef>
                <a:spcPct val="35000"/>
              </a:spcBef>
              <a:spcAft>
                <a:spcPct val="0"/>
              </a:spcAft>
              <a:buClr>
                <a:srgbClr val="993300"/>
              </a:buClr>
              <a:buSzPct val="90000"/>
              <a:buNone/>
            </a:pPr>
            <a:r>
              <a:rPr kumimoji="1" lang="en-US" altLang="en-US" sz="1800" i="1" kern="0" dirty="0">
                <a:solidFill>
                  <a:srgbClr val="000000"/>
                </a:solidFill>
                <a:latin typeface="Helvetica"/>
                <a:ea typeface="MS PGothic" pitchFamily="34" charset="-128"/>
              </a:rPr>
              <a:t> </a:t>
            </a:r>
            <a:r>
              <a:rPr kumimoji="1" lang="en-US" altLang="en-US" sz="1800" b="1" i="1" kern="0" dirty="0" err="1">
                <a:solidFill>
                  <a:srgbClr val="000000"/>
                </a:solidFill>
                <a:latin typeface="Helvetica"/>
                <a:ea typeface="MS PGothic" pitchFamily="34" charset="-128"/>
              </a:rPr>
              <a:t>Request</a:t>
            </a:r>
            <a:r>
              <a:rPr kumimoji="1" lang="en-US" altLang="en-US" sz="1800" b="1" i="1" kern="0" baseline="-25000" dirty="0" err="1">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 request vector for process </a:t>
            </a:r>
            <a:r>
              <a:rPr kumimoji="1" lang="en-US" altLang="en-US" sz="1800" b="1" i="1" kern="0" dirty="0">
                <a:solidFill>
                  <a:srgbClr val="000000"/>
                </a:solidFill>
                <a:latin typeface="Helvetica"/>
                <a:ea typeface="MS PGothic" pitchFamily="34" charset="-128"/>
              </a:rPr>
              <a:t>P</a:t>
            </a:r>
            <a:r>
              <a:rPr kumimoji="1" lang="en-US" altLang="en-US" sz="1800" b="1" i="1" kern="0" baseline="-25000" dirty="0">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If </a:t>
            </a:r>
            <a:r>
              <a:rPr kumimoji="1" lang="en-US" altLang="en-US" sz="1800" b="1" i="1" kern="0" dirty="0" err="1">
                <a:solidFill>
                  <a:srgbClr val="000000"/>
                </a:solidFill>
                <a:latin typeface="Helvetica"/>
                <a:ea typeface="MS PGothic" pitchFamily="34" charset="-128"/>
              </a:rPr>
              <a:t>Request</a:t>
            </a:r>
            <a:r>
              <a:rPr kumimoji="1" lang="en-US" altLang="en-US" sz="1800" b="1" i="1" kern="0" baseline="-25000" dirty="0" err="1">
                <a:solidFill>
                  <a:srgbClr val="000000"/>
                </a:solidFill>
                <a:latin typeface="Helvetica"/>
                <a:ea typeface="MS PGothic" pitchFamily="34" charset="-128"/>
              </a:rPr>
              <a:t>i</a:t>
            </a:r>
            <a:r>
              <a:rPr kumimoji="1" lang="en-US" altLang="en-US" sz="1800" b="1" kern="0" baseline="-25000" dirty="0">
                <a:solidFill>
                  <a:srgbClr val="000000"/>
                </a:solidFill>
                <a:latin typeface="Helvetica"/>
                <a:ea typeface="MS PGothic" pitchFamily="34" charset="-128"/>
              </a:rPr>
              <a:t> </a:t>
            </a:r>
            <a:r>
              <a:rPr kumimoji="1" lang="en-US" altLang="en-US" sz="1800" b="1" kern="0" dirty="0">
                <a:solidFill>
                  <a:srgbClr val="000000"/>
                </a:solidFill>
                <a:latin typeface="Helvetica"/>
                <a:ea typeface="MS PGothic" pitchFamily="34" charset="-128"/>
              </a:rPr>
              <a:t>[</a:t>
            </a:r>
            <a:r>
              <a:rPr kumimoji="1" lang="en-US" altLang="en-US" sz="1800" b="1" i="1" kern="0" dirty="0">
                <a:solidFill>
                  <a:srgbClr val="000000"/>
                </a:solidFill>
                <a:latin typeface="Helvetica"/>
                <a:ea typeface="MS PGothic" pitchFamily="34" charset="-128"/>
              </a:rPr>
              <a:t>j</a:t>
            </a:r>
            <a:r>
              <a:rPr kumimoji="1" lang="en-US" altLang="en-US" sz="1800" b="1" kern="0" dirty="0">
                <a:solidFill>
                  <a:srgbClr val="000000"/>
                </a:solidFill>
                <a:latin typeface="Helvetica"/>
                <a:ea typeface="MS PGothic" pitchFamily="34" charset="-128"/>
              </a:rPr>
              <a:t>] = </a:t>
            </a:r>
            <a:r>
              <a:rPr kumimoji="1" lang="en-US" altLang="en-US" sz="1800" b="1" i="1" kern="0" dirty="0">
                <a:solidFill>
                  <a:srgbClr val="000000"/>
                </a:solidFill>
                <a:latin typeface="Helvetica"/>
                <a:ea typeface="MS PGothic" pitchFamily="34" charset="-128"/>
              </a:rPr>
              <a:t>k</a:t>
            </a:r>
            <a:r>
              <a:rPr kumimoji="1" lang="en-US" altLang="en-US" sz="1800" b="1" kern="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rPr>
              <a:t>then process </a:t>
            </a:r>
            <a:r>
              <a:rPr kumimoji="1" lang="en-US" altLang="en-US" sz="1800" b="1" i="1" kern="0" dirty="0">
                <a:solidFill>
                  <a:srgbClr val="000000"/>
                </a:solidFill>
                <a:latin typeface="Helvetica"/>
                <a:ea typeface="MS PGothic" pitchFamily="34" charset="-128"/>
              </a:rPr>
              <a:t>P</a:t>
            </a:r>
            <a:r>
              <a:rPr kumimoji="1" lang="en-US" altLang="en-US" sz="1800" b="1" i="1" kern="0" baseline="-25000" dirty="0">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wants </a:t>
            </a:r>
            <a:r>
              <a:rPr kumimoji="1" lang="en-US" altLang="en-US" sz="1800" b="1" i="1" kern="0" dirty="0">
                <a:solidFill>
                  <a:srgbClr val="000000"/>
                </a:solidFill>
                <a:latin typeface="Helvetica"/>
                <a:ea typeface="MS PGothic" pitchFamily="34" charset="-128"/>
              </a:rPr>
              <a:t>k</a:t>
            </a:r>
            <a:r>
              <a:rPr kumimoji="1" lang="en-US" altLang="en-US" sz="1800" kern="0" dirty="0">
                <a:solidFill>
                  <a:srgbClr val="000000"/>
                </a:solidFill>
                <a:latin typeface="Helvetica"/>
                <a:ea typeface="MS PGothic" pitchFamily="34" charset="-128"/>
              </a:rPr>
              <a:t> instances of resource type </a:t>
            </a:r>
            <a:r>
              <a:rPr kumimoji="1" lang="en-US" altLang="en-US" sz="1800" b="1" i="1" kern="0" dirty="0" err="1">
                <a:solidFill>
                  <a:srgbClr val="000000"/>
                </a:solidFill>
                <a:latin typeface="Helvetica"/>
                <a:ea typeface="MS PGothic" pitchFamily="34" charset="-128"/>
              </a:rPr>
              <a:t>R</a:t>
            </a:r>
            <a:r>
              <a:rPr kumimoji="1" lang="en-US" altLang="en-US" sz="1800" b="1" i="1" kern="0" baseline="-25000" dirty="0" err="1">
                <a:solidFill>
                  <a:srgbClr val="000000"/>
                </a:solidFill>
                <a:latin typeface="Helvetica"/>
                <a:ea typeface="MS PGothic" pitchFamily="34" charset="-128"/>
              </a:rPr>
              <a:t>j</a:t>
            </a:r>
            <a:endParaRPr kumimoji="1" lang="en-US" altLang="en-US" sz="1800" b="1" kern="0" baseline="-25000" dirty="0">
              <a:solidFill>
                <a:srgbClr val="000000"/>
              </a:solidFill>
              <a:latin typeface="Helvetica"/>
              <a:ea typeface="MS PGothic" pitchFamily="34" charset="-128"/>
            </a:endParaRPr>
          </a:p>
          <a:p>
            <a:pPr lvl="1" eaLnBrk="0" fontAlgn="base" hangingPunct="0">
              <a:lnSpc>
                <a:spcPct val="90000"/>
              </a:lnSpc>
              <a:spcBef>
                <a:spcPct val="35000"/>
              </a:spcBef>
              <a:spcAft>
                <a:spcPct val="0"/>
              </a:spcAft>
              <a:buClr>
                <a:srgbClr val="CC6600"/>
              </a:buClr>
              <a:buSzPct val="80000"/>
              <a:buNone/>
            </a:pPr>
            <a:r>
              <a:rPr kumimoji="1" lang="en-US" altLang="en-US" sz="1800" kern="0" dirty="0">
                <a:solidFill>
                  <a:srgbClr val="000000"/>
                </a:solidFill>
                <a:latin typeface="Helvetica"/>
                <a:ea typeface="MS PGothic" pitchFamily="34" charset="-128"/>
              </a:rPr>
              <a:t>1.	If </a:t>
            </a:r>
            <a:r>
              <a:rPr kumimoji="1" lang="en-US" altLang="en-US" sz="1800" b="1" i="1" kern="0" dirty="0" err="1">
                <a:solidFill>
                  <a:srgbClr val="000000"/>
                </a:solidFill>
                <a:latin typeface="Helvetica"/>
                <a:ea typeface="MS PGothic" pitchFamily="34" charset="-128"/>
              </a:rPr>
              <a:t>Request</a:t>
            </a:r>
            <a:r>
              <a:rPr kumimoji="1" lang="en-US" altLang="en-US" sz="1800" b="1" i="1" kern="0" baseline="-25000" dirty="0" err="1">
                <a:solidFill>
                  <a:srgbClr val="000000"/>
                </a:solidFill>
                <a:latin typeface="Helvetica"/>
                <a:ea typeface="MS PGothic" pitchFamily="34" charset="-128"/>
              </a:rPr>
              <a:t>i</a:t>
            </a:r>
            <a:r>
              <a:rPr kumimoji="1" lang="en-US" altLang="en-US" sz="1800" b="1" i="1" kern="0" dirty="0">
                <a:solidFill>
                  <a:srgbClr val="000000"/>
                </a:solidFill>
                <a:latin typeface="Helvetica"/>
                <a:ea typeface="MS PGothic" pitchFamily="34" charset="-128"/>
              </a:rPr>
              <a:t> </a:t>
            </a:r>
            <a:r>
              <a:rPr kumimoji="1" lang="en-US" altLang="en-US" sz="1800" b="1" kern="0" dirty="0">
                <a:solidFill>
                  <a:srgbClr val="000000"/>
                </a:solidFill>
                <a:latin typeface="Helvetica"/>
                <a:ea typeface="MS PGothic" pitchFamily="34" charset="-128"/>
                <a:sym typeface="Symbol" pitchFamily="18" charset="2"/>
              </a:rPr>
              <a:t> </a:t>
            </a:r>
            <a:r>
              <a:rPr kumimoji="1" lang="en-US" altLang="en-US" sz="1800" b="1" i="1" kern="0" dirty="0" err="1">
                <a:solidFill>
                  <a:srgbClr val="000000"/>
                </a:solidFill>
                <a:latin typeface="Helvetica"/>
                <a:ea typeface="MS PGothic" pitchFamily="34" charset="-128"/>
                <a:sym typeface="Symbol" pitchFamily="18" charset="2"/>
              </a:rPr>
              <a:t>Need</a:t>
            </a:r>
            <a:r>
              <a:rPr kumimoji="1" lang="en-US" altLang="en-US" sz="1800" b="1" i="1" kern="0" baseline="-25000" dirty="0" err="1">
                <a:solidFill>
                  <a:srgbClr val="000000"/>
                </a:solidFill>
                <a:latin typeface="Helvetica"/>
                <a:ea typeface="MS PGothic" pitchFamily="34" charset="-128"/>
                <a:sym typeface="Symbol" pitchFamily="18" charset="2"/>
              </a:rPr>
              <a:t>i</a:t>
            </a:r>
            <a:r>
              <a:rPr kumimoji="1" lang="en-US" altLang="en-US" sz="1800" b="1" i="1" kern="0" dirty="0">
                <a:solidFill>
                  <a:srgbClr val="000000"/>
                </a:solidFill>
                <a:latin typeface="Helvetica"/>
                <a:ea typeface="MS PGothic" pitchFamily="34" charset="-128"/>
                <a:sym typeface="Symbol" pitchFamily="18" charset="2"/>
              </a:rPr>
              <a:t> </a:t>
            </a:r>
            <a:r>
              <a:rPr kumimoji="1" lang="en-US" altLang="en-US" sz="1800" kern="0" dirty="0">
                <a:solidFill>
                  <a:srgbClr val="000000"/>
                </a:solidFill>
                <a:latin typeface="Helvetica"/>
                <a:ea typeface="MS PGothic" pitchFamily="34" charset="-128"/>
                <a:sym typeface="Symbol" pitchFamily="18" charset="2"/>
              </a:rPr>
              <a:t>go to step 2.  Otherwise, raise error condition, since process has exceeded its maximum claim</a:t>
            </a:r>
          </a:p>
          <a:p>
            <a:pPr lvl="1" eaLnBrk="0" fontAlgn="base" hangingPunct="0">
              <a:lnSpc>
                <a:spcPct val="90000"/>
              </a:lnSpc>
              <a:spcBef>
                <a:spcPct val="35000"/>
              </a:spcBef>
              <a:spcAft>
                <a:spcPct val="0"/>
              </a:spcAft>
              <a:buClr>
                <a:srgbClr val="CC6600"/>
              </a:buClr>
              <a:buSzPct val="80000"/>
              <a:buNone/>
            </a:pPr>
            <a:r>
              <a:rPr kumimoji="1" lang="en-US" altLang="en-US" sz="1800" kern="0" dirty="0">
                <a:solidFill>
                  <a:srgbClr val="000000"/>
                </a:solidFill>
                <a:latin typeface="Helvetica"/>
                <a:ea typeface="MS PGothic" pitchFamily="34" charset="-128"/>
                <a:sym typeface="Symbol" pitchFamily="18" charset="2"/>
              </a:rPr>
              <a:t>2.	If </a:t>
            </a:r>
            <a:r>
              <a:rPr kumimoji="1" lang="en-US" altLang="en-US" sz="1800" b="1" i="1" kern="0" dirty="0" err="1">
                <a:solidFill>
                  <a:srgbClr val="000000"/>
                </a:solidFill>
                <a:latin typeface="Helvetica"/>
                <a:ea typeface="MS PGothic" pitchFamily="34" charset="-128"/>
              </a:rPr>
              <a:t>Request</a:t>
            </a:r>
            <a:r>
              <a:rPr kumimoji="1" lang="en-US" altLang="en-US" sz="1800" b="1" i="1" kern="0" baseline="-25000" dirty="0" err="1">
                <a:solidFill>
                  <a:srgbClr val="000000"/>
                </a:solidFill>
                <a:latin typeface="Helvetica"/>
                <a:ea typeface="MS PGothic" pitchFamily="34" charset="-128"/>
              </a:rPr>
              <a:t>i</a:t>
            </a:r>
            <a:r>
              <a:rPr kumimoji="1" lang="en-US" altLang="en-US" sz="1800" b="1" kern="0" dirty="0">
                <a:solidFill>
                  <a:srgbClr val="000000"/>
                </a:solidFill>
                <a:latin typeface="Helvetica"/>
                <a:ea typeface="MS PGothic" pitchFamily="34" charset="-128"/>
              </a:rPr>
              <a:t> </a:t>
            </a:r>
            <a:r>
              <a:rPr kumimoji="1" lang="en-US" altLang="en-US" sz="1800" b="1" kern="0" dirty="0">
                <a:solidFill>
                  <a:srgbClr val="000000"/>
                </a:solidFill>
                <a:latin typeface="Helvetica"/>
                <a:ea typeface="MS PGothic" pitchFamily="34" charset="-128"/>
                <a:sym typeface="Symbol" pitchFamily="18" charset="2"/>
              </a:rPr>
              <a:t> </a:t>
            </a:r>
            <a:r>
              <a:rPr kumimoji="1" lang="en-US" altLang="en-US" sz="1800" b="1" i="1" kern="0" dirty="0">
                <a:solidFill>
                  <a:srgbClr val="000000"/>
                </a:solidFill>
                <a:latin typeface="Helvetica"/>
                <a:ea typeface="MS PGothic" pitchFamily="34" charset="-128"/>
                <a:sym typeface="Symbol" pitchFamily="18" charset="2"/>
              </a:rPr>
              <a:t>Available</a:t>
            </a:r>
            <a:r>
              <a:rPr kumimoji="1" lang="en-US" altLang="en-US" sz="1800" kern="0" dirty="0">
                <a:solidFill>
                  <a:srgbClr val="000000"/>
                </a:solidFill>
                <a:latin typeface="Helvetica"/>
                <a:ea typeface="MS PGothic" pitchFamily="34" charset="-128"/>
                <a:sym typeface="Symbol" pitchFamily="18" charset="2"/>
              </a:rPr>
              <a:t>, go to step 3.  Otherwise </a:t>
            </a:r>
            <a:r>
              <a:rPr kumimoji="1" lang="en-US" altLang="en-US" sz="1800" b="1" i="1" kern="0" dirty="0">
                <a:solidFill>
                  <a:srgbClr val="000000"/>
                </a:solidFill>
                <a:latin typeface="Helvetica"/>
                <a:ea typeface="MS PGothic" pitchFamily="34" charset="-128"/>
                <a:sym typeface="Symbol" pitchFamily="18" charset="2"/>
              </a:rPr>
              <a:t>P</a:t>
            </a:r>
            <a:r>
              <a:rPr kumimoji="1" lang="en-US" altLang="en-US" sz="1800" b="1" i="1" kern="0" baseline="-25000" dirty="0">
                <a:solidFill>
                  <a:srgbClr val="000000"/>
                </a:solidFill>
                <a:latin typeface="Helvetica"/>
                <a:ea typeface="MS PGothic" pitchFamily="34" charset="-128"/>
                <a:sym typeface="Symbol" pitchFamily="18" charset="2"/>
              </a:rPr>
              <a:t>i</a:t>
            </a:r>
            <a:r>
              <a:rPr kumimoji="1" lang="en-US" altLang="en-US" sz="1800" kern="0" dirty="0">
                <a:solidFill>
                  <a:srgbClr val="000000"/>
                </a:solidFill>
                <a:latin typeface="Helvetica"/>
                <a:ea typeface="MS PGothic" pitchFamily="34" charset="-128"/>
                <a:sym typeface="Symbol" pitchFamily="18" charset="2"/>
              </a:rPr>
              <a:t>  must wait, since resources are not available</a:t>
            </a:r>
          </a:p>
          <a:p>
            <a:pPr lvl="1" eaLnBrk="0" fontAlgn="base" hangingPunct="0">
              <a:lnSpc>
                <a:spcPct val="90000"/>
              </a:lnSpc>
              <a:spcBef>
                <a:spcPct val="35000"/>
              </a:spcBef>
              <a:spcAft>
                <a:spcPct val="0"/>
              </a:spcAft>
              <a:buClr>
                <a:srgbClr val="CC6600"/>
              </a:buClr>
              <a:buSzPct val="80000"/>
              <a:buNone/>
            </a:pPr>
            <a:r>
              <a:rPr kumimoji="1" lang="en-US" altLang="en-US" sz="1800" kern="0" dirty="0">
                <a:solidFill>
                  <a:srgbClr val="000000"/>
                </a:solidFill>
                <a:latin typeface="Helvetica"/>
                <a:ea typeface="MS PGothic" pitchFamily="34" charset="-128"/>
                <a:sym typeface="Symbol" pitchFamily="18" charset="2"/>
              </a:rPr>
              <a:t>3.	Pretend to allocate requested resources to </a:t>
            </a:r>
            <a:r>
              <a:rPr kumimoji="1" lang="en-US" altLang="en-US" sz="1800" b="1" i="1" kern="0" dirty="0">
                <a:solidFill>
                  <a:srgbClr val="000000"/>
                </a:solidFill>
                <a:latin typeface="Helvetica"/>
                <a:ea typeface="MS PGothic" pitchFamily="34" charset="-128"/>
                <a:sym typeface="Symbol" pitchFamily="18" charset="2"/>
              </a:rPr>
              <a:t>P</a:t>
            </a:r>
            <a:r>
              <a:rPr kumimoji="1" lang="en-US" altLang="en-US" sz="1800" b="1" i="1" kern="0" baseline="-25000" dirty="0">
                <a:solidFill>
                  <a:srgbClr val="000000"/>
                </a:solidFill>
                <a:latin typeface="Helvetica"/>
                <a:ea typeface="MS PGothic" pitchFamily="34" charset="-128"/>
                <a:sym typeface="Symbol" pitchFamily="18" charset="2"/>
              </a:rPr>
              <a:t>i</a:t>
            </a:r>
            <a:r>
              <a:rPr kumimoji="1" lang="en-US" altLang="en-US" sz="1800" kern="0" dirty="0">
                <a:solidFill>
                  <a:srgbClr val="000000"/>
                </a:solidFill>
                <a:latin typeface="Helvetica"/>
                <a:ea typeface="MS PGothic" pitchFamily="34" charset="-128"/>
                <a:sym typeface="Symbol" pitchFamily="18" charset="2"/>
              </a:rPr>
              <a:t> by modifying the state as follows:</a:t>
            </a:r>
          </a:p>
          <a:p>
            <a:pPr marL="1428750" lvl="3" eaLnBrk="0" fontAlgn="base" hangingPunct="0">
              <a:lnSpc>
                <a:spcPct val="90000"/>
              </a:lnSpc>
              <a:spcBef>
                <a:spcPct val="35000"/>
              </a:spcBef>
              <a:spcAft>
                <a:spcPct val="0"/>
              </a:spcAft>
              <a:buClr>
                <a:srgbClr val="FFCC00"/>
              </a:buClr>
              <a:buSzPct val="75000"/>
              <a:buNone/>
            </a:pPr>
            <a:r>
              <a:rPr kumimoji="1" lang="en-US" altLang="en-US" sz="1800" kern="0" dirty="0">
                <a:solidFill>
                  <a:srgbClr val="000000"/>
                </a:solidFill>
                <a:latin typeface="Helvetica"/>
                <a:ea typeface="MS PGothic" pitchFamily="34" charset="-128"/>
                <a:sym typeface="Symbol" pitchFamily="18" charset="2"/>
              </a:rPr>
              <a:t>		</a:t>
            </a:r>
            <a:r>
              <a:rPr kumimoji="1" lang="en-US" altLang="en-US" sz="1800" b="1" i="1" kern="0" dirty="0">
                <a:solidFill>
                  <a:srgbClr val="000000"/>
                </a:solidFill>
                <a:latin typeface="Helvetica"/>
                <a:ea typeface="MS PGothic" pitchFamily="34" charset="-128"/>
                <a:sym typeface="Symbol" pitchFamily="18" charset="2"/>
              </a:rPr>
              <a:t>Available</a:t>
            </a:r>
            <a:r>
              <a:rPr kumimoji="1" lang="en-US" altLang="en-US" sz="1800" b="1" kern="0" dirty="0">
                <a:solidFill>
                  <a:srgbClr val="000000"/>
                </a:solidFill>
                <a:latin typeface="Helvetica"/>
                <a:ea typeface="MS PGothic" pitchFamily="34" charset="-128"/>
                <a:sym typeface="Symbol" pitchFamily="18" charset="2"/>
              </a:rPr>
              <a:t> = </a:t>
            </a:r>
            <a:r>
              <a:rPr kumimoji="1" lang="en-US" altLang="en-US" sz="1800" b="1" i="1" kern="0" dirty="0">
                <a:solidFill>
                  <a:srgbClr val="000000"/>
                </a:solidFill>
                <a:latin typeface="Helvetica"/>
                <a:ea typeface="MS PGothic" pitchFamily="34" charset="-128"/>
                <a:sym typeface="Symbol" pitchFamily="18" charset="2"/>
              </a:rPr>
              <a:t>Available  </a:t>
            </a:r>
            <a:r>
              <a:rPr kumimoji="1" lang="en-US" altLang="en-US" sz="1800" b="1" kern="0" dirty="0">
                <a:solidFill>
                  <a:srgbClr val="000000"/>
                </a:solidFill>
                <a:latin typeface="Helvetica"/>
                <a:ea typeface="MS PGothic" pitchFamily="34" charset="-128"/>
                <a:sym typeface="Symbol" pitchFamily="18" charset="2"/>
              </a:rPr>
              <a:t>–</a:t>
            </a:r>
            <a:r>
              <a:rPr kumimoji="1" lang="en-US" altLang="en-US" sz="1800" b="1" i="1" kern="0" dirty="0">
                <a:solidFill>
                  <a:srgbClr val="000000"/>
                </a:solidFill>
                <a:latin typeface="Helvetica"/>
                <a:ea typeface="MS PGothic" pitchFamily="34" charset="-128"/>
                <a:sym typeface="Symbol" pitchFamily="18" charset="2"/>
              </a:rPr>
              <a:t> </a:t>
            </a:r>
            <a:r>
              <a:rPr kumimoji="1" lang="en-US" altLang="en-US" sz="1800" b="1" i="1" kern="0" dirty="0" err="1">
                <a:solidFill>
                  <a:srgbClr val="000000"/>
                </a:solidFill>
                <a:latin typeface="Helvetica"/>
                <a:ea typeface="MS PGothic" pitchFamily="34" charset="-128"/>
                <a:sym typeface="Symbol" pitchFamily="18" charset="2"/>
              </a:rPr>
              <a:t>Request</a:t>
            </a:r>
            <a:r>
              <a:rPr kumimoji="1" lang="en-US" altLang="en-US" sz="1800" b="1" i="1" kern="0" baseline="-25000" dirty="0" err="1">
                <a:solidFill>
                  <a:srgbClr val="000000"/>
                </a:solidFill>
                <a:latin typeface="Helvetica"/>
                <a:ea typeface="MS PGothic" pitchFamily="34" charset="-128"/>
                <a:sym typeface="Symbol" pitchFamily="18" charset="2"/>
              </a:rPr>
              <a:t>i</a:t>
            </a:r>
            <a:r>
              <a:rPr kumimoji="1" lang="en-US" altLang="en-US" sz="1800" b="1" i="1" kern="0" dirty="0">
                <a:solidFill>
                  <a:srgbClr val="000000"/>
                </a:solidFill>
                <a:latin typeface="Helvetica"/>
                <a:ea typeface="MS PGothic" pitchFamily="34" charset="-128"/>
                <a:sym typeface="Symbol" pitchFamily="18" charset="2"/>
              </a:rPr>
              <a:t>;</a:t>
            </a:r>
          </a:p>
          <a:p>
            <a:pPr marL="1428750" lvl="3" eaLnBrk="0" fontAlgn="base" hangingPunct="0">
              <a:lnSpc>
                <a:spcPct val="90000"/>
              </a:lnSpc>
              <a:spcBef>
                <a:spcPct val="35000"/>
              </a:spcBef>
              <a:spcAft>
                <a:spcPct val="0"/>
              </a:spcAft>
              <a:buClr>
                <a:srgbClr val="FFCC00"/>
              </a:buClr>
              <a:buSzPct val="75000"/>
              <a:buNone/>
            </a:pPr>
            <a:r>
              <a:rPr kumimoji="1" lang="en-US" altLang="en-US" sz="1800" b="1" kern="0" dirty="0">
                <a:solidFill>
                  <a:srgbClr val="000000"/>
                </a:solidFill>
                <a:latin typeface="Helvetica"/>
                <a:ea typeface="MS PGothic" pitchFamily="34" charset="-128"/>
                <a:sym typeface="Symbol" pitchFamily="18" charset="2"/>
              </a:rPr>
              <a:t>		</a:t>
            </a:r>
            <a:r>
              <a:rPr kumimoji="1" lang="en-US" altLang="en-US" sz="1800" b="1" i="1" kern="0" dirty="0" err="1">
                <a:solidFill>
                  <a:srgbClr val="000000"/>
                </a:solidFill>
                <a:latin typeface="Helvetica"/>
                <a:ea typeface="MS PGothic" pitchFamily="34" charset="-128"/>
                <a:sym typeface="Symbol" pitchFamily="18" charset="2"/>
              </a:rPr>
              <a:t>Allocation</a:t>
            </a:r>
            <a:r>
              <a:rPr kumimoji="1" lang="en-US" altLang="en-US" sz="1800" b="1" i="1" kern="0" baseline="-25000" dirty="0" err="1">
                <a:solidFill>
                  <a:srgbClr val="000000"/>
                </a:solidFill>
                <a:latin typeface="Helvetica"/>
                <a:ea typeface="MS PGothic" pitchFamily="34" charset="-128"/>
                <a:sym typeface="Symbol" pitchFamily="18" charset="2"/>
              </a:rPr>
              <a:t>i</a:t>
            </a:r>
            <a:r>
              <a:rPr kumimoji="1" lang="en-US" altLang="en-US" sz="1800" b="1" kern="0" baseline="-25000" dirty="0">
                <a:solidFill>
                  <a:srgbClr val="000000"/>
                </a:solidFill>
                <a:latin typeface="Helvetica"/>
                <a:ea typeface="MS PGothic" pitchFamily="34" charset="-128"/>
                <a:sym typeface="Symbol" pitchFamily="18" charset="2"/>
              </a:rPr>
              <a:t> </a:t>
            </a:r>
            <a:r>
              <a:rPr kumimoji="1" lang="en-US" altLang="en-US" sz="1800" b="1" kern="0" dirty="0">
                <a:solidFill>
                  <a:srgbClr val="000000"/>
                </a:solidFill>
                <a:latin typeface="Helvetica"/>
                <a:ea typeface="MS PGothic" pitchFamily="34" charset="-128"/>
                <a:sym typeface="Symbol" pitchFamily="18" charset="2"/>
              </a:rPr>
              <a:t>= </a:t>
            </a:r>
            <a:r>
              <a:rPr kumimoji="1" lang="en-US" altLang="en-US" sz="1800" b="1" i="1" kern="0" dirty="0" err="1">
                <a:solidFill>
                  <a:srgbClr val="000000"/>
                </a:solidFill>
                <a:latin typeface="Helvetica"/>
                <a:ea typeface="MS PGothic" pitchFamily="34" charset="-128"/>
                <a:sym typeface="Symbol" pitchFamily="18" charset="2"/>
              </a:rPr>
              <a:t>Allocation</a:t>
            </a:r>
            <a:r>
              <a:rPr kumimoji="1" lang="en-US" altLang="en-US" sz="1800" b="1" i="1" kern="0" baseline="-25000" dirty="0" err="1">
                <a:solidFill>
                  <a:srgbClr val="000000"/>
                </a:solidFill>
                <a:latin typeface="Helvetica"/>
                <a:ea typeface="MS PGothic" pitchFamily="34" charset="-128"/>
                <a:sym typeface="Symbol" pitchFamily="18" charset="2"/>
              </a:rPr>
              <a:t>i</a:t>
            </a:r>
            <a:r>
              <a:rPr kumimoji="1" lang="en-US" altLang="en-US" sz="1800" b="1" kern="0" dirty="0">
                <a:solidFill>
                  <a:srgbClr val="000000"/>
                </a:solidFill>
                <a:latin typeface="Helvetica"/>
                <a:ea typeface="MS PGothic" pitchFamily="34" charset="-128"/>
                <a:sym typeface="Symbol" pitchFamily="18" charset="2"/>
              </a:rPr>
              <a:t> + </a:t>
            </a:r>
            <a:r>
              <a:rPr kumimoji="1" lang="en-US" altLang="en-US" sz="1800" b="1" i="1" kern="0" dirty="0" err="1">
                <a:solidFill>
                  <a:srgbClr val="000000"/>
                </a:solidFill>
                <a:latin typeface="Helvetica"/>
                <a:ea typeface="MS PGothic" pitchFamily="34" charset="-128"/>
                <a:sym typeface="Symbol" pitchFamily="18" charset="2"/>
              </a:rPr>
              <a:t>Request</a:t>
            </a:r>
            <a:r>
              <a:rPr kumimoji="1" lang="en-US" altLang="en-US" sz="1800" b="1" i="1" kern="0" baseline="-25000" dirty="0" err="1">
                <a:solidFill>
                  <a:srgbClr val="000000"/>
                </a:solidFill>
                <a:latin typeface="Helvetica"/>
                <a:ea typeface="MS PGothic" pitchFamily="34" charset="-128"/>
                <a:sym typeface="Symbol" pitchFamily="18" charset="2"/>
              </a:rPr>
              <a:t>i</a:t>
            </a:r>
            <a:r>
              <a:rPr kumimoji="1" lang="en-US" altLang="en-US" sz="1800" b="1" kern="0" dirty="0">
                <a:solidFill>
                  <a:srgbClr val="000000"/>
                </a:solidFill>
                <a:latin typeface="Helvetica"/>
                <a:ea typeface="MS PGothic" pitchFamily="34" charset="-128"/>
                <a:sym typeface="Symbol" pitchFamily="18" charset="2"/>
              </a:rPr>
              <a:t>;</a:t>
            </a:r>
          </a:p>
          <a:p>
            <a:pPr marL="1428750" lvl="3" eaLnBrk="0" fontAlgn="base" hangingPunct="0">
              <a:lnSpc>
                <a:spcPct val="90000"/>
              </a:lnSpc>
              <a:spcBef>
                <a:spcPct val="35000"/>
              </a:spcBef>
              <a:spcAft>
                <a:spcPct val="0"/>
              </a:spcAft>
              <a:buClr>
                <a:srgbClr val="FFCC00"/>
              </a:buClr>
              <a:buSzPct val="75000"/>
              <a:buNone/>
            </a:pPr>
            <a:r>
              <a:rPr kumimoji="1" lang="en-US" altLang="en-US" sz="1800" b="1" kern="0" dirty="0">
                <a:solidFill>
                  <a:srgbClr val="000000"/>
                </a:solidFill>
                <a:latin typeface="Helvetica"/>
                <a:ea typeface="MS PGothic" pitchFamily="34" charset="-128"/>
                <a:sym typeface="Symbol" pitchFamily="18" charset="2"/>
              </a:rPr>
              <a:t>		</a:t>
            </a:r>
            <a:r>
              <a:rPr kumimoji="1" lang="en-US" altLang="en-US" sz="1800" b="1" i="1" kern="0" dirty="0" err="1">
                <a:solidFill>
                  <a:srgbClr val="000000"/>
                </a:solidFill>
                <a:latin typeface="Helvetica"/>
                <a:ea typeface="MS PGothic" pitchFamily="34" charset="-128"/>
                <a:sym typeface="Symbol" pitchFamily="18" charset="2"/>
              </a:rPr>
              <a:t>Need</a:t>
            </a:r>
            <a:r>
              <a:rPr kumimoji="1" lang="en-US" altLang="en-US" sz="1800" b="1" i="1" kern="0" baseline="-25000" dirty="0" err="1">
                <a:solidFill>
                  <a:srgbClr val="000000"/>
                </a:solidFill>
                <a:latin typeface="Helvetica"/>
                <a:ea typeface="MS PGothic" pitchFamily="34" charset="-128"/>
                <a:sym typeface="Symbol" pitchFamily="18" charset="2"/>
              </a:rPr>
              <a:t>i</a:t>
            </a:r>
            <a:r>
              <a:rPr kumimoji="1" lang="en-US" altLang="en-US" sz="1800" b="1" i="1" kern="0" dirty="0">
                <a:solidFill>
                  <a:srgbClr val="000000"/>
                </a:solidFill>
                <a:latin typeface="Helvetica"/>
                <a:ea typeface="MS PGothic" pitchFamily="34" charset="-128"/>
                <a:sym typeface="Symbol" pitchFamily="18" charset="2"/>
              </a:rPr>
              <a:t> </a:t>
            </a:r>
            <a:r>
              <a:rPr kumimoji="1" lang="en-US" altLang="en-US" sz="1800" b="1" kern="0" dirty="0">
                <a:solidFill>
                  <a:srgbClr val="000000"/>
                </a:solidFill>
                <a:latin typeface="Helvetica"/>
                <a:ea typeface="MS PGothic" pitchFamily="34" charset="-128"/>
                <a:sym typeface="Symbol" pitchFamily="18" charset="2"/>
              </a:rPr>
              <a:t>=</a:t>
            </a:r>
            <a:r>
              <a:rPr kumimoji="1" lang="en-US" altLang="en-US" sz="1800" b="1" i="1" kern="0" dirty="0">
                <a:solidFill>
                  <a:srgbClr val="000000"/>
                </a:solidFill>
                <a:latin typeface="Helvetica"/>
                <a:ea typeface="MS PGothic" pitchFamily="34" charset="-128"/>
                <a:sym typeface="Symbol" pitchFamily="18" charset="2"/>
              </a:rPr>
              <a:t> </a:t>
            </a:r>
            <a:r>
              <a:rPr kumimoji="1" lang="en-US" altLang="en-US" sz="1800" b="1" i="1" kern="0" dirty="0" err="1">
                <a:solidFill>
                  <a:srgbClr val="000000"/>
                </a:solidFill>
                <a:latin typeface="Helvetica"/>
                <a:ea typeface="MS PGothic" pitchFamily="34" charset="-128"/>
                <a:sym typeface="Symbol" pitchFamily="18" charset="2"/>
              </a:rPr>
              <a:t>Need</a:t>
            </a:r>
            <a:r>
              <a:rPr kumimoji="1" lang="en-US" altLang="en-US" sz="1800" b="1" i="1" kern="0" baseline="-25000" dirty="0" err="1">
                <a:solidFill>
                  <a:srgbClr val="000000"/>
                </a:solidFill>
                <a:latin typeface="Helvetica"/>
                <a:ea typeface="MS PGothic" pitchFamily="34" charset="-128"/>
                <a:sym typeface="Symbol" pitchFamily="18" charset="2"/>
              </a:rPr>
              <a:t>i</a:t>
            </a:r>
            <a:r>
              <a:rPr kumimoji="1" lang="en-US" altLang="en-US" sz="1800" b="1" kern="0" dirty="0">
                <a:solidFill>
                  <a:srgbClr val="000000"/>
                </a:solidFill>
                <a:latin typeface="Helvetica"/>
                <a:ea typeface="MS PGothic" pitchFamily="34" charset="-128"/>
                <a:sym typeface="Symbol" pitchFamily="18" charset="2"/>
              </a:rPr>
              <a:t> – </a:t>
            </a:r>
            <a:r>
              <a:rPr kumimoji="1" lang="en-US" altLang="en-US" sz="1800" b="1" i="1" kern="0" dirty="0" err="1">
                <a:solidFill>
                  <a:srgbClr val="000000"/>
                </a:solidFill>
                <a:latin typeface="Helvetica"/>
                <a:ea typeface="MS PGothic" pitchFamily="34" charset="-128"/>
                <a:sym typeface="Symbol" pitchFamily="18" charset="2"/>
              </a:rPr>
              <a:t>Request</a:t>
            </a:r>
            <a:r>
              <a:rPr kumimoji="1" lang="en-US" altLang="en-US" sz="1800" b="1" i="1" kern="0" baseline="-25000" dirty="0" err="1">
                <a:solidFill>
                  <a:srgbClr val="000000"/>
                </a:solidFill>
                <a:latin typeface="Helvetica"/>
                <a:ea typeface="MS PGothic" pitchFamily="34" charset="-128"/>
                <a:sym typeface="Symbol" pitchFamily="18" charset="2"/>
              </a:rPr>
              <a:t>i</a:t>
            </a:r>
            <a:r>
              <a:rPr kumimoji="1" lang="en-US" altLang="en-US" sz="1800" b="1" i="1" kern="0" dirty="0">
                <a:solidFill>
                  <a:srgbClr val="000000"/>
                </a:solidFill>
                <a:latin typeface="Helvetica"/>
                <a:ea typeface="MS PGothic" pitchFamily="34" charset="-128"/>
                <a:sym typeface="Symbol" pitchFamily="18" charset="2"/>
              </a:rPr>
              <a:t>;</a:t>
            </a:r>
          </a:p>
          <a:p>
            <a:pPr marL="1085850" lvl="2" eaLnBrk="0" fontAlgn="base" hangingPunct="0">
              <a:lnSpc>
                <a:spcPct val="90000"/>
              </a:lnSpc>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sym typeface="Symbol" pitchFamily="18" charset="2"/>
              </a:rPr>
              <a:t>If safe  the resources are allocated to </a:t>
            </a:r>
            <a:r>
              <a:rPr kumimoji="1" lang="en-US" altLang="en-US" sz="1800" b="1" i="1" kern="0" dirty="0">
                <a:solidFill>
                  <a:srgbClr val="000000"/>
                </a:solidFill>
                <a:latin typeface="Helvetica"/>
                <a:ea typeface="MS PGothic" pitchFamily="34" charset="-128"/>
                <a:sym typeface="Symbol" pitchFamily="18" charset="2"/>
              </a:rPr>
              <a:t>P</a:t>
            </a:r>
            <a:r>
              <a:rPr kumimoji="1" lang="en-US" altLang="en-US" sz="1800" b="1" i="1" kern="0" baseline="-25000" dirty="0">
                <a:solidFill>
                  <a:srgbClr val="000000"/>
                </a:solidFill>
                <a:latin typeface="Helvetica"/>
                <a:ea typeface="MS PGothic" pitchFamily="34" charset="-128"/>
                <a:sym typeface="Symbol" pitchFamily="18" charset="2"/>
              </a:rPr>
              <a:t>i</a:t>
            </a:r>
          </a:p>
          <a:p>
            <a:pPr marL="1085850" lvl="2" eaLnBrk="0" fontAlgn="base" hangingPunct="0">
              <a:lnSpc>
                <a:spcPct val="90000"/>
              </a:lnSpc>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sym typeface="Symbol" pitchFamily="18" charset="2"/>
              </a:rPr>
              <a:t>If unsafe  </a:t>
            </a:r>
            <a:r>
              <a:rPr kumimoji="1" lang="en-US" altLang="en-US" sz="1800" b="1" i="1" kern="0" dirty="0">
                <a:solidFill>
                  <a:srgbClr val="000000"/>
                </a:solidFill>
                <a:latin typeface="Helvetica"/>
                <a:ea typeface="MS PGothic" pitchFamily="34" charset="-128"/>
                <a:sym typeface="Symbol" pitchFamily="18" charset="2"/>
              </a:rPr>
              <a:t>P</a:t>
            </a:r>
            <a:r>
              <a:rPr kumimoji="1" lang="en-US" altLang="en-US" sz="1800" b="1" i="1" kern="0" baseline="-25000" dirty="0">
                <a:solidFill>
                  <a:srgbClr val="000000"/>
                </a:solidFill>
                <a:latin typeface="Helvetica"/>
                <a:ea typeface="MS PGothic" pitchFamily="34" charset="-128"/>
                <a:sym typeface="Symbol" pitchFamily="18" charset="2"/>
              </a:rPr>
              <a:t>i</a:t>
            </a:r>
            <a:r>
              <a:rPr kumimoji="1" lang="en-US" altLang="en-US" sz="1800" kern="0" dirty="0">
                <a:solidFill>
                  <a:srgbClr val="000000"/>
                </a:solidFill>
                <a:latin typeface="Helvetica"/>
                <a:ea typeface="MS PGothic" pitchFamily="34" charset="-128"/>
                <a:sym typeface="Symbol" pitchFamily="18" charset="2"/>
              </a:rPr>
              <a:t> must wait, and the old resource-allocation state is restored</a:t>
            </a:r>
            <a:endParaRPr lang="en-IN" dirty="0"/>
          </a:p>
        </p:txBody>
      </p:sp>
      <p:sp>
        <p:nvSpPr>
          <p:cNvPr id="3" name="Rectangle 2"/>
          <p:cNvSpPr>
            <a:spLocks noGrp="1" noChangeArrowheads="1"/>
          </p:cNvSpPr>
          <p:nvPr/>
        </p:nvSpPr>
        <p:spPr bwMode="auto">
          <a:xfrm>
            <a:off x="609600" y="914400"/>
            <a:ext cx="7924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800" dirty="0" smtClean="0">
                <a:solidFill>
                  <a:schemeClr val="accent2"/>
                </a:solidFill>
              </a:rPr>
              <a:t>Resource-Request Algorithm for Process </a:t>
            </a:r>
            <a:r>
              <a:rPr lang="en-US" altLang="en-US" sz="2800" i="1" dirty="0" smtClean="0">
                <a:solidFill>
                  <a:schemeClr val="accent2"/>
                </a:solidFill>
              </a:rPr>
              <a:t>P</a:t>
            </a:r>
            <a:r>
              <a:rPr lang="en-US" altLang="en-US" sz="2800" i="1" baseline="-25000" dirty="0" smtClean="0">
                <a:solidFill>
                  <a:schemeClr val="accent2"/>
                </a:solidFill>
              </a:rPr>
              <a:t>i</a:t>
            </a:r>
            <a:endParaRPr lang="en-US" altLang="en-US" sz="2800" dirty="0" smtClean="0">
              <a:solidFill>
                <a:schemeClr val="accent2"/>
              </a:solidFill>
            </a:endParaRPr>
          </a:p>
        </p:txBody>
      </p:sp>
    </p:spTree>
    <p:extLst>
      <p:ext uri="{BB962C8B-B14F-4D97-AF65-F5344CB8AC3E}">
        <p14:creationId xmlns="" xmlns:p14="http://schemas.microsoft.com/office/powerpoint/2010/main" val="526331472"/>
      </p:ext>
    </p:extLst>
  </p:cSld>
  <p:clrMapOvr>
    <a:masterClrMapping/>
  </p:clrMapOvr>
  <p:transition>
    <p:pull dir="rd"/>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tabLst>
                <a:tab pos="1371600" algn="l"/>
                <a:tab pos="2395538" algn="ctr"/>
                <a:tab pos="3594100" algn="ctr"/>
                <a:tab pos="4805363" algn="ctr"/>
              </a:tabLst>
            </a:pPr>
            <a:r>
              <a:rPr kumimoji="1" lang="en-US" altLang="en-US" sz="1800" kern="0" dirty="0">
                <a:solidFill>
                  <a:srgbClr val="000000"/>
                </a:solidFill>
                <a:latin typeface="Helvetica"/>
                <a:ea typeface="MS PGothic" pitchFamily="34" charset="-128"/>
              </a:rPr>
              <a:t>5 processes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0  </a:t>
            </a:r>
            <a:r>
              <a:rPr kumimoji="1" lang="en-US" altLang="en-US" sz="1800" kern="0" dirty="0">
                <a:solidFill>
                  <a:srgbClr val="000000"/>
                </a:solidFill>
                <a:latin typeface="Helvetica"/>
                <a:ea typeface="MS PGothic" pitchFamily="34" charset="-128"/>
              </a:rPr>
              <a:t>through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4</a:t>
            </a:r>
            <a:r>
              <a:rPr kumimoji="1" lang="en-US" altLang="en-US" sz="1800" kern="0" dirty="0">
                <a:solidFill>
                  <a:srgbClr val="000000"/>
                </a:solidFill>
                <a:latin typeface="Helvetica"/>
                <a:ea typeface="MS PGothic" pitchFamily="34" charset="-128"/>
              </a:rPr>
              <a:t>; </a:t>
            </a:r>
          </a:p>
          <a:p>
            <a:pPr lvl="0" eaLnBrk="0" fontAlgn="base" hangingPunct="0">
              <a:spcBef>
                <a:spcPct val="35000"/>
              </a:spcBef>
              <a:spcAft>
                <a:spcPct val="0"/>
              </a:spcAft>
              <a:buClr>
                <a:srgbClr val="993300"/>
              </a:buClr>
              <a:buSzPct val="90000"/>
              <a:buNone/>
              <a:tabLst>
                <a:tab pos="1371600" algn="l"/>
                <a:tab pos="2395538" algn="ctr"/>
                <a:tab pos="3594100" algn="ctr"/>
                <a:tab pos="4805363" algn="ctr"/>
              </a:tabLst>
            </a:pPr>
            <a:r>
              <a:rPr kumimoji="1" lang="en-US" altLang="en-US" sz="1800" kern="0" dirty="0">
                <a:solidFill>
                  <a:srgbClr val="000000"/>
                </a:solidFill>
                <a:latin typeface="Helvetica"/>
                <a:ea typeface="MS PGothic" pitchFamily="34" charset="-128"/>
              </a:rPr>
              <a:t>      3 resource types:</a:t>
            </a:r>
          </a:p>
          <a:p>
            <a:pPr lvl="0" eaLnBrk="0" fontAlgn="base" hangingPunct="0">
              <a:spcBef>
                <a:spcPct val="35000"/>
              </a:spcBef>
              <a:spcAft>
                <a:spcPct val="0"/>
              </a:spcAft>
              <a:buClr>
                <a:srgbClr val="993300"/>
              </a:buClr>
              <a:buSzPct val="90000"/>
              <a:buNone/>
              <a:tabLst>
                <a:tab pos="1371600" algn="l"/>
                <a:tab pos="2395538" algn="ctr"/>
                <a:tab pos="3594100" algn="ctr"/>
                <a:tab pos="4805363"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A</a:t>
            </a:r>
            <a:r>
              <a:rPr kumimoji="1" lang="en-US" altLang="en-US" sz="1800" kern="0" dirty="0">
                <a:solidFill>
                  <a:srgbClr val="000000"/>
                </a:solidFill>
                <a:latin typeface="Helvetica"/>
                <a:ea typeface="MS PGothic" pitchFamily="34" charset="-128"/>
              </a:rPr>
              <a:t> (10 instances),  </a:t>
            </a:r>
            <a:r>
              <a:rPr kumimoji="1" lang="en-US" altLang="en-US" sz="1800" i="1" kern="0" dirty="0">
                <a:solidFill>
                  <a:srgbClr val="000000"/>
                </a:solidFill>
                <a:latin typeface="Helvetica"/>
                <a:ea typeface="MS PGothic" pitchFamily="34" charset="-128"/>
              </a:rPr>
              <a:t>B</a:t>
            </a:r>
            <a:r>
              <a:rPr kumimoji="1" lang="en-US" altLang="en-US" sz="1800" kern="0" dirty="0">
                <a:solidFill>
                  <a:srgbClr val="000000"/>
                </a:solidFill>
                <a:latin typeface="Helvetica"/>
                <a:ea typeface="MS PGothic" pitchFamily="34" charset="-128"/>
              </a:rPr>
              <a:t> (5instances), and </a:t>
            </a:r>
            <a:r>
              <a:rPr kumimoji="1" lang="en-US" altLang="en-US" sz="1800" i="1" kern="0" dirty="0">
                <a:solidFill>
                  <a:srgbClr val="000000"/>
                </a:solidFill>
                <a:latin typeface="Helvetica"/>
                <a:ea typeface="MS PGothic" pitchFamily="34" charset="-128"/>
              </a:rPr>
              <a:t>C</a:t>
            </a:r>
            <a:r>
              <a:rPr kumimoji="1" lang="en-US" altLang="en-US" sz="1800" kern="0" dirty="0">
                <a:solidFill>
                  <a:srgbClr val="000000"/>
                </a:solidFill>
                <a:latin typeface="Helvetica"/>
                <a:ea typeface="MS PGothic" pitchFamily="34" charset="-128"/>
              </a:rPr>
              <a:t> (7 instances)</a:t>
            </a:r>
          </a:p>
          <a:p>
            <a:pPr lvl="0" eaLnBrk="0" fontAlgn="base" hangingPunct="0">
              <a:spcBef>
                <a:spcPct val="35000"/>
              </a:spcBef>
              <a:spcAft>
                <a:spcPct val="0"/>
              </a:spcAft>
              <a:buClr>
                <a:srgbClr val="993300"/>
              </a:buClr>
              <a:buSzPct val="90000"/>
              <a:buFont typeface="Monotype Sorts" pitchFamily="-84" charset="2"/>
              <a:buChar char="n"/>
              <a:tabLst>
                <a:tab pos="1371600" algn="l"/>
                <a:tab pos="2395538" algn="ctr"/>
                <a:tab pos="3594100" algn="ctr"/>
                <a:tab pos="4805363" algn="ctr"/>
              </a:tabLst>
            </a:pPr>
            <a:r>
              <a:rPr kumimoji="1" lang="en-US" altLang="en-US" sz="1800" kern="0" dirty="0">
                <a:solidFill>
                  <a:srgbClr val="000000"/>
                </a:solidFill>
                <a:latin typeface="Helvetica"/>
                <a:ea typeface="MS PGothic" pitchFamily="34" charset="-128"/>
              </a:rPr>
              <a:t>Snapshot at time </a:t>
            </a:r>
            <a:r>
              <a:rPr kumimoji="1" lang="en-US" altLang="en-US" sz="1800" i="1" kern="0" dirty="0">
                <a:solidFill>
                  <a:srgbClr val="000000"/>
                </a:solidFill>
                <a:latin typeface="Helvetica"/>
                <a:ea typeface="MS PGothic" pitchFamily="34" charset="-128"/>
              </a:rPr>
              <a:t>T</a:t>
            </a:r>
            <a:r>
              <a:rPr kumimoji="1" lang="en-US" altLang="en-US" sz="1800" kern="0" baseline="-25000" dirty="0">
                <a:solidFill>
                  <a:srgbClr val="000000"/>
                </a:solidFill>
                <a:latin typeface="Helvetica"/>
                <a:ea typeface="MS PGothic" pitchFamily="34" charset="-128"/>
              </a:rPr>
              <a:t>0</a:t>
            </a:r>
            <a:r>
              <a:rPr kumimoji="1" lang="en-US" altLang="en-US" sz="1800" kern="0" dirty="0">
                <a:solidFill>
                  <a:srgbClr val="000000"/>
                </a:solidFill>
                <a:latin typeface="Helvetica"/>
                <a:ea typeface="MS PGothic" pitchFamily="34" charset="-128"/>
              </a:rPr>
              <a:t>:</a:t>
            </a:r>
          </a:p>
          <a:p>
            <a:pPr lvl="0" eaLnBrk="0" fontAlgn="base" hangingPunct="0">
              <a:spcBef>
                <a:spcPct val="35000"/>
              </a:spcBef>
              <a:spcAft>
                <a:spcPct val="0"/>
              </a:spcAft>
              <a:buClr>
                <a:srgbClr val="993300"/>
              </a:buClr>
              <a:buSzPct val="90000"/>
              <a:buNone/>
              <a:tabLst>
                <a:tab pos="1371600" algn="l"/>
                <a:tab pos="2395538" algn="ctr"/>
                <a:tab pos="3594100" algn="ctr"/>
                <a:tab pos="4805363" algn="ctr"/>
              </a:tabLst>
            </a:pPr>
            <a:r>
              <a:rPr kumimoji="1" lang="en-US" altLang="en-US" sz="1800" kern="0" dirty="0">
                <a:solidFill>
                  <a:srgbClr val="000000"/>
                </a:solidFill>
                <a:latin typeface="Helvetica"/>
                <a:ea typeface="MS PGothic" pitchFamily="34" charset="-128"/>
              </a:rPr>
              <a:t>			</a:t>
            </a:r>
            <a:r>
              <a:rPr kumimoji="1" lang="en-US" altLang="en-US" sz="1800" i="1" u="sng" kern="0" dirty="0">
                <a:solidFill>
                  <a:srgbClr val="000000"/>
                </a:solidFill>
                <a:latin typeface="Helvetica"/>
                <a:ea typeface="MS PGothic" pitchFamily="34" charset="-128"/>
              </a:rPr>
              <a:t>Allocation</a:t>
            </a:r>
            <a:r>
              <a:rPr kumimoji="1" lang="en-US" altLang="en-US" sz="1800" i="1" kern="0" dirty="0">
                <a:solidFill>
                  <a:srgbClr val="000000"/>
                </a:solidFill>
                <a:latin typeface="Helvetica"/>
                <a:ea typeface="MS PGothic" pitchFamily="34" charset="-128"/>
              </a:rPr>
              <a:t>	  </a:t>
            </a:r>
            <a:r>
              <a:rPr kumimoji="1" lang="en-US" altLang="en-US" sz="1800" i="1" u="sng" kern="0" dirty="0">
                <a:solidFill>
                  <a:srgbClr val="000000"/>
                </a:solidFill>
                <a:latin typeface="Helvetica"/>
                <a:ea typeface="MS PGothic" pitchFamily="34" charset="-128"/>
              </a:rPr>
              <a:t>Max</a:t>
            </a:r>
            <a:r>
              <a:rPr kumimoji="1" lang="en-US" altLang="en-US" sz="1800" i="1" kern="0" dirty="0">
                <a:solidFill>
                  <a:srgbClr val="000000"/>
                </a:solidFill>
                <a:latin typeface="Helvetica"/>
                <a:ea typeface="MS PGothic" pitchFamily="34" charset="-128"/>
              </a:rPr>
              <a:t>	</a:t>
            </a:r>
            <a:r>
              <a:rPr kumimoji="1" lang="en-US" altLang="en-US" sz="1800" i="1" u="sng" kern="0" dirty="0">
                <a:solidFill>
                  <a:srgbClr val="000000"/>
                </a:solidFill>
                <a:latin typeface="Helvetica"/>
                <a:ea typeface="MS PGothic" pitchFamily="34" charset="-128"/>
              </a:rPr>
              <a:t>Available</a:t>
            </a:r>
            <a:endParaRPr kumimoji="1" lang="en-US" altLang="en-US" sz="1800" i="1"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None/>
              <a:tabLst>
                <a:tab pos="1371600" algn="l"/>
                <a:tab pos="2395538" algn="ctr"/>
                <a:tab pos="3594100" algn="ctr"/>
                <a:tab pos="4805363" algn="ctr"/>
              </a:tabLst>
            </a:pPr>
            <a:r>
              <a:rPr kumimoji="1" lang="en-US" altLang="en-US" sz="1800" i="1" kern="0" dirty="0">
                <a:solidFill>
                  <a:srgbClr val="000000"/>
                </a:solidFill>
                <a:latin typeface="Helvetica"/>
                <a:ea typeface="MS PGothic" pitchFamily="34" charset="-128"/>
              </a:rPr>
              <a:t>			A B C	       A B C 	A B C</a:t>
            </a:r>
          </a:p>
          <a:p>
            <a:pPr lvl="0" eaLnBrk="0" fontAlgn="base" hangingPunct="0">
              <a:spcBef>
                <a:spcPct val="35000"/>
              </a:spcBef>
              <a:spcAft>
                <a:spcPct val="0"/>
              </a:spcAft>
              <a:buClr>
                <a:srgbClr val="993300"/>
              </a:buClr>
              <a:buSzPct val="90000"/>
              <a:buNone/>
              <a:tabLst>
                <a:tab pos="1371600" algn="l"/>
                <a:tab pos="2395538" algn="ctr"/>
                <a:tab pos="3594100" algn="ctr"/>
                <a:tab pos="4805363"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0	</a:t>
            </a:r>
            <a:r>
              <a:rPr kumimoji="1" lang="en-US" altLang="en-US" sz="1800" kern="0" dirty="0">
                <a:solidFill>
                  <a:srgbClr val="000000"/>
                </a:solidFill>
                <a:latin typeface="Helvetica"/>
                <a:ea typeface="MS PGothic" pitchFamily="34" charset="-128"/>
              </a:rPr>
              <a:t>0 1 0	         7 5 3 	3 3 2</a:t>
            </a:r>
          </a:p>
          <a:p>
            <a:pPr lvl="0" eaLnBrk="0" fontAlgn="base" hangingPunct="0">
              <a:spcBef>
                <a:spcPct val="35000"/>
              </a:spcBef>
              <a:spcAft>
                <a:spcPct val="0"/>
              </a:spcAft>
              <a:buClr>
                <a:srgbClr val="993300"/>
              </a:buClr>
              <a:buSzPct val="90000"/>
              <a:buNone/>
              <a:tabLst>
                <a:tab pos="1371600" algn="l"/>
                <a:tab pos="2395538" algn="ctr"/>
                <a:tab pos="3594100" algn="ctr"/>
                <a:tab pos="4805363"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1	</a:t>
            </a:r>
            <a:r>
              <a:rPr kumimoji="1" lang="en-US" altLang="en-US" sz="1800" kern="0" dirty="0">
                <a:solidFill>
                  <a:srgbClr val="000000"/>
                </a:solidFill>
                <a:latin typeface="Helvetica"/>
                <a:ea typeface="MS PGothic" pitchFamily="34" charset="-128"/>
              </a:rPr>
              <a:t>2 0 0 	        3 2 2  </a:t>
            </a:r>
          </a:p>
          <a:p>
            <a:pPr lvl="0" eaLnBrk="0" fontAlgn="base" hangingPunct="0">
              <a:spcBef>
                <a:spcPct val="35000"/>
              </a:spcBef>
              <a:spcAft>
                <a:spcPct val="0"/>
              </a:spcAft>
              <a:buClr>
                <a:srgbClr val="993300"/>
              </a:buClr>
              <a:buSzPct val="90000"/>
              <a:buNone/>
              <a:tabLst>
                <a:tab pos="1371600" algn="l"/>
                <a:tab pos="2395538" algn="ctr"/>
                <a:tab pos="3594100" algn="ctr"/>
                <a:tab pos="4805363"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2</a:t>
            </a:r>
            <a:r>
              <a:rPr kumimoji="1" lang="en-US" altLang="en-US" sz="1800" kern="0" dirty="0">
                <a:solidFill>
                  <a:srgbClr val="000000"/>
                </a:solidFill>
                <a:latin typeface="Helvetica"/>
                <a:ea typeface="MS PGothic" pitchFamily="34" charset="-128"/>
              </a:rPr>
              <a:t>	3 0 2 	        9 0 2</a:t>
            </a:r>
          </a:p>
          <a:p>
            <a:pPr lvl="0" eaLnBrk="0" fontAlgn="base" hangingPunct="0">
              <a:spcBef>
                <a:spcPct val="35000"/>
              </a:spcBef>
              <a:spcAft>
                <a:spcPct val="0"/>
              </a:spcAft>
              <a:buClr>
                <a:srgbClr val="993300"/>
              </a:buClr>
              <a:buSzPct val="90000"/>
              <a:buNone/>
              <a:tabLst>
                <a:tab pos="1371600" algn="l"/>
                <a:tab pos="2395538" algn="ctr"/>
                <a:tab pos="3594100" algn="ctr"/>
                <a:tab pos="4805363"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3</a:t>
            </a:r>
            <a:r>
              <a:rPr kumimoji="1" lang="en-US" altLang="en-US" sz="1800" kern="0" dirty="0">
                <a:solidFill>
                  <a:srgbClr val="000000"/>
                </a:solidFill>
                <a:latin typeface="Helvetica"/>
                <a:ea typeface="MS PGothic" pitchFamily="34" charset="-128"/>
              </a:rPr>
              <a:t>	2 1 1 	        2 2 2</a:t>
            </a:r>
          </a:p>
          <a:p>
            <a:pPr lvl="0" eaLnBrk="0" fontAlgn="base" hangingPunct="0">
              <a:spcBef>
                <a:spcPct val="35000"/>
              </a:spcBef>
              <a:spcAft>
                <a:spcPct val="0"/>
              </a:spcAft>
              <a:buClr>
                <a:srgbClr val="993300"/>
              </a:buClr>
              <a:buSzPct val="90000"/>
              <a:buNone/>
              <a:tabLst>
                <a:tab pos="1371600" algn="l"/>
                <a:tab pos="2395538" algn="ctr"/>
                <a:tab pos="3594100" algn="ctr"/>
                <a:tab pos="4805363"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4</a:t>
            </a:r>
            <a:r>
              <a:rPr kumimoji="1" lang="en-US" altLang="en-US" sz="1800" kern="0" dirty="0">
                <a:solidFill>
                  <a:srgbClr val="000000"/>
                </a:solidFill>
                <a:latin typeface="Helvetica"/>
                <a:ea typeface="MS PGothic" pitchFamily="34" charset="-128"/>
              </a:rPr>
              <a:t>	0 0 2	         4 3 3  		</a:t>
            </a:r>
          </a:p>
          <a:p>
            <a:endParaRPr lang="en-IN" dirty="0"/>
          </a:p>
        </p:txBody>
      </p:sp>
      <p:sp>
        <p:nvSpPr>
          <p:cNvPr id="3" name="Rectangle 2"/>
          <p:cNvSpPr>
            <a:spLocks noGrp="1" noChangeArrowheads="1"/>
          </p:cNvSpPr>
          <p:nvPr/>
        </p:nvSpPr>
        <p:spPr bwMode="auto">
          <a:xfrm>
            <a:off x="609600" y="838200"/>
            <a:ext cx="766445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Example of Banker</a:t>
            </a:r>
            <a:r>
              <a:rPr lang="ja-JP" altLang="en-US" dirty="0" smtClean="0">
                <a:solidFill>
                  <a:schemeClr val="accent2"/>
                </a:solidFill>
              </a:rPr>
              <a:t>’</a:t>
            </a:r>
            <a:r>
              <a:rPr lang="en-US" altLang="ja-JP" dirty="0" smtClean="0">
                <a:solidFill>
                  <a:schemeClr val="accent2"/>
                </a:solidFill>
              </a:rPr>
              <a:t>s Algorithm</a:t>
            </a:r>
            <a:endParaRPr lang="en-US" altLang="en-US" dirty="0" smtClean="0">
              <a:solidFill>
                <a:schemeClr val="accent2"/>
              </a:solidFill>
            </a:endParaRPr>
          </a:p>
        </p:txBody>
      </p:sp>
    </p:spTree>
    <p:extLst>
      <p:ext uri="{BB962C8B-B14F-4D97-AF65-F5344CB8AC3E}">
        <p14:creationId xmlns="" xmlns:p14="http://schemas.microsoft.com/office/powerpoint/2010/main" val="1861103045"/>
      </p:ext>
    </p:extLst>
  </p:cSld>
  <p:clrMapOvr>
    <a:masterClrMapping/>
  </p:clrMapOvr>
  <p:transition>
    <p:pull dir="rd"/>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tabLst>
                <a:tab pos="2452688" algn="l"/>
                <a:tab pos="3492500" algn="ctr"/>
              </a:tabLst>
            </a:pPr>
            <a:r>
              <a:rPr kumimoji="1" lang="en-US" altLang="en-US" sz="1800" kern="0" dirty="0">
                <a:solidFill>
                  <a:srgbClr val="000000"/>
                </a:solidFill>
                <a:latin typeface="Helvetica"/>
                <a:ea typeface="MS PGothic" pitchFamily="34" charset="-128"/>
              </a:rPr>
              <a:t>The content of the matrix </a:t>
            </a:r>
            <a:r>
              <a:rPr kumimoji="1" lang="en-US" altLang="en-US" sz="1800" b="1" i="1" kern="0" dirty="0">
                <a:solidFill>
                  <a:srgbClr val="000000"/>
                </a:solidFill>
                <a:latin typeface="Helvetica"/>
                <a:ea typeface="MS PGothic" pitchFamily="34" charset="-128"/>
              </a:rPr>
              <a:t>Need</a:t>
            </a:r>
            <a:r>
              <a:rPr kumimoji="1" lang="en-US" altLang="en-US" sz="1800" kern="0" dirty="0">
                <a:solidFill>
                  <a:srgbClr val="000000"/>
                </a:solidFill>
                <a:latin typeface="Helvetica"/>
                <a:ea typeface="MS PGothic" pitchFamily="34" charset="-128"/>
              </a:rPr>
              <a:t> is defined to be </a:t>
            </a:r>
            <a:r>
              <a:rPr kumimoji="1" lang="en-US" altLang="en-US" sz="1800" b="1" i="1" kern="0" dirty="0">
                <a:solidFill>
                  <a:srgbClr val="000000"/>
                </a:solidFill>
                <a:latin typeface="Helvetica"/>
                <a:ea typeface="MS PGothic" pitchFamily="34" charset="-128"/>
              </a:rPr>
              <a:t>Max</a:t>
            </a:r>
            <a:r>
              <a:rPr kumimoji="1" lang="en-US" altLang="en-US" sz="1800" b="1" kern="0" dirty="0">
                <a:solidFill>
                  <a:srgbClr val="000000"/>
                </a:solidFill>
                <a:latin typeface="Helvetica"/>
                <a:ea typeface="MS PGothic" pitchFamily="34" charset="-128"/>
              </a:rPr>
              <a:t> – </a:t>
            </a:r>
            <a:r>
              <a:rPr kumimoji="1" lang="en-US" altLang="en-US" sz="1800" b="1" i="1" kern="0" dirty="0">
                <a:solidFill>
                  <a:srgbClr val="000000"/>
                </a:solidFill>
                <a:latin typeface="Helvetica"/>
                <a:ea typeface="MS PGothic" pitchFamily="34" charset="-128"/>
              </a:rPr>
              <a:t>Allocation</a:t>
            </a:r>
            <a:endParaRPr kumimoji="1" lang="en-US" altLang="en-US" sz="1800" b="1"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None/>
              <a:tabLst>
                <a:tab pos="2452688" algn="l"/>
                <a:tab pos="3492500" algn="ctr"/>
              </a:tabLst>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None/>
              <a:tabLst>
                <a:tab pos="2452688" algn="l"/>
                <a:tab pos="3492500" algn="ctr"/>
              </a:tabLst>
            </a:pPr>
            <a:r>
              <a:rPr kumimoji="1" lang="en-US" altLang="en-US" sz="1800" kern="0" dirty="0">
                <a:solidFill>
                  <a:srgbClr val="000000"/>
                </a:solidFill>
                <a:latin typeface="Helvetica"/>
                <a:ea typeface="MS PGothic" pitchFamily="34" charset="-128"/>
              </a:rPr>
              <a:t>			</a:t>
            </a:r>
            <a:r>
              <a:rPr kumimoji="1" lang="en-US" altLang="en-US" sz="1800" i="1" u="sng" kern="0" dirty="0">
                <a:solidFill>
                  <a:srgbClr val="000000"/>
                </a:solidFill>
                <a:latin typeface="Helvetica"/>
                <a:ea typeface="MS PGothic" pitchFamily="34" charset="-128"/>
              </a:rPr>
              <a:t>Need</a:t>
            </a:r>
            <a:endParaRPr kumimoji="1" lang="en-US" altLang="en-US" sz="1800" u="sng"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None/>
              <a:tabLst>
                <a:tab pos="2452688" algn="l"/>
                <a:tab pos="349250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A B C</a:t>
            </a:r>
          </a:p>
          <a:p>
            <a:pPr lvl="0" eaLnBrk="0" fontAlgn="base" hangingPunct="0">
              <a:spcBef>
                <a:spcPct val="35000"/>
              </a:spcBef>
              <a:spcAft>
                <a:spcPct val="0"/>
              </a:spcAft>
              <a:buClr>
                <a:srgbClr val="993300"/>
              </a:buClr>
              <a:buSzPct val="90000"/>
              <a:buNone/>
              <a:tabLst>
                <a:tab pos="2452688" algn="l"/>
                <a:tab pos="349250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0	</a:t>
            </a:r>
            <a:r>
              <a:rPr kumimoji="1" lang="en-US" altLang="en-US" sz="1800" kern="0" dirty="0">
                <a:solidFill>
                  <a:srgbClr val="000000"/>
                </a:solidFill>
                <a:latin typeface="Helvetica"/>
                <a:ea typeface="MS PGothic" pitchFamily="34" charset="-128"/>
              </a:rPr>
              <a:t>7 4 3 </a:t>
            </a:r>
          </a:p>
          <a:p>
            <a:pPr lvl="0" eaLnBrk="0" fontAlgn="base" hangingPunct="0">
              <a:spcBef>
                <a:spcPct val="35000"/>
              </a:spcBef>
              <a:spcAft>
                <a:spcPct val="0"/>
              </a:spcAft>
              <a:buClr>
                <a:srgbClr val="993300"/>
              </a:buClr>
              <a:buSzPct val="90000"/>
              <a:buNone/>
              <a:tabLst>
                <a:tab pos="2452688" algn="l"/>
                <a:tab pos="349250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1	</a:t>
            </a:r>
            <a:r>
              <a:rPr kumimoji="1" lang="en-US" altLang="en-US" sz="1800" kern="0" dirty="0">
                <a:solidFill>
                  <a:srgbClr val="000000"/>
                </a:solidFill>
                <a:latin typeface="Helvetica"/>
                <a:ea typeface="MS PGothic" pitchFamily="34" charset="-128"/>
              </a:rPr>
              <a:t>1 2 2 </a:t>
            </a:r>
          </a:p>
          <a:p>
            <a:pPr lvl="0" eaLnBrk="0" fontAlgn="base" hangingPunct="0">
              <a:spcBef>
                <a:spcPct val="35000"/>
              </a:spcBef>
              <a:spcAft>
                <a:spcPct val="0"/>
              </a:spcAft>
              <a:buClr>
                <a:srgbClr val="993300"/>
              </a:buClr>
              <a:buSzPct val="90000"/>
              <a:buNone/>
              <a:tabLst>
                <a:tab pos="2452688" algn="l"/>
                <a:tab pos="349250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2</a:t>
            </a:r>
            <a:r>
              <a:rPr kumimoji="1" lang="en-US" altLang="en-US" sz="1800" kern="0" dirty="0">
                <a:solidFill>
                  <a:srgbClr val="000000"/>
                </a:solidFill>
                <a:latin typeface="Helvetica"/>
                <a:ea typeface="MS PGothic" pitchFamily="34" charset="-128"/>
              </a:rPr>
              <a:t>	6 0 0 </a:t>
            </a:r>
          </a:p>
          <a:p>
            <a:pPr lvl="0" eaLnBrk="0" fontAlgn="base" hangingPunct="0">
              <a:spcBef>
                <a:spcPct val="35000"/>
              </a:spcBef>
              <a:spcAft>
                <a:spcPct val="0"/>
              </a:spcAft>
              <a:buClr>
                <a:srgbClr val="993300"/>
              </a:buClr>
              <a:buSzPct val="90000"/>
              <a:buNone/>
              <a:tabLst>
                <a:tab pos="2452688" algn="l"/>
                <a:tab pos="349250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3</a:t>
            </a:r>
            <a:r>
              <a:rPr kumimoji="1" lang="en-US" altLang="en-US" sz="1800" kern="0" dirty="0">
                <a:solidFill>
                  <a:srgbClr val="000000"/>
                </a:solidFill>
                <a:latin typeface="Helvetica"/>
                <a:ea typeface="MS PGothic" pitchFamily="34" charset="-128"/>
              </a:rPr>
              <a:t>	0 1 1</a:t>
            </a:r>
          </a:p>
          <a:p>
            <a:pPr lvl="0" eaLnBrk="0" fontAlgn="base" hangingPunct="0">
              <a:spcBef>
                <a:spcPct val="35000"/>
              </a:spcBef>
              <a:spcAft>
                <a:spcPct val="0"/>
              </a:spcAft>
              <a:buClr>
                <a:srgbClr val="993300"/>
              </a:buClr>
              <a:buSzPct val="90000"/>
              <a:buNone/>
              <a:tabLst>
                <a:tab pos="2452688" algn="l"/>
                <a:tab pos="349250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4</a:t>
            </a:r>
            <a:r>
              <a:rPr kumimoji="1" lang="en-US" altLang="en-US" sz="1800" kern="0" dirty="0">
                <a:solidFill>
                  <a:srgbClr val="000000"/>
                </a:solidFill>
                <a:latin typeface="Helvetica"/>
                <a:ea typeface="MS PGothic" pitchFamily="34" charset="-128"/>
              </a:rPr>
              <a:t>	4 3 1 </a:t>
            </a:r>
            <a:br>
              <a:rPr kumimoji="1" lang="en-US" altLang="en-US" sz="1800" kern="0" dirty="0">
                <a:solidFill>
                  <a:srgbClr val="000000"/>
                </a:solidFill>
                <a:latin typeface="Helvetica"/>
                <a:ea typeface="MS PGothic" pitchFamily="34" charset="-128"/>
              </a:rPr>
            </a:b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2452688" algn="l"/>
                <a:tab pos="3492500" algn="ctr"/>
              </a:tabLst>
            </a:pPr>
            <a:r>
              <a:rPr kumimoji="1" lang="en-US" altLang="en-US" sz="1800" kern="0" dirty="0">
                <a:solidFill>
                  <a:srgbClr val="000000"/>
                </a:solidFill>
                <a:latin typeface="Helvetica"/>
                <a:ea typeface="MS PGothic" pitchFamily="34" charset="-128"/>
              </a:rPr>
              <a:t>The system is in a safe state since the sequence &lt;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1</a:t>
            </a: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3</a:t>
            </a: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4</a:t>
            </a: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2</a:t>
            </a: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0</a:t>
            </a:r>
            <a:r>
              <a:rPr kumimoji="1" lang="en-US" altLang="en-US" sz="1800" kern="0" dirty="0">
                <a:solidFill>
                  <a:srgbClr val="000000"/>
                </a:solidFill>
                <a:latin typeface="Helvetica"/>
                <a:ea typeface="MS PGothic" pitchFamily="34" charset="-128"/>
              </a:rPr>
              <a:t>&gt; satisfies safety criteria</a:t>
            </a:r>
            <a:endParaRPr kumimoji="1" lang="en-US" altLang="en-US" sz="1800" kern="0" baseline="-2500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491319" y="838200"/>
            <a:ext cx="8229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Example (Cont.)</a:t>
            </a:r>
          </a:p>
        </p:txBody>
      </p:sp>
    </p:spTree>
    <p:extLst>
      <p:ext uri="{BB962C8B-B14F-4D97-AF65-F5344CB8AC3E}">
        <p14:creationId xmlns="" xmlns:p14="http://schemas.microsoft.com/office/powerpoint/2010/main" val="2340640313"/>
      </p:ext>
    </p:extLst>
  </p:cSld>
  <p:clrMapOvr>
    <a:masterClrMapping/>
  </p:clrMapOvr>
  <p:transition>
    <p:pull dir="rd"/>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eaLnBrk="0" fontAlgn="base" hangingPunct="0">
              <a:spcBef>
                <a:spcPct val="35000"/>
              </a:spcBef>
              <a:spcAft>
                <a:spcPct val="0"/>
              </a:spcAft>
              <a:buClr>
                <a:srgbClr val="993300"/>
              </a:buClr>
              <a:buSzPct val="90000"/>
              <a:buFont typeface="Monotype Sorts" pitchFamily="-84" charset="2"/>
              <a:buChar char="n"/>
              <a:tabLst>
                <a:tab pos="1544638" algn="l"/>
                <a:tab pos="2452688" algn="ctr"/>
                <a:tab pos="3767138" algn="ctr"/>
                <a:tab pos="5022850" algn="ctr"/>
              </a:tabLst>
            </a:pPr>
            <a:r>
              <a:rPr kumimoji="1" lang="en-US" altLang="en-US" sz="1800" kern="0" dirty="0">
                <a:solidFill>
                  <a:srgbClr val="000000"/>
                </a:solidFill>
                <a:latin typeface="Helvetica"/>
                <a:ea typeface="MS PGothic" pitchFamily="34" charset="-128"/>
              </a:rPr>
              <a:t>Check that Request </a:t>
            </a:r>
            <a:r>
              <a:rPr kumimoji="1" lang="en-US" altLang="en-US" sz="1800" kern="0" dirty="0">
                <a:solidFill>
                  <a:srgbClr val="000000"/>
                </a:solidFill>
                <a:latin typeface="Helvetica"/>
                <a:ea typeface="MS PGothic" pitchFamily="34" charset="-128"/>
                <a:sym typeface="Symbol" pitchFamily="18" charset="2"/>
              </a:rPr>
              <a:t> Available (that is, (1,0,2)  (3,3,2)  true</a:t>
            </a:r>
            <a:endParaRPr kumimoji="1" lang="en-US" altLang="en-US" sz="1800" i="1" kern="0" dirty="0">
              <a:solidFill>
                <a:srgbClr val="000000"/>
              </a:solidFill>
              <a:latin typeface="Helvetica"/>
              <a:ea typeface="MS PGothic" pitchFamily="34" charset="-128"/>
              <a:sym typeface="Symbol" pitchFamily="18" charset="2"/>
            </a:endParaRPr>
          </a:p>
          <a:p>
            <a:pPr lvl="0" eaLnBrk="0" fontAlgn="base" hangingPunct="0">
              <a:spcBef>
                <a:spcPct val="35000"/>
              </a:spcBef>
              <a:spcAft>
                <a:spcPct val="0"/>
              </a:spcAft>
              <a:buClr>
                <a:srgbClr val="993300"/>
              </a:buClr>
              <a:buSzPct val="90000"/>
              <a:buNone/>
              <a:tabLst>
                <a:tab pos="1544638" algn="l"/>
                <a:tab pos="2452688" algn="ctr"/>
                <a:tab pos="3767138" algn="ctr"/>
                <a:tab pos="5022850" algn="ctr"/>
              </a:tabLst>
            </a:pPr>
            <a:r>
              <a:rPr kumimoji="1" lang="en-US" altLang="en-US" sz="1800" i="1" kern="0" dirty="0">
                <a:solidFill>
                  <a:srgbClr val="000000"/>
                </a:solidFill>
                <a:latin typeface="Helvetica"/>
                <a:ea typeface="MS PGothic" pitchFamily="34" charset="-128"/>
              </a:rPr>
              <a:t>			</a:t>
            </a:r>
            <a:r>
              <a:rPr kumimoji="1" lang="en-US" altLang="en-US" sz="1800" i="1" u="sng" kern="0" dirty="0">
                <a:solidFill>
                  <a:srgbClr val="000000"/>
                </a:solidFill>
                <a:latin typeface="Helvetica"/>
                <a:ea typeface="MS PGothic" pitchFamily="34" charset="-128"/>
              </a:rPr>
              <a:t>Allocation</a:t>
            </a:r>
            <a:r>
              <a:rPr kumimoji="1" lang="en-US" altLang="en-US" sz="1800" i="1" kern="0" dirty="0">
                <a:solidFill>
                  <a:srgbClr val="000000"/>
                </a:solidFill>
                <a:latin typeface="Helvetica"/>
                <a:ea typeface="MS PGothic" pitchFamily="34" charset="-128"/>
              </a:rPr>
              <a:t>	</a:t>
            </a:r>
            <a:r>
              <a:rPr kumimoji="1" lang="en-US" altLang="en-US" sz="1800" i="1" u="sng" kern="0" dirty="0">
                <a:solidFill>
                  <a:srgbClr val="000000"/>
                </a:solidFill>
                <a:latin typeface="Helvetica"/>
                <a:ea typeface="MS PGothic" pitchFamily="34" charset="-128"/>
              </a:rPr>
              <a:t>Need</a:t>
            </a:r>
            <a:r>
              <a:rPr kumimoji="1" lang="en-US" altLang="en-US" sz="1800" i="1" kern="0" dirty="0">
                <a:solidFill>
                  <a:srgbClr val="000000"/>
                </a:solidFill>
                <a:latin typeface="Helvetica"/>
                <a:ea typeface="MS PGothic" pitchFamily="34" charset="-128"/>
              </a:rPr>
              <a:t>	   </a:t>
            </a:r>
            <a:r>
              <a:rPr kumimoji="1" lang="en-US" altLang="en-US" sz="1800" i="1" u="sng" kern="0" dirty="0">
                <a:solidFill>
                  <a:srgbClr val="000000"/>
                </a:solidFill>
                <a:latin typeface="Helvetica"/>
                <a:ea typeface="MS PGothic" pitchFamily="34" charset="-128"/>
              </a:rPr>
              <a:t>Available</a:t>
            </a:r>
            <a:endParaRPr kumimoji="1" lang="en-US" altLang="en-US" sz="1800" i="1"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None/>
              <a:tabLst>
                <a:tab pos="1544638" algn="l"/>
                <a:tab pos="2452688" algn="ctr"/>
                <a:tab pos="3767138" algn="ctr"/>
                <a:tab pos="5022850" algn="ctr"/>
              </a:tabLst>
            </a:pPr>
            <a:r>
              <a:rPr kumimoji="1" lang="en-US" altLang="en-US" sz="1800" i="1" kern="0" dirty="0">
                <a:solidFill>
                  <a:srgbClr val="000000"/>
                </a:solidFill>
                <a:latin typeface="Helvetica"/>
                <a:ea typeface="MS PGothic" pitchFamily="34" charset="-128"/>
              </a:rPr>
              <a:t>			A B C	A B C	 A B C </a:t>
            </a:r>
          </a:p>
          <a:p>
            <a:pPr lvl="0" eaLnBrk="0" fontAlgn="base" hangingPunct="0">
              <a:spcBef>
                <a:spcPct val="35000"/>
              </a:spcBef>
              <a:spcAft>
                <a:spcPct val="0"/>
              </a:spcAft>
              <a:buClr>
                <a:srgbClr val="993300"/>
              </a:buClr>
              <a:buSzPct val="90000"/>
              <a:buNone/>
              <a:tabLst>
                <a:tab pos="1544638" algn="l"/>
                <a:tab pos="2452688" algn="ctr"/>
                <a:tab pos="3767138" algn="ctr"/>
                <a:tab pos="502285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0</a:t>
            </a:r>
            <a:r>
              <a:rPr kumimoji="1" lang="en-US" altLang="en-US" sz="1800" kern="0" dirty="0">
                <a:solidFill>
                  <a:srgbClr val="000000"/>
                </a:solidFill>
                <a:latin typeface="Helvetica"/>
                <a:ea typeface="MS PGothic" pitchFamily="34" charset="-128"/>
              </a:rPr>
              <a:t>	0 1 0 	7 4 3 	2 3 0</a:t>
            </a:r>
          </a:p>
          <a:p>
            <a:pPr lvl="0" eaLnBrk="0" fontAlgn="base" hangingPunct="0">
              <a:spcBef>
                <a:spcPct val="35000"/>
              </a:spcBef>
              <a:spcAft>
                <a:spcPct val="0"/>
              </a:spcAft>
              <a:buClr>
                <a:srgbClr val="993300"/>
              </a:buClr>
              <a:buSzPct val="90000"/>
              <a:buNone/>
              <a:tabLst>
                <a:tab pos="1544638" algn="l"/>
                <a:tab pos="2452688" algn="ctr"/>
                <a:tab pos="3767138" algn="ctr"/>
                <a:tab pos="502285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1</a:t>
            </a:r>
            <a:r>
              <a:rPr kumimoji="1" lang="en-US" altLang="en-US" sz="1800" kern="0" dirty="0">
                <a:solidFill>
                  <a:srgbClr val="000000"/>
                </a:solidFill>
                <a:latin typeface="Helvetica"/>
                <a:ea typeface="MS PGothic" pitchFamily="34" charset="-128"/>
              </a:rPr>
              <a:t>	      3 0 2             0 2 0 	</a:t>
            </a:r>
          </a:p>
          <a:p>
            <a:pPr lvl="0" eaLnBrk="0" fontAlgn="base" hangingPunct="0">
              <a:spcBef>
                <a:spcPct val="35000"/>
              </a:spcBef>
              <a:spcAft>
                <a:spcPct val="0"/>
              </a:spcAft>
              <a:buClr>
                <a:srgbClr val="993300"/>
              </a:buClr>
              <a:buSzPct val="90000"/>
              <a:buNone/>
              <a:tabLst>
                <a:tab pos="1544638" algn="l"/>
                <a:tab pos="2452688" algn="ctr"/>
                <a:tab pos="3767138" algn="ctr"/>
                <a:tab pos="502285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2</a:t>
            </a:r>
            <a:r>
              <a:rPr kumimoji="1" lang="en-US" altLang="en-US" sz="1800" kern="0" dirty="0">
                <a:solidFill>
                  <a:srgbClr val="000000"/>
                </a:solidFill>
                <a:latin typeface="Helvetica"/>
                <a:ea typeface="MS PGothic" pitchFamily="34" charset="-128"/>
              </a:rPr>
              <a:t>	3 0 2 	 6 0 0 </a:t>
            </a:r>
          </a:p>
          <a:p>
            <a:pPr lvl="0" eaLnBrk="0" fontAlgn="base" hangingPunct="0">
              <a:spcBef>
                <a:spcPct val="35000"/>
              </a:spcBef>
              <a:spcAft>
                <a:spcPct val="0"/>
              </a:spcAft>
              <a:buClr>
                <a:srgbClr val="993300"/>
              </a:buClr>
              <a:buSzPct val="90000"/>
              <a:buNone/>
              <a:tabLst>
                <a:tab pos="1544638" algn="l"/>
                <a:tab pos="2452688" algn="ctr"/>
                <a:tab pos="3767138" algn="ctr"/>
                <a:tab pos="502285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3</a:t>
            </a:r>
            <a:r>
              <a:rPr kumimoji="1" lang="en-US" altLang="en-US" sz="1800" kern="0" dirty="0">
                <a:solidFill>
                  <a:srgbClr val="000000"/>
                </a:solidFill>
                <a:latin typeface="Helvetica"/>
                <a:ea typeface="MS PGothic" pitchFamily="34" charset="-128"/>
              </a:rPr>
              <a:t>	2 1 1 	0 1 1</a:t>
            </a:r>
          </a:p>
          <a:p>
            <a:pPr lvl="0" eaLnBrk="0" fontAlgn="base" hangingPunct="0">
              <a:spcBef>
                <a:spcPct val="35000"/>
              </a:spcBef>
              <a:spcAft>
                <a:spcPct val="0"/>
              </a:spcAft>
              <a:buClr>
                <a:srgbClr val="993300"/>
              </a:buClr>
              <a:buSzPct val="90000"/>
              <a:buNone/>
              <a:tabLst>
                <a:tab pos="1544638" algn="l"/>
                <a:tab pos="2452688" algn="ctr"/>
                <a:tab pos="3767138" algn="ctr"/>
                <a:tab pos="502285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4</a:t>
            </a:r>
            <a:r>
              <a:rPr kumimoji="1" lang="en-US" altLang="en-US" sz="1800" kern="0" dirty="0">
                <a:solidFill>
                  <a:srgbClr val="000000"/>
                </a:solidFill>
                <a:latin typeface="Helvetica"/>
                <a:ea typeface="MS PGothic" pitchFamily="34" charset="-128"/>
              </a:rPr>
              <a:t>	0 0 2 	 4 3 1 </a:t>
            </a:r>
          </a:p>
          <a:p>
            <a:pPr lvl="0" eaLnBrk="0" fontAlgn="base" hangingPunct="0">
              <a:spcBef>
                <a:spcPct val="35000"/>
              </a:spcBef>
              <a:spcAft>
                <a:spcPct val="0"/>
              </a:spcAft>
              <a:buClr>
                <a:srgbClr val="993300"/>
              </a:buClr>
              <a:buSzPct val="90000"/>
              <a:buNone/>
              <a:tabLst>
                <a:tab pos="1544638" algn="l"/>
                <a:tab pos="2452688" algn="ctr"/>
                <a:tab pos="3767138" algn="ctr"/>
                <a:tab pos="5022850" algn="ctr"/>
              </a:tabLst>
            </a:pP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1544638" algn="l"/>
                <a:tab pos="2452688" algn="ctr"/>
                <a:tab pos="3767138" algn="ctr"/>
                <a:tab pos="5022850" algn="ctr"/>
              </a:tabLst>
            </a:pPr>
            <a:r>
              <a:rPr kumimoji="1" lang="en-US" altLang="en-US" sz="1800" kern="0" dirty="0">
                <a:solidFill>
                  <a:srgbClr val="000000"/>
                </a:solidFill>
                <a:latin typeface="Helvetica"/>
                <a:ea typeface="MS PGothic" pitchFamily="34" charset="-128"/>
              </a:rPr>
              <a:t>Executing safety algorithm shows that sequence &lt; </a:t>
            </a:r>
            <a:r>
              <a:rPr kumimoji="1" lang="en-US" altLang="en-US" sz="1800" b="1" i="1" kern="0" dirty="0">
                <a:solidFill>
                  <a:srgbClr val="000000"/>
                </a:solidFill>
                <a:latin typeface="Helvetica"/>
                <a:ea typeface="MS PGothic" pitchFamily="34" charset="-128"/>
              </a:rPr>
              <a:t>P</a:t>
            </a:r>
            <a:r>
              <a:rPr kumimoji="1" lang="en-US" altLang="en-US" sz="1800" b="1" kern="0" baseline="-25000" dirty="0">
                <a:solidFill>
                  <a:srgbClr val="000000"/>
                </a:solidFill>
                <a:latin typeface="Helvetica"/>
                <a:ea typeface="MS PGothic" pitchFamily="34" charset="-128"/>
              </a:rPr>
              <a:t>1</a:t>
            </a:r>
            <a:r>
              <a:rPr kumimoji="1" lang="en-US" altLang="en-US" sz="1800" b="1" kern="0" dirty="0">
                <a:solidFill>
                  <a:srgbClr val="000000"/>
                </a:solidFill>
                <a:latin typeface="Helvetica"/>
                <a:ea typeface="MS PGothic" pitchFamily="34" charset="-128"/>
              </a:rPr>
              <a:t>, </a:t>
            </a:r>
            <a:r>
              <a:rPr kumimoji="1" lang="en-US" altLang="en-US" sz="1800" b="1" i="1" kern="0" dirty="0">
                <a:solidFill>
                  <a:srgbClr val="000000"/>
                </a:solidFill>
                <a:latin typeface="Helvetica"/>
                <a:ea typeface="MS PGothic" pitchFamily="34" charset="-128"/>
              </a:rPr>
              <a:t>P</a:t>
            </a:r>
            <a:r>
              <a:rPr kumimoji="1" lang="en-US" altLang="en-US" sz="1800" b="1" kern="0" baseline="-25000" dirty="0">
                <a:solidFill>
                  <a:srgbClr val="000000"/>
                </a:solidFill>
                <a:latin typeface="Helvetica"/>
                <a:ea typeface="MS PGothic" pitchFamily="34" charset="-128"/>
              </a:rPr>
              <a:t>3</a:t>
            </a:r>
            <a:r>
              <a:rPr kumimoji="1" lang="en-US" altLang="en-US" sz="1800" b="1" kern="0" dirty="0">
                <a:solidFill>
                  <a:srgbClr val="000000"/>
                </a:solidFill>
                <a:latin typeface="Helvetica"/>
                <a:ea typeface="MS PGothic" pitchFamily="34" charset="-128"/>
              </a:rPr>
              <a:t>, </a:t>
            </a:r>
            <a:r>
              <a:rPr kumimoji="1" lang="en-US" altLang="en-US" sz="1800" b="1" i="1" kern="0" dirty="0">
                <a:solidFill>
                  <a:srgbClr val="000000"/>
                </a:solidFill>
                <a:latin typeface="Helvetica"/>
                <a:ea typeface="MS PGothic" pitchFamily="34" charset="-128"/>
              </a:rPr>
              <a:t>P</a:t>
            </a:r>
            <a:r>
              <a:rPr kumimoji="1" lang="en-US" altLang="en-US" sz="1800" b="1" kern="0" baseline="-25000" dirty="0">
                <a:solidFill>
                  <a:srgbClr val="000000"/>
                </a:solidFill>
                <a:latin typeface="Helvetica"/>
                <a:ea typeface="MS PGothic" pitchFamily="34" charset="-128"/>
              </a:rPr>
              <a:t>4</a:t>
            </a:r>
            <a:r>
              <a:rPr kumimoji="1" lang="en-US" altLang="en-US" sz="1800" b="1" kern="0" dirty="0">
                <a:solidFill>
                  <a:srgbClr val="000000"/>
                </a:solidFill>
                <a:latin typeface="Helvetica"/>
                <a:ea typeface="MS PGothic" pitchFamily="34" charset="-128"/>
              </a:rPr>
              <a:t>, </a:t>
            </a:r>
            <a:r>
              <a:rPr kumimoji="1" lang="en-US" altLang="en-US" sz="1800" b="1" i="1" kern="0" dirty="0">
                <a:solidFill>
                  <a:srgbClr val="000000"/>
                </a:solidFill>
                <a:latin typeface="Helvetica"/>
                <a:ea typeface="MS PGothic" pitchFamily="34" charset="-128"/>
              </a:rPr>
              <a:t>P</a:t>
            </a:r>
            <a:r>
              <a:rPr kumimoji="1" lang="en-US" altLang="en-US" sz="1800" b="1" kern="0" baseline="-25000" dirty="0">
                <a:solidFill>
                  <a:srgbClr val="000000"/>
                </a:solidFill>
                <a:latin typeface="Helvetica"/>
                <a:ea typeface="MS PGothic" pitchFamily="34" charset="-128"/>
              </a:rPr>
              <a:t>0</a:t>
            </a:r>
            <a:r>
              <a:rPr kumimoji="1" lang="en-US" altLang="en-US" sz="1800" b="1" kern="0" dirty="0">
                <a:solidFill>
                  <a:srgbClr val="000000"/>
                </a:solidFill>
                <a:latin typeface="Helvetica"/>
                <a:ea typeface="MS PGothic" pitchFamily="34" charset="-128"/>
              </a:rPr>
              <a:t>, </a:t>
            </a:r>
            <a:r>
              <a:rPr kumimoji="1" lang="en-US" altLang="en-US" sz="1800" b="1" i="1" kern="0" dirty="0">
                <a:solidFill>
                  <a:srgbClr val="000000"/>
                </a:solidFill>
                <a:latin typeface="Helvetica"/>
                <a:ea typeface="MS PGothic" pitchFamily="34" charset="-128"/>
              </a:rPr>
              <a:t>P</a:t>
            </a:r>
            <a:r>
              <a:rPr kumimoji="1" lang="en-US" altLang="en-US" sz="1800" b="1" kern="0" baseline="-25000" dirty="0">
                <a:solidFill>
                  <a:srgbClr val="000000"/>
                </a:solidFill>
                <a:latin typeface="Helvetica"/>
                <a:ea typeface="MS PGothic" pitchFamily="34" charset="-128"/>
              </a:rPr>
              <a:t>2</a:t>
            </a:r>
            <a:r>
              <a:rPr kumimoji="1" lang="en-US" altLang="en-US" sz="1800" kern="0" dirty="0">
                <a:solidFill>
                  <a:srgbClr val="000000"/>
                </a:solidFill>
                <a:latin typeface="Helvetica"/>
                <a:ea typeface="MS PGothic" pitchFamily="34" charset="-128"/>
              </a:rPr>
              <a:t>&gt; satisfies safety requirement</a:t>
            </a:r>
          </a:p>
          <a:p>
            <a:pPr lvl="0" eaLnBrk="0" fontAlgn="base" hangingPunct="0">
              <a:spcBef>
                <a:spcPct val="35000"/>
              </a:spcBef>
              <a:spcAft>
                <a:spcPct val="0"/>
              </a:spcAft>
              <a:buClr>
                <a:srgbClr val="993300"/>
              </a:buClr>
              <a:buSzPct val="90000"/>
              <a:buFont typeface="Monotype Sorts" pitchFamily="-84" charset="2"/>
              <a:buChar char="n"/>
              <a:tabLst>
                <a:tab pos="1544638" algn="l"/>
                <a:tab pos="2452688" algn="ctr"/>
                <a:tab pos="3767138" algn="ctr"/>
                <a:tab pos="5022850" algn="ctr"/>
              </a:tabLst>
            </a:pP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1544638" algn="l"/>
                <a:tab pos="2452688" algn="ctr"/>
                <a:tab pos="3767138" algn="ctr"/>
                <a:tab pos="5022850" algn="ctr"/>
              </a:tabLst>
            </a:pPr>
            <a:r>
              <a:rPr kumimoji="1" lang="en-US" altLang="en-US" sz="1800" kern="0" dirty="0">
                <a:solidFill>
                  <a:srgbClr val="000000"/>
                </a:solidFill>
                <a:latin typeface="Helvetica"/>
                <a:ea typeface="MS PGothic" pitchFamily="34" charset="-128"/>
              </a:rPr>
              <a:t>Can request for (3,3,0) by </a:t>
            </a:r>
            <a:r>
              <a:rPr kumimoji="1" lang="en-US" altLang="en-US" sz="1800" b="1" i="1" kern="0" dirty="0">
                <a:solidFill>
                  <a:srgbClr val="000000"/>
                </a:solidFill>
                <a:latin typeface="Helvetica"/>
                <a:ea typeface="MS PGothic" pitchFamily="34" charset="-128"/>
              </a:rPr>
              <a:t>P</a:t>
            </a:r>
            <a:r>
              <a:rPr kumimoji="1" lang="en-US" altLang="en-US" sz="1800" b="1" kern="0" baseline="-25000" dirty="0">
                <a:solidFill>
                  <a:srgbClr val="000000"/>
                </a:solidFill>
                <a:latin typeface="Helvetica"/>
                <a:ea typeface="MS PGothic" pitchFamily="34" charset="-128"/>
              </a:rPr>
              <a:t>4</a:t>
            </a:r>
            <a:r>
              <a:rPr kumimoji="1" lang="en-US" altLang="en-US" sz="1800" kern="0" dirty="0">
                <a:solidFill>
                  <a:srgbClr val="000000"/>
                </a:solidFill>
                <a:latin typeface="Helvetica"/>
                <a:ea typeface="MS PGothic" pitchFamily="34" charset="-128"/>
              </a:rPr>
              <a:t> be granted?</a:t>
            </a:r>
          </a:p>
          <a:p>
            <a:pPr lvl="0" eaLnBrk="0" fontAlgn="base" hangingPunct="0">
              <a:spcBef>
                <a:spcPct val="35000"/>
              </a:spcBef>
              <a:spcAft>
                <a:spcPct val="0"/>
              </a:spcAft>
              <a:buClr>
                <a:srgbClr val="993300"/>
              </a:buClr>
              <a:buSzPct val="90000"/>
              <a:buFont typeface="Monotype Sorts" pitchFamily="-84" charset="2"/>
              <a:buChar char="n"/>
              <a:tabLst>
                <a:tab pos="1544638" algn="l"/>
                <a:tab pos="2452688" algn="ctr"/>
                <a:tab pos="3767138" algn="ctr"/>
                <a:tab pos="5022850" algn="ctr"/>
              </a:tabLst>
            </a:pP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1544638" algn="l"/>
                <a:tab pos="2452688" algn="ctr"/>
                <a:tab pos="3767138" algn="ctr"/>
                <a:tab pos="5022850" algn="ctr"/>
              </a:tabLst>
            </a:pPr>
            <a:r>
              <a:rPr kumimoji="1" lang="en-US" altLang="en-US" sz="1800" kern="0" dirty="0">
                <a:solidFill>
                  <a:srgbClr val="000000"/>
                </a:solidFill>
                <a:latin typeface="Helvetica"/>
                <a:ea typeface="MS PGothic" pitchFamily="34" charset="-128"/>
              </a:rPr>
              <a:t>Can request for (0,2,0) by </a:t>
            </a:r>
            <a:r>
              <a:rPr kumimoji="1" lang="en-US" altLang="en-US" sz="1800" b="1" i="1" kern="0" dirty="0">
                <a:solidFill>
                  <a:srgbClr val="000000"/>
                </a:solidFill>
                <a:latin typeface="Helvetica"/>
                <a:ea typeface="MS PGothic" pitchFamily="34" charset="-128"/>
              </a:rPr>
              <a:t>P</a:t>
            </a:r>
            <a:r>
              <a:rPr kumimoji="1" lang="en-US" altLang="en-US" sz="1800" b="1" kern="0" baseline="-25000" dirty="0">
                <a:solidFill>
                  <a:srgbClr val="000000"/>
                </a:solidFill>
                <a:latin typeface="Helvetica"/>
                <a:ea typeface="MS PGothic" pitchFamily="34" charset="-128"/>
              </a:rPr>
              <a:t>0</a:t>
            </a:r>
            <a:r>
              <a:rPr kumimoji="1" lang="en-US" altLang="en-US" sz="1800" kern="0" dirty="0">
                <a:solidFill>
                  <a:srgbClr val="000000"/>
                </a:solidFill>
                <a:latin typeface="Helvetica"/>
                <a:ea typeface="MS PGothic" pitchFamily="34" charset="-128"/>
              </a:rPr>
              <a:t> be granted?</a:t>
            </a:r>
          </a:p>
          <a:p>
            <a:pPr lvl="0" eaLnBrk="0" fontAlgn="base" hangingPunct="0">
              <a:spcBef>
                <a:spcPct val="35000"/>
              </a:spcBef>
              <a:spcAft>
                <a:spcPct val="0"/>
              </a:spcAft>
              <a:buClr>
                <a:srgbClr val="993300"/>
              </a:buClr>
              <a:buSzPct val="90000"/>
              <a:buNone/>
              <a:tabLst>
                <a:tab pos="1544638" algn="l"/>
                <a:tab pos="2452688" algn="ctr"/>
                <a:tab pos="3767138" algn="ctr"/>
                <a:tab pos="5022850" algn="ctr"/>
              </a:tabLst>
            </a:pPr>
            <a:endParaRPr kumimoji="1" lang="en-US" altLang="en-US" sz="1800" kern="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637381" y="838200"/>
            <a:ext cx="7869237"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Example:  </a:t>
            </a:r>
            <a:r>
              <a:rPr lang="en-US" altLang="en-US" i="1" dirty="0" smtClean="0">
                <a:solidFill>
                  <a:schemeClr val="accent2"/>
                </a:solidFill>
              </a:rPr>
              <a:t>P</a:t>
            </a:r>
            <a:r>
              <a:rPr lang="en-US" altLang="en-US" baseline="-25000" dirty="0" smtClean="0">
                <a:solidFill>
                  <a:schemeClr val="accent2"/>
                </a:solidFill>
              </a:rPr>
              <a:t>1</a:t>
            </a:r>
            <a:r>
              <a:rPr lang="en-US" altLang="en-US" dirty="0" smtClean="0">
                <a:solidFill>
                  <a:schemeClr val="accent2"/>
                </a:solidFill>
              </a:rPr>
              <a:t> Request (1,0,2)</a:t>
            </a:r>
          </a:p>
        </p:txBody>
      </p:sp>
    </p:spTree>
    <p:extLst>
      <p:ext uri="{BB962C8B-B14F-4D97-AF65-F5344CB8AC3E}">
        <p14:creationId xmlns="" xmlns:p14="http://schemas.microsoft.com/office/powerpoint/2010/main" val="576125461"/>
      </p:ext>
    </p:extLst>
  </p:cSld>
  <p:clrMapOvr>
    <a:masterClrMapping/>
  </p:clrMapOvr>
  <p:transition>
    <p:pull dir="rd"/>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Allow system to enter deadlock state </a:t>
            </a:r>
            <a:br>
              <a:rPr kumimoji="1" lang="en-US" altLang="en-US" sz="1800" kern="0" dirty="0">
                <a:solidFill>
                  <a:srgbClr val="000000"/>
                </a:solidFill>
                <a:latin typeface="Helvetica"/>
                <a:ea typeface="MS PGothic" pitchFamily="34" charset="-128"/>
              </a:rPr>
            </a:b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Detection algorithm</a:t>
            </a:r>
            <a:br>
              <a:rPr kumimoji="1" lang="en-US" altLang="en-US" sz="1800" kern="0" dirty="0">
                <a:solidFill>
                  <a:srgbClr val="000000"/>
                </a:solidFill>
                <a:latin typeface="Helvetica"/>
                <a:ea typeface="MS PGothic" pitchFamily="34" charset="-128"/>
              </a:rPr>
            </a:b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Recovery scheme</a:t>
            </a:r>
          </a:p>
          <a:p>
            <a:endParaRPr lang="en-IN" dirty="0"/>
          </a:p>
        </p:txBody>
      </p:sp>
      <p:sp>
        <p:nvSpPr>
          <p:cNvPr id="3" name="Rectangle 2"/>
          <p:cNvSpPr>
            <a:spLocks noGrp="1" noChangeArrowheads="1"/>
          </p:cNvSpPr>
          <p:nvPr/>
        </p:nvSpPr>
        <p:spPr bwMode="auto">
          <a:xfrm>
            <a:off x="609600" y="762000"/>
            <a:ext cx="7421562"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Deadlock Detection</a:t>
            </a:r>
          </a:p>
        </p:txBody>
      </p:sp>
    </p:spTree>
    <p:extLst>
      <p:ext uri="{BB962C8B-B14F-4D97-AF65-F5344CB8AC3E}">
        <p14:creationId xmlns="" xmlns:p14="http://schemas.microsoft.com/office/powerpoint/2010/main" val="2259044845"/>
      </p:ext>
    </p:extLst>
  </p:cSld>
  <p:clrMapOvr>
    <a:masterClrMapping/>
  </p:clrMapOvr>
  <p:transition>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tabLst>
                <a:tab pos="739775" algn="l"/>
                <a:tab pos="1020763" algn="l"/>
                <a:tab pos="1257300" algn="l"/>
              </a:tabLst>
            </a:pPr>
            <a:r>
              <a:rPr kumimoji="1" lang="en-US" sz="1800" kern="0" dirty="0">
                <a:solidFill>
                  <a:schemeClr val="bg1"/>
                </a:solidFill>
                <a:latin typeface="Helvetica"/>
                <a:ea typeface="MS PGothic" pitchFamily="34" charset="-128"/>
              </a:rPr>
              <a:t>Good algorithmic  description of solving the problem</a:t>
            </a:r>
            <a:endParaRPr kumimoji="1" lang="en-US" sz="800" kern="0" dirty="0">
              <a:solidFill>
                <a:schemeClr val="bg1"/>
              </a:solidFill>
              <a:latin typeface="Helvetica"/>
              <a:ea typeface="MS PGothic" pitchFamily="34" charset="-128"/>
            </a:endParaRP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tabLst>
                <a:tab pos="739775" algn="l"/>
                <a:tab pos="1020763" algn="l"/>
                <a:tab pos="1257300" algn="l"/>
              </a:tabLst>
            </a:pPr>
            <a:r>
              <a:rPr kumimoji="1" lang="en-US" sz="1800" kern="0" dirty="0">
                <a:solidFill>
                  <a:schemeClr val="bg1"/>
                </a:solidFill>
                <a:latin typeface="Helvetica"/>
                <a:ea typeface="MS PGothic" pitchFamily="34" charset="-128"/>
              </a:rPr>
              <a:t>Two process solution</a:t>
            </a:r>
            <a:endParaRPr kumimoji="1" lang="en-US" sz="800" kern="0" dirty="0">
              <a:solidFill>
                <a:schemeClr val="bg1"/>
              </a:solidFill>
              <a:latin typeface="Helvetica"/>
              <a:ea typeface="MS PGothic" pitchFamily="34" charset="-128"/>
            </a:endParaRP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tabLst>
                <a:tab pos="739775" algn="l"/>
                <a:tab pos="1020763" algn="l"/>
                <a:tab pos="1257300" algn="l"/>
              </a:tabLst>
            </a:pPr>
            <a:r>
              <a:rPr kumimoji="1" lang="en-US" sz="1800" kern="0" dirty="0">
                <a:solidFill>
                  <a:schemeClr val="bg1"/>
                </a:solidFill>
                <a:latin typeface="Helvetica"/>
                <a:ea typeface="MS PGothic" pitchFamily="34" charset="-128"/>
              </a:rPr>
              <a:t>Assume that the </a:t>
            </a:r>
            <a:r>
              <a:rPr kumimoji="1" lang="en-US" sz="2000" b="1" kern="0" dirty="0">
                <a:solidFill>
                  <a:schemeClr val="bg1"/>
                </a:solidFill>
                <a:latin typeface="Courier New" pitchFamily="49" charset="0"/>
                <a:ea typeface="MS PGothic" pitchFamily="34" charset="-128"/>
                <a:cs typeface="Courier New" pitchFamily="49" charset="0"/>
              </a:rPr>
              <a:t>load</a:t>
            </a:r>
            <a:r>
              <a:rPr kumimoji="1" lang="en-US" sz="1800" kern="0" dirty="0">
                <a:solidFill>
                  <a:schemeClr val="bg1"/>
                </a:solidFill>
                <a:latin typeface="Courier New" pitchFamily="49" charset="0"/>
                <a:ea typeface="MS PGothic" pitchFamily="34" charset="-128"/>
                <a:cs typeface="Courier New" pitchFamily="49" charset="0"/>
              </a:rPr>
              <a:t> </a:t>
            </a:r>
            <a:r>
              <a:rPr kumimoji="1" lang="en-US" sz="1800" kern="0" dirty="0">
                <a:solidFill>
                  <a:schemeClr val="bg1"/>
                </a:solidFill>
                <a:latin typeface="Helvetica"/>
                <a:ea typeface="MS PGothic" pitchFamily="34" charset="-128"/>
              </a:rPr>
              <a:t>and </a:t>
            </a:r>
            <a:r>
              <a:rPr kumimoji="1" lang="en-US" sz="2000" b="1" kern="0" dirty="0">
                <a:solidFill>
                  <a:schemeClr val="bg1"/>
                </a:solidFill>
                <a:latin typeface="Courier New" pitchFamily="49" charset="0"/>
                <a:ea typeface="MS PGothic" pitchFamily="34" charset="-128"/>
                <a:cs typeface="Courier New" pitchFamily="49" charset="0"/>
              </a:rPr>
              <a:t>store</a:t>
            </a:r>
            <a:r>
              <a:rPr kumimoji="1" lang="en-US" sz="1800" kern="0" dirty="0">
                <a:solidFill>
                  <a:schemeClr val="bg1"/>
                </a:solidFill>
                <a:latin typeface="Helvetica"/>
                <a:ea typeface="MS PGothic" pitchFamily="34" charset="-128"/>
              </a:rPr>
              <a:t> machine-language instructions are atomic; that is, cannot be interrupted</a:t>
            </a:r>
            <a:endParaRPr kumimoji="1" lang="en-US" sz="800" kern="0" dirty="0">
              <a:solidFill>
                <a:schemeClr val="bg1"/>
              </a:solidFill>
              <a:latin typeface="Helvetica"/>
              <a:ea typeface="MS PGothic" pitchFamily="34" charset="-128"/>
            </a:endParaRP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tabLst>
                <a:tab pos="739775" algn="l"/>
                <a:tab pos="1020763" algn="l"/>
                <a:tab pos="1257300" algn="l"/>
              </a:tabLst>
            </a:pPr>
            <a:r>
              <a:rPr kumimoji="1" lang="en-US" sz="1800" kern="0" dirty="0">
                <a:solidFill>
                  <a:schemeClr val="bg1"/>
                </a:solidFill>
                <a:latin typeface="Helvetica"/>
                <a:ea typeface="MS PGothic" pitchFamily="34" charset="-128"/>
              </a:rPr>
              <a:t>The two processes share two variables:</a:t>
            </a:r>
          </a:p>
          <a:p>
            <a:pPr marL="741363" lvl="1" indent="-284163" eaLnBrk="0" fontAlgn="base" hangingPunct="0">
              <a:lnSpc>
                <a:spcPct val="90000"/>
              </a:lnSpc>
              <a:spcBef>
                <a:spcPct val="35000"/>
              </a:spcBef>
              <a:spcAft>
                <a:spcPct val="0"/>
              </a:spcAft>
              <a:buClr>
                <a:srgbClr val="CC6600"/>
              </a:buClr>
              <a:buSzPct val="80000"/>
              <a:buFont typeface="Monotype Sorts" pitchFamily="-84" charset="2"/>
              <a:buChar char="l"/>
              <a:tabLst>
                <a:tab pos="739775" algn="l"/>
                <a:tab pos="1020763" algn="l"/>
                <a:tab pos="1257300" algn="l"/>
              </a:tabLst>
            </a:pPr>
            <a:r>
              <a:rPr kumimoji="1" lang="en-US" sz="1600" b="1" kern="0" dirty="0" err="1">
                <a:solidFill>
                  <a:schemeClr val="bg1"/>
                </a:solidFill>
                <a:latin typeface="Courier New" pitchFamily="49" charset="0"/>
                <a:ea typeface="MS PGothic" pitchFamily="34" charset="-128"/>
              </a:rPr>
              <a:t>int</a:t>
            </a:r>
            <a:r>
              <a:rPr kumimoji="1" lang="en-US" sz="1600" b="1" kern="0" dirty="0">
                <a:solidFill>
                  <a:schemeClr val="bg1"/>
                </a:solidFill>
                <a:latin typeface="Courier New" pitchFamily="49" charset="0"/>
                <a:ea typeface="MS PGothic" pitchFamily="34" charset="-128"/>
              </a:rPr>
              <a:t> turn; </a:t>
            </a:r>
          </a:p>
          <a:p>
            <a:pPr marL="741363" lvl="1" indent="-284163" eaLnBrk="0" fontAlgn="base" hangingPunct="0">
              <a:lnSpc>
                <a:spcPct val="90000"/>
              </a:lnSpc>
              <a:spcBef>
                <a:spcPct val="35000"/>
              </a:spcBef>
              <a:spcAft>
                <a:spcPct val="0"/>
              </a:spcAft>
              <a:buClr>
                <a:srgbClr val="CC6600"/>
              </a:buClr>
              <a:buSzPct val="80000"/>
              <a:buFont typeface="Monotype Sorts" pitchFamily="-84" charset="2"/>
              <a:buChar char="l"/>
              <a:tabLst>
                <a:tab pos="739775" algn="l"/>
                <a:tab pos="1020763" algn="l"/>
                <a:tab pos="1257300" algn="l"/>
              </a:tabLst>
            </a:pPr>
            <a:r>
              <a:rPr kumimoji="1" lang="en-US" sz="1600" b="1" kern="0" dirty="0">
                <a:solidFill>
                  <a:schemeClr val="bg1"/>
                </a:solidFill>
                <a:latin typeface="Courier New" pitchFamily="49" charset="0"/>
                <a:ea typeface="MS PGothic" pitchFamily="34" charset="-128"/>
              </a:rPr>
              <a:t>Boolean flag[2]</a:t>
            </a:r>
          </a:p>
          <a:p>
            <a:pPr marL="741363" lvl="1" indent="-284163" eaLnBrk="0" fontAlgn="base" hangingPunct="0">
              <a:lnSpc>
                <a:spcPct val="90000"/>
              </a:lnSpc>
              <a:spcBef>
                <a:spcPct val="35000"/>
              </a:spcBef>
              <a:spcAft>
                <a:spcPct val="0"/>
              </a:spcAft>
              <a:buClr>
                <a:srgbClr val="CC6600"/>
              </a:buClr>
              <a:buSzPct val="80000"/>
              <a:buFont typeface="Monotype Sorts" pitchFamily="-84" charset="2"/>
              <a:buChar char="l"/>
              <a:tabLst>
                <a:tab pos="739775" algn="l"/>
                <a:tab pos="1020763" algn="l"/>
                <a:tab pos="1257300" algn="l"/>
              </a:tabLst>
            </a:pPr>
            <a:endParaRPr kumimoji="1" lang="en-US" sz="800" b="1" kern="0" dirty="0">
              <a:solidFill>
                <a:schemeClr val="bg1"/>
              </a:solidFill>
              <a:latin typeface="Helvetica"/>
              <a:ea typeface="MS PGothic" pitchFamily="34" charset="-128"/>
            </a:endParaRP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tabLst>
                <a:tab pos="739775" algn="l"/>
                <a:tab pos="1020763" algn="l"/>
                <a:tab pos="1257300" algn="l"/>
              </a:tabLst>
            </a:pPr>
            <a:r>
              <a:rPr kumimoji="1" lang="en-US" sz="1800" kern="0" dirty="0">
                <a:solidFill>
                  <a:schemeClr val="bg1"/>
                </a:solidFill>
                <a:latin typeface="Helvetica"/>
                <a:ea typeface="MS PGothic" pitchFamily="34" charset="-128"/>
              </a:rPr>
              <a:t>The variable </a:t>
            </a:r>
            <a:r>
              <a:rPr kumimoji="1" lang="en-US" sz="1600" b="1" kern="0" dirty="0">
                <a:solidFill>
                  <a:schemeClr val="bg1"/>
                </a:solidFill>
                <a:latin typeface="Courier New" pitchFamily="49" charset="0"/>
                <a:ea typeface="MS PGothic" pitchFamily="34" charset="-128"/>
                <a:cs typeface="Courier New" pitchFamily="49" charset="0"/>
              </a:rPr>
              <a:t>turn</a:t>
            </a:r>
            <a:r>
              <a:rPr kumimoji="1" lang="en-US" sz="1800" kern="0" dirty="0">
                <a:solidFill>
                  <a:schemeClr val="bg1"/>
                </a:solidFill>
                <a:latin typeface="Helvetica"/>
                <a:ea typeface="MS PGothic" pitchFamily="34" charset="-128"/>
              </a:rPr>
              <a:t> indicates whose turn it is to enter the critical section</a:t>
            </a:r>
            <a:endParaRPr kumimoji="1" lang="en-US" sz="800" kern="0" dirty="0">
              <a:solidFill>
                <a:schemeClr val="bg1"/>
              </a:solidFill>
              <a:latin typeface="Helvetica"/>
              <a:ea typeface="MS PGothic" pitchFamily="34" charset="-128"/>
            </a:endParaRP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tabLst>
                <a:tab pos="739775" algn="l"/>
                <a:tab pos="1020763" algn="l"/>
                <a:tab pos="1257300" algn="l"/>
              </a:tabLst>
            </a:pPr>
            <a:r>
              <a:rPr kumimoji="1" lang="en-US" sz="1800" kern="0" dirty="0">
                <a:solidFill>
                  <a:schemeClr val="bg1"/>
                </a:solidFill>
                <a:latin typeface="Helvetica"/>
                <a:ea typeface="MS PGothic" pitchFamily="34" charset="-128"/>
              </a:rPr>
              <a:t>The </a:t>
            </a:r>
            <a:r>
              <a:rPr kumimoji="1" lang="en-US" sz="1600" b="1" kern="0" dirty="0">
                <a:solidFill>
                  <a:schemeClr val="bg1"/>
                </a:solidFill>
                <a:latin typeface="Courier New" pitchFamily="49" charset="0"/>
                <a:ea typeface="MS PGothic" pitchFamily="34" charset="-128"/>
                <a:cs typeface="Courier New" pitchFamily="49" charset="0"/>
              </a:rPr>
              <a:t>flag</a:t>
            </a: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1800" kern="0" dirty="0">
                <a:solidFill>
                  <a:schemeClr val="bg1"/>
                </a:solidFill>
                <a:latin typeface="Helvetica"/>
                <a:ea typeface="MS PGothic" pitchFamily="34" charset="-128"/>
              </a:rPr>
              <a:t>array is used to indicate if a process is ready to enter the critical section. </a:t>
            </a:r>
            <a:r>
              <a:rPr kumimoji="1" lang="en-US" sz="1600" b="1" kern="0" dirty="0">
                <a:solidFill>
                  <a:schemeClr val="bg1"/>
                </a:solidFill>
                <a:latin typeface="Courier New" pitchFamily="49" charset="0"/>
                <a:ea typeface="MS PGothic" pitchFamily="34" charset="-128"/>
                <a:cs typeface="Courier New" pitchFamily="49" charset="0"/>
              </a:rPr>
              <a:t>flag[i] = </a:t>
            </a:r>
            <a:r>
              <a:rPr kumimoji="1" lang="en-US" sz="1600" b="1" i="1" kern="0" dirty="0">
                <a:solidFill>
                  <a:schemeClr val="bg1"/>
                </a:solidFill>
                <a:latin typeface="Courier New" pitchFamily="49" charset="0"/>
                <a:ea typeface="MS PGothic" pitchFamily="34" charset="-128"/>
                <a:cs typeface="Courier New" pitchFamily="49" charset="0"/>
              </a:rPr>
              <a:t>true</a:t>
            </a:r>
            <a:r>
              <a:rPr kumimoji="1" lang="en-US" sz="1600" kern="0" dirty="0">
                <a:solidFill>
                  <a:schemeClr val="bg1"/>
                </a:solidFill>
                <a:latin typeface="Helvetica"/>
                <a:ea typeface="MS PGothic" pitchFamily="34" charset="-128"/>
              </a:rPr>
              <a:t>  </a:t>
            </a:r>
            <a:r>
              <a:rPr kumimoji="1" lang="en-US" sz="1800" kern="0" dirty="0">
                <a:solidFill>
                  <a:schemeClr val="bg1"/>
                </a:solidFill>
                <a:latin typeface="Helvetica"/>
                <a:ea typeface="MS PGothic" pitchFamily="34" charset="-128"/>
              </a:rPr>
              <a:t>implies that process </a:t>
            </a:r>
            <a:r>
              <a:rPr kumimoji="1" lang="en-US" sz="2000" b="1" kern="0" dirty="0">
                <a:solidFill>
                  <a:schemeClr val="bg1"/>
                </a:solidFill>
                <a:latin typeface="Courier New" pitchFamily="49" charset="0"/>
                <a:ea typeface="MS PGothic" pitchFamily="34" charset="-128"/>
                <a:cs typeface="Courier New" pitchFamily="49" charset="0"/>
              </a:rPr>
              <a:t>P</a:t>
            </a:r>
            <a:r>
              <a:rPr kumimoji="1" lang="en-US" sz="2000" b="1" kern="0" baseline="-25000" dirty="0">
                <a:solidFill>
                  <a:schemeClr val="bg1"/>
                </a:solidFill>
                <a:latin typeface="Courier New" pitchFamily="49" charset="0"/>
                <a:ea typeface="MS PGothic" pitchFamily="34" charset="-128"/>
                <a:cs typeface="Courier New" pitchFamily="49" charset="0"/>
              </a:rPr>
              <a:t>i</a:t>
            </a:r>
            <a:r>
              <a:rPr kumimoji="1" lang="en-US" sz="1800" kern="0" dirty="0">
                <a:solidFill>
                  <a:schemeClr val="bg1"/>
                </a:solidFill>
                <a:latin typeface="Helvetica"/>
                <a:ea typeface="MS PGothic" pitchFamily="34" charset="-128"/>
              </a:rPr>
              <a:t> is ready!</a:t>
            </a:r>
          </a:p>
          <a:p>
            <a:endParaRPr lang="en-IN" dirty="0">
              <a:solidFill>
                <a:schemeClr val="accent2"/>
              </a:solidFill>
            </a:endParaRPr>
          </a:p>
        </p:txBody>
      </p:sp>
      <p:sp>
        <p:nvSpPr>
          <p:cNvPr id="3" name="Rectangle 2"/>
          <p:cNvSpPr>
            <a:spLocks noGrp="1" noChangeArrowheads="1"/>
          </p:cNvSpPr>
          <p:nvPr/>
        </p:nvSpPr>
        <p:spPr bwMode="auto">
          <a:xfrm>
            <a:off x="609600" y="838200"/>
            <a:ext cx="7688262"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Peterson</a:t>
            </a:r>
            <a:r>
              <a:rPr lang="ja-JP" altLang="en-US" dirty="0" smtClean="0">
                <a:solidFill>
                  <a:schemeClr val="accent2"/>
                </a:solidFill>
              </a:rPr>
              <a:t>’</a:t>
            </a:r>
            <a:r>
              <a:rPr lang="en-US" altLang="ja-JP" dirty="0" smtClean="0">
                <a:solidFill>
                  <a:schemeClr val="accent2"/>
                </a:solidFill>
              </a:rPr>
              <a:t>s Solution</a:t>
            </a:r>
            <a:endParaRPr lang="en-US" dirty="0" smtClean="0">
              <a:solidFill>
                <a:schemeClr val="accent2"/>
              </a:solidFill>
            </a:endParaRPr>
          </a:p>
        </p:txBody>
      </p:sp>
    </p:spTree>
    <p:extLst>
      <p:ext uri="{BB962C8B-B14F-4D97-AF65-F5344CB8AC3E}">
        <p14:creationId xmlns="" xmlns:p14="http://schemas.microsoft.com/office/powerpoint/2010/main" val="3884069128"/>
      </p:ext>
    </p:extLst>
  </p:cSld>
  <p:clrMapOvr>
    <a:masterClrMapping/>
  </p:clrMapOvr>
  <p:transition>
    <p:pull dir="rd"/>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Maintain </a:t>
            </a:r>
            <a:r>
              <a:rPr kumimoji="1" lang="en-US" altLang="en-US" sz="1800" b="1" kern="0" dirty="0">
                <a:solidFill>
                  <a:srgbClr val="3366FF"/>
                </a:solidFill>
                <a:latin typeface="Helvetica"/>
                <a:ea typeface="MS PGothic" pitchFamily="34" charset="-128"/>
              </a:rPr>
              <a:t>wait-for </a:t>
            </a:r>
            <a:r>
              <a:rPr kumimoji="1" lang="en-US" altLang="en-US" sz="1800" kern="0" dirty="0">
                <a:solidFill>
                  <a:srgbClr val="000000"/>
                </a:solidFill>
                <a:latin typeface="Helvetica"/>
                <a:ea typeface="MS PGothic" pitchFamily="34" charset="-128"/>
              </a:rPr>
              <a:t>graph</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Nodes are processes</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b="1" i="1" kern="0" dirty="0">
                <a:solidFill>
                  <a:srgbClr val="000000"/>
                </a:solidFill>
                <a:latin typeface="Helvetica"/>
                <a:ea typeface="MS PGothic" pitchFamily="34" charset="-128"/>
              </a:rPr>
              <a:t>P</a:t>
            </a:r>
            <a:r>
              <a:rPr kumimoji="1" lang="en-US" altLang="en-US" sz="1800" b="1" i="1" kern="0" baseline="-25000" dirty="0">
                <a:solidFill>
                  <a:srgbClr val="000000"/>
                </a:solidFill>
                <a:latin typeface="Helvetica"/>
                <a:ea typeface="MS PGothic" pitchFamily="34" charset="-128"/>
              </a:rPr>
              <a:t>i</a:t>
            </a:r>
            <a:r>
              <a:rPr kumimoji="1" lang="en-US" altLang="en-US" sz="1800" b="1" kern="0" dirty="0">
                <a:solidFill>
                  <a:srgbClr val="000000"/>
                </a:solidFill>
                <a:latin typeface="Helvetica"/>
                <a:ea typeface="MS PGothic" pitchFamily="34" charset="-128"/>
              </a:rPr>
              <a:t> </a:t>
            </a:r>
            <a:r>
              <a:rPr kumimoji="1" lang="en-US" altLang="en-US" sz="1800" b="1" kern="0" dirty="0">
                <a:solidFill>
                  <a:srgbClr val="000000"/>
                </a:solidFill>
                <a:latin typeface="Helvetica"/>
                <a:ea typeface="MS PGothic" pitchFamily="34" charset="-128"/>
                <a:sym typeface="Symbol" pitchFamily="18" charset="2"/>
              </a:rPr>
              <a:t> </a:t>
            </a:r>
            <a:r>
              <a:rPr kumimoji="1" lang="en-US" altLang="en-US" sz="1800" b="1" i="1" kern="0" dirty="0" err="1">
                <a:solidFill>
                  <a:srgbClr val="000000"/>
                </a:solidFill>
                <a:latin typeface="Helvetica"/>
                <a:ea typeface="MS PGothic" pitchFamily="34" charset="-128"/>
                <a:sym typeface="Symbol" pitchFamily="18" charset="2"/>
              </a:rPr>
              <a:t>P</a:t>
            </a:r>
            <a:r>
              <a:rPr kumimoji="1" lang="en-US" altLang="en-US" sz="1800" b="1" i="1" kern="0" baseline="-25000" dirty="0" err="1">
                <a:solidFill>
                  <a:srgbClr val="000000"/>
                </a:solidFill>
                <a:latin typeface="Helvetica"/>
                <a:ea typeface="MS PGothic" pitchFamily="34" charset="-128"/>
                <a:sym typeface="Symbol" pitchFamily="18" charset="2"/>
              </a:rPr>
              <a:t>j</a:t>
            </a:r>
            <a:r>
              <a:rPr kumimoji="1" lang="en-US" altLang="en-US" sz="1800" b="1" i="1" kern="0" baseline="-25000" dirty="0">
                <a:solidFill>
                  <a:srgbClr val="000000"/>
                </a:solidFill>
                <a:latin typeface="Helvetica"/>
                <a:ea typeface="MS PGothic" pitchFamily="34" charset="-128"/>
                <a:sym typeface="Symbol" pitchFamily="18" charset="2"/>
              </a:rPr>
              <a:t>   </a:t>
            </a:r>
            <a:r>
              <a:rPr kumimoji="1" lang="en-US" altLang="en-US" sz="1800" kern="0" dirty="0">
                <a:solidFill>
                  <a:srgbClr val="000000"/>
                </a:solidFill>
                <a:latin typeface="Helvetica"/>
                <a:ea typeface="MS PGothic" pitchFamily="34" charset="-128"/>
                <a:sym typeface="Symbol" pitchFamily="18" charset="2"/>
              </a:rPr>
              <a:t>if </a:t>
            </a:r>
            <a:r>
              <a:rPr kumimoji="1" lang="en-US" altLang="en-US" sz="1800" b="1" i="1" kern="0" dirty="0">
                <a:solidFill>
                  <a:srgbClr val="000000"/>
                </a:solidFill>
                <a:latin typeface="Helvetica"/>
                <a:ea typeface="MS PGothic" pitchFamily="34" charset="-128"/>
                <a:sym typeface="Symbol" pitchFamily="18" charset="2"/>
              </a:rPr>
              <a:t>P</a:t>
            </a:r>
            <a:r>
              <a:rPr kumimoji="1" lang="en-US" altLang="en-US" sz="1800" b="1" i="1" kern="0" baseline="-25000" dirty="0">
                <a:solidFill>
                  <a:srgbClr val="000000"/>
                </a:solidFill>
                <a:latin typeface="Helvetica"/>
                <a:ea typeface="MS PGothic" pitchFamily="34" charset="-128"/>
                <a:sym typeface="Symbol" pitchFamily="18" charset="2"/>
              </a:rPr>
              <a:t>i</a:t>
            </a:r>
            <a:r>
              <a:rPr kumimoji="1" lang="en-US" altLang="en-US" sz="1800" i="1" kern="0" dirty="0">
                <a:solidFill>
                  <a:srgbClr val="000000"/>
                </a:solidFill>
                <a:latin typeface="Helvetica"/>
                <a:ea typeface="MS PGothic" pitchFamily="34" charset="-128"/>
                <a:sym typeface="Symbol" pitchFamily="18" charset="2"/>
              </a:rPr>
              <a:t> </a:t>
            </a:r>
            <a:r>
              <a:rPr kumimoji="1" lang="en-US" altLang="en-US" sz="1800" kern="0" dirty="0">
                <a:solidFill>
                  <a:srgbClr val="000000"/>
                </a:solidFill>
                <a:latin typeface="Helvetica"/>
                <a:ea typeface="MS PGothic" pitchFamily="34" charset="-128"/>
                <a:sym typeface="Symbol" pitchFamily="18" charset="2"/>
              </a:rPr>
              <a:t>is waiting for</a:t>
            </a:r>
            <a:r>
              <a:rPr kumimoji="1" lang="en-US" altLang="en-US" sz="1800" i="1" kern="0" dirty="0">
                <a:solidFill>
                  <a:srgbClr val="000000"/>
                </a:solidFill>
                <a:latin typeface="Helvetica"/>
                <a:ea typeface="MS PGothic" pitchFamily="34" charset="-128"/>
                <a:sym typeface="Symbol" pitchFamily="18" charset="2"/>
              </a:rPr>
              <a:t> </a:t>
            </a:r>
            <a:r>
              <a:rPr kumimoji="1" lang="en-US" altLang="en-US" sz="1800" b="1" i="1" kern="0" dirty="0" err="1">
                <a:solidFill>
                  <a:srgbClr val="000000"/>
                </a:solidFill>
                <a:latin typeface="Helvetica"/>
                <a:ea typeface="MS PGothic" pitchFamily="34" charset="-128"/>
                <a:sym typeface="Symbol" pitchFamily="18" charset="2"/>
              </a:rPr>
              <a:t>P</a:t>
            </a:r>
            <a:r>
              <a:rPr kumimoji="1" lang="en-US" altLang="en-US" sz="1800" b="1" i="1" kern="0" baseline="-25000" dirty="0" err="1">
                <a:solidFill>
                  <a:srgbClr val="000000"/>
                </a:solidFill>
                <a:latin typeface="Helvetica"/>
                <a:ea typeface="MS PGothic" pitchFamily="34" charset="-128"/>
                <a:sym typeface="Symbol" pitchFamily="18" charset="2"/>
              </a:rPr>
              <a:t>j</a:t>
            </a:r>
            <a:r>
              <a:rPr kumimoji="1" lang="en-US" altLang="en-US" sz="1800" b="1" i="1" kern="0" dirty="0">
                <a:solidFill>
                  <a:srgbClr val="000000"/>
                </a:solidFill>
                <a:latin typeface="Helvetica"/>
                <a:ea typeface="MS PGothic" pitchFamily="34" charset="-128"/>
                <a:sym typeface="Symbol" pitchFamily="18" charset="2"/>
              </a:rPr>
              <a:t/>
            </a:r>
            <a:br>
              <a:rPr kumimoji="1" lang="en-US" altLang="en-US" sz="1800" b="1" i="1" kern="0" dirty="0">
                <a:solidFill>
                  <a:srgbClr val="000000"/>
                </a:solidFill>
                <a:latin typeface="Helvetica"/>
                <a:ea typeface="MS PGothic" pitchFamily="34" charset="-128"/>
                <a:sym typeface="Symbol" pitchFamily="18" charset="2"/>
              </a:rPr>
            </a:br>
            <a:endParaRPr kumimoji="1" lang="en-US" altLang="en-US" sz="1800" b="1" i="1" kern="0" dirty="0">
              <a:solidFill>
                <a:srgbClr val="000000"/>
              </a:solidFill>
              <a:latin typeface="Helvetica"/>
              <a:ea typeface="MS PGothic" pitchFamily="34" charset="-128"/>
              <a:sym typeface="Symbol" pitchFamily="18" charset="2"/>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Periodically invoke an algorithm that searches for a cycle in the graph. If there is a cycle, there exists a deadlock</a:t>
            </a:r>
          </a:p>
          <a:p>
            <a:pPr lvl="0" eaLnBrk="0" fontAlgn="base" hangingPunct="0">
              <a:spcBef>
                <a:spcPct val="35000"/>
              </a:spcBef>
              <a:spcAft>
                <a:spcPct val="0"/>
              </a:spcAft>
              <a:buClr>
                <a:srgbClr val="993300"/>
              </a:buClr>
              <a:buSzPct val="90000"/>
              <a:buNone/>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An algorithm to detect a cycle in a graph requires an order of</a:t>
            </a:r>
            <a:r>
              <a:rPr kumimoji="1" lang="en-US" altLang="en-US" sz="1800" i="1" kern="0" dirty="0">
                <a:solidFill>
                  <a:srgbClr val="000000"/>
                </a:solidFill>
                <a:latin typeface="Helvetica"/>
                <a:ea typeface="MS PGothic" pitchFamily="34" charset="-128"/>
              </a:rPr>
              <a:t> </a:t>
            </a:r>
            <a:r>
              <a:rPr kumimoji="1" lang="en-US" altLang="en-US" sz="1800" b="1" i="1" kern="0" dirty="0">
                <a:solidFill>
                  <a:srgbClr val="000000"/>
                </a:solidFill>
                <a:latin typeface="Helvetica"/>
                <a:ea typeface="MS PGothic" pitchFamily="34" charset="-128"/>
              </a:rPr>
              <a:t>n</a:t>
            </a:r>
            <a:r>
              <a:rPr kumimoji="1" lang="en-US" altLang="en-US" sz="1800" b="1" kern="0" baseline="30000" dirty="0">
                <a:solidFill>
                  <a:srgbClr val="000000"/>
                </a:solidFill>
                <a:latin typeface="Helvetica"/>
                <a:ea typeface="MS PGothic" pitchFamily="34" charset="-128"/>
              </a:rPr>
              <a:t>2</a:t>
            </a:r>
            <a:r>
              <a:rPr kumimoji="1" lang="en-US" altLang="en-US" sz="1800" b="1" kern="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rPr>
              <a:t>operations, where </a:t>
            </a:r>
            <a:r>
              <a:rPr kumimoji="1" lang="en-US" altLang="en-US" sz="1800" b="1" i="1" kern="0" dirty="0">
                <a:solidFill>
                  <a:srgbClr val="000000"/>
                </a:solidFill>
                <a:latin typeface="Helvetica"/>
                <a:ea typeface="MS PGothic" pitchFamily="34" charset="-128"/>
              </a:rPr>
              <a:t>n</a:t>
            </a:r>
            <a:r>
              <a:rPr kumimoji="1" lang="en-US" altLang="en-US" sz="1800" kern="0" dirty="0">
                <a:solidFill>
                  <a:srgbClr val="000000"/>
                </a:solidFill>
                <a:latin typeface="Helvetica"/>
                <a:ea typeface="MS PGothic" pitchFamily="34" charset="-128"/>
              </a:rPr>
              <a:t> is the number of vertices in the graph</a:t>
            </a:r>
          </a:p>
          <a:p>
            <a:endParaRPr lang="en-IN" dirty="0"/>
          </a:p>
        </p:txBody>
      </p:sp>
      <p:sp>
        <p:nvSpPr>
          <p:cNvPr id="3" name="Rectangle 2"/>
          <p:cNvSpPr>
            <a:spLocks noGrp="1" noChangeArrowheads="1"/>
          </p:cNvSpPr>
          <p:nvPr/>
        </p:nvSpPr>
        <p:spPr bwMode="auto">
          <a:xfrm>
            <a:off x="533400" y="685800"/>
            <a:ext cx="7772400" cy="844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800" dirty="0" smtClean="0">
                <a:solidFill>
                  <a:schemeClr val="accent2"/>
                </a:solidFill>
              </a:rPr>
              <a:t>Single Instance of Each Resource Type</a:t>
            </a:r>
          </a:p>
        </p:txBody>
      </p:sp>
    </p:spTree>
    <p:extLst>
      <p:ext uri="{BB962C8B-B14F-4D97-AF65-F5344CB8AC3E}">
        <p14:creationId xmlns="" xmlns:p14="http://schemas.microsoft.com/office/powerpoint/2010/main" val="2164896268"/>
      </p:ext>
    </p:extLst>
  </p:cSld>
  <p:clrMapOvr>
    <a:masterClrMapping/>
  </p:clrMapOvr>
  <p:transition>
    <p:pull dir="rd"/>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Rectangle 2"/>
          <p:cNvSpPr>
            <a:spLocks noGrp="1" noChangeArrowheads="1"/>
          </p:cNvSpPr>
          <p:nvPr/>
        </p:nvSpPr>
        <p:spPr bwMode="auto">
          <a:xfrm>
            <a:off x="696119" y="990600"/>
            <a:ext cx="77517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400" dirty="0" smtClean="0">
                <a:solidFill>
                  <a:schemeClr val="accent2"/>
                </a:solidFill>
              </a:rPr>
              <a:t>Resource-Allocation Graph and  Wait-for Graph</a:t>
            </a:r>
          </a:p>
        </p:txBody>
      </p:sp>
      <p:pic>
        <p:nvPicPr>
          <p:cNvPr id="4" name="Picture 3" descr="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82903" y="1676400"/>
            <a:ext cx="5937250" cy="3830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996555290"/>
      </p:ext>
    </p:extLst>
  </p:cSld>
  <p:clrMapOvr>
    <a:masterClrMapping/>
  </p:clrMapOvr>
  <p:transition>
    <p:pull dir="rd"/>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Available</a:t>
            </a:r>
            <a:r>
              <a:rPr kumimoji="1" lang="en-US" altLang="en-US" sz="1800" i="1" kern="0" dirty="0">
                <a:solidFill>
                  <a:srgbClr val="000000"/>
                </a:solidFill>
                <a:latin typeface="Helvetica"/>
                <a:ea typeface="MS PGothic" pitchFamily="34" charset="-128"/>
              </a:rPr>
              <a:t>:</a:t>
            </a:r>
            <a:r>
              <a:rPr kumimoji="1" lang="en-US" altLang="en-US" sz="1800" kern="0" dirty="0">
                <a:solidFill>
                  <a:srgbClr val="000000"/>
                </a:solidFill>
                <a:latin typeface="Helvetica"/>
                <a:ea typeface="MS PGothic" pitchFamily="34" charset="-128"/>
              </a:rPr>
              <a:t>  A vector of length </a:t>
            </a:r>
            <a:r>
              <a:rPr kumimoji="1" lang="en-US" altLang="en-US" sz="1800" b="1" i="1" kern="0" dirty="0">
                <a:solidFill>
                  <a:srgbClr val="000000"/>
                </a:solidFill>
                <a:latin typeface="Helvetica"/>
                <a:ea typeface="MS PGothic" pitchFamily="34" charset="-128"/>
              </a:rPr>
              <a:t>m</a:t>
            </a:r>
            <a:r>
              <a:rPr kumimoji="1" lang="en-US" altLang="en-US" sz="1800" kern="0" dirty="0">
                <a:solidFill>
                  <a:srgbClr val="000000"/>
                </a:solidFill>
                <a:latin typeface="Helvetica"/>
                <a:ea typeface="MS PGothic" pitchFamily="34" charset="-128"/>
              </a:rPr>
              <a:t> indicates the number of available resources of each type</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Allocation</a:t>
            </a:r>
            <a:r>
              <a:rPr kumimoji="1" lang="en-US" altLang="en-US" sz="1800" i="1" kern="0" dirty="0">
                <a:solidFill>
                  <a:srgbClr val="000000"/>
                </a:solidFill>
                <a:latin typeface="Helvetica"/>
                <a:ea typeface="MS PGothic" pitchFamily="34" charset="-128"/>
              </a:rPr>
              <a:t>:</a:t>
            </a:r>
            <a:r>
              <a:rPr kumimoji="1" lang="en-US" altLang="en-US" sz="1800" kern="0" dirty="0">
                <a:solidFill>
                  <a:srgbClr val="000000"/>
                </a:solidFill>
                <a:latin typeface="Helvetica"/>
                <a:ea typeface="MS PGothic" pitchFamily="34" charset="-128"/>
              </a:rPr>
              <a:t>  An </a:t>
            </a:r>
            <a:r>
              <a:rPr kumimoji="1" lang="en-US" altLang="en-US" sz="1800" b="1" i="1" kern="0" dirty="0">
                <a:solidFill>
                  <a:srgbClr val="000000"/>
                </a:solidFill>
                <a:latin typeface="Helvetica"/>
                <a:ea typeface="MS PGothic" pitchFamily="34" charset="-128"/>
              </a:rPr>
              <a:t>n </a:t>
            </a:r>
            <a:r>
              <a:rPr kumimoji="1" lang="en-US" altLang="en-US" sz="1800" b="1" kern="0" dirty="0">
                <a:solidFill>
                  <a:srgbClr val="000000"/>
                </a:solidFill>
                <a:latin typeface="Helvetica"/>
                <a:ea typeface="MS PGothic" pitchFamily="34" charset="-128"/>
              </a:rPr>
              <a:t>x</a:t>
            </a:r>
            <a:r>
              <a:rPr kumimoji="1" lang="en-US" altLang="en-US" sz="1800" b="1" i="1" kern="0" dirty="0">
                <a:solidFill>
                  <a:srgbClr val="000000"/>
                </a:solidFill>
                <a:latin typeface="Helvetica"/>
                <a:ea typeface="MS PGothic" pitchFamily="34" charset="-128"/>
              </a:rPr>
              <a:t> m</a:t>
            </a:r>
            <a:r>
              <a:rPr kumimoji="1" lang="en-US" altLang="en-US" sz="1800" b="1" kern="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rPr>
              <a:t>matrix defines the number of resources of each type currently allocated to each process</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Request</a:t>
            </a:r>
            <a:r>
              <a:rPr kumimoji="1" lang="en-US" altLang="en-US" sz="1800" i="1" kern="0" dirty="0">
                <a:solidFill>
                  <a:srgbClr val="000000"/>
                </a:solidFill>
                <a:latin typeface="Helvetica"/>
                <a:ea typeface="MS PGothic" pitchFamily="34" charset="-128"/>
              </a:rPr>
              <a:t>:</a:t>
            </a:r>
            <a:r>
              <a:rPr kumimoji="1" lang="en-US" altLang="en-US" sz="1800" kern="0" dirty="0">
                <a:solidFill>
                  <a:srgbClr val="000000"/>
                </a:solidFill>
                <a:latin typeface="Helvetica"/>
                <a:ea typeface="MS PGothic" pitchFamily="34" charset="-128"/>
              </a:rPr>
              <a:t>  An </a:t>
            </a:r>
            <a:r>
              <a:rPr kumimoji="1" lang="en-US" altLang="en-US" sz="1800" b="1" i="1" kern="0" dirty="0">
                <a:solidFill>
                  <a:srgbClr val="000000"/>
                </a:solidFill>
                <a:latin typeface="Helvetica"/>
                <a:ea typeface="MS PGothic" pitchFamily="34" charset="-128"/>
              </a:rPr>
              <a:t>n </a:t>
            </a:r>
            <a:r>
              <a:rPr kumimoji="1" lang="en-US" altLang="en-US" sz="1800" b="1" kern="0" dirty="0">
                <a:solidFill>
                  <a:srgbClr val="000000"/>
                </a:solidFill>
                <a:latin typeface="Helvetica"/>
                <a:ea typeface="MS PGothic" pitchFamily="34" charset="-128"/>
              </a:rPr>
              <a:t>x</a:t>
            </a:r>
            <a:r>
              <a:rPr kumimoji="1" lang="en-US" altLang="en-US" sz="1800" b="1" i="1" kern="0" dirty="0">
                <a:solidFill>
                  <a:srgbClr val="000000"/>
                </a:solidFill>
                <a:latin typeface="Helvetica"/>
                <a:ea typeface="MS PGothic" pitchFamily="34" charset="-128"/>
              </a:rPr>
              <a:t> m</a:t>
            </a:r>
            <a:r>
              <a:rPr kumimoji="1" lang="en-US" altLang="en-US" sz="1800" b="1" kern="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rPr>
              <a:t>matrix indicates the current request  of each process.  If </a:t>
            </a:r>
            <a:r>
              <a:rPr kumimoji="1" lang="en-US" altLang="en-US" sz="1800" b="1" i="1" kern="0" dirty="0">
                <a:solidFill>
                  <a:srgbClr val="000000"/>
                </a:solidFill>
                <a:latin typeface="Helvetica"/>
                <a:ea typeface="MS PGothic" pitchFamily="34" charset="-128"/>
              </a:rPr>
              <a:t>Request </a:t>
            </a:r>
            <a:r>
              <a:rPr kumimoji="1" lang="en-US" altLang="en-US" sz="1800" b="1" kern="0" dirty="0">
                <a:solidFill>
                  <a:srgbClr val="000000"/>
                </a:solidFill>
                <a:latin typeface="Helvetica"/>
                <a:ea typeface="MS PGothic" pitchFamily="34" charset="-128"/>
              </a:rPr>
              <a:t>[</a:t>
            </a:r>
            <a:r>
              <a:rPr kumimoji="1" lang="en-US" altLang="en-US" sz="1800" b="1" i="1" kern="0" dirty="0">
                <a:solidFill>
                  <a:srgbClr val="000000"/>
                </a:solidFill>
                <a:latin typeface="Helvetica"/>
                <a:ea typeface="MS PGothic" pitchFamily="34" charset="-128"/>
              </a:rPr>
              <a:t>i</a:t>
            </a:r>
            <a:r>
              <a:rPr kumimoji="1" lang="en-US" altLang="en-US" sz="1800" b="1" kern="0" dirty="0">
                <a:solidFill>
                  <a:srgbClr val="000000"/>
                </a:solidFill>
                <a:latin typeface="Helvetica"/>
                <a:ea typeface="MS PGothic" pitchFamily="34" charset="-128"/>
              </a:rPr>
              <a:t>][</a:t>
            </a:r>
            <a:r>
              <a:rPr kumimoji="1" lang="en-US" altLang="en-US" sz="1800" b="1" i="1" kern="0" dirty="0">
                <a:solidFill>
                  <a:srgbClr val="000000"/>
                </a:solidFill>
                <a:latin typeface="Helvetica"/>
                <a:ea typeface="MS PGothic" pitchFamily="34" charset="-128"/>
              </a:rPr>
              <a:t>j</a:t>
            </a:r>
            <a:r>
              <a:rPr kumimoji="1" lang="en-US" altLang="en-US" sz="1800" b="1" kern="0" dirty="0">
                <a:solidFill>
                  <a:srgbClr val="000000"/>
                </a:solidFill>
                <a:latin typeface="Helvetica"/>
                <a:ea typeface="MS PGothic" pitchFamily="34" charset="-128"/>
              </a:rPr>
              <a:t>] = </a:t>
            </a:r>
            <a:r>
              <a:rPr kumimoji="1" lang="en-US" altLang="en-US" sz="1800" b="1" i="1" kern="0" dirty="0">
                <a:solidFill>
                  <a:srgbClr val="000000"/>
                </a:solidFill>
                <a:latin typeface="Helvetica"/>
                <a:ea typeface="MS PGothic" pitchFamily="34" charset="-128"/>
              </a:rPr>
              <a:t>k</a:t>
            </a:r>
            <a:r>
              <a:rPr kumimoji="1" lang="en-US" altLang="en-US" sz="1800" kern="0" dirty="0">
                <a:solidFill>
                  <a:srgbClr val="000000"/>
                </a:solidFill>
                <a:latin typeface="Helvetica"/>
                <a:ea typeface="MS PGothic" pitchFamily="34" charset="-128"/>
              </a:rPr>
              <a:t>, then process</a:t>
            </a:r>
            <a:r>
              <a:rPr kumimoji="1" lang="en-US" altLang="en-US" sz="1800" i="1" kern="0" dirty="0">
                <a:solidFill>
                  <a:srgbClr val="000000"/>
                </a:solidFill>
                <a:latin typeface="Helvetica"/>
                <a:ea typeface="MS PGothic" pitchFamily="34" charset="-128"/>
              </a:rPr>
              <a:t> </a:t>
            </a:r>
            <a:r>
              <a:rPr kumimoji="1" lang="en-US" altLang="en-US" sz="1800" b="1" i="1" kern="0" dirty="0">
                <a:solidFill>
                  <a:srgbClr val="000000"/>
                </a:solidFill>
                <a:latin typeface="Helvetica"/>
                <a:ea typeface="MS PGothic" pitchFamily="34" charset="-128"/>
              </a:rPr>
              <a:t>P</a:t>
            </a:r>
            <a:r>
              <a:rPr kumimoji="1" lang="en-US" altLang="en-US" sz="1800" b="1" i="1" kern="0" baseline="-25000" dirty="0">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is requesting</a:t>
            </a:r>
            <a:r>
              <a:rPr kumimoji="1" lang="en-US" altLang="en-US" sz="1800" i="1" kern="0" dirty="0">
                <a:solidFill>
                  <a:srgbClr val="000000"/>
                </a:solidFill>
                <a:latin typeface="Helvetica"/>
                <a:ea typeface="MS PGothic" pitchFamily="34" charset="-128"/>
              </a:rPr>
              <a:t> </a:t>
            </a:r>
            <a:r>
              <a:rPr kumimoji="1" lang="en-US" altLang="en-US" sz="1800" b="1" i="1" kern="0" dirty="0">
                <a:solidFill>
                  <a:srgbClr val="000000"/>
                </a:solidFill>
                <a:latin typeface="Helvetica"/>
                <a:ea typeface="MS PGothic" pitchFamily="34" charset="-128"/>
              </a:rPr>
              <a:t>k</a:t>
            </a:r>
            <a:r>
              <a:rPr kumimoji="1" lang="en-US" altLang="en-US" sz="1800" kern="0" dirty="0">
                <a:solidFill>
                  <a:srgbClr val="000000"/>
                </a:solidFill>
                <a:latin typeface="Helvetica"/>
                <a:ea typeface="MS PGothic" pitchFamily="34" charset="-128"/>
              </a:rPr>
              <a:t> more instances of resource type </a:t>
            </a:r>
            <a:r>
              <a:rPr kumimoji="1" lang="en-US" altLang="en-US" sz="1800" b="1" i="1" kern="0" dirty="0" err="1">
                <a:solidFill>
                  <a:srgbClr val="000000"/>
                </a:solidFill>
                <a:latin typeface="Helvetica"/>
                <a:ea typeface="MS PGothic" pitchFamily="34" charset="-128"/>
              </a:rPr>
              <a:t>R</a:t>
            </a:r>
            <a:r>
              <a:rPr kumimoji="1" lang="en-US" altLang="en-US" sz="1800" b="1" i="1" kern="0" baseline="-25000" dirty="0" err="1">
                <a:solidFill>
                  <a:srgbClr val="000000"/>
                </a:solidFill>
                <a:latin typeface="Helvetica"/>
                <a:ea typeface="MS PGothic" pitchFamily="34" charset="-128"/>
              </a:rPr>
              <a:t>j</a:t>
            </a:r>
            <a:r>
              <a:rPr kumimoji="1" lang="en-US" altLang="en-US" sz="1800" kern="0" dirty="0">
                <a:solidFill>
                  <a:srgbClr val="000000"/>
                </a:solidFill>
                <a:latin typeface="Helvetica"/>
                <a:ea typeface="MS PGothic" pitchFamily="34" charset="-128"/>
              </a:rPr>
              <a:t>.</a:t>
            </a:r>
          </a:p>
        </p:txBody>
      </p:sp>
      <p:sp>
        <p:nvSpPr>
          <p:cNvPr id="3" name="Rectangle 2"/>
          <p:cNvSpPr>
            <a:spLocks noGrp="1" noChangeArrowheads="1"/>
          </p:cNvSpPr>
          <p:nvPr/>
        </p:nvSpPr>
        <p:spPr bwMode="auto">
          <a:xfrm>
            <a:off x="609600" y="838200"/>
            <a:ext cx="7772400" cy="628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Several Instances of a Resource Type</a:t>
            </a:r>
          </a:p>
        </p:txBody>
      </p:sp>
    </p:spTree>
    <p:extLst>
      <p:ext uri="{BB962C8B-B14F-4D97-AF65-F5344CB8AC3E}">
        <p14:creationId xmlns="" xmlns:p14="http://schemas.microsoft.com/office/powerpoint/2010/main" val="4195768327"/>
      </p:ext>
    </p:extLst>
  </p:cSld>
  <p:clrMapOvr>
    <a:masterClrMapping/>
  </p:clrMapOvr>
  <p:transition>
    <p:pull dir="rd"/>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None/>
            </a:pPr>
            <a:r>
              <a:rPr kumimoji="1" lang="en-US" altLang="en-US" sz="1800" kern="0" dirty="0">
                <a:solidFill>
                  <a:srgbClr val="000000"/>
                </a:solidFill>
                <a:latin typeface="Helvetica"/>
                <a:ea typeface="MS PGothic" pitchFamily="34" charset="-128"/>
              </a:rPr>
              <a:t>1.	Let </a:t>
            </a:r>
            <a:r>
              <a:rPr kumimoji="1" lang="en-US" altLang="en-US" sz="1800" b="1" i="1" kern="0" dirty="0">
                <a:solidFill>
                  <a:srgbClr val="000000"/>
                </a:solidFill>
                <a:latin typeface="Helvetica"/>
                <a:ea typeface="MS PGothic" pitchFamily="34" charset="-128"/>
              </a:rPr>
              <a:t>Work</a:t>
            </a:r>
            <a:r>
              <a:rPr kumimoji="1" lang="en-US" altLang="en-US" sz="1800" kern="0" dirty="0">
                <a:solidFill>
                  <a:srgbClr val="000000"/>
                </a:solidFill>
                <a:latin typeface="Helvetica"/>
                <a:ea typeface="MS PGothic" pitchFamily="34" charset="-128"/>
              </a:rPr>
              <a:t> and </a:t>
            </a:r>
            <a:r>
              <a:rPr kumimoji="1" lang="en-US" altLang="en-US" sz="1800" b="1" i="1" kern="0" dirty="0">
                <a:solidFill>
                  <a:srgbClr val="000000"/>
                </a:solidFill>
                <a:latin typeface="Helvetica"/>
                <a:ea typeface="MS PGothic" pitchFamily="34" charset="-128"/>
              </a:rPr>
              <a:t>Finish</a:t>
            </a:r>
            <a:r>
              <a:rPr kumimoji="1" lang="en-US" altLang="en-US" sz="1800" kern="0" dirty="0">
                <a:solidFill>
                  <a:srgbClr val="000000"/>
                </a:solidFill>
                <a:latin typeface="Helvetica"/>
                <a:ea typeface="MS PGothic" pitchFamily="34" charset="-128"/>
              </a:rPr>
              <a:t> be vectors of length </a:t>
            </a:r>
            <a:r>
              <a:rPr kumimoji="1" lang="en-US" altLang="en-US" sz="1800" b="1" i="1" kern="0" dirty="0">
                <a:solidFill>
                  <a:srgbClr val="000000"/>
                </a:solidFill>
                <a:latin typeface="Helvetica"/>
                <a:ea typeface="MS PGothic" pitchFamily="34" charset="-128"/>
              </a:rPr>
              <a:t>m</a:t>
            </a:r>
            <a:r>
              <a:rPr kumimoji="1" lang="en-US" altLang="en-US" sz="1800" kern="0" dirty="0">
                <a:solidFill>
                  <a:srgbClr val="000000"/>
                </a:solidFill>
                <a:latin typeface="Helvetica"/>
                <a:ea typeface="MS PGothic" pitchFamily="34" charset="-128"/>
              </a:rPr>
              <a:t> and </a:t>
            </a:r>
            <a:r>
              <a:rPr kumimoji="1" lang="en-US" altLang="en-US" sz="1800" b="1" i="1" kern="0" dirty="0">
                <a:solidFill>
                  <a:srgbClr val="000000"/>
                </a:solidFill>
                <a:latin typeface="Helvetica"/>
                <a:ea typeface="MS PGothic" pitchFamily="34" charset="-128"/>
              </a:rPr>
              <a:t>n</a:t>
            </a:r>
            <a:r>
              <a:rPr kumimoji="1" lang="en-US" altLang="en-US" sz="1800" kern="0" dirty="0">
                <a:solidFill>
                  <a:srgbClr val="000000"/>
                </a:solidFill>
                <a:latin typeface="Helvetica"/>
                <a:ea typeface="MS PGothic" pitchFamily="34" charset="-128"/>
              </a:rPr>
              <a:t>, respectively Initialize:</a:t>
            </a:r>
          </a:p>
          <a:p>
            <a:pPr marL="850900" lvl="1" indent="-393700" eaLnBrk="0" fontAlgn="base" hangingPunct="0">
              <a:spcBef>
                <a:spcPct val="35000"/>
              </a:spcBef>
              <a:spcAft>
                <a:spcPct val="0"/>
              </a:spcAft>
              <a:buClr>
                <a:srgbClr val="CC6600"/>
              </a:buClr>
              <a:buSzPct val="80000"/>
              <a:buNone/>
            </a:pPr>
            <a:r>
              <a:rPr kumimoji="1" lang="en-US" altLang="en-US" sz="1800" kern="0" dirty="0">
                <a:solidFill>
                  <a:srgbClr val="000000"/>
                </a:solidFill>
                <a:latin typeface="Helvetica"/>
                <a:ea typeface="MS PGothic" pitchFamily="34" charset="-128"/>
              </a:rPr>
              <a:t>(a) </a:t>
            </a:r>
            <a:r>
              <a:rPr kumimoji="1" lang="en-US" altLang="en-US" sz="1800" b="1" i="1" kern="0" dirty="0">
                <a:solidFill>
                  <a:srgbClr val="000000"/>
                </a:solidFill>
                <a:latin typeface="Helvetica"/>
                <a:ea typeface="MS PGothic" pitchFamily="34" charset="-128"/>
              </a:rPr>
              <a:t>Work</a:t>
            </a:r>
            <a:r>
              <a:rPr kumimoji="1" lang="en-US" altLang="en-US" sz="1800" b="1" kern="0" dirty="0">
                <a:solidFill>
                  <a:srgbClr val="000000"/>
                </a:solidFill>
                <a:latin typeface="Helvetica"/>
                <a:ea typeface="MS PGothic" pitchFamily="34" charset="-128"/>
              </a:rPr>
              <a:t> = </a:t>
            </a:r>
            <a:r>
              <a:rPr kumimoji="1" lang="en-US" altLang="en-US" sz="1800" b="1" i="1" kern="0" dirty="0">
                <a:solidFill>
                  <a:srgbClr val="000000"/>
                </a:solidFill>
                <a:latin typeface="Helvetica"/>
                <a:ea typeface="MS PGothic" pitchFamily="34" charset="-128"/>
              </a:rPr>
              <a:t>Available</a:t>
            </a:r>
            <a:endParaRPr kumimoji="1" lang="en-US" altLang="en-US" sz="1800" b="1" kern="0" dirty="0">
              <a:solidFill>
                <a:srgbClr val="000000"/>
              </a:solidFill>
              <a:latin typeface="Helvetica"/>
              <a:ea typeface="MS PGothic" pitchFamily="34" charset="-128"/>
            </a:endParaRPr>
          </a:p>
          <a:p>
            <a:pPr marL="850900" lvl="1" indent="-393700" eaLnBrk="0" fontAlgn="base" hangingPunct="0">
              <a:spcBef>
                <a:spcPct val="35000"/>
              </a:spcBef>
              <a:spcAft>
                <a:spcPct val="0"/>
              </a:spcAft>
              <a:buClr>
                <a:srgbClr val="CC6600"/>
              </a:buClr>
              <a:buSzPct val="80000"/>
              <a:buNone/>
            </a:pPr>
            <a:r>
              <a:rPr kumimoji="1" lang="en-US" altLang="en-US" sz="1800" kern="0" dirty="0">
                <a:solidFill>
                  <a:srgbClr val="000000"/>
                </a:solidFill>
                <a:latin typeface="Helvetica"/>
                <a:ea typeface="MS PGothic" pitchFamily="34" charset="-128"/>
              </a:rPr>
              <a:t>(b)	For </a:t>
            </a:r>
            <a:r>
              <a:rPr kumimoji="1" lang="en-US" altLang="en-US" sz="1800" b="1" i="1" kern="0" dirty="0">
                <a:solidFill>
                  <a:srgbClr val="000000"/>
                </a:solidFill>
                <a:latin typeface="Helvetica"/>
                <a:ea typeface="MS PGothic" pitchFamily="34" charset="-128"/>
              </a:rPr>
              <a:t>i</a:t>
            </a:r>
            <a:r>
              <a:rPr kumimoji="1" lang="en-US" altLang="en-US" sz="1800" b="1" kern="0" dirty="0">
                <a:solidFill>
                  <a:srgbClr val="000000"/>
                </a:solidFill>
                <a:latin typeface="Helvetica"/>
                <a:ea typeface="MS PGothic" pitchFamily="34" charset="-128"/>
              </a:rPr>
              <a:t> = 1,2, …,</a:t>
            </a:r>
            <a:r>
              <a:rPr kumimoji="1" lang="en-US" altLang="en-US" sz="1800" b="1" i="1" kern="0" dirty="0">
                <a:solidFill>
                  <a:srgbClr val="000000"/>
                </a:solidFill>
                <a:latin typeface="Helvetica"/>
                <a:ea typeface="MS PGothic" pitchFamily="34" charset="-128"/>
              </a:rPr>
              <a:t> n</a:t>
            </a:r>
            <a:r>
              <a:rPr kumimoji="1" lang="en-US" altLang="en-US" sz="1800" kern="0" dirty="0">
                <a:solidFill>
                  <a:srgbClr val="000000"/>
                </a:solidFill>
                <a:latin typeface="Helvetica"/>
                <a:ea typeface="MS PGothic" pitchFamily="34" charset="-128"/>
              </a:rPr>
              <a:t>, if </a:t>
            </a:r>
            <a:r>
              <a:rPr kumimoji="1" lang="en-US" altLang="en-US" sz="1800" b="1" i="1" kern="0" dirty="0" err="1">
                <a:solidFill>
                  <a:srgbClr val="000000"/>
                </a:solidFill>
                <a:latin typeface="Helvetica"/>
                <a:ea typeface="MS PGothic" pitchFamily="34" charset="-128"/>
              </a:rPr>
              <a:t>Allocation</a:t>
            </a:r>
            <a:r>
              <a:rPr kumimoji="1" lang="en-US" altLang="en-US" sz="1800" b="1" i="1" kern="0" baseline="-25000" dirty="0" err="1">
                <a:solidFill>
                  <a:srgbClr val="000000"/>
                </a:solidFill>
                <a:latin typeface="Helvetica"/>
                <a:ea typeface="MS PGothic" pitchFamily="34" charset="-128"/>
              </a:rPr>
              <a:t>i</a:t>
            </a:r>
            <a:r>
              <a:rPr kumimoji="1" lang="en-US" altLang="en-US" sz="1800" b="1" kern="0" dirty="0">
                <a:solidFill>
                  <a:srgbClr val="000000"/>
                </a:solidFill>
                <a:latin typeface="Helvetica"/>
                <a:ea typeface="MS PGothic" pitchFamily="34" charset="-128"/>
              </a:rPr>
              <a:t> </a:t>
            </a:r>
            <a:r>
              <a:rPr kumimoji="1" lang="en-US" altLang="en-US" sz="1800" b="1" kern="0" dirty="0">
                <a:solidFill>
                  <a:srgbClr val="000000"/>
                </a:solidFill>
                <a:latin typeface="Helvetica"/>
                <a:ea typeface="MS PGothic" pitchFamily="34" charset="-128"/>
                <a:sym typeface="Symbol" pitchFamily="18" charset="2"/>
              </a:rPr>
              <a:t> 0</a:t>
            </a:r>
            <a:r>
              <a:rPr kumimoji="1" lang="en-US" altLang="en-US" sz="1800" kern="0" dirty="0">
                <a:solidFill>
                  <a:srgbClr val="000000"/>
                </a:solidFill>
                <a:latin typeface="Helvetica"/>
                <a:ea typeface="MS PGothic" pitchFamily="34" charset="-128"/>
                <a:sym typeface="Symbol" pitchFamily="18" charset="2"/>
              </a:rPr>
              <a:t>, then </a:t>
            </a:r>
            <a:br>
              <a:rPr kumimoji="1" lang="en-US" altLang="en-US" sz="1800" kern="0" dirty="0">
                <a:solidFill>
                  <a:srgbClr val="000000"/>
                </a:solidFill>
                <a:latin typeface="Helvetica"/>
                <a:ea typeface="MS PGothic" pitchFamily="34" charset="-128"/>
                <a:sym typeface="Symbol" pitchFamily="18" charset="2"/>
              </a:rPr>
            </a:br>
            <a:r>
              <a:rPr kumimoji="1" lang="en-US" altLang="en-US" sz="1800" b="1" i="1" kern="0" dirty="0">
                <a:solidFill>
                  <a:srgbClr val="000000"/>
                </a:solidFill>
                <a:latin typeface="Helvetica"/>
                <a:ea typeface="MS PGothic" pitchFamily="34" charset="-128"/>
                <a:sym typeface="Symbol" pitchFamily="18" charset="2"/>
              </a:rPr>
              <a:t>Finish</a:t>
            </a:r>
            <a:r>
              <a:rPr kumimoji="1" lang="en-US" altLang="en-US" sz="1800" b="1" kern="0" dirty="0">
                <a:solidFill>
                  <a:srgbClr val="000000"/>
                </a:solidFill>
                <a:latin typeface="Helvetica"/>
                <a:ea typeface="MS PGothic" pitchFamily="34" charset="-128"/>
                <a:sym typeface="Symbol" pitchFamily="18" charset="2"/>
              </a:rPr>
              <a:t>[i] </a:t>
            </a:r>
            <a:r>
              <a:rPr kumimoji="1" lang="en-US" altLang="en-US" sz="1800" b="1" i="1" kern="0" dirty="0">
                <a:solidFill>
                  <a:srgbClr val="000000"/>
                </a:solidFill>
                <a:latin typeface="Helvetica"/>
                <a:ea typeface="MS PGothic" pitchFamily="34" charset="-128"/>
                <a:sym typeface="Symbol" pitchFamily="18" charset="2"/>
              </a:rPr>
              <a:t>= false</a:t>
            </a:r>
            <a:r>
              <a:rPr kumimoji="1" lang="en-US" altLang="en-US" sz="1800" kern="0" dirty="0">
                <a:solidFill>
                  <a:srgbClr val="000000"/>
                </a:solidFill>
                <a:latin typeface="Helvetica"/>
                <a:ea typeface="MS PGothic" pitchFamily="34" charset="-128"/>
                <a:sym typeface="Symbol" pitchFamily="18" charset="2"/>
              </a:rPr>
              <a:t>; otherwise, </a:t>
            </a:r>
            <a:r>
              <a:rPr kumimoji="1" lang="en-US" altLang="en-US" sz="1800" b="1" i="1" kern="0" dirty="0">
                <a:solidFill>
                  <a:srgbClr val="000000"/>
                </a:solidFill>
                <a:latin typeface="Helvetica"/>
                <a:ea typeface="MS PGothic" pitchFamily="34" charset="-128"/>
                <a:sym typeface="Symbol" pitchFamily="18" charset="2"/>
              </a:rPr>
              <a:t>Finish</a:t>
            </a:r>
            <a:r>
              <a:rPr kumimoji="1" lang="en-US" altLang="en-US" sz="1800" b="1" kern="0" dirty="0">
                <a:solidFill>
                  <a:srgbClr val="000000"/>
                </a:solidFill>
                <a:latin typeface="Helvetica"/>
                <a:ea typeface="MS PGothic" pitchFamily="34" charset="-128"/>
                <a:sym typeface="Symbol" pitchFamily="18" charset="2"/>
              </a:rPr>
              <a:t>[i] = </a:t>
            </a:r>
            <a:r>
              <a:rPr kumimoji="1" lang="en-US" altLang="en-US" sz="1800" b="1" i="1" kern="0" dirty="0">
                <a:solidFill>
                  <a:srgbClr val="000000"/>
                </a:solidFill>
                <a:latin typeface="Helvetica"/>
                <a:ea typeface="MS PGothic" pitchFamily="34" charset="-128"/>
                <a:sym typeface="Symbol" pitchFamily="18" charset="2"/>
              </a:rPr>
              <a:t>true</a:t>
            </a:r>
          </a:p>
          <a:p>
            <a:pPr marL="850900" lvl="1" indent="-393700" eaLnBrk="0" fontAlgn="base" hangingPunct="0">
              <a:spcBef>
                <a:spcPct val="35000"/>
              </a:spcBef>
              <a:spcAft>
                <a:spcPct val="0"/>
              </a:spcAft>
              <a:buClr>
                <a:srgbClr val="CC6600"/>
              </a:buClr>
              <a:buSzPct val="80000"/>
              <a:buNone/>
            </a:pPr>
            <a:endParaRPr kumimoji="1" lang="en-US" altLang="en-US" sz="1800" kern="0" dirty="0">
              <a:solidFill>
                <a:srgbClr val="000000"/>
              </a:solidFill>
              <a:latin typeface="Helvetica"/>
              <a:ea typeface="MS PGothic" pitchFamily="34" charset="-128"/>
              <a:sym typeface="Symbol" pitchFamily="18" charset="2"/>
            </a:endParaRPr>
          </a:p>
          <a:p>
            <a:pPr lvl="0" eaLnBrk="0" fontAlgn="base" hangingPunct="0">
              <a:spcBef>
                <a:spcPct val="35000"/>
              </a:spcBef>
              <a:spcAft>
                <a:spcPct val="0"/>
              </a:spcAft>
              <a:buClr>
                <a:srgbClr val="993300"/>
              </a:buClr>
              <a:buSzPct val="90000"/>
              <a:buNone/>
            </a:pPr>
            <a:r>
              <a:rPr kumimoji="1" lang="en-US" altLang="en-US" sz="1800" kern="0" dirty="0">
                <a:solidFill>
                  <a:srgbClr val="000000"/>
                </a:solidFill>
                <a:latin typeface="Helvetica"/>
                <a:ea typeface="MS PGothic" pitchFamily="34" charset="-128"/>
              </a:rPr>
              <a:t>2.	Find an index </a:t>
            </a:r>
            <a:r>
              <a:rPr kumimoji="1" lang="en-US" altLang="en-US" sz="1800" b="1" i="1" kern="0" dirty="0">
                <a:solidFill>
                  <a:srgbClr val="000000"/>
                </a:solidFill>
                <a:latin typeface="Helvetica"/>
                <a:ea typeface="MS PGothic" pitchFamily="34" charset="-128"/>
              </a:rPr>
              <a:t>i</a:t>
            </a:r>
            <a:r>
              <a:rPr kumimoji="1" lang="en-US" altLang="en-US" sz="1800" i="1" kern="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rPr>
              <a:t>such that both:</a:t>
            </a:r>
          </a:p>
          <a:p>
            <a:pPr marL="850900" lvl="1" indent="-393700" eaLnBrk="0" fontAlgn="base" hangingPunct="0">
              <a:spcBef>
                <a:spcPct val="35000"/>
              </a:spcBef>
              <a:spcAft>
                <a:spcPct val="0"/>
              </a:spcAft>
              <a:buClr>
                <a:srgbClr val="CC6600"/>
              </a:buClr>
              <a:buSzPct val="80000"/>
              <a:buNone/>
            </a:pPr>
            <a:r>
              <a:rPr kumimoji="1" lang="en-US" altLang="en-US" sz="1800" kern="0" dirty="0">
                <a:solidFill>
                  <a:srgbClr val="000000"/>
                </a:solidFill>
                <a:latin typeface="Helvetica"/>
                <a:ea typeface="MS PGothic" pitchFamily="34" charset="-128"/>
              </a:rPr>
              <a:t>(a)	</a:t>
            </a:r>
            <a:r>
              <a:rPr kumimoji="1" lang="en-US" altLang="en-US" sz="1800" b="1" i="1" kern="0" dirty="0">
                <a:solidFill>
                  <a:srgbClr val="000000"/>
                </a:solidFill>
                <a:latin typeface="Helvetica"/>
                <a:ea typeface="MS PGothic" pitchFamily="34" charset="-128"/>
              </a:rPr>
              <a:t>Finish</a:t>
            </a:r>
            <a:r>
              <a:rPr kumimoji="1" lang="en-US" altLang="en-US" sz="1800" b="1" kern="0" dirty="0">
                <a:solidFill>
                  <a:srgbClr val="000000"/>
                </a:solidFill>
                <a:latin typeface="Helvetica"/>
                <a:ea typeface="MS PGothic" pitchFamily="34" charset="-128"/>
              </a:rPr>
              <a:t>[</a:t>
            </a:r>
            <a:r>
              <a:rPr kumimoji="1" lang="en-US" altLang="en-US" sz="1800" b="1" i="1" kern="0" dirty="0">
                <a:solidFill>
                  <a:srgbClr val="000000"/>
                </a:solidFill>
                <a:latin typeface="Helvetica"/>
                <a:ea typeface="MS PGothic" pitchFamily="34" charset="-128"/>
              </a:rPr>
              <a:t>i</a:t>
            </a:r>
            <a:r>
              <a:rPr kumimoji="1" lang="en-US" altLang="en-US" sz="1800" b="1" kern="0" dirty="0">
                <a:solidFill>
                  <a:srgbClr val="000000"/>
                </a:solidFill>
                <a:latin typeface="Helvetica"/>
                <a:ea typeface="MS PGothic" pitchFamily="34" charset="-128"/>
              </a:rPr>
              <a:t>] == </a:t>
            </a:r>
            <a:r>
              <a:rPr kumimoji="1" lang="en-US" altLang="en-US" sz="1800" b="1" i="1" kern="0" dirty="0">
                <a:solidFill>
                  <a:srgbClr val="000000"/>
                </a:solidFill>
                <a:latin typeface="Helvetica"/>
                <a:ea typeface="MS PGothic" pitchFamily="34" charset="-128"/>
              </a:rPr>
              <a:t>false</a:t>
            </a:r>
            <a:endParaRPr kumimoji="1" lang="en-US" altLang="en-US" sz="1800" b="1" kern="0" dirty="0">
              <a:solidFill>
                <a:srgbClr val="000000"/>
              </a:solidFill>
              <a:latin typeface="Helvetica"/>
              <a:ea typeface="MS PGothic" pitchFamily="34" charset="-128"/>
            </a:endParaRPr>
          </a:p>
          <a:p>
            <a:pPr marL="850900" lvl="1" indent="-393700" eaLnBrk="0" fontAlgn="base" hangingPunct="0">
              <a:spcBef>
                <a:spcPct val="35000"/>
              </a:spcBef>
              <a:spcAft>
                <a:spcPct val="0"/>
              </a:spcAft>
              <a:buClr>
                <a:srgbClr val="CC6600"/>
              </a:buClr>
              <a:buSzPct val="80000"/>
              <a:buNone/>
            </a:pPr>
            <a:r>
              <a:rPr kumimoji="1" lang="en-US" altLang="en-US" sz="1800" kern="0" dirty="0">
                <a:solidFill>
                  <a:srgbClr val="000000"/>
                </a:solidFill>
                <a:latin typeface="Helvetica"/>
                <a:ea typeface="MS PGothic" pitchFamily="34" charset="-128"/>
              </a:rPr>
              <a:t>(b)	</a:t>
            </a:r>
            <a:r>
              <a:rPr kumimoji="1" lang="en-US" altLang="en-US" sz="1800" b="1" i="1" kern="0" dirty="0" err="1">
                <a:solidFill>
                  <a:srgbClr val="000000"/>
                </a:solidFill>
                <a:latin typeface="Helvetica"/>
                <a:ea typeface="MS PGothic" pitchFamily="34" charset="-128"/>
              </a:rPr>
              <a:t>Request</a:t>
            </a:r>
            <a:r>
              <a:rPr kumimoji="1" lang="en-US" altLang="en-US" sz="1800" b="1" i="1" kern="0" baseline="-25000" dirty="0" err="1">
                <a:solidFill>
                  <a:srgbClr val="000000"/>
                </a:solidFill>
                <a:latin typeface="Helvetica"/>
                <a:ea typeface="MS PGothic" pitchFamily="34" charset="-128"/>
              </a:rPr>
              <a:t>i</a:t>
            </a:r>
            <a:r>
              <a:rPr kumimoji="1" lang="en-US" altLang="en-US" sz="1800" b="1" kern="0" dirty="0">
                <a:solidFill>
                  <a:srgbClr val="000000"/>
                </a:solidFill>
                <a:latin typeface="Helvetica"/>
                <a:ea typeface="MS PGothic" pitchFamily="34" charset="-128"/>
              </a:rPr>
              <a:t> </a:t>
            </a:r>
            <a:r>
              <a:rPr kumimoji="1" lang="en-US" altLang="en-US" sz="1800" b="1" kern="0" dirty="0">
                <a:solidFill>
                  <a:srgbClr val="000000"/>
                </a:solidFill>
                <a:latin typeface="Helvetica"/>
                <a:ea typeface="MS PGothic" pitchFamily="34" charset="-128"/>
                <a:sym typeface="Symbol" pitchFamily="18" charset="2"/>
              </a:rPr>
              <a:t> </a:t>
            </a:r>
            <a:r>
              <a:rPr kumimoji="1" lang="en-US" altLang="en-US" sz="1800" b="1" i="1" kern="0" dirty="0">
                <a:solidFill>
                  <a:srgbClr val="000000"/>
                </a:solidFill>
                <a:latin typeface="Helvetica"/>
                <a:ea typeface="MS PGothic" pitchFamily="34" charset="-128"/>
                <a:sym typeface="Symbol" pitchFamily="18" charset="2"/>
              </a:rPr>
              <a:t>Work</a:t>
            </a:r>
            <a:br>
              <a:rPr kumimoji="1" lang="en-US" altLang="en-US" sz="1800" b="1" i="1" kern="0" dirty="0">
                <a:solidFill>
                  <a:srgbClr val="000000"/>
                </a:solidFill>
                <a:latin typeface="Helvetica"/>
                <a:ea typeface="MS PGothic" pitchFamily="34" charset="-128"/>
                <a:sym typeface="Symbol" pitchFamily="18" charset="2"/>
              </a:rPr>
            </a:br>
            <a:endParaRPr kumimoji="1" lang="en-US" altLang="en-US" sz="1800" b="1" kern="0" dirty="0">
              <a:solidFill>
                <a:srgbClr val="000000"/>
              </a:solidFill>
              <a:latin typeface="Helvetica"/>
              <a:ea typeface="MS PGothic" pitchFamily="34" charset="-128"/>
              <a:sym typeface="Symbol" pitchFamily="18" charset="2"/>
            </a:endParaRPr>
          </a:p>
          <a:p>
            <a:pPr marL="850900" lvl="1" indent="-393700" eaLnBrk="0" fontAlgn="base" hangingPunct="0">
              <a:spcBef>
                <a:spcPct val="35000"/>
              </a:spcBef>
              <a:spcAft>
                <a:spcPct val="0"/>
              </a:spcAft>
              <a:buClr>
                <a:srgbClr val="CC6600"/>
              </a:buClr>
              <a:buSzPct val="80000"/>
              <a:buNone/>
            </a:pPr>
            <a:r>
              <a:rPr kumimoji="1" lang="en-US" altLang="en-US" sz="1800" kern="0" dirty="0">
                <a:solidFill>
                  <a:srgbClr val="000000"/>
                </a:solidFill>
                <a:latin typeface="Helvetica"/>
                <a:ea typeface="MS PGothic" pitchFamily="34" charset="-128"/>
                <a:sym typeface="Symbol" pitchFamily="18" charset="2"/>
              </a:rPr>
              <a:t>If no such </a:t>
            </a:r>
            <a:r>
              <a:rPr kumimoji="1" lang="en-US" altLang="en-US" sz="1800" b="1" i="1" kern="0" dirty="0">
                <a:solidFill>
                  <a:srgbClr val="000000"/>
                </a:solidFill>
                <a:latin typeface="Helvetica"/>
                <a:ea typeface="MS PGothic" pitchFamily="34" charset="-128"/>
                <a:sym typeface="Symbol" pitchFamily="18" charset="2"/>
              </a:rPr>
              <a:t>i</a:t>
            </a:r>
            <a:r>
              <a:rPr kumimoji="1" lang="en-US" altLang="en-US" sz="1800" b="1" kern="0" dirty="0">
                <a:solidFill>
                  <a:srgbClr val="000000"/>
                </a:solidFill>
                <a:latin typeface="Helvetica"/>
                <a:ea typeface="MS PGothic" pitchFamily="34" charset="-128"/>
                <a:sym typeface="Symbol" pitchFamily="18" charset="2"/>
              </a:rPr>
              <a:t> </a:t>
            </a:r>
            <a:r>
              <a:rPr kumimoji="1" lang="en-US" altLang="en-US" sz="1800" kern="0" dirty="0">
                <a:solidFill>
                  <a:srgbClr val="000000"/>
                </a:solidFill>
                <a:latin typeface="Helvetica"/>
                <a:ea typeface="MS PGothic" pitchFamily="34" charset="-128"/>
                <a:sym typeface="Symbol" pitchFamily="18" charset="2"/>
              </a:rPr>
              <a:t>exists, go to step 4</a:t>
            </a:r>
            <a:endParaRPr kumimoji="1" lang="en-US" altLang="en-US" sz="1800" kern="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457200" y="838200"/>
            <a:ext cx="789940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Detection Algorithm</a:t>
            </a:r>
          </a:p>
        </p:txBody>
      </p:sp>
    </p:spTree>
    <p:extLst>
      <p:ext uri="{BB962C8B-B14F-4D97-AF65-F5344CB8AC3E}">
        <p14:creationId xmlns="" xmlns:p14="http://schemas.microsoft.com/office/powerpoint/2010/main" val="1398775414"/>
      </p:ext>
    </p:extLst>
  </p:cSld>
  <p:clrMapOvr>
    <a:masterClrMapping/>
  </p:clrMapOvr>
  <p:transition>
    <p:pull dir="rd"/>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lnSpc>
                <a:spcPct val="90000"/>
              </a:lnSpc>
              <a:spcBef>
                <a:spcPct val="35000"/>
              </a:spcBef>
              <a:spcAft>
                <a:spcPct val="0"/>
              </a:spcAft>
              <a:buClr>
                <a:srgbClr val="993300"/>
              </a:buClr>
              <a:buSzPct val="90000"/>
              <a:buNone/>
            </a:pPr>
            <a:r>
              <a:rPr kumimoji="1" lang="en-US" altLang="en-US" sz="1800" kern="0" dirty="0">
                <a:solidFill>
                  <a:srgbClr val="000000"/>
                </a:solidFill>
                <a:latin typeface="Helvetica"/>
                <a:ea typeface="MS PGothic" pitchFamily="34" charset="-128"/>
              </a:rPr>
              <a:t>3.	</a:t>
            </a:r>
            <a:r>
              <a:rPr kumimoji="1" lang="en-US" altLang="en-US" sz="1800" b="1" i="1" kern="0" dirty="0">
                <a:solidFill>
                  <a:srgbClr val="000000"/>
                </a:solidFill>
                <a:latin typeface="Helvetica"/>
                <a:ea typeface="MS PGothic" pitchFamily="34" charset="-128"/>
              </a:rPr>
              <a:t>Work</a:t>
            </a:r>
            <a:r>
              <a:rPr kumimoji="1" lang="en-US" altLang="en-US" sz="1800" b="1" kern="0" dirty="0">
                <a:solidFill>
                  <a:srgbClr val="000000"/>
                </a:solidFill>
                <a:latin typeface="Helvetica"/>
                <a:ea typeface="MS PGothic" pitchFamily="34" charset="-128"/>
              </a:rPr>
              <a:t> = </a:t>
            </a:r>
            <a:r>
              <a:rPr kumimoji="1" lang="en-US" altLang="en-US" sz="1800" b="1" i="1" kern="0" dirty="0">
                <a:solidFill>
                  <a:srgbClr val="000000"/>
                </a:solidFill>
                <a:latin typeface="Helvetica"/>
                <a:ea typeface="MS PGothic" pitchFamily="34" charset="-128"/>
              </a:rPr>
              <a:t>Work</a:t>
            </a:r>
            <a:r>
              <a:rPr kumimoji="1" lang="en-US" altLang="en-US" sz="1800" b="1" kern="0" dirty="0">
                <a:solidFill>
                  <a:srgbClr val="000000"/>
                </a:solidFill>
                <a:latin typeface="Helvetica"/>
                <a:ea typeface="MS PGothic" pitchFamily="34" charset="-128"/>
              </a:rPr>
              <a:t> + </a:t>
            </a:r>
            <a:r>
              <a:rPr kumimoji="1" lang="en-US" altLang="en-US" sz="1800" b="1" i="1" kern="0" dirty="0" err="1">
                <a:solidFill>
                  <a:srgbClr val="000000"/>
                </a:solidFill>
                <a:latin typeface="Helvetica"/>
                <a:ea typeface="MS PGothic" pitchFamily="34" charset="-128"/>
              </a:rPr>
              <a:t>Allocation</a:t>
            </a:r>
            <a:r>
              <a:rPr kumimoji="1" lang="en-US" altLang="en-US" sz="1800" b="1" i="1" kern="0" baseline="-25000" dirty="0" err="1">
                <a:solidFill>
                  <a:srgbClr val="000000"/>
                </a:solidFill>
                <a:latin typeface="Helvetica"/>
                <a:ea typeface="MS PGothic" pitchFamily="34" charset="-128"/>
              </a:rPr>
              <a:t>i</a:t>
            </a:r>
            <a:r>
              <a:rPr kumimoji="1" lang="en-US" altLang="en-US" sz="1800" b="1" kern="0" dirty="0">
                <a:solidFill>
                  <a:srgbClr val="000000"/>
                </a:solidFill>
                <a:latin typeface="Helvetica"/>
                <a:ea typeface="MS PGothic" pitchFamily="34" charset="-128"/>
              </a:rPr>
              <a:t/>
            </a:r>
            <a:br>
              <a:rPr kumimoji="1" lang="en-US" altLang="en-US" sz="1800" b="1" kern="0" dirty="0">
                <a:solidFill>
                  <a:srgbClr val="000000"/>
                </a:solidFill>
                <a:latin typeface="Helvetica"/>
                <a:ea typeface="MS PGothic" pitchFamily="34" charset="-128"/>
              </a:rPr>
            </a:br>
            <a:r>
              <a:rPr kumimoji="1" lang="en-US" altLang="en-US" sz="1800" b="1" i="1" kern="0" dirty="0">
                <a:solidFill>
                  <a:srgbClr val="000000"/>
                </a:solidFill>
                <a:latin typeface="Helvetica"/>
                <a:ea typeface="MS PGothic" pitchFamily="34" charset="-128"/>
              </a:rPr>
              <a:t>Finish</a:t>
            </a:r>
            <a:r>
              <a:rPr kumimoji="1" lang="en-US" altLang="en-US" sz="1800" b="1" kern="0" dirty="0">
                <a:solidFill>
                  <a:srgbClr val="000000"/>
                </a:solidFill>
                <a:latin typeface="Helvetica"/>
                <a:ea typeface="MS PGothic" pitchFamily="34" charset="-128"/>
              </a:rPr>
              <a:t>[</a:t>
            </a:r>
            <a:r>
              <a:rPr kumimoji="1" lang="en-US" altLang="en-US" sz="1800" b="1" i="1" kern="0" dirty="0">
                <a:solidFill>
                  <a:srgbClr val="000000"/>
                </a:solidFill>
                <a:latin typeface="Helvetica"/>
                <a:ea typeface="MS PGothic" pitchFamily="34" charset="-128"/>
              </a:rPr>
              <a:t>i</a:t>
            </a:r>
            <a:r>
              <a:rPr kumimoji="1" lang="en-US" altLang="en-US" sz="1800" b="1" kern="0" dirty="0">
                <a:solidFill>
                  <a:srgbClr val="000000"/>
                </a:solidFill>
                <a:latin typeface="Helvetica"/>
                <a:ea typeface="MS PGothic" pitchFamily="34" charset="-128"/>
              </a:rPr>
              <a:t>] = </a:t>
            </a:r>
            <a:r>
              <a:rPr kumimoji="1" lang="en-US" altLang="en-US" sz="1800" b="1" i="1" kern="0" dirty="0">
                <a:solidFill>
                  <a:srgbClr val="000000"/>
                </a:solidFill>
                <a:latin typeface="Helvetica"/>
                <a:ea typeface="MS PGothic" pitchFamily="34" charset="-128"/>
              </a:rPr>
              <a:t>true</a:t>
            </a:r>
            <a:r>
              <a:rPr kumimoji="1" lang="en-US" altLang="en-US" sz="1800" b="1" kern="0" dirty="0">
                <a:solidFill>
                  <a:srgbClr val="000000"/>
                </a:solidFill>
                <a:latin typeface="Helvetica"/>
                <a:ea typeface="MS PGothic" pitchFamily="34" charset="-128"/>
              </a:rPr>
              <a:t/>
            </a:r>
            <a:br>
              <a:rPr kumimoji="1" lang="en-US" altLang="en-US" sz="1800" b="1" kern="0" dirty="0">
                <a:solidFill>
                  <a:srgbClr val="000000"/>
                </a:solidFill>
                <a:latin typeface="Helvetica"/>
                <a:ea typeface="MS PGothic" pitchFamily="34" charset="-128"/>
              </a:rPr>
            </a:br>
            <a:r>
              <a:rPr kumimoji="1" lang="en-US" altLang="en-US" sz="1800" kern="0" dirty="0">
                <a:solidFill>
                  <a:srgbClr val="000000"/>
                </a:solidFill>
                <a:latin typeface="Helvetica"/>
                <a:ea typeface="MS PGothic" pitchFamily="34" charset="-128"/>
              </a:rPr>
              <a:t>go to step 2</a:t>
            </a:r>
            <a:br>
              <a:rPr kumimoji="1" lang="en-US" altLang="en-US" sz="1800" kern="0" dirty="0">
                <a:solidFill>
                  <a:srgbClr val="000000"/>
                </a:solidFill>
                <a:latin typeface="Helvetica"/>
                <a:ea typeface="MS PGothic" pitchFamily="34" charset="-128"/>
              </a:rPr>
            </a:br>
            <a:endParaRPr kumimoji="1" lang="en-US" altLang="en-US" sz="1800" kern="0" dirty="0">
              <a:solidFill>
                <a:srgbClr val="000000"/>
              </a:solidFill>
              <a:latin typeface="Helvetica"/>
              <a:ea typeface="MS PGothic" pitchFamily="34" charset="-128"/>
            </a:endParaRPr>
          </a:p>
          <a:p>
            <a:pPr lvl="0" eaLnBrk="0" fontAlgn="base" hangingPunct="0">
              <a:lnSpc>
                <a:spcPct val="90000"/>
              </a:lnSpc>
              <a:spcBef>
                <a:spcPct val="35000"/>
              </a:spcBef>
              <a:spcAft>
                <a:spcPct val="0"/>
              </a:spcAft>
              <a:buClr>
                <a:srgbClr val="993300"/>
              </a:buClr>
              <a:buSzPct val="90000"/>
              <a:buNone/>
            </a:pPr>
            <a:r>
              <a:rPr kumimoji="1" lang="en-US" altLang="en-US" sz="1800" kern="0" dirty="0">
                <a:solidFill>
                  <a:srgbClr val="000000"/>
                </a:solidFill>
                <a:latin typeface="Helvetica"/>
                <a:ea typeface="MS PGothic" pitchFamily="34" charset="-128"/>
              </a:rPr>
              <a:t>4.	If </a:t>
            </a:r>
            <a:r>
              <a:rPr kumimoji="1" lang="en-US" altLang="en-US" sz="1800" b="1" i="1" kern="0" dirty="0">
                <a:solidFill>
                  <a:srgbClr val="000000"/>
                </a:solidFill>
                <a:latin typeface="Helvetica"/>
                <a:ea typeface="MS PGothic" pitchFamily="34" charset="-128"/>
              </a:rPr>
              <a:t>Finish[i] == false</a:t>
            </a:r>
            <a:r>
              <a:rPr kumimoji="1" lang="en-US" altLang="en-US" sz="1800" kern="0" dirty="0">
                <a:solidFill>
                  <a:srgbClr val="000000"/>
                </a:solidFill>
                <a:latin typeface="Helvetica"/>
                <a:ea typeface="MS PGothic" pitchFamily="34" charset="-128"/>
              </a:rPr>
              <a:t>, for some </a:t>
            </a:r>
            <a:r>
              <a:rPr kumimoji="1" lang="en-US" altLang="en-US" sz="1800" b="1" i="1" kern="0" dirty="0">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1 </a:t>
            </a:r>
            <a:r>
              <a:rPr kumimoji="1" lang="en-US" altLang="en-US" sz="1800" kern="0" dirty="0">
                <a:solidFill>
                  <a:srgbClr val="000000"/>
                </a:solidFill>
                <a:latin typeface="Helvetica"/>
                <a:ea typeface="MS PGothic" pitchFamily="34" charset="-128"/>
                <a:sym typeface="Symbol" pitchFamily="18" charset="2"/>
              </a:rPr>
              <a:t> </a:t>
            </a:r>
            <a:r>
              <a:rPr kumimoji="1" lang="en-US" altLang="en-US" sz="1800" b="1" i="1" kern="0" dirty="0">
                <a:solidFill>
                  <a:srgbClr val="000000"/>
                </a:solidFill>
                <a:latin typeface="Helvetica"/>
                <a:ea typeface="MS PGothic" pitchFamily="34" charset="-128"/>
                <a:sym typeface="Symbol" pitchFamily="18" charset="2"/>
              </a:rPr>
              <a:t>i</a:t>
            </a:r>
            <a:r>
              <a:rPr kumimoji="1" lang="en-US" altLang="en-US" sz="1800" kern="0" dirty="0">
                <a:solidFill>
                  <a:srgbClr val="000000"/>
                </a:solidFill>
                <a:latin typeface="Helvetica"/>
                <a:ea typeface="MS PGothic" pitchFamily="34" charset="-128"/>
                <a:sym typeface="Symbol" pitchFamily="18" charset="2"/>
              </a:rPr>
              <a:t>   </a:t>
            </a:r>
            <a:r>
              <a:rPr kumimoji="1" lang="en-US" altLang="en-US" sz="1800" b="1" i="1" kern="0" dirty="0">
                <a:solidFill>
                  <a:srgbClr val="000000"/>
                </a:solidFill>
                <a:latin typeface="Helvetica"/>
                <a:ea typeface="MS PGothic" pitchFamily="34" charset="-128"/>
                <a:sym typeface="Symbol" pitchFamily="18" charset="2"/>
              </a:rPr>
              <a:t>n</a:t>
            </a:r>
            <a:r>
              <a:rPr kumimoji="1" lang="en-US" altLang="en-US" sz="1800" kern="0" dirty="0">
                <a:solidFill>
                  <a:srgbClr val="000000"/>
                </a:solidFill>
                <a:latin typeface="Helvetica"/>
                <a:ea typeface="MS PGothic" pitchFamily="34" charset="-128"/>
                <a:sym typeface="Symbol" pitchFamily="18" charset="2"/>
              </a:rPr>
              <a:t>, then the system is in deadlock state. Moreover, if </a:t>
            </a:r>
            <a:r>
              <a:rPr kumimoji="1" lang="en-US" altLang="en-US" sz="1800" b="1" i="1" kern="0" dirty="0">
                <a:solidFill>
                  <a:srgbClr val="000000"/>
                </a:solidFill>
                <a:latin typeface="Helvetica"/>
                <a:ea typeface="MS PGothic" pitchFamily="34" charset="-128"/>
                <a:sym typeface="Symbol" pitchFamily="18" charset="2"/>
              </a:rPr>
              <a:t>Finish</a:t>
            </a:r>
            <a:r>
              <a:rPr kumimoji="1" lang="en-US" altLang="en-US" sz="1800" b="1" kern="0" dirty="0">
                <a:solidFill>
                  <a:srgbClr val="000000"/>
                </a:solidFill>
                <a:latin typeface="Helvetica"/>
                <a:ea typeface="MS PGothic" pitchFamily="34" charset="-128"/>
                <a:sym typeface="Symbol" pitchFamily="18" charset="2"/>
              </a:rPr>
              <a:t>[</a:t>
            </a:r>
            <a:r>
              <a:rPr kumimoji="1" lang="en-US" altLang="en-US" sz="1800" b="1" i="1" kern="0" dirty="0">
                <a:solidFill>
                  <a:srgbClr val="000000"/>
                </a:solidFill>
                <a:latin typeface="Helvetica"/>
                <a:ea typeface="MS PGothic" pitchFamily="34" charset="-128"/>
                <a:sym typeface="Symbol" pitchFamily="18" charset="2"/>
              </a:rPr>
              <a:t>i</a:t>
            </a:r>
            <a:r>
              <a:rPr kumimoji="1" lang="en-US" altLang="en-US" sz="1800" b="1" kern="0" dirty="0">
                <a:solidFill>
                  <a:srgbClr val="000000"/>
                </a:solidFill>
                <a:latin typeface="Helvetica"/>
                <a:ea typeface="MS PGothic" pitchFamily="34" charset="-128"/>
                <a:sym typeface="Symbol" pitchFamily="18" charset="2"/>
              </a:rPr>
              <a:t>] == </a:t>
            </a:r>
            <a:r>
              <a:rPr kumimoji="1" lang="en-US" altLang="en-US" sz="1800" b="1" i="1" kern="0" dirty="0">
                <a:solidFill>
                  <a:srgbClr val="000000"/>
                </a:solidFill>
                <a:latin typeface="Helvetica"/>
                <a:ea typeface="MS PGothic" pitchFamily="34" charset="-128"/>
                <a:sym typeface="Symbol" pitchFamily="18" charset="2"/>
              </a:rPr>
              <a:t>false</a:t>
            </a:r>
            <a:r>
              <a:rPr kumimoji="1" lang="en-US" altLang="en-US" sz="1800" kern="0" dirty="0">
                <a:solidFill>
                  <a:srgbClr val="000000"/>
                </a:solidFill>
                <a:latin typeface="Helvetica"/>
                <a:ea typeface="MS PGothic" pitchFamily="34" charset="-128"/>
                <a:sym typeface="Symbol" pitchFamily="18" charset="2"/>
              </a:rPr>
              <a:t>, then </a:t>
            </a:r>
            <a:r>
              <a:rPr kumimoji="1" lang="en-US" altLang="en-US" sz="1800" b="1" i="1" kern="0" dirty="0">
                <a:solidFill>
                  <a:srgbClr val="000000"/>
                </a:solidFill>
                <a:latin typeface="Helvetica"/>
                <a:ea typeface="MS PGothic" pitchFamily="34" charset="-128"/>
                <a:sym typeface="Symbol" pitchFamily="18" charset="2"/>
              </a:rPr>
              <a:t>P</a:t>
            </a:r>
            <a:r>
              <a:rPr kumimoji="1" lang="en-US" altLang="en-US" sz="1800" b="1" i="1" kern="0" baseline="-25000" dirty="0">
                <a:solidFill>
                  <a:srgbClr val="000000"/>
                </a:solidFill>
                <a:latin typeface="Helvetica"/>
                <a:ea typeface="MS PGothic" pitchFamily="34" charset="-128"/>
                <a:sym typeface="Symbol" pitchFamily="18" charset="2"/>
              </a:rPr>
              <a:t>i</a:t>
            </a:r>
            <a:r>
              <a:rPr kumimoji="1" lang="en-US" altLang="en-US" sz="1800" kern="0" dirty="0">
                <a:solidFill>
                  <a:srgbClr val="000000"/>
                </a:solidFill>
                <a:latin typeface="Helvetica"/>
                <a:ea typeface="MS PGothic" pitchFamily="34" charset="-128"/>
                <a:sym typeface="Symbol" pitchFamily="18" charset="2"/>
              </a:rPr>
              <a:t> is deadlocked</a:t>
            </a:r>
          </a:p>
          <a:p>
            <a:pPr lvl="0" eaLnBrk="0" fontAlgn="base" hangingPunct="0">
              <a:lnSpc>
                <a:spcPct val="90000"/>
              </a:lnSpc>
              <a:spcBef>
                <a:spcPct val="35000"/>
              </a:spcBef>
              <a:spcAft>
                <a:spcPct val="0"/>
              </a:spcAft>
              <a:buClr>
                <a:srgbClr val="993300"/>
              </a:buClr>
              <a:buSzPct val="90000"/>
              <a:buNone/>
            </a:pPr>
            <a:r>
              <a:rPr kumimoji="1" lang="en-US" altLang="en-US" sz="1800" kern="0" dirty="0">
                <a:solidFill>
                  <a:srgbClr val="000000"/>
                </a:solidFill>
                <a:latin typeface="Helvetica"/>
                <a:ea typeface="MS PGothic" pitchFamily="34" charset="-128"/>
                <a:sym typeface="Symbol" pitchFamily="18" charset="2"/>
              </a:rPr>
              <a:t>	</a:t>
            </a:r>
            <a:endParaRPr kumimoji="1" lang="en-US" altLang="en-US" sz="1800" kern="0" dirty="0">
              <a:solidFill>
                <a:srgbClr val="000000"/>
              </a:solidFill>
              <a:latin typeface="Helvetica"/>
              <a:ea typeface="MS PGothic" pitchFamily="34" charset="-128"/>
            </a:endParaRPr>
          </a:p>
          <a:p>
            <a:pPr marL="0" lvl="0" indent="0" eaLnBrk="0" fontAlgn="base" hangingPunct="0">
              <a:spcBef>
                <a:spcPct val="0"/>
              </a:spcBef>
              <a:spcAft>
                <a:spcPct val="0"/>
              </a:spcAft>
              <a:buNone/>
            </a:pPr>
            <a:r>
              <a:rPr lang="en-US" altLang="en-US" sz="1800" b="1" dirty="0">
                <a:solidFill>
                  <a:srgbClr val="FF0066"/>
                </a:solidFill>
                <a:latin typeface="Helvetica" pitchFamily="-84" charset="0"/>
                <a:ea typeface="MS PGothic" pitchFamily="34" charset="-128"/>
                <a:sym typeface="Symbol" pitchFamily="18" charset="2"/>
              </a:rPr>
              <a:t>Algorithm requires an order of O(</a:t>
            </a:r>
            <a:r>
              <a:rPr lang="en-US" altLang="en-US" sz="1800" b="1" i="1" dirty="0">
                <a:solidFill>
                  <a:srgbClr val="FF0066"/>
                </a:solidFill>
                <a:latin typeface="Helvetica" pitchFamily="-84" charset="0"/>
                <a:ea typeface="MS PGothic" pitchFamily="34" charset="-128"/>
                <a:sym typeface="Symbol" pitchFamily="18" charset="2"/>
              </a:rPr>
              <a:t>m </a:t>
            </a:r>
            <a:r>
              <a:rPr lang="en-US" altLang="en-US" sz="1800" b="1" dirty="0">
                <a:solidFill>
                  <a:srgbClr val="FF0066"/>
                </a:solidFill>
                <a:latin typeface="Helvetica" pitchFamily="-84" charset="0"/>
                <a:ea typeface="MS PGothic" pitchFamily="34" charset="-128"/>
                <a:sym typeface="Symbol" pitchFamily="18" charset="2"/>
              </a:rPr>
              <a:t>x</a:t>
            </a:r>
            <a:r>
              <a:rPr lang="en-US" altLang="en-US" sz="1800" b="1" i="1" dirty="0">
                <a:solidFill>
                  <a:srgbClr val="FF0066"/>
                </a:solidFill>
                <a:latin typeface="Helvetica" pitchFamily="-84" charset="0"/>
                <a:ea typeface="MS PGothic" pitchFamily="34" charset="-128"/>
                <a:sym typeface="Symbol" pitchFamily="18" charset="2"/>
              </a:rPr>
              <a:t> n</a:t>
            </a:r>
            <a:r>
              <a:rPr lang="en-US" altLang="en-US" sz="1800" b="1" baseline="30000" dirty="0">
                <a:solidFill>
                  <a:srgbClr val="FF0066"/>
                </a:solidFill>
                <a:latin typeface="Helvetica" pitchFamily="-84" charset="0"/>
                <a:ea typeface="MS PGothic" pitchFamily="34" charset="-128"/>
                <a:sym typeface="Symbol" pitchFamily="18" charset="2"/>
              </a:rPr>
              <a:t>2</a:t>
            </a:r>
            <a:r>
              <a:rPr lang="en-US" altLang="en-US" sz="1800" b="1" dirty="0">
                <a:solidFill>
                  <a:srgbClr val="FF0066"/>
                </a:solidFill>
                <a:latin typeface="Helvetica" pitchFamily="-84" charset="0"/>
                <a:ea typeface="MS PGothic" pitchFamily="34" charset="-128"/>
                <a:sym typeface="Symbol" pitchFamily="18" charset="2"/>
              </a:rPr>
              <a:t>) operations to detect whether the system is in deadlocked state</a:t>
            </a:r>
            <a:endParaRPr lang="en-US" altLang="en-US" sz="1800" dirty="0">
              <a:solidFill>
                <a:srgbClr val="FF0066"/>
              </a:solidFill>
              <a:latin typeface="Helvetica" pitchFamily="-84" charset="0"/>
              <a:ea typeface="MS PGothic" pitchFamily="34" charset="-128"/>
            </a:endParaRPr>
          </a:p>
          <a:p>
            <a:pPr marL="0" lvl="0" indent="0" eaLnBrk="0" fontAlgn="base" hangingPunct="0">
              <a:spcBef>
                <a:spcPct val="50000"/>
              </a:spcBef>
              <a:spcAft>
                <a:spcPct val="0"/>
              </a:spcAft>
              <a:buNone/>
            </a:pPr>
            <a:endParaRPr lang="en-US" altLang="en-US" sz="1800" dirty="0">
              <a:solidFill>
                <a:srgbClr val="FF0066"/>
              </a:solidFill>
              <a:latin typeface="Helvetica" pitchFamily="-84" charset="0"/>
              <a:ea typeface="MS PGothic" pitchFamily="34" charset="-128"/>
            </a:endParaRPr>
          </a:p>
          <a:p>
            <a:endParaRPr lang="en-IN" dirty="0"/>
          </a:p>
        </p:txBody>
      </p:sp>
      <p:sp>
        <p:nvSpPr>
          <p:cNvPr id="3" name="Rectangle 2"/>
          <p:cNvSpPr>
            <a:spLocks noGrp="1" noChangeArrowheads="1"/>
          </p:cNvSpPr>
          <p:nvPr/>
        </p:nvSpPr>
        <p:spPr bwMode="auto">
          <a:xfrm>
            <a:off x="814566" y="838200"/>
            <a:ext cx="7558087"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Detection Algorithm (Cont.)</a:t>
            </a:r>
          </a:p>
        </p:txBody>
      </p:sp>
    </p:spTree>
    <p:extLst>
      <p:ext uri="{BB962C8B-B14F-4D97-AF65-F5344CB8AC3E}">
        <p14:creationId xmlns="" xmlns:p14="http://schemas.microsoft.com/office/powerpoint/2010/main" val="392530454"/>
      </p:ext>
    </p:extLst>
  </p:cSld>
  <p:clrMapOvr>
    <a:masterClrMapping/>
  </p:clrMapOvr>
  <p:transition>
    <p:pull dir="rd"/>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eaLnBrk="0" fontAlgn="base" hangingPunct="0">
              <a:spcBef>
                <a:spcPct val="35000"/>
              </a:spcBef>
              <a:spcAft>
                <a:spcPct val="0"/>
              </a:spcAft>
              <a:buClr>
                <a:srgbClr val="993300"/>
              </a:buClr>
              <a:buSzPct val="90000"/>
              <a:buFont typeface="Monotype Sorts" pitchFamily="-84" charset="2"/>
              <a:buChar char="n"/>
              <a:tabLst>
                <a:tab pos="1428750" algn="l"/>
                <a:tab pos="2338388" algn="ctr"/>
                <a:tab pos="3594100" algn="ctr"/>
                <a:tab pos="4921250" algn="ctr"/>
              </a:tabLst>
            </a:pPr>
            <a:r>
              <a:rPr kumimoji="1" lang="en-US" altLang="en-US" sz="1800" kern="0" dirty="0">
                <a:solidFill>
                  <a:srgbClr val="000000"/>
                </a:solidFill>
                <a:latin typeface="Helvetica"/>
                <a:ea typeface="MS PGothic" pitchFamily="34" charset="-128"/>
              </a:rPr>
              <a:t>Five processes </a:t>
            </a:r>
            <a:r>
              <a:rPr kumimoji="1" lang="en-US" altLang="en-US" sz="1800" b="1" i="1" kern="0" dirty="0">
                <a:solidFill>
                  <a:srgbClr val="000000"/>
                </a:solidFill>
                <a:latin typeface="Helvetica"/>
                <a:ea typeface="MS PGothic" pitchFamily="34" charset="-128"/>
              </a:rPr>
              <a:t>P</a:t>
            </a:r>
            <a:r>
              <a:rPr kumimoji="1" lang="en-US" altLang="en-US" sz="1800" b="1" kern="0" baseline="-25000" dirty="0">
                <a:solidFill>
                  <a:srgbClr val="000000"/>
                </a:solidFill>
                <a:latin typeface="Helvetica"/>
                <a:ea typeface="MS PGothic" pitchFamily="34" charset="-128"/>
              </a:rPr>
              <a:t>0</a:t>
            </a:r>
            <a:r>
              <a:rPr kumimoji="1" lang="en-US" altLang="en-US" sz="1800" kern="0" dirty="0">
                <a:solidFill>
                  <a:srgbClr val="000000"/>
                </a:solidFill>
                <a:latin typeface="Helvetica"/>
                <a:ea typeface="MS PGothic" pitchFamily="34" charset="-128"/>
              </a:rPr>
              <a:t> through </a:t>
            </a:r>
            <a:r>
              <a:rPr kumimoji="1" lang="en-US" altLang="en-US" sz="1800" b="1" i="1" kern="0" dirty="0">
                <a:solidFill>
                  <a:srgbClr val="000000"/>
                </a:solidFill>
                <a:latin typeface="Helvetica"/>
                <a:ea typeface="MS PGothic" pitchFamily="34" charset="-128"/>
              </a:rPr>
              <a:t>P</a:t>
            </a:r>
            <a:r>
              <a:rPr kumimoji="1" lang="en-US" altLang="en-US" sz="1800" b="1" kern="0" baseline="-25000" dirty="0">
                <a:solidFill>
                  <a:srgbClr val="000000"/>
                </a:solidFill>
                <a:latin typeface="Helvetica"/>
                <a:ea typeface="MS PGothic" pitchFamily="34" charset="-128"/>
              </a:rPr>
              <a:t>4</a:t>
            </a:r>
            <a:r>
              <a:rPr kumimoji="1" lang="en-US" altLang="en-US" sz="1800" kern="0" dirty="0">
                <a:solidFill>
                  <a:srgbClr val="000000"/>
                </a:solidFill>
                <a:latin typeface="Helvetica"/>
                <a:ea typeface="MS PGothic" pitchFamily="34" charset="-128"/>
              </a:rPr>
              <a:t>;</a:t>
            </a:r>
            <a:r>
              <a:rPr kumimoji="1" lang="en-US" altLang="en-US" sz="1800" kern="0" baseline="-2500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rPr>
              <a:t>three resource types </a:t>
            </a:r>
            <a:br>
              <a:rPr kumimoji="1" lang="en-US" altLang="en-US" sz="1800" kern="0" dirty="0">
                <a:solidFill>
                  <a:srgbClr val="000000"/>
                </a:solidFill>
                <a:latin typeface="Helvetica"/>
                <a:ea typeface="MS PGothic" pitchFamily="34" charset="-128"/>
              </a:rPr>
            </a:br>
            <a:r>
              <a:rPr kumimoji="1" lang="en-US" altLang="en-US" sz="1800" kern="0" dirty="0">
                <a:solidFill>
                  <a:srgbClr val="000000"/>
                </a:solidFill>
                <a:latin typeface="Helvetica"/>
                <a:ea typeface="MS PGothic" pitchFamily="34" charset="-128"/>
              </a:rPr>
              <a:t>A (7 instances), </a:t>
            </a:r>
            <a:r>
              <a:rPr kumimoji="1" lang="en-US" altLang="en-US" sz="1800" i="1" kern="0" dirty="0">
                <a:solidFill>
                  <a:srgbClr val="000000"/>
                </a:solidFill>
                <a:latin typeface="Helvetica"/>
                <a:ea typeface="MS PGothic" pitchFamily="34" charset="-128"/>
              </a:rPr>
              <a:t>B </a:t>
            </a:r>
            <a:r>
              <a:rPr kumimoji="1" lang="en-US" altLang="en-US" sz="1800" kern="0" dirty="0">
                <a:solidFill>
                  <a:srgbClr val="000000"/>
                </a:solidFill>
                <a:latin typeface="Helvetica"/>
                <a:ea typeface="MS PGothic" pitchFamily="34" charset="-128"/>
              </a:rPr>
              <a:t>(2 instances), and </a:t>
            </a:r>
            <a:r>
              <a:rPr kumimoji="1" lang="en-US" altLang="en-US" sz="1800" i="1" kern="0" dirty="0">
                <a:solidFill>
                  <a:srgbClr val="000000"/>
                </a:solidFill>
                <a:latin typeface="Helvetica"/>
                <a:ea typeface="MS PGothic" pitchFamily="34" charset="-128"/>
              </a:rPr>
              <a:t>C</a:t>
            </a:r>
            <a:r>
              <a:rPr kumimoji="1" lang="en-US" altLang="en-US" sz="1800" kern="0" dirty="0">
                <a:solidFill>
                  <a:srgbClr val="000000"/>
                </a:solidFill>
                <a:latin typeface="Helvetica"/>
                <a:ea typeface="MS PGothic" pitchFamily="34" charset="-128"/>
              </a:rPr>
              <a:t> (6 instances)</a:t>
            </a:r>
          </a:p>
          <a:p>
            <a:pPr lvl="0" eaLnBrk="0" fontAlgn="base" hangingPunct="0">
              <a:spcBef>
                <a:spcPct val="35000"/>
              </a:spcBef>
              <a:spcAft>
                <a:spcPct val="0"/>
              </a:spcAft>
              <a:buClr>
                <a:srgbClr val="993300"/>
              </a:buClr>
              <a:buSzPct val="90000"/>
              <a:buNone/>
              <a:tabLst>
                <a:tab pos="1428750" algn="l"/>
                <a:tab pos="2338388" algn="ctr"/>
                <a:tab pos="3594100" algn="ctr"/>
                <a:tab pos="4921250" algn="ctr"/>
              </a:tabLst>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1428750" algn="l"/>
                <a:tab pos="2338388" algn="ctr"/>
                <a:tab pos="3594100" algn="ctr"/>
                <a:tab pos="4921250" algn="ctr"/>
              </a:tabLst>
            </a:pPr>
            <a:r>
              <a:rPr kumimoji="1" lang="en-US" altLang="en-US" sz="1800" kern="0" dirty="0">
                <a:solidFill>
                  <a:srgbClr val="000000"/>
                </a:solidFill>
                <a:latin typeface="Helvetica"/>
                <a:ea typeface="MS PGothic" pitchFamily="34" charset="-128"/>
              </a:rPr>
              <a:t>Snapshot at time </a:t>
            </a:r>
            <a:r>
              <a:rPr kumimoji="1" lang="en-US" altLang="en-US" sz="1800" b="1" i="1" kern="0" dirty="0">
                <a:solidFill>
                  <a:srgbClr val="000000"/>
                </a:solidFill>
                <a:latin typeface="Helvetica"/>
                <a:ea typeface="MS PGothic" pitchFamily="34" charset="-128"/>
              </a:rPr>
              <a:t>T</a:t>
            </a:r>
            <a:r>
              <a:rPr kumimoji="1" lang="en-US" altLang="en-US" sz="1800" b="1" kern="0" baseline="-25000" dirty="0">
                <a:solidFill>
                  <a:srgbClr val="000000"/>
                </a:solidFill>
                <a:latin typeface="Helvetica"/>
                <a:ea typeface="MS PGothic" pitchFamily="34" charset="-128"/>
              </a:rPr>
              <a:t>0</a:t>
            </a:r>
            <a:r>
              <a:rPr kumimoji="1" lang="en-US" altLang="en-US" sz="1800" kern="0" dirty="0">
                <a:solidFill>
                  <a:srgbClr val="000000"/>
                </a:solidFill>
                <a:latin typeface="Helvetica"/>
                <a:ea typeface="MS PGothic" pitchFamily="34" charset="-128"/>
              </a:rPr>
              <a:t>:</a:t>
            </a:r>
          </a:p>
          <a:p>
            <a:pPr lvl="0" eaLnBrk="0" fontAlgn="base" hangingPunct="0">
              <a:spcBef>
                <a:spcPct val="35000"/>
              </a:spcBef>
              <a:spcAft>
                <a:spcPct val="0"/>
              </a:spcAft>
              <a:buClr>
                <a:srgbClr val="993300"/>
              </a:buClr>
              <a:buSzPct val="90000"/>
              <a:buNone/>
              <a:tabLst>
                <a:tab pos="1428750" algn="l"/>
                <a:tab pos="2338388" algn="ctr"/>
                <a:tab pos="3594100" algn="ctr"/>
                <a:tab pos="4921250" algn="ctr"/>
              </a:tabLst>
            </a:pPr>
            <a:r>
              <a:rPr kumimoji="1" lang="en-US" altLang="en-US" sz="1800" kern="0" dirty="0">
                <a:solidFill>
                  <a:srgbClr val="000000"/>
                </a:solidFill>
                <a:latin typeface="Helvetica"/>
                <a:ea typeface="MS PGothic" pitchFamily="34" charset="-128"/>
              </a:rPr>
              <a:t>			 </a:t>
            </a:r>
            <a:r>
              <a:rPr kumimoji="1" lang="en-US" altLang="en-US" sz="1800" i="1" u="sng" kern="0" dirty="0">
                <a:solidFill>
                  <a:srgbClr val="000000"/>
                </a:solidFill>
                <a:latin typeface="Helvetica"/>
                <a:ea typeface="MS PGothic" pitchFamily="34" charset="-128"/>
              </a:rPr>
              <a:t>Allocation</a:t>
            </a:r>
            <a:r>
              <a:rPr kumimoji="1" lang="en-US" altLang="en-US" sz="1800" i="1" kern="0" dirty="0">
                <a:solidFill>
                  <a:srgbClr val="000000"/>
                </a:solidFill>
                <a:latin typeface="Helvetica"/>
                <a:ea typeface="MS PGothic" pitchFamily="34" charset="-128"/>
              </a:rPr>
              <a:t>	</a:t>
            </a:r>
            <a:r>
              <a:rPr kumimoji="1" lang="en-US" altLang="en-US" sz="1800" i="1" u="sng" kern="0" dirty="0">
                <a:solidFill>
                  <a:srgbClr val="000000"/>
                </a:solidFill>
                <a:latin typeface="Helvetica"/>
                <a:ea typeface="MS PGothic" pitchFamily="34" charset="-128"/>
              </a:rPr>
              <a:t>Request</a:t>
            </a:r>
            <a:r>
              <a:rPr kumimoji="1" lang="en-US" altLang="en-US" sz="1800" i="1" kern="0" dirty="0">
                <a:solidFill>
                  <a:srgbClr val="000000"/>
                </a:solidFill>
                <a:latin typeface="Helvetica"/>
                <a:ea typeface="MS PGothic" pitchFamily="34" charset="-128"/>
              </a:rPr>
              <a:t>	</a:t>
            </a:r>
            <a:r>
              <a:rPr kumimoji="1" lang="en-US" altLang="en-US" sz="1800" i="1" u="sng" kern="0" dirty="0">
                <a:solidFill>
                  <a:srgbClr val="000000"/>
                </a:solidFill>
                <a:latin typeface="Helvetica"/>
                <a:ea typeface="MS PGothic" pitchFamily="34" charset="-128"/>
              </a:rPr>
              <a:t>Available</a:t>
            </a:r>
          </a:p>
          <a:p>
            <a:pPr lvl="0" eaLnBrk="0" fontAlgn="base" hangingPunct="0">
              <a:spcBef>
                <a:spcPct val="35000"/>
              </a:spcBef>
              <a:spcAft>
                <a:spcPct val="0"/>
              </a:spcAft>
              <a:buClr>
                <a:srgbClr val="993300"/>
              </a:buClr>
              <a:buSzPct val="90000"/>
              <a:buNone/>
              <a:tabLst>
                <a:tab pos="1428750" algn="l"/>
                <a:tab pos="2338388" algn="ctr"/>
                <a:tab pos="3594100" algn="ctr"/>
                <a:tab pos="492125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A B C 	  A B C 	A B C</a:t>
            </a:r>
          </a:p>
          <a:p>
            <a:pPr lvl="0" eaLnBrk="0" fontAlgn="base" hangingPunct="0">
              <a:spcBef>
                <a:spcPct val="35000"/>
              </a:spcBef>
              <a:spcAft>
                <a:spcPct val="0"/>
              </a:spcAft>
              <a:buClr>
                <a:srgbClr val="993300"/>
              </a:buClr>
              <a:buSzPct val="90000"/>
              <a:buNone/>
              <a:tabLst>
                <a:tab pos="1428750" algn="l"/>
                <a:tab pos="2338388" algn="ctr"/>
                <a:tab pos="3594100" algn="ctr"/>
                <a:tab pos="492125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0</a:t>
            </a:r>
            <a:r>
              <a:rPr kumimoji="1" lang="en-US" altLang="en-US" sz="1800" kern="0" dirty="0">
                <a:solidFill>
                  <a:srgbClr val="000000"/>
                </a:solidFill>
                <a:latin typeface="Helvetica"/>
                <a:ea typeface="MS PGothic" pitchFamily="34" charset="-128"/>
              </a:rPr>
              <a:t>	          0 1 0             0 0 0 	0 0 0</a:t>
            </a:r>
          </a:p>
          <a:p>
            <a:pPr lvl="0" eaLnBrk="0" fontAlgn="base" hangingPunct="0">
              <a:spcBef>
                <a:spcPct val="35000"/>
              </a:spcBef>
              <a:spcAft>
                <a:spcPct val="0"/>
              </a:spcAft>
              <a:buClr>
                <a:srgbClr val="993300"/>
              </a:buClr>
              <a:buSzPct val="90000"/>
              <a:buNone/>
              <a:tabLst>
                <a:tab pos="1428750" algn="l"/>
                <a:tab pos="2338388" algn="ctr"/>
                <a:tab pos="3594100" algn="ctr"/>
                <a:tab pos="4921250" algn="ctr"/>
              </a:tabLst>
            </a:pPr>
            <a:r>
              <a:rPr kumimoji="1" lang="en-US" altLang="en-US" sz="1800" i="1" kern="0" dirty="0">
                <a:solidFill>
                  <a:srgbClr val="000000"/>
                </a:solidFill>
                <a:latin typeface="Helvetica"/>
                <a:ea typeface="MS PGothic" pitchFamily="34" charset="-128"/>
              </a:rPr>
              <a:t>             P</a:t>
            </a:r>
            <a:r>
              <a:rPr kumimoji="1" lang="en-US" altLang="en-US" sz="1800" kern="0" baseline="-25000" dirty="0">
                <a:solidFill>
                  <a:srgbClr val="000000"/>
                </a:solidFill>
                <a:latin typeface="Helvetica"/>
                <a:ea typeface="MS PGothic" pitchFamily="34" charset="-128"/>
              </a:rPr>
              <a:t>1</a:t>
            </a:r>
            <a:r>
              <a:rPr kumimoji="1" lang="en-US" altLang="en-US" sz="1800" kern="0" dirty="0">
                <a:solidFill>
                  <a:srgbClr val="000000"/>
                </a:solidFill>
                <a:latin typeface="Helvetica"/>
                <a:ea typeface="MS PGothic" pitchFamily="34" charset="-128"/>
              </a:rPr>
              <a:t>	          	2 0 0 	  2 0 2</a:t>
            </a:r>
          </a:p>
          <a:p>
            <a:pPr lvl="0" eaLnBrk="0" fontAlgn="base" hangingPunct="0">
              <a:spcBef>
                <a:spcPct val="35000"/>
              </a:spcBef>
              <a:spcAft>
                <a:spcPct val="0"/>
              </a:spcAft>
              <a:buClr>
                <a:srgbClr val="993300"/>
              </a:buClr>
              <a:buSzPct val="90000"/>
              <a:buNone/>
              <a:tabLst>
                <a:tab pos="1428750" algn="l"/>
                <a:tab pos="2338388" algn="ctr"/>
                <a:tab pos="3594100" algn="ctr"/>
                <a:tab pos="4921250" algn="ctr"/>
              </a:tabLst>
            </a:pPr>
            <a:r>
              <a:rPr kumimoji="1" lang="en-US" altLang="en-US" sz="1800" i="1" kern="0" dirty="0">
                <a:solidFill>
                  <a:srgbClr val="000000"/>
                </a:solidFill>
                <a:latin typeface="Helvetica"/>
                <a:ea typeface="MS PGothic" pitchFamily="34" charset="-128"/>
              </a:rPr>
              <a:t>             P</a:t>
            </a:r>
            <a:r>
              <a:rPr kumimoji="1" lang="en-US" altLang="en-US" sz="1800" kern="0" baseline="-25000" dirty="0">
                <a:solidFill>
                  <a:srgbClr val="000000"/>
                </a:solidFill>
                <a:latin typeface="Helvetica"/>
                <a:ea typeface="MS PGothic" pitchFamily="34" charset="-128"/>
              </a:rPr>
              <a:t>2</a:t>
            </a:r>
            <a:r>
              <a:rPr kumimoji="1" lang="en-US" altLang="en-US" sz="1800" kern="0" dirty="0">
                <a:solidFill>
                  <a:srgbClr val="000000"/>
                </a:solidFill>
                <a:latin typeface="Helvetica"/>
                <a:ea typeface="MS PGothic" pitchFamily="34" charset="-128"/>
              </a:rPr>
              <a:t>		          3 0 3             0 0 0 </a:t>
            </a:r>
          </a:p>
          <a:p>
            <a:pPr lvl="0" eaLnBrk="0" fontAlgn="base" hangingPunct="0">
              <a:spcBef>
                <a:spcPct val="35000"/>
              </a:spcBef>
              <a:spcAft>
                <a:spcPct val="0"/>
              </a:spcAft>
              <a:buClr>
                <a:srgbClr val="993300"/>
              </a:buClr>
              <a:buSzPct val="90000"/>
              <a:buNone/>
              <a:tabLst>
                <a:tab pos="1428750" algn="l"/>
                <a:tab pos="2338388" algn="ctr"/>
                <a:tab pos="3594100" algn="ctr"/>
                <a:tab pos="4921250" algn="ctr"/>
              </a:tabLst>
            </a:pPr>
            <a:r>
              <a:rPr kumimoji="1" lang="en-US" altLang="en-US" sz="1800" i="1" kern="0" dirty="0">
                <a:solidFill>
                  <a:srgbClr val="000000"/>
                </a:solidFill>
                <a:latin typeface="Helvetica"/>
                <a:ea typeface="MS PGothic" pitchFamily="34" charset="-128"/>
              </a:rPr>
              <a:t>             P</a:t>
            </a:r>
            <a:r>
              <a:rPr kumimoji="1" lang="en-US" altLang="en-US" sz="1800" kern="0" baseline="-25000" dirty="0">
                <a:solidFill>
                  <a:srgbClr val="000000"/>
                </a:solidFill>
                <a:latin typeface="Helvetica"/>
                <a:ea typeface="MS PGothic" pitchFamily="34" charset="-128"/>
              </a:rPr>
              <a:t>3</a:t>
            </a:r>
            <a:r>
              <a:rPr kumimoji="1" lang="en-US" altLang="en-US" sz="1800" kern="0" dirty="0">
                <a:solidFill>
                  <a:srgbClr val="000000"/>
                </a:solidFill>
                <a:latin typeface="Helvetica"/>
                <a:ea typeface="MS PGothic" pitchFamily="34" charset="-128"/>
              </a:rPr>
              <a:t>		2 1 1 	   1 0 0 </a:t>
            </a:r>
          </a:p>
          <a:p>
            <a:pPr lvl="0" eaLnBrk="0" fontAlgn="base" hangingPunct="0">
              <a:spcBef>
                <a:spcPct val="35000"/>
              </a:spcBef>
              <a:spcAft>
                <a:spcPct val="0"/>
              </a:spcAft>
              <a:buClr>
                <a:srgbClr val="993300"/>
              </a:buClr>
              <a:buSzPct val="90000"/>
              <a:buNone/>
              <a:tabLst>
                <a:tab pos="1428750" algn="l"/>
                <a:tab pos="2338388" algn="ctr"/>
                <a:tab pos="3594100" algn="ctr"/>
                <a:tab pos="492125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4	</a:t>
            </a:r>
            <a:r>
              <a:rPr kumimoji="1" lang="en-US" altLang="en-US" sz="1800" kern="0" dirty="0">
                <a:solidFill>
                  <a:srgbClr val="000000"/>
                </a:solidFill>
                <a:latin typeface="Helvetica"/>
                <a:ea typeface="MS PGothic" pitchFamily="34" charset="-128"/>
              </a:rPr>
              <a:t>	0 0 2 	   0 0 2</a:t>
            </a:r>
          </a:p>
          <a:p>
            <a:pPr lvl="0" eaLnBrk="0" fontAlgn="base" hangingPunct="0">
              <a:spcBef>
                <a:spcPct val="35000"/>
              </a:spcBef>
              <a:spcAft>
                <a:spcPct val="0"/>
              </a:spcAft>
              <a:buClr>
                <a:srgbClr val="993300"/>
              </a:buClr>
              <a:buSzPct val="90000"/>
              <a:buNone/>
              <a:tabLst>
                <a:tab pos="1428750" algn="l"/>
                <a:tab pos="2338388" algn="ctr"/>
                <a:tab pos="3594100" algn="ctr"/>
                <a:tab pos="4921250" algn="ctr"/>
              </a:tabLst>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1428750" algn="l"/>
                <a:tab pos="2338388" algn="ctr"/>
                <a:tab pos="3594100" algn="ctr"/>
                <a:tab pos="4921250" algn="ctr"/>
              </a:tabLst>
            </a:pPr>
            <a:r>
              <a:rPr kumimoji="1" lang="en-US" altLang="en-US" sz="1800" kern="0" dirty="0">
                <a:solidFill>
                  <a:srgbClr val="000000"/>
                </a:solidFill>
                <a:latin typeface="Helvetica"/>
                <a:ea typeface="MS PGothic" pitchFamily="34" charset="-128"/>
              </a:rPr>
              <a:t>Sequence &lt;</a:t>
            </a:r>
            <a:r>
              <a:rPr kumimoji="1" lang="en-US" altLang="en-US" sz="1800" b="1" i="1" kern="0" dirty="0">
                <a:solidFill>
                  <a:srgbClr val="000000"/>
                </a:solidFill>
                <a:latin typeface="Helvetica"/>
                <a:ea typeface="MS PGothic" pitchFamily="34" charset="-128"/>
              </a:rPr>
              <a:t>P</a:t>
            </a:r>
            <a:r>
              <a:rPr kumimoji="1" lang="en-US" altLang="en-US" sz="1800" b="1" i="1" kern="0" baseline="-25000" dirty="0">
                <a:solidFill>
                  <a:srgbClr val="000000"/>
                </a:solidFill>
                <a:latin typeface="Helvetica"/>
                <a:ea typeface="MS PGothic" pitchFamily="34" charset="-128"/>
              </a:rPr>
              <a:t>0</a:t>
            </a:r>
            <a:r>
              <a:rPr kumimoji="1" lang="en-US" altLang="en-US" sz="1800" b="1" i="1" kern="0" dirty="0">
                <a:solidFill>
                  <a:srgbClr val="000000"/>
                </a:solidFill>
                <a:latin typeface="Helvetica"/>
                <a:ea typeface="MS PGothic" pitchFamily="34" charset="-128"/>
              </a:rPr>
              <a:t>, P</a:t>
            </a:r>
            <a:r>
              <a:rPr kumimoji="1" lang="en-US" altLang="en-US" sz="1800" b="1" i="1" kern="0" baseline="-25000" dirty="0">
                <a:solidFill>
                  <a:srgbClr val="000000"/>
                </a:solidFill>
                <a:latin typeface="Helvetica"/>
                <a:ea typeface="MS PGothic" pitchFamily="34" charset="-128"/>
              </a:rPr>
              <a:t>2</a:t>
            </a:r>
            <a:r>
              <a:rPr kumimoji="1" lang="en-US" altLang="en-US" sz="1800" b="1" i="1" kern="0" dirty="0">
                <a:solidFill>
                  <a:srgbClr val="000000"/>
                </a:solidFill>
                <a:latin typeface="Helvetica"/>
                <a:ea typeface="MS PGothic" pitchFamily="34" charset="-128"/>
              </a:rPr>
              <a:t>, P</a:t>
            </a:r>
            <a:r>
              <a:rPr kumimoji="1" lang="en-US" altLang="en-US" sz="1800" b="1" i="1" kern="0" baseline="-25000" dirty="0">
                <a:solidFill>
                  <a:srgbClr val="000000"/>
                </a:solidFill>
                <a:latin typeface="Helvetica"/>
                <a:ea typeface="MS PGothic" pitchFamily="34" charset="-128"/>
              </a:rPr>
              <a:t>3</a:t>
            </a:r>
            <a:r>
              <a:rPr kumimoji="1" lang="en-US" altLang="en-US" sz="1800" b="1" i="1" kern="0" dirty="0">
                <a:solidFill>
                  <a:srgbClr val="000000"/>
                </a:solidFill>
                <a:latin typeface="Helvetica"/>
                <a:ea typeface="MS PGothic" pitchFamily="34" charset="-128"/>
              </a:rPr>
              <a:t>, P</a:t>
            </a:r>
            <a:r>
              <a:rPr kumimoji="1" lang="en-US" altLang="en-US" sz="1800" b="1" i="1" kern="0" baseline="-25000" dirty="0">
                <a:solidFill>
                  <a:srgbClr val="000000"/>
                </a:solidFill>
                <a:latin typeface="Helvetica"/>
                <a:ea typeface="MS PGothic" pitchFamily="34" charset="-128"/>
              </a:rPr>
              <a:t>1</a:t>
            </a:r>
            <a:r>
              <a:rPr kumimoji="1" lang="en-US" altLang="en-US" sz="1800" b="1" i="1" kern="0" dirty="0">
                <a:solidFill>
                  <a:srgbClr val="000000"/>
                </a:solidFill>
                <a:latin typeface="Helvetica"/>
                <a:ea typeface="MS PGothic" pitchFamily="34" charset="-128"/>
              </a:rPr>
              <a:t>, P</a:t>
            </a:r>
            <a:r>
              <a:rPr kumimoji="1" lang="en-US" altLang="en-US" sz="1800" b="1" i="1" kern="0" baseline="-25000" dirty="0">
                <a:solidFill>
                  <a:srgbClr val="000000"/>
                </a:solidFill>
                <a:latin typeface="Helvetica"/>
                <a:ea typeface="MS PGothic" pitchFamily="34" charset="-128"/>
              </a:rPr>
              <a:t>4</a:t>
            </a:r>
            <a:r>
              <a:rPr kumimoji="1" lang="en-US" altLang="en-US" sz="1800" kern="0" dirty="0">
                <a:solidFill>
                  <a:srgbClr val="000000"/>
                </a:solidFill>
                <a:latin typeface="Helvetica"/>
                <a:ea typeface="MS PGothic" pitchFamily="34" charset="-128"/>
              </a:rPr>
              <a:t>&gt; will result in </a:t>
            </a:r>
            <a:r>
              <a:rPr kumimoji="1" lang="en-US" altLang="en-US" sz="1800" b="1" i="1" kern="0" dirty="0">
                <a:solidFill>
                  <a:srgbClr val="000000"/>
                </a:solidFill>
                <a:latin typeface="Helvetica"/>
                <a:ea typeface="MS PGothic" pitchFamily="34" charset="-128"/>
              </a:rPr>
              <a:t>Finish[i] = true </a:t>
            </a:r>
            <a:r>
              <a:rPr kumimoji="1" lang="en-US" altLang="en-US" sz="1800" kern="0" dirty="0">
                <a:solidFill>
                  <a:srgbClr val="000000"/>
                </a:solidFill>
                <a:latin typeface="Helvetica"/>
                <a:ea typeface="MS PGothic" pitchFamily="34" charset="-128"/>
              </a:rPr>
              <a:t>for all </a:t>
            </a:r>
            <a:r>
              <a:rPr kumimoji="1" lang="en-US" altLang="en-US" sz="1800" b="1" i="1" kern="0" dirty="0">
                <a:solidFill>
                  <a:srgbClr val="000000"/>
                </a:solidFill>
                <a:latin typeface="Helvetica"/>
                <a:ea typeface="MS PGothic" pitchFamily="34" charset="-128"/>
              </a:rPr>
              <a:t>i</a:t>
            </a:r>
            <a:endParaRPr kumimoji="1" lang="en-US" altLang="en-US" sz="1800" b="1"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None/>
              <a:tabLst>
                <a:tab pos="1428750" algn="l"/>
                <a:tab pos="2338388" algn="ctr"/>
                <a:tab pos="3594100" algn="ctr"/>
                <a:tab pos="4921250" algn="ctr"/>
              </a:tabLst>
            </a:pPr>
            <a:endParaRPr kumimoji="1" lang="en-US" altLang="en-US" sz="1800" kern="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763659" y="838200"/>
            <a:ext cx="766445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Example of Detection Algorithm</a:t>
            </a:r>
          </a:p>
        </p:txBody>
      </p:sp>
    </p:spTree>
    <p:extLst>
      <p:ext uri="{BB962C8B-B14F-4D97-AF65-F5344CB8AC3E}">
        <p14:creationId xmlns="" xmlns:p14="http://schemas.microsoft.com/office/powerpoint/2010/main" val="1946375701"/>
      </p:ext>
    </p:extLst>
  </p:cSld>
  <p:clrMapOvr>
    <a:masterClrMapping/>
  </p:clrMapOvr>
  <p:transition>
    <p:pull dir="rd"/>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tabLst>
                <a:tab pos="2800350" algn="l"/>
                <a:tab pos="3708400" algn="ctr"/>
              </a:tabLst>
            </a:pPr>
            <a:r>
              <a:rPr kumimoji="1" lang="en-US" altLang="en-US" sz="1800" b="1" i="1" kern="0" dirty="0">
                <a:solidFill>
                  <a:srgbClr val="000000"/>
                </a:solidFill>
                <a:latin typeface="Helvetica"/>
                <a:ea typeface="MS PGothic" pitchFamily="34" charset="-128"/>
              </a:rPr>
              <a:t>P</a:t>
            </a:r>
            <a:r>
              <a:rPr kumimoji="1" lang="en-US" altLang="en-US" sz="1800" b="1" kern="0" baseline="-25000" dirty="0">
                <a:solidFill>
                  <a:srgbClr val="000000"/>
                </a:solidFill>
                <a:latin typeface="Helvetica"/>
                <a:ea typeface="MS PGothic" pitchFamily="34" charset="-128"/>
              </a:rPr>
              <a:t>2</a:t>
            </a:r>
            <a:r>
              <a:rPr kumimoji="1" lang="en-US" altLang="en-US" sz="1800" kern="0" dirty="0">
                <a:solidFill>
                  <a:srgbClr val="000000"/>
                </a:solidFill>
                <a:latin typeface="Helvetica"/>
                <a:ea typeface="MS PGothic" pitchFamily="34" charset="-128"/>
              </a:rPr>
              <a:t> requests an additional instance of type</a:t>
            </a:r>
            <a:r>
              <a:rPr kumimoji="1" lang="en-US" altLang="en-US" sz="1800" i="1" kern="0" dirty="0">
                <a:solidFill>
                  <a:srgbClr val="000000"/>
                </a:solidFill>
                <a:latin typeface="Helvetica"/>
                <a:ea typeface="MS PGothic" pitchFamily="34" charset="-128"/>
              </a:rPr>
              <a:t> </a:t>
            </a:r>
            <a:r>
              <a:rPr kumimoji="1" lang="en-US" altLang="en-US" sz="1800" b="1" i="1" kern="0" dirty="0">
                <a:solidFill>
                  <a:srgbClr val="000000"/>
                </a:solidFill>
                <a:latin typeface="Helvetica"/>
                <a:ea typeface="MS PGothic" pitchFamily="34" charset="-128"/>
              </a:rPr>
              <a:t>C</a:t>
            </a:r>
            <a:endParaRPr kumimoji="1" lang="en-US" altLang="en-US" sz="1800" b="1"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None/>
              <a:tabLst>
                <a:tab pos="2800350" algn="l"/>
                <a:tab pos="3708400" algn="ctr"/>
              </a:tabLst>
            </a:pPr>
            <a:r>
              <a:rPr kumimoji="1" lang="en-US" altLang="en-US" sz="1800" kern="0" dirty="0">
                <a:solidFill>
                  <a:srgbClr val="000000"/>
                </a:solidFill>
                <a:latin typeface="Helvetica"/>
                <a:ea typeface="MS PGothic" pitchFamily="34" charset="-128"/>
              </a:rPr>
              <a:t>			</a:t>
            </a:r>
            <a:r>
              <a:rPr kumimoji="1" lang="en-US" altLang="en-US" sz="1800" i="1" u="sng" kern="0" dirty="0">
                <a:solidFill>
                  <a:srgbClr val="000000"/>
                </a:solidFill>
                <a:latin typeface="Helvetica"/>
                <a:ea typeface="MS PGothic" pitchFamily="34" charset="-128"/>
              </a:rPr>
              <a:t>Request</a:t>
            </a:r>
            <a:endParaRPr kumimoji="1" lang="en-US" altLang="en-US" sz="1800" i="1"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None/>
              <a:tabLst>
                <a:tab pos="2800350" algn="l"/>
                <a:tab pos="3708400" algn="ctr"/>
              </a:tabLst>
            </a:pPr>
            <a:r>
              <a:rPr kumimoji="1" lang="en-US" altLang="en-US" sz="1800" i="1" kern="0" dirty="0">
                <a:solidFill>
                  <a:srgbClr val="000000"/>
                </a:solidFill>
                <a:latin typeface="Helvetica"/>
                <a:ea typeface="MS PGothic" pitchFamily="34" charset="-128"/>
              </a:rPr>
              <a:t>			A B C</a:t>
            </a:r>
          </a:p>
          <a:p>
            <a:pPr lvl="0" eaLnBrk="0" fontAlgn="base" hangingPunct="0">
              <a:spcBef>
                <a:spcPct val="35000"/>
              </a:spcBef>
              <a:spcAft>
                <a:spcPct val="0"/>
              </a:spcAft>
              <a:buClr>
                <a:srgbClr val="993300"/>
              </a:buClr>
              <a:buSzPct val="90000"/>
              <a:buNone/>
              <a:tabLst>
                <a:tab pos="2800350" algn="l"/>
                <a:tab pos="370840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0</a:t>
            </a:r>
            <a:r>
              <a:rPr kumimoji="1" lang="en-US" altLang="en-US" sz="1800" kern="0" dirty="0">
                <a:solidFill>
                  <a:srgbClr val="000000"/>
                </a:solidFill>
                <a:latin typeface="Helvetica"/>
                <a:ea typeface="MS PGothic" pitchFamily="34" charset="-128"/>
              </a:rPr>
              <a:t>	0 0 0</a:t>
            </a:r>
          </a:p>
          <a:p>
            <a:pPr lvl="0" eaLnBrk="0" fontAlgn="base" hangingPunct="0">
              <a:spcBef>
                <a:spcPct val="35000"/>
              </a:spcBef>
              <a:spcAft>
                <a:spcPct val="0"/>
              </a:spcAft>
              <a:buClr>
                <a:srgbClr val="993300"/>
              </a:buClr>
              <a:buSzPct val="90000"/>
              <a:buNone/>
              <a:tabLst>
                <a:tab pos="2800350" algn="l"/>
                <a:tab pos="370840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1</a:t>
            </a:r>
            <a:r>
              <a:rPr kumimoji="1" lang="en-US" altLang="en-US" sz="1800" kern="0" dirty="0">
                <a:solidFill>
                  <a:srgbClr val="000000"/>
                </a:solidFill>
                <a:latin typeface="Helvetica"/>
                <a:ea typeface="MS PGothic" pitchFamily="34" charset="-128"/>
              </a:rPr>
              <a:t>	2 0 2</a:t>
            </a:r>
          </a:p>
          <a:p>
            <a:pPr lvl="0" eaLnBrk="0" fontAlgn="base" hangingPunct="0">
              <a:spcBef>
                <a:spcPct val="35000"/>
              </a:spcBef>
              <a:spcAft>
                <a:spcPct val="0"/>
              </a:spcAft>
              <a:buClr>
                <a:srgbClr val="993300"/>
              </a:buClr>
              <a:buSzPct val="90000"/>
              <a:buNone/>
              <a:tabLst>
                <a:tab pos="2800350" algn="l"/>
                <a:tab pos="370840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2</a:t>
            </a:r>
            <a:r>
              <a:rPr kumimoji="1" lang="en-US" altLang="en-US" sz="1800" kern="0" dirty="0">
                <a:solidFill>
                  <a:srgbClr val="000000"/>
                </a:solidFill>
                <a:latin typeface="Helvetica"/>
                <a:ea typeface="MS PGothic" pitchFamily="34" charset="-128"/>
              </a:rPr>
              <a:t>	0 0 1</a:t>
            </a:r>
          </a:p>
          <a:p>
            <a:pPr lvl="0" eaLnBrk="0" fontAlgn="base" hangingPunct="0">
              <a:spcBef>
                <a:spcPct val="35000"/>
              </a:spcBef>
              <a:spcAft>
                <a:spcPct val="0"/>
              </a:spcAft>
              <a:buClr>
                <a:srgbClr val="993300"/>
              </a:buClr>
              <a:buSzPct val="90000"/>
              <a:buNone/>
              <a:tabLst>
                <a:tab pos="2800350" algn="l"/>
                <a:tab pos="370840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3</a:t>
            </a:r>
            <a:r>
              <a:rPr kumimoji="1" lang="en-US" altLang="en-US" sz="1800" kern="0" dirty="0">
                <a:solidFill>
                  <a:srgbClr val="000000"/>
                </a:solidFill>
                <a:latin typeface="Helvetica"/>
                <a:ea typeface="MS PGothic" pitchFamily="34" charset="-128"/>
              </a:rPr>
              <a:t>	1 0 0 </a:t>
            </a:r>
          </a:p>
          <a:p>
            <a:pPr lvl="0" eaLnBrk="0" fontAlgn="base" hangingPunct="0">
              <a:spcBef>
                <a:spcPct val="35000"/>
              </a:spcBef>
              <a:spcAft>
                <a:spcPct val="0"/>
              </a:spcAft>
              <a:buClr>
                <a:srgbClr val="993300"/>
              </a:buClr>
              <a:buSzPct val="90000"/>
              <a:buNone/>
              <a:tabLst>
                <a:tab pos="2800350" algn="l"/>
                <a:tab pos="370840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kern="0" baseline="-25000" dirty="0">
                <a:solidFill>
                  <a:srgbClr val="000000"/>
                </a:solidFill>
                <a:latin typeface="Helvetica"/>
                <a:ea typeface="MS PGothic" pitchFamily="34" charset="-128"/>
              </a:rPr>
              <a:t>4</a:t>
            </a:r>
            <a:r>
              <a:rPr kumimoji="1" lang="en-US" altLang="en-US" sz="1800" kern="0" dirty="0">
                <a:solidFill>
                  <a:srgbClr val="000000"/>
                </a:solidFill>
                <a:latin typeface="Helvetica"/>
                <a:ea typeface="MS PGothic" pitchFamily="34" charset="-128"/>
              </a:rPr>
              <a:t>	0 0 2</a:t>
            </a:r>
          </a:p>
          <a:p>
            <a:pPr lvl="0" eaLnBrk="0" fontAlgn="base" hangingPunct="0">
              <a:spcBef>
                <a:spcPct val="35000"/>
              </a:spcBef>
              <a:spcAft>
                <a:spcPct val="0"/>
              </a:spcAft>
              <a:buClr>
                <a:srgbClr val="993300"/>
              </a:buClr>
              <a:buSzPct val="90000"/>
              <a:buNone/>
              <a:tabLst>
                <a:tab pos="2800350" algn="l"/>
                <a:tab pos="3708400" algn="ctr"/>
              </a:tabLst>
            </a:pP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2800350" algn="l"/>
                <a:tab pos="3708400" algn="ctr"/>
              </a:tabLst>
            </a:pPr>
            <a:r>
              <a:rPr kumimoji="1" lang="en-US" altLang="en-US" sz="1800" kern="0" dirty="0">
                <a:solidFill>
                  <a:srgbClr val="000000"/>
                </a:solidFill>
                <a:latin typeface="Helvetica"/>
                <a:ea typeface="MS PGothic" pitchFamily="34" charset="-128"/>
              </a:rPr>
              <a:t>State of system?</a:t>
            </a:r>
          </a:p>
          <a:p>
            <a:pPr lvl="1" eaLnBrk="0" fontAlgn="base" hangingPunct="0">
              <a:spcBef>
                <a:spcPct val="35000"/>
              </a:spcBef>
              <a:spcAft>
                <a:spcPct val="0"/>
              </a:spcAft>
              <a:buClr>
                <a:srgbClr val="CC6600"/>
              </a:buClr>
              <a:buSzPct val="80000"/>
              <a:buFont typeface="Monotype Sorts" pitchFamily="-84" charset="2"/>
              <a:buChar char="l"/>
              <a:tabLst>
                <a:tab pos="2800350" algn="l"/>
                <a:tab pos="3708400" algn="ctr"/>
              </a:tabLst>
            </a:pPr>
            <a:r>
              <a:rPr kumimoji="1" lang="en-US" altLang="en-US" sz="1800" kern="0" dirty="0">
                <a:solidFill>
                  <a:srgbClr val="000000"/>
                </a:solidFill>
                <a:latin typeface="Helvetica"/>
                <a:ea typeface="MS PGothic" pitchFamily="34" charset="-128"/>
              </a:rPr>
              <a:t>Can reclaim resources held by process </a:t>
            </a:r>
            <a:r>
              <a:rPr kumimoji="1" lang="en-US" altLang="en-US" sz="1800" b="1" i="1" kern="0" dirty="0">
                <a:solidFill>
                  <a:srgbClr val="000000"/>
                </a:solidFill>
                <a:latin typeface="Helvetica"/>
                <a:ea typeface="MS PGothic" pitchFamily="34" charset="-128"/>
              </a:rPr>
              <a:t>P</a:t>
            </a:r>
            <a:r>
              <a:rPr kumimoji="1" lang="en-US" altLang="en-US" sz="1800" b="1" kern="0" baseline="-25000" dirty="0">
                <a:solidFill>
                  <a:srgbClr val="000000"/>
                </a:solidFill>
                <a:latin typeface="Helvetica"/>
                <a:ea typeface="MS PGothic" pitchFamily="34" charset="-128"/>
              </a:rPr>
              <a:t>0</a:t>
            </a:r>
            <a:r>
              <a:rPr kumimoji="1" lang="en-US" altLang="en-US" sz="1800" kern="0" dirty="0">
                <a:solidFill>
                  <a:srgbClr val="000000"/>
                </a:solidFill>
                <a:latin typeface="Helvetica"/>
                <a:ea typeface="MS PGothic" pitchFamily="34" charset="-128"/>
              </a:rPr>
              <a:t>, but insufficient resources to fulfill other processes; requests</a:t>
            </a:r>
          </a:p>
          <a:p>
            <a:pPr lvl="1" eaLnBrk="0" fontAlgn="base" hangingPunct="0">
              <a:spcBef>
                <a:spcPct val="35000"/>
              </a:spcBef>
              <a:spcAft>
                <a:spcPct val="0"/>
              </a:spcAft>
              <a:buClr>
                <a:srgbClr val="CC6600"/>
              </a:buClr>
              <a:buSzPct val="80000"/>
              <a:buFont typeface="Monotype Sorts" pitchFamily="-84" charset="2"/>
              <a:buChar char="l"/>
              <a:tabLst>
                <a:tab pos="2800350" algn="l"/>
                <a:tab pos="3708400" algn="ctr"/>
              </a:tabLst>
            </a:pPr>
            <a:r>
              <a:rPr kumimoji="1" lang="en-US" altLang="en-US" sz="1800" kern="0" dirty="0">
                <a:solidFill>
                  <a:srgbClr val="000000"/>
                </a:solidFill>
                <a:latin typeface="Helvetica"/>
                <a:ea typeface="MS PGothic" pitchFamily="34" charset="-128"/>
              </a:rPr>
              <a:t>Deadlock exists, consisting of processes </a:t>
            </a:r>
            <a:r>
              <a:rPr kumimoji="1" lang="en-US" altLang="en-US" sz="1800" b="1" i="1" kern="0" dirty="0">
                <a:solidFill>
                  <a:srgbClr val="000000"/>
                </a:solidFill>
                <a:latin typeface="Helvetica"/>
                <a:ea typeface="MS PGothic" pitchFamily="34" charset="-128"/>
              </a:rPr>
              <a:t>P</a:t>
            </a:r>
            <a:r>
              <a:rPr kumimoji="1" lang="en-US" altLang="en-US" sz="1800" b="1" kern="0" baseline="-25000" dirty="0">
                <a:solidFill>
                  <a:srgbClr val="000000"/>
                </a:solidFill>
                <a:latin typeface="Helvetica"/>
                <a:ea typeface="MS PGothic" pitchFamily="34" charset="-128"/>
              </a:rPr>
              <a:t>1</a:t>
            </a:r>
            <a:r>
              <a:rPr kumimoji="1" lang="en-US" altLang="en-US" sz="1800" b="1" kern="0" dirty="0">
                <a:solidFill>
                  <a:srgbClr val="000000"/>
                </a:solidFill>
                <a:latin typeface="Helvetica"/>
                <a:ea typeface="MS PGothic" pitchFamily="34" charset="-128"/>
              </a:rPr>
              <a:t>, </a:t>
            </a:r>
            <a:r>
              <a:rPr kumimoji="1" lang="en-US" altLang="en-US" sz="1800" b="1" kern="0" baseline="-25000" dirty="0">
                <a:solidFill>
                  <a:srgbClr val="000000"/>
                </a:solidFill>
                <a:latin typeface="Helvetica"/>
                <a:ea typeface="MS PGothic" pitchFamily="34" charset="-128"/>
              </a:rPr>
              <a:t> </a:t>
            </a:r>
            <a:r>
              <a:rPr kumimoji="1" lang="en-US" altLang="en-US" sz="1800" b="1" i="1" kern="0" dirty="0">
                <a:solidFill>
                  <a:srgbClr val="000000"/>
                </a:solidFill>
                <a:latin typeface="Helvetica"/>
                <a:ea typeface="MS PGothic" pitchFamily="34" charset="-128"/>
              </a:rPr>
              <a:t>P</a:t>
            </a:r>
            <a:r>
              <a:rPr kumimoji="1" lang="en-US" altLang="en-US" sz="1800" b="1" kern="0" baseline="-25000" dirty="0">
                <a:solidFill>
                  <a:srgbClr val="000000"/>
                </a:solidFill>
                <a:latin typeface="Helvetica"/>
                <a:ea typeface="MS PGothic" pitchFamily="34" charset="-128"/>
              </a:rPr>
              <a:t>2</a:t>
            </a:r>
            <a:r>
              <a:rPr kumimoji="1" lang="en-US" altLang="en-US" sz="1800" b="1" kern="0" dirty="0">
                <a:solidFill>
                  <a:srgbClr val="000000"/>
                </a:solidFill>
                <a:latin typeface="Helvetica"/>
                <a:ea typeface="MS PGothic" pitchFamily="34" charset="-128"/>
              </a:rPr>
              <a:t>, </a:t>
            </a:r>
            <a:r>
              <a:rPr kumimoji="1" lang="en-US" altLang="en-US" sz="1800" b="1" i="1" kern="0" dirty="0">
                <a:solidFill>
                  <a:srgbClr val="000000"/>
                </a:solidFill>
                <a:latin typeface="Helvetica"/>
                <a:ea typeface="MS PGothic" pitchFamily="34" charset="-128"/>
              </a:rPr>
              <a:t>P</a:t>
            </a:r>
            <a:r>
              <a:rPr kumimoji="1" lang="en-US" altLang="en-US" sz="1800" b="1" kern="0" baseline="-25000" dirty="0">
                <a:solidFill>
                  <a:srgbClr val="000000"/>
                </a:solidFill>
                <a:latin typeface="Helvetica"/>
                <a:ea typeface="MS PGothic" pitchFamily="34" charset="-128"/>
              </a:rPr>
              <a:t>3</a:t>
            </a:r>
            <a:r>
              <a:rPr kumimoji="1" lang="en-US" altLang="en-US" sz="1800" kern="0" dirty="0">
                <a:solidFill>
                  <a:srgbClr val="000000"/>
                </a:solidFill>
                <a:latin typeface="Helvetica"/>
                <a:ea typeface="MS PGothic" pitchFamily="34" charset="-128"/>
              </a:rPr>
              <a:t>, and </a:t>
            </a:r>
            <a:r>
              <a:rPr kumimoji="1" lang="en-US" altLang="en-US" sz="1800" b="1" i="1" kern="0" dirty="0">
                <a:solidFill>
                  <a:srgbClr val="000000"/>
                </a:solidFill>
                <a:latin typeface="Helvetica"/>
                <a:ea typeface="MS PGothic" pitchFamily="34" charset="-128"/>
              </a:rPr>
              <a:t>P</a:t>
            </a:r>
            <a:r>
              <a:rPr kumimoji="1" lang="en-US" altLang="en-US" sz="1800" b="1" kern="0" baseline="-25000" dirty="0">
                <a:solidFill>
                  <a:srgbClr val="000000"/>
                </a:solidFill>
                <a:latin typeface="Helvetica"/>
                <a:ea typeface="MS PGothic" pitchFamily="34" charset="-128"/>
              </a:rPr>
              <a:t>4</a:t>
            </a:r>
            <a:endParaRPr kumimoji="1" lang="en-US" altLang="en-US" sz="1800" b="1" kern="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457200" y="838200"/>
            <a:ext cx="8229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Example (Cont.)</a:t>
            </a:r>
          </a:p>
        </p:txBody>
      </p:sp>
    </p:spTree>
    <p:extLst>
      <p:ext uri="{BB962C8B-B14F-4D97-AF65-F5344CB8AC3E}">
        <p14:creationId xmlns="" xmlns:p14="http://schemas.microsoft.com/office/powerpoint/2010/main" val="649116141"/>
      </p:ext>
    </p:extLst>
  </p:cSld>
  <p:clrMapOvr>
    <a:masterClrMapping/>
  </p:clrMapOvr>
  <p:transition>
    <p:pull dir="rd"/>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When, and how often, to invoke depends on:</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How often a deadlock is likely to occur?</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How many processes will need to be rolled back?</a:t>
            </a:r>
          </a:p>
          <a:p>
            <a:pPr marL="1085850" lvl="2" eaLnBrk="0" fontAlgn="base" hangingPunct="0">
              <a:spcBef>
                <a:spcPct val="35000"/>
              </a:spcBef>
              <a:spcAft>
                <a:spcPct val="0"/>
              </a:spcAft>
              <a:buClr>
                <a:srgbClr val="009900"/>
              </a:buClr>
              <a:buSzPct val="75000"/>
              <a:buFont typeface="Webdings" pitchFamily="18" charset="2"/>
              <a:buChar char="4"/>
            </a:pPr>
            <a:r>
              <a:rPr kumimoji="1" lang="en-US" altLang="en-US" sz="1800" kern="0" dirty="0">
                <a:solidFill>
                  <a:srgbClr val="000000"/>
                </a:solidFill>
                <a:latin typeface="Helvetica"/>
                <a:ea typeface="MS PGothic" pitchFamily="34" charset="-128"/>
              </a:rPr>
              <a:t>one for each disjoint cycle</a:t>
            </a:r>
            <a:br>
              <a:rPr kumimoji="1" lang="en-US" altLang="en-US" sz="1800" kern="0" dirty="0">
                <a:solidFill>
                  <a:srgbClr val="000000"/>
                </a:solidFill>
                <a:latin typeface="Helvetica"/>
                <a:ea typeface="MS PGothic" pitchFamily="34" charset="-128"/>
              </a:rPr>
            </a:b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If detection algorithm is invoked arbitrarily, there may be many cycles in the resource graph and so we would not be able to tell which of the many deadlocked processes </a:t>
            </a:r>
            <a:r>
              <a:rPr kumimoji="1" lang="ja-JP" altLang="en-US" sz="1800" kern="0" dirty="0">
                <a:solidFill>
                  <a:srgbClr val="000000"/>
                </a:solidFill>
                <a:latin typeface="Helvetica"/>
                <a:ea typeface="MS PGothic" pitchFamily="34" charset="-128"/>
              </a:rPr>
              <a:t>“</a:t>
            </a:r>
            <a:r>
              <a:rPr kumimoji="1" lang="en-US" altLang="ja-JP" sz="1800" kern="0" dirty="0">
                <a:solidFill>
                  <a:srgbClr val="000000"/>
                </a:solidFill>
                <a:latin typeface="Helvetica"/>
                <a:ea typeface="MS PGothic" pitchFamily="34" charset="-128"/>
              </a:rPr>
              <a:t>caused</a:t>
            </a:r>
            <a:r>
              <a:rPr kumimoji="1" lang="ja-JP" altLang="en-US" sz="1800" kern="0" dirty="0">
                <a:solidFill>
                  <a:srgbClr val="000000"/>
                </a:solidFill>
                <a:latin typeface="Helvetica"/>
                <a:ea typeface="MS PGothic" pitchFamily="34" charset="-128"/>
              </a:rPr>
              <a:t>”</a:t>
            </a:r>
            <a:r>
              <a:rPr kumimoji="1" lang="en-US" altLang="ja-JP" sz="1800" kern="0" dirty="0">
                <a:solidFill>
                  <a:srgbClr val="000000"/>
                </a:solidFill>
                <a:latin typeface="Helvetica"/>
                <a:ea typeface="MS PGothic" pitchFamily="34" charset="-128"/>
              </a:rPr>
              <a:t> the deadlock.</a:t>
            </a:r>
            <a:endParaRPr kumimoji="1" lang="en-US" altLang="en-US" sz="1800" kern="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609600" y="838200"/>
            <a:ext cx="7586662"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Detection-Algorithm Usage</a:t>
            </a:r>
          </a:p>
        </p:txBody>
      </p:sp>
    </p:spTree>
    <p:extLst>
      <p:ext uri="{BB962C8B-B14F-4D97-AF65-F5344CB8AC3E}">
        <p14:creationId xmlns="" xmlns:p14="http://schemas.microsoft.com/office/powerpoint/2010/main" val="1528775138"/>
      </p:ext>
    </p:extLst>
  </p:cSld>
  <p:clrMapOvr>
    <a:masterClrMapping/>
  </p:clrMapOvr>
  <p:transition>
    <p:pull dir="rd"/>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Abort all deadlocked processes</a:t>
            </a:r>
            <a:br>
              <a:rPr kumimoji="1" lang="en-US" altLang="en-US" sz="1800" kern="0" dirty="0">
                <a:solidFill>
                  <a:srgbClr val="000000"/>
                </a:solidFill>
                <a:latin typeface="Helvetica"/>
                <a:ea typeface="MS PGothic" pitchFamily="34" charset="-128"/>
              </a:rPr>
            </a:b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Abort one process at a time until the deadlock cycle is eliminated</a:t>
            </a:r>
            <a:br>
              <a:rPr kumimoji="1" lang="en-US" altLang="en-US" sz="1800" kern="0" dirty="0">
                <a:solidFill>
                  <a:srgbClr val="000000"/>
                </a:solidFill>
                <a:latin typeface="Helvetica"/>
                <a:ea typeface="MS PGothic" pitchFamily="34" charset="-128"/>
              </a:rPr>
            </a:b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In which order should we choose to abort?</a:t>
            </a:r>
          </a:p>
          <a:p>
            <a:pPr marL="800100" lvl="1" indent="-342900" eaLnBrk="0" fontAlgn="base" hangingPunct="0">
              <a:spcBef>
                <a:spcPct val="35000"/>
              </a:spcBef>
              <a:spcAft>
                <a:spcPct val="0"/>
              </a:spcAft>
              <a:buClr>
                <a:srgbClr val="CC6600"/>
              </a:buClr>
              <a:buSzPct val="80000"/>
              <a:buFont typeface="Arial" pitchFamily="34" charset="0"/>
              <a:buAutoNum type="arabicPeriod"/>
            </a:pPr>
            <a:r>
              <a:rPr kumimoji="1" lang="en-US" altLang="en-US" sz="1800" kern="0" dirty="0">
                <a:solidFill>
                  <a:srgbClr val="000000"/>
                </a:solidFill>
                <a:latin typeface="Helvetica"/>
                <a:ea typeface="MS PGothic" pitchFamily="34" charset="-128"/>
              </a:rPr>
              <a:t>Priority of the process</a:t>
            </a:r>
          </a:p>
          <a:p>
            <a:pPr marL="800100" lvl="1" indent="-342900" eaLnBrk="0" fontAlgn="base" hangingPunct="0">
              <a:spcBef>
                <a:spcPct val="35000"/>
              </a:spcBef>
              <a:spcAft>
                <a:spcPct val="0"/>
              </a:spcAft>
              <a:buClr>
                <a:srgbClr val="CC6600"/>
              </a:buClr>
              <a:buSzPct val="80000"/>
              <a:buFont typeface="Arial" pitchFamily="34" charset="0"/>
              <a:buAutoNum type="arabicPeriod"/>
            </a:pPr>
            <a:r>
              <a:rPr kumimoji="1" lang="en-US" altLang="en-US" sz="1800" kern="0" dirty="0">
                <a:solidFill>
                  <a:srgbClr val="000000"/>
                </a:solidFill>
                <a:latin typeface="Helvetica"/>
                <a:ea typeface="MS PGothic" pitchFamily="34" charset="-128"/>
              </a:rPr>
              <a:t>How long process has computed, and how much longer to completion</a:t>
            </a:r>
          </a:p>
          <a:p>
            <a:pPr marL="800100" lvl="1" indent="-342900" eaLnBrk="0" fontAlgn="base" hangingPunct="0">
              <a:spcBef>
                <a:spcPct val="35000"/>
              </a:spcBef>
              <a:spcAft>
                <a:spcPct val="0"/>
              </a:spcAft>
              <a:buClr>
                <a:srgbClr val="CC6600"/>
              </a:buClr>
              <a:buSzPct val="80000"/>
              <a:buFont typeface="Arial" pitchFamily="34" charset="0"/>
              <a:buAutoNum type="arabicPeriod"/>
            </a:pPr>
            <a:r>
              <a:rPr kumimoji="1" lang="en-US" altLang="en-US" sz="1800" kern="0" dirty="0">
                <a:solidFill>
                  <a:srgbClr val="000000"/>
                </a:solidFill>
                <a:latin typeface="Helvetica"/>
                <a:ea typeface="MS PGothic" pitchFamily="34" charset="-128"/>
              </a:rPr>
              <a:t>Resources the process has used</a:t>
            </a:r>
          </a:p>
          <a:p>
            <a:pPr marL="800100" lvl="1" indent="-342900" eaLnBrk="0" fontAlgn="base" hangingPunct="0">
              <a:spcBef>
                <a:spcPct val="35000"/>
              </a:spcBef>
              <a:spcAft>
                <a:spcPct val="0"/>
              </a:spcAft>
              <a:buClr>
                <a:srgbClr val="CC6600"/>
              </a:buClr>
              <a:buSzPct val="80000"/>
              <a:buFont typeface="Arial" pitchFamily="34" charset="0"/>
              <a:buAutoNum type="arabicPeriod"/>
            </a:pPr>
            <a:r>
              <a:rPr kumimoji="1" lang="en-US" altLang="en-US" sz="1800" kern="0" dirty="0">
                <a:solidFill>
                  <a:srgbClr val="000000"/>
                </a:solidFill>
                <a:latin typeface="Helvetica"/>
                <a:ea typeface="MS PGothic" pitchFamily="34" charset="-128"/>
              </a:rPr>
              <a:t>Resources process needs to complete</a:t>
            </a:r>
          </a:p>
          <a:p>
            <a:pPr marL="800100" lvl="1" indent="-342900" eaLnBrk="0" fontAlgn="base" hangingPunct="0">
              <a:spcBef>
                <a:spcPct val="35000"/>
              </a:spcBef>
              <a:spcAft>
                <a:spcPct val="0"/>
              </a:spcAft>
              <a:buClr>
                <a:srgbClr val="CC6600"/>
              </a:buClr>
              <a:buSzPct val="80000"/>
              <a:buFont typeface="Arial" pitchFamily="34" charset="0"/>
              <a:buAutoNum type="arabicPeriod"/>
            </a:pPr>
            <a:r>
              <a:rPr kumimoji="1" lang="en-US" altLang="en-US" sz="1800" kern="0" dirty="0">
                <a:solidFill>
                  <a:srgbClr val="000000"/>
                </a:solidFill>
                <a:latin typeface="Helvetica"/>
                <a:ea typeface="MS PGothic" pitchFamily="34" charset="-128"/>
              </a:rPr>
              <a:t>How many processes will need to be terminated</a:t>
            </a:r>
          </a:p>
          <a:p>
            <a:pPr marL="800100" lvl="1" indent="-342900" eaLnBrk="0" fontAlgn="base" hangingPunct="0">
              <a:spcBef>
                <a:spcPct val="35000"/>
              </a:spcBef>
              <a:spcAft>
                <a:spcPct val="0"/>
              </a:spcAft>
              <a:buClr>
                <a:srgbClr val="CC6600"/>
              </a:buClr>
              <a:buSzPct val="80000"/>
              <a:buFont typeface="Arial" pitchFamily="34" charset="0"/>
              <a:buAutoNum type="arabicPeriod"/>
            </a:pPr>
            <a:r>
              <a:rPr kumimoji="1" lang="en-US" altLang="en-US" sz="1800" kern="0" dirty="0">
                <a:solidFill>
                  <a:srgbClr val="000000"/>
                </a:solidFill>
                <a:latin typeface="Helvetica"/>
                <a:ea typeface="MS PGothic" pitchFamily="34" charset="-128"/>
              </a:rPr>
              <a:t>Is process interactive or batch?</a:t>
            </a:r>
          </a:p>
          <a:p>
            <a:endParaRPr lang="en-IN" dirty="0"/>
          </a:p>
        </p:txBody>
      </p:sp>
      <p:sp>
        <p:nvSpPr>
          <p:cNvPr id="3" name="Rectangle 2"/>
          <p:cNvSpPr>
            <a:spLocks noGrp="1" noChangeArrowheads="1"/>
          </p:cNvSpPr>
          <p:nvPr/>
        </p:nvSpPr>
        <p:spPr bwMode="auto">
          <a:xfrm>
            <a:off x="307383" y="990600"/>
            <a:ext cx="85883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400" dirty="0" smtClean="0">
                <a:solidFill>
                  <a:schemeClr val="accent2"/>
                </a:solidFill>
              </a:rPr>
              <a:t>Recovery from Deadlock:  Process Termination</a:t>
            </a:r>
          </a:p>
        </p:txBody>
      </p:sp>
    </p:spTree>
    <p:extLst>
      <p:ext uri="{BB962C8B-B14F-4D97-AF65-F5344CB8AC3E}">
        <p14:creationId xmlns="" xmlns:p14="http://schemas.microsoft.com/office/powerpoint/2010/main" val="1506746803"/>
      </p:ext>
    </p:extLst>
  </p:cSld>
  <p:clrMapOvr>
    <a:masterClrMapping/>
  </p:clrMapOvr>
  <p:transition>
    <p:pull dir="rd"/>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Selecting a victim </a:t>
            </a:r>
            <a:r>
              <a:rPr kumimoji="1" lang="en-US" altLang="en-US" sz="1800" kern="0" dirty="0">
                <a:solidFill>
                  <a:srgbClr val="000000"/>
                </a:solidFill>
                <a:latin typeface="Helvetica"/>
                <a:ea typeface="MS PGothic" pitchFamily="34" charset="-128"/>
              </a:rPr>
              <a:t>– minimize cost</a:t>
            </a:r>
            <a:br>
              <a:rPr kumimoji="1" lang="en-US" altLang="en-US" sz="1800" kern="0" dirty="0">
                <a:solidFill>
                  <a:srgbClr val="000000"/>
                </a:solidFill>
                <a:latin typeface="Helvetica"/>
                <a:ea typeface="MS PGothic" pitchFamily="34" charset="-128"/>
              </a:rPr>
            </a:b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Rollback</a:t>
            </a:r>
            <a:r>
              <a:rPr kumimoji="1" lang="en-US" altLang="en-US" sz="1800" kern="0" dirty="0">
                <a:solidFill>
                  <a:srgbClr val="000000"/>
                </a:solidFill>
                <a:latin typeface="Helvetica"/>
                <a:ea typeface="MS PGothic" pitchFamily="34" charset="-128"/>
              </a:rPr>
              <a:t> – return to some safe state, restart process for that state</a:t>
            </a:r>
            <a:br>
              <a:rPr kumimoji="1" lang="en-US" altLang="en-US" sz="1800" kern="0" dirty="0">
                <a:solidFill>
                  <a:srgbClr val="000000"/>
                </a:solidFill>
                <a:latin typeface="Helvetica"/>
                <a:ea typeface="MS PGothic" pitchFamily="34" charset="-128"/>
              </a:rPr>
            </a:b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Starvation</a:t>
            </a:r>
            <a:r>
              <a:rPr kumimoji="1" lang="en-US" altLang="en-US" sz="1800" kern="0" dirty="0">
                <a:solidFill>
                  <a:srgbClr val="000000"/>
                </a:solidFill>
                <a:latin typeface="Helvetica"/>
                <a:ea typeface="MS PGothic" pitchFamily="34" charset="-128"/>
              </a:rPr>
              <a:t> –  same process may always be picked as victim, include number of rollback in cost factor</a:t>
            </a:r>
          </a:p>
          <a:p>
            <a:endParaRPr lang="en-IN" dirty="0"/>
          </a:p>
        </p:txBody>
      </p:sp>
      <p:sp>
        <p:nvSpPr>
          <p:cNvPr id="3" name="Rectangle 2"/>
          <p:cNvSpPr>
            <a:spLocks noGrp="1" noChangeArrowheads="1"/>
          </p:cNvSpPr>
          <p:nvPr/>
        </p:nvSpPr>
        <p:spPr bwMode="auto">
          <a:xfrm>
            <a:off x="457200" y="914400"/>
            <a:ext cx="80200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400" dirty="0" smtClean="0">
                <a:solidFill>
                  <a:schemeClr val="accent2"/>
                </a:solidFill>
              </a:rPr>
              <a:t>Recovery from Deadlock:  Resource Preemption</a:t>
            </a:r>
          </a:p>
        </p:txBody>
      </p:sp>
    </p:spTree>
    <p:extLst>
      <p:ext uri="{BB962C8B-B14F-4D97-AF65-F5344CB8AC3E}">
        <p14:creationId xmlns="" xmlns:p14="http://schemas.microsoft.com/office/powerpoint/2010/main" val="4209397502"/>
      </p:ext>
    </p:extLst>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None/>
            </a:pPr>
            <a:r>
              <a:rPr kumimoji="1" lang="en-US" sz="1800" b="1" kern="0" dirty="0">
                <a:solidFill>
                  <a:schemeClr val="bg1"/>
                </a:solidFill>
                <a:latin typeface="Courier New" pitchFamily="49" charset="0"/>
                <a:ea typeface="MS PGothic" pitchFamily="34" charset="-128"/>
                <a:cs typeface="Courier New" pitchFamily="49" charset="0"/>
              </a:rPr>
              <a:t>do </a:t>
            </a:r>
            <a:r>
              <a:rPr kumimoji="1" lang="en-US" sz="16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flag[i] = true;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turn = j;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while (flag[j] &amp;&amp; turn = = j);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critical section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flag[i] = false;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remainder section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 while (true); </a:t>
            </a:r>
          </a:p>
          <a:p>
            <a:endParaRPr lang="en-IN" dirty="0">
              <a:solidFill>
                <a:schemeClr val="accent2"/>
              </a:solidFill>
            </a:endParaRPr>
          </a:p>
        </p:txBody>
      </p:sp>
      <p:sp>
        <p:nvSpPr>
          <p:cNvPr id="3" name="Rectangle 2"/>
          <p:cNvSpPr>
            <a:spLocks noGrp="1" noChangeArrowheads="1"/>
          </p:cNvSpPr>
          <p:nvPr/>
        </p:nvSpPr>
        <p:spPr bwMode="auto">
          <a:xfrm>
            <a:off x="533400" y="838200"/>
            <a:ext cx="8291513"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Algorithm for Process P</a:t>
            </a:r>
            <a:r>
              <a:rPr lang="en-US" baseline="-25000" dirty="0" smtClean="0">
                <a:solidFill>
                  <a:schemeClr val="accent2"/>
                </a:solidFill>
              </a:rPr>
              <a:t>i</a:t>
            </a:r>
          </a:p>
        </p:txBody>
      </p:sp>
    </p:spTree>
    <p:extLst>
      <p:ext uri="{BB962C8B-B14F-4D97-AF65-F5344CB8AC3E}">
        <p14:creationId xmlns="" xmlns:p14="http://schemas.microsoft.com/office/powerpoint/2010/main" val="4035147721"/>
      </p:ext>
    </p:extLst>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Provable that the three  CS requirement are met:</a:t>
            </a:r>
          </a:p>
          <a:p>
            <a:pPr marL="341313" lvl="0" indent="-341313" eaLnBrk="0" fontAlgn="base" hangingPunct="0">
              <a:spcBef>
                <a:spcPct val="35000"/>
              </a:spcBef>
              <a:spcAft>
                <a:spcPct val="0"/>
              </a:spcAft>
              <a:buClr>
                <a:srgbClr val="993300"/>
              </a:buClr>
              <a:buSzPct val="90000"/>
              <a:buNone/>
            </a:pPr>
            <a:r>
              <a:rPr kumimoji="1" lang="en-US" sz="1800" kern="0" dirty="0">
                <a:solidFill>
                  <a:schemeClr val="bg1"/>
                </a:solidFill>
                <a:latin typeface="Helvetica"/>
                <a:ea typeface="MS PGothic" pitchFamily="34" charset="-128"/>
              </a:rPr>
              <a:t>        1.   Mutual exclusion is preserved</a:t>
            </a:r>
          </a:p>
          <a:p>
            <a:pPr marL="341313" lvl="0" indent="-341313" eaLnBrk="0" fontAlgn="base" hangingPunct="0">
              <a:spcBef>
                <a:spcPct val="35000"/>
              </a:spcBef>
              <a:spcAft>
                <a:spcPct val="0"/>
              </a:spcAft>
              <a:buClr>
                <a:srgbClr val="993300"/>
              </a:buClr>
              <a:buSzPct val="90000"/>
              <a:buNone/>
            </a:pPr>
            <a:r>
              <a:rPr kumimoji="1" lang="en-US" sz="1800" kern="0" dirty="0">
                <a:solidFill>
                  <a:schemeClr val="bg1"/>
                </a:solidFill>
                <a:latin typeface="Helvetica"/>
                <a:ea typeface="MS PGothic" pitchFamily="34" charset="-128"/>
              </a:rPr>
              <a:t>                </a:t>
            </a:r>
            <a:r>
              <a:rPr kumimoji="1" lang="en-US" sz="2000" b="1" kern="0" dirty="0">
                <a:solidFill>
                  <a:schemeClr val="bg1"/>
                </a:solidFill>
                <a:latin typeface="Courier New" pitchFamily="49" charset="0"/>
                <a:ea typeface="MS PGothic" pitchFamily="34" charset="-128"/>
                <a:cs typeface="Courier New" pitchFamily="49" charset="0"/>
              </a:rPr>
              <a:t>P</a:t>
            </a:r>
            <a:r>
              <a:rPr kumimoji="1" lang="en-US" sz="2000" b="1" kern="0" baseline="-25000" dirty="0">
                <a:solidFill>
                  <a:schemeClr val="bg1"/>
                </a:solidFill>
                <a:latin typeface="Courier New" pitchFamily="49" charset="0"/>
                <a:ea typeface="MS PGothic" pitchFamily="34" charset="-128"/>
                <a:cs typeface="Courier New" pitchFamily="49" charset="0"/>
              </a:rPr>
              <a:t>i</a:t>
            </a: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1800" kern="0" dirty="0">
                <a:solidFill>
                  <a:schemeClr val="bg1"/>
                </a:solidFill>
                <a:latin typeface="Helvetica"/>
                <a:ea typeface="MS PGothic" pitchFamily="34" charset="-128"/>
              </a:rPr>
              <a:t>enters CS only if:</a:t>
            </a:r>
          </a:p>
          <a:p>
            <a:pPr marL="341313" lvl="0" indent="-341313" eaLnBrk="0" fontAlgn="base" hangingPunct="0">
              <a:spcBef>
                <a:spcPct val="35000"/>
              </a:spcBef>
              <a:spcAft>
                <a:spcPct val="0"/>
              </a:spcAft>
              <a:buClr>
                <a:srgbClr val="993300"/>
              </a:buClr>
              <a:buSzPct val="90000"/>
              <a:buNone/>
            </a:pPr>
            <a:r>
              <a:rPr kumimoji="1" lang="en-US" sz="1800" kern="0" dirty="0">
                <a:solidFill>
                  <a:schemeClr val="bg1"/>
                </a:solidFill>
                <a:latin typeface="Helvetica"/>
                <a:ea typeface="MS PGothic" pitchFamily="34" charset="-128"/>
              </a:rPr>
              <a:t>                      either </a:t>
            </a:r>
            <a:r>
              <a:rPr kumimoji="1" lang="en-US" sz="1800" b="1" kern="0" dirty="0">
                <a:solidFill>
                  <a:schemeClr val="bg1"/>
                </a:solidFill>
                <a:latin typeface="Courier New" pitchFamily="49" charset="0"/>
                <a:ea typeface="MS PGothic" pitchFamily="34" charset="-128"/>
                <a:cs typeface="Courier New" pitchFamily="49" charset="0"/>
              </a:rPr>
              <a:t>flag[j] = false </a:t>
            </a:r>
            <a:r>
              <a:rPr kumimoji="1" lang="en-US" sz="1800" kern="0" dirty="0">
                <a:solidFill>
                  <a:schemeClr val="bg1"/>
                </a:solidFill>
                <a:latin typeface="Helvetica"/>
                <a:ea typeface="MS PGothic" pitchFamily="34" charset="-128"/>
              </a:rPr>
              <a:t>or</a:t>
            </a:r>
            <a:r>
              <a:rPr kumimoji="1" lang="en-US" sz="1800" b="1" kern="0" dirty="0">
                <a:solidFill>
                  <a:schemeClr val="bg1"/>
                </a:solidFill>
                <a:latin typeface="Courier New" pitchFamily="49" charset="0"/>
                <a:ea typeface="MS PGothic" pitchFamily="34" charset="-128"/>
                <a:cs typeface="Courier New" pitchFamily="49" charset="0"/>
              </a:rPr>
              <a:t> turn = i</a:t>
            </a:r>
            <a:endParaRPr kumimoji="1" lang="en-US" sz="1800" kern="0" dirty="0">
              <a:solidFill>
                <a:schemeClr val="bg1"/>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None/>
            </a:pPr>
            <a:r>
              <a:rPr kumimoji="1" lang="en-US" sz="1800" kern="0" dirty="0">
                <a:solidFill>
                  <a:schemeClr val="bg1"/>
                </a:solidFill>
                <a:latin typeface="Helvetica"/>
                <a:ea typeface="MS PGothic" pitchFamily="34" charset="-128"/>
              </a:rPr>
              <a:t>        2.   Progress requirement is satisfied</a:t>
            </a:r>
          </a:p>
          <a:p>
            <a:pPr marL="341313" lvl="0" indent="-341313" eaLnBrk="0" fontAlgn="base" hangingPunct="0">
              <a:spcBef>
                <a:spcPct val="35000"/>
              </a:spcBef>
              <a:spcAft>
                <a:spcPct val="0"/>
              </a:spcAft>
              <a:buClr>
                <a:srgbClr val="993300"/>
              </a:buClr>
              <a:buSzPct val="90000"/>
              <a:buNone/>
            </a:pPr>
            <a:r>
              <a:rPr kumimoji="1" lang="en-US" sz="1800" kern="0" dirty="0">
                <a:solidFill>
                  <a:schemeClr val="bg1"/>
                </a:solidFill>
                <a:latin typeface="Helvetica"/>
                <a:ea typeface="MS PGothic" pitchFamily="34" charset="-128"/>
              </a:rPr>
              <a:t>        3.   Bounded-waiting requirement is met</a:t>
            </a:r>
            <a:endParaRPr kumimoji="1" lang="en-US" sz="1600" kern="0" dirty="0">
              <a:solidFill>
                <a:schemeClr val="bg1"/>
              </a:solidFill>
              <a:latin typeface="Helvetica"/>
              <a:ea typeface="MS PGothic" pitchFamily="34" charset="-128"/>
            </a:endParaRP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pPr>
            <a:endParaRPr kumimoji="1" lang="en-US" sz="1800" kern="0" dirty="0">
              <a:solidFill>
                <a:schemeClr val="accent2"/>
              </a:solidFill>
              <a:latin typeface="Helvetica"/>
              <a:ea typeface="MS PGothic" pitchFamily="34" charset="-128"/>
            </a:endParaRPr>
          </a:p>
          <a:p>
            <a:endParaRPr lang="en-IN" dirty="0">
              <a:solidFill>
                <a:schemeClr val="accent2"/>
              </a:solidFill>
            </a:endParaRPr>
          </a:p>
        </p:txBody>
      </p:sp>
      <p:sp>
        <p:nvSpPr>
          <p:cNvPr id="3" name="Rectangle 2"/>
          <p:cNvSpPr>
            <a:spLocks noGrp="1" noChangeArrowheads="1"/>
          </p:cNvSpPr>
          <p:nvPr/>
        </p:nvSpPr>
        <p:spPr bwMode="auto">
          <a:xfrm>
            <a:off x="533400" y="914400"/>
            <a:ext cx="7586662"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Peterson</a:t>
            </a:r>
            <a:r>
              <a:rPr lang="en-IN" smtClean="0">
                <a:solidFill>
                  <a:schemeClr val="accent2"/>
                </a:solidFill>
              </a:rPr>
              <a:t>’</a:t>
            </a:r>
            <a:r>
              <a:rPr lang="en-US" altLang="ja-JP" smtClean="0">
                <a:solidFill>
                  <a:schemeClr val="accent2"/>
                </a:solidFill>
              </a:rPr>
              <a:t>s </a:t>
            </a:r>
            <a:r>
              <a:rPr lang="en-US" altLang="ja-JP" dirty="0" smtClean="0">
                <a:solidFill>
                  <a:schemeClr val="accent2"/>
                </a:solidFill>
              </a:rPr>
              <a:t>Solution (Cont.)</a:t>
            </a:r>
            <a:endParaRPr lang="en-US" dirty="0" smtClean="0">
              <a:solidFill>
                <a:schemeClr val="accent2"/>
              </a:solidFill>
            </a:endParaRPr>
          </a:p>
        </p:txBody>
      </p:sp>
    </p:spTree>
    <p:extLst>
      <p:ext uri="{BB962C8B-B14F-4D97-AF65-F5344CB8AC3E}">
        <p14:creationId xmlns="" xmlns:p14="http://schemas.microsoft.com/office/powerpoint/2010/main" val="2117573791"/>
      </p:ext>
    </p:extLst>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tabLst>
                <a:tab pos="739775" algn="l"/>
                <a:tab pos="1020763" algn="l"/>
                <a:tab pos="1257300" algn="l"/>
              </a:tabLst>
            </a:pPr>
            <a:r>
              <a:rPr kumimoji="1" lang="en-US" sz="1800" kern="0" dirty="0">
                <a:solidFill>
                  <a:schemeClr val="bg1"/>
                </a:solidFill>
                <a:latin typeface="Helvetica"/>
                <a:ea typeface="MS PGothic" pitchFamily="34" charset="-128"/>
              </a:rPr>
              <a:t>Many systems provide hardware support for implementing the critical section code.</a:t>
            </a: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tabLst>
                <a:tab pos="739775" algn="l"/>
                <a:tab pos="1020763" algn="l"/>
                <a:tab pos="1257300" algn="l"/>
              </a:tabLst>
            </a:pPr>
            <a:r>
              <a:rPr kumimoji="1" lang="en-US" sz="1800" kern="0" dirty="0">
                <a:solidFill>
                  <a:schemeClr val="bg1"/>
                </a:solidFill>
                <a:latin typeface="Helvetica"/>
                <a:ea typeface="MS PGothic" pitchFamily="34" charset="-128"/>
              </a:rPr>
              <a:t>All solutions below based on idea of </a:t>
            </a:r>
            <a:r>
              <a:rPr kumimoji="1" lang="en-US" sz="1800" b="1" kern="0" dirty="0">
                <a:solidFill>
                  <a:schemeClr val="bg1"/>
                </a:solidFill>
                <a:latin typeface="Helvetica"/>
                <a:ea typeface="MS PGothic" pitchFamily="34" charset="-128"/>
              </a:rPr>
              <a:t>locking</a:t>
            </a:r>
          </a:p>
          <a:p>
            <a:pPr marL="741363" lvl="1" indent="-284163" eaLnBrk="0" fontAlgn="base" hangingPunct="0">
              <a:lnSpc>
                <a:spcPct val="90000"/>
              </a:lnSpc>
              <a:spcBef>
                <a:spcPct val="35000"/>
              </a:spcBef>
              <a:spcAft>
                <a:spcPct val="0"/>
              </a:spcAft>
              <a:buClr>
                <a:srgbClr val="CC6600"/>
              </a:buClr>
              <a:buSzPct val="80000"/>
              <a:buFont typeface="Monotype Sorts" pitchFamily="-84" charset="2"/>
              <a:buChar char="l"/>
              <a:tabLst>
                <a:tab pos="739775" algn="l"/>
                <a:tab pos="1020763" algn="l"/>
                <a:tab pos="1257300" algn="l"/>
              </a:tabLst>
            </a:pPr>
            <a:r>
              <a:rPr kumimoji="1" lang="en-US" sz="1800" kern="0" dirty="0">
                <a:solidFill>
                  <a:schemeClr val="bg1"/>
                </a:solidFill>
                <a:latin typeface="Helvetica"/>
                <a:ea typeface="MS PGothic" pitchFamily="34" charset="-128"/>
              </a:rPr>
              <a:t>Protecting critical regions via locks</a:t>
            </a: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tabLst>
                <a:tab pos="739775" algn="l"/>
                <a:tab pos="1020763" algn="l"/>
                <a:tab pos="1257300" algn="l"/>
              </a:tabLst>
            </a:pPr>
            <a:r>
              <a:rPr kumimoji="1" lang="en-US" sz="1800" kern="0" dirty="0">
                <a:solidFill>
                  <a:schemeClr val="bg1"/>
                </a:solidFill>
                <a:latin typeface="Helvetica"/>
                <a:ea typeface="MS PGothic" pitchFamily="34" charset="-128"/>
              </a:rPr>
              <a:t>Uniprocessors – could disable interrupts</a:t>
            </a:r>
          </a:p>
          <a:p>
            <a:pPr marL="741363" lvl="1" indent="-284163" eaLnBrk="0" fontAlgn="base" hangingPunct="0">
              <a:lnSpc>
                <a:spcPct val="90000"/>
              </a:lnSpc>
              <a:spcBef>
                <a:spcPct val="35000"/>
              </a:spcBef>
              <a:spcAft>
                <a:spcPct val="0"/>
              </a:spcAft>
              <a:buClr>
                <a:srgbClr val="CC6600"/>
              </a:buClr>
              <a:buSzPct val="80000"/>
              <a:buFont typeface="Monotype Sorts" pitchFamily="-84" charset="2"/>
              <a:buChar char="l"/>
              <a:tabLst>
                <a:tab pos="739775" algn="l"/>
                <a:tab pos="1020763" algn="l"/>
                <a:tab pos="1257300" algn="l"/>
              </a:tabLst>
            </a:pPr>
            <a:r>
              <a:rPr kumimoji="1" lang="en-US" sz="1800" kern="0" dirty="0">
                <a:solidFill>
                  <a:schemeClr val="bg1"/>
                </a:solidFill>
                <a:latin typeface="Helvetica"/>
                <a:ea typeface="MS PGothic" pitchFamily="34" charset="-128"/>
              </a:rPr>
              <a:t>Currently running code would execute without preemption</a:t>
            </a:r>
          </a:p>
          <a:p>
            <a:pPr marL="741363" lvl="1" indent="-284163" eaLnBrk="0" fontAlgn="base" hangingPunct="0">
              <a:lnSpc>
                <a:spcPct val="90000"/>
              </a:lnSpc>
              <a:spcBef>
                <a:spcPct val="35000"/>
              </a:spcBef>
              <a:spcAft>
                <a:spcPct val="0"/>
              </a:spcAft>
              <a:buClr>
                <a:srgbClr val="CC6600"/>
              </a:buClr>
              <a:buSzPct val="80000"/>
              <a:buFont typeface="Monotype Sorts" pitchFamily="-84" charset="2"/>
              <a:buChar char="l"/>
              <a:tabLst>
                <a:tab pos="739775" algn="l"/>
                <a:tab pos="1020763" algn="l"/>
                <a:tab pos="1257300" algn="l"/>
              </a:tabLst>
            </a:pPr>
            <a:r>
              <a:rPr kumimoji="1" lang="en-US" sz="1800" kern="0" dirty="0">
                <a:solidFill>
                  <a:schemeClr val="bg1"/>
                </a:solidFill>
                <a:latin typeface="Helvetica"/>
                <a:ea typeface="MS PGothic" pitchFamily="34" charset="-128"/>
              </a:rPr>
              <a:t>Generally too inefficient on multiprocessor systems</a:t>
            </a:r>
          </a:p>
          <a:p>
            <a:pPr marL="1084263" lvl="2" indent="-227013" eaLnBrk="0" fontAlgn="base" hangingPunct="0">
              <a:lnSpc>
                <a:spcPct val="90000"/>
              </a:lnSpc>
              <a:spcBef>
                <a:spcPct val="35000"/>
              </a:spcBef>
              <a:spcAft>
                <a:spcPct val="0"/>
              </a:spcAft>
              <a:buClr>
                <a:srgbClr val="009900"/>
              </a:buClr>
              <a:buSzPct val="75000"/>
              <a:buFont typeface="Webdings" pitchFamily="18" charset="2"/>
              <a:buChar char="4"/>
              <a:tabLst>
                <a:tab pos="739775" algn="l"/>
                <a:tab pos="1020763" algn="l"/>
                <a:tab pos="1257300" algn="l"/>
              </a:tabLst>
            </a:pPr>
            <a:r>
              <a:rPr kumimoji="1" lang="en-US" sz="1800" kern="0" dirty="0">
                <a:solidFill>
                  <a:schemeClr val="bg1"/>
                </a:solidFill>
                <a:latin typeface="Helvetica"/>
                <a:ea typeface="MS PGothic" pitchFamily="34" charset="-128"/>
              </a:rPr>
              <a:t>Operating systems using this not broadly scalable</a:t>
            </a: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tabLst>
                <a:tab pos="739775" algn="l"/>
                <a:tab pos="1020763" algn="l"/>
                <a:tab pos="1257300" algn="l"/>
              </a:tabLst>
            </a:pPr>
            <a:r>
              <a:rPr kumimoji="1" lang="en-US" sz="1800" kern="0" dirty="0">
                <a:solidFill>
                  <a:schemeClr val="bg1"/>
                </a:solidFill>
                <a:latin typeface="Helvetica"/>
                <a:ea typeface="MS PGothic" pitchFamily="34" charset="-128"/>
              </a:rPr>
              <a:t>Modern machines provide special atomic hardware instructions</a:t>
            </a:r>
          </a:p>
          <a:p>
            <a:pPr marL="1084263" lvl="2" indent="-227013" eaLnBrk="0" fontAlgn="base" hangingPunct="0">
              <a:lnSpc>
                <a:spcPct val="90000"/>
              </a:lnSpc>
              <a:spcBef>
                <a:spcPct val="35000"/>
              </a:spcBef>
              <a:spcAft>
                <a:spcPct val="0"/>
              </a:spcAft>
              <a:buClr>
                <a:srgbClr val="009900"/>
              </a:buClr>
              <a:buSzPct val="75000"/>
              <a:buFont typeface="Webdings" pitchFamily="18" charset="2"/>
              <a:buChar char="4"/>
              <a:tabLst>
                <a:tab pos="739775" algn="l"/>
                <a:tab pos="1020763" algn="l"/>
                <a:tab pos="1257300" algn="l"/>
              </a:tabLst>
            </a:pPr>
            <a:r>
              <a:rPr kumimoji="1" lang="en-US" sz="1800" b="1" kern="0" dirty="0">
                <a:solidFill>
                  <a:schemeClr val="bg1"/>
                </a:solidFill>
                <a:latin typeface="Helvetica"/>
                <a:ea typeface="MS PGothic" pitchFamily="34" charset="-128"/>
              </a:rPr>
              <a:t>Atomic</a:t>
            </a:r>
            <a:r>
              <a:rPr kumimoji="1" lang="en-US" sz="1800" kern="0" dirty="0">
                <a:solidFill>
                  <a:schemeClr val="bg1"/>
                </a:solidFill>
                <a:latin typeface="Helvetica"/>
                <a:ea typeface="MS PGothic" pitchFamily="34" charset="-128"/>
              </a:rPr>
              <a:t> = non-interruptible</a:t>
            </a:r>
          </a:p>
          <a:p>
            <a:pPr marL="741363" lvl="1" indent="-284163" eaLnBrk="0" fontAlgn="base" hangingPunct="0">
              <a:lnSpc>
                <a:spcPct val="90000"/>
              </a:lnSpc>
              <a:spcBef>
                <a:spcPct val="35000"/>
              </a:spcBef>
              <a:spcAft>
                <a:spcPct val="0"/>
              </a:spcAft>
              <a:buClr>
                <a:srgbClr val="CC6600"/>
              </a:buClr>
              <a:buSzPct val="80000"/>
              <a:buFont typeface="Monotype Sorts" pitchFamily="-84" charset="2"/>
              <a:buChar char="l"/>
              <a:tabLst>
                <a:tab pos="739775" algn="l"/>
                <a:tab pos="1020763" algn="l"/>
                <a:tab pos="1257300" algn="l"/>
              </a:tabLst>
            </a:pPr>
            <a:r>
              <a:rPr kumimoji="1" lang="en-US" sz="1800" kern="0" dirty="0">
                <a:solidFill>
                  <a:schemeClr val="bg1"/>
                </a:solidFill>
                <a:latin typeface="Helvetica"/>
                <a:ea typeface="MS PGothic" pitchFamily="34" charset="-128"/>
              </a:rPr>
              <a:t>Either test memory word and set value</a:t>
            </a:r>
          </a:p>
          <a:p>
            <a:pPr marL="741363" lvl="1" indent="-284163" eaLnBrk="0" fontAlgn="base" hangingPunct="0">
              <a:lnSpc>
                <a:spcPct val="90000"/>
              </a:lnSpc>
              <a:spcBef>
                <a:spcPct val="35000"/>
              </a:spcBef>
              <a:spcAft>
                <a:spcPct val="0"/>
              </a:spcAft>
              <a:buClr>
                <a:srgbClr val="CC6600"/>
              </a:buClr>
              <a:buSzPct val="80000"/>
              <a:buFont typeface="Monotype Sorts" pitchFamily="-84" charset="2"/>
              <a:buChar char="l"/>
              <a:tabLst>
                <a:tab pos="739775" algn="l"/>
                <a:tab pos="1020763" algn="l"/>
                <a:tab pos="1257300" algn="l"/>
              </a:tabLst>
            </a:pPr>
            <a:r>
              <a:rPr kumimoji="1" lang="en-US" sz="1800" kern="0" dirty="0">
                <a:solidFill>
                  <a:schemeClr val="bg1"/>
                </a:solidFill>
                <a:latin typeface="Helvetica"/>
                <a:ea typeface="MS PGothic" pitchFamily="34" charset="-128"/>
              </a:rPr>
              <a:t>Or swap contents of two memory words</a:t>
            </a:r>
          </a:p>
        </p:txBody>
      </p:sp>
      <p:sp>
        <p:nvSpPr>
          <p:cNvPr id="3" name="Rectangle 2"/>
          <p:cNvSpPr>
            <a:spLocks noGrp="1" noChangeArrowheads="1"/>
          </p:cNvSpPr>
          <p:nvPr/>
        </p:nvSpPr>
        <p:spPr bwMode="auto">
          <a:xfrm>
            <a:off x="533400" y="838200"/>
            <a:ext cx="7586662"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Synchronization Hardware</a:t>
            </a:r>
          </a:p>
        </p:txBody>
      </p:sp>
    </p:spTree>
    <p:extLst>
      <p:ext uri="{BB962C8B-B14F-4D97-AF65-F5344CB8AC3E}">
        <p14:creationId xmlns="" xmlns:p14="http://schemas.microsoft.com/office/powerpoint/2010/main" val="931267827"/>
      </p:ext>
    </p:extLst>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do {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acquire lock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critical section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release lock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remainder section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 while (TRUE); </a:t>
            </a:r>
          </a:p>
          <a:p>
            <a:endParaRPr lang="en-IN" dirty="0">
              <a:solidFill>
                <a:schemeClr val="accent2"/>
              </a:solidFill>
            </a:endParaRPr>
          </a:p>
        </p:txBody>
      </p:sp>
      <p:sp>
        <p:nvSpPr>
          <p:cNvPr id="3" name="Title 1"/>
          <p:cNvSpPr>
            <a:spLocks noGrp="1"/>
          </p:cNvSpPr>
          <p:nvPr/>
        </p:nvSpPr>
        <p:spPr bwMode="auto">
          <a:xfrm>
            <a:off x="228600" y="838200"/>
            <a:ext cx="8154988"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r>
              <a:rPr lang="en-US" sz="2400" dirty="0" smtClean="0">
                <a:solidFill>
                  <a:schemeClr val="accent2"/>
                </a:solidFill>
              </a:rPr>
              <a:t>Solution to Critical-section Problem Using Locks</a:t>
            </a:r>
          </a:p>
        </p:txBody>
      </p:sp>
    </p:spTree>
    <p:extLst>
      <p:ext uri="{BB962C8B-B14F-4D97-AF65-F5344CB8AC3E}">
        <p14:creationId xmlns="" xmlns:p14="http://schemas.microsoft.com/office/powerpoint/2010/main" val="1573326202"/>
      </p:ext>
    </p:extLst>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lnSpc>
                <a:spcPct val="90000"/>
              </a:lnSpc>
              <a:spcBef>
                <a:spcPct val="35000"/>
              </a:spcBef>
              <a:spcAft>
                <a:spcPct val="0"/>
              </a:spcAft>
              <a:buClr>
                <a:srgbClr val="993300"/>
              </a:buClr>
              <a:buSzPct val="90000"/>
              <a:buNone/>
              <a:tabLst>
                <a:tab pos="739775" algn="l"/>
                <a:tab pos="1020763" algn="l"/>
                <a:tab pos="1257300" algn="l"/>
              </a:tabLst>
            </a:pPr>
            <a:r>
              <a:rPr kumimoji="1" lang="en-US" sz="1800" kern="0" dirty="0">
                <a:solidFill>
                  <a:schemeClr val="bg1"/>
                </a:solidFill>
                <a:latin typeface="Helvetica"/>
                <a:ea typeface="MS PGothic" pitchFamily="34" charset="-128"/>
              </a:rPr>
              <a:t>Definition:</a:t>
            </a:r>
            <a:endParaRPr kumimoji="1" lang="en-US" sz="1800" b="1"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lnSpc>
                <a:spcPct val="90000"/>
              </a:lnSpc>
              <a:spcBef>
                <a:spcPct val="35000"/>
              </a:spcBef>
              <a:spcAft>
                <a:spcPct val="0"/>
              </a:spcAft>
              <a:buClr>
                <a:srgbClr val="993300"/>
              </a:buClr>
              <a:buSzPct val="90000"/>
              <a:buNone/>
              <a:tabLst>
                <a:tab pos="739775" algn="l"/>
                <a:tab pos="1020763" algn="l"/>
                <a:tab pos="1257300" algn="l"/>
              </a:tabLst>
            </a:pP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1600" b="1" kern="0" dirty="0" err="1">
                <a:solidFill>
                  <a:schemeClr val="bg1"/>
                </a:solidFill>
                <a:latin typeface="Courier New" pitchFamily="49" charset="0"/>
                <a:ea typeface="MS PGothic" pitchFamily="34" charset="-128"/>
                <a:cs typeface="Courier New" pitchFamily="49" charset="0"/>
              </a:rPr>
              <a:t>boolean</a:t>
            </a:r>
            <a:r>
              <a:rPr kumimoji="1" lang="en-US" sz="1600" b="1" kern="0" dirty="0">
                <a:solidFill>
                  <a:schemeClr val="bg1"/>
                </a:solidFill>
                <a:latin typeface="Courier New" pitchFamily="49" charset="0"/>
                <a:ea typeface="MS PGothic" pitchFamily="34" charset="-128"/>
                <a:cs typeface="Courier New" pitchFamily="49" charset="0"/>
              </a:rPr>
              <a:t> </a:t>
            </a:r>
            <a:r>
              <a:rPr kumimoji="1" lang="en-US" sz="1600" b="1" kern="0" dirty="0" err="1">
                <a:solidFill>
                  <a:schemeClr val="bg1"/>
                </a:solidFill>
                <a:latin typeface="Courier New" pitchFamily="49" charset="0"/>
                <a:ea typeface="MS PGothic" pitchFamily="34" charset="-128"/>
                <a:cs typeface="Courier New" pitchFamily="49" charset="0"/>
              </a:rPr>
              <a:t>test_and_set</a:t>
            </a:r>
            <a:r>
              <a:rPr kumimoji="1" lang="en-US" sz="1600" b="1" kern="0" dirty="0">
                <a:solidFill>
                  <a:schemeClr val="bg1"/>
                </a:solidFill>
                <a:latin typeface="Courier New" pitchFamily="49" charset="0"/>
                <a:ea typeface="MS PGothic" pitchFamily="34" charset="-128"/>
                <a:cs typeface="Courier New" pitchFamily="49" charset="0"/>
              </a:rPr>
              <a:t> (</a:t>
            </a:r>
            <a:r>
              <a:rPr kumimoji="1" lang="en-US" sz="1600" b="1" kern="0" dirty="0" err="1">
                <a:solidFill>
                  <a:schemeClr val="bg1"/>
                </a:solidFill>
                <a:latin typeface="Courier New" pitchFamily="49" charset="0"/>
                <a:ea typeface="MS PGothic" pitchFamily="34" charset="-128"/>
                <a:cs typeface="Courier New" pitchFamily="49" charset="0"/>
              </a:rPr>
              <a:t>boolean</a:t>
            </a:r>
            <a:r>
              <a:rPr kumimoji="1" lang="en-US" sz="1600" b="1" kern="0" dirty="0">
                <a:solidFill>
                  <a:schemeClr val="bg1"/>
                </a:solidFill>
                <a:latin typeface="Courier New" pitchFamily="49" charset="0"/>
                <a:ea typeface="MS PGothic" pitchFamily="34" charset="-128"/>
                <a:cs typeface="Courier New" pitchFamily="49" charset="0"/>
              </a:rPr>
              <a:t> *target)</a:t>
            </a:r>
          </a:p>
          <a:p>
            <a:pPr marL="341313" lvl="0" indent="-341313" eaLnBrk="0" fontAlgn="base" hangingPunct="0">
              <a:lnSpc>
                <a:spcPct val="90000"/>
              </a:lnSpc>
              <a:spcBef>
                <a:spcPct val="35000"/>
              </a:spcBef>
              <a:spcAft>
                <a:spcPct val="0"/>
              </a:spcAft>
              <a:buClr>
                <a:srgbClr val="993300"/>
              </a:buClr>
              <a:buSzPct val="90000"/>
              <a:buNone/>
              <a:tabLst>
                <a:tab pos="739775" algn="l"/>
                <a:tab pos="1020763" algn="l"/>
                <a:tab pos="1257300" algn="l"/>
              </a:tabLst>
            </a:pPr>
            <a:r>
              <a:rPr kumimoji="1" lang="en-US" sz="16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lnSpc>
                <a:spcPct val="90000"/>
              </a:lnSpc>
              <a:spcBef>
                <a:spcPct val="35000"/>
              </a:spcBef>
              <a:spcAft>
                <a:spcPct val="0"/>
              </a:spcAft>
              <a:buClr>
                <a:srgbClr val="993300"/>
              </a:buClr>
              <a:buSzPct val="90000"/>
              <a:buNone/>
              <a:tabLst>
                <a:tab pos="739775" algn="l"/>
                <a:tab pos="1020763" algn="l"/>
                <a:tab pos="1257300" algn="l"/>
              </a:tabLst>
            </a:pPr>
            <a:r>
              <a:rPr kumimoji="1" lang="en-US" sz="1600" b="1" kern="0" dirty="0">
                <a:solidFill>
                  <a:schemeClr val="bg1"/>
                </a:solidFill>
                <a:latin typeface="Courier New" pitchFamily="49" charset="0"/>
                <a:ea typeface="MS PGothic" pitchFamily="34" charset="-128"/>
                <a:cs typeface="Courier New" pitchFamily="49" charset="0"/>
              </a:rPr>
              <a:t>               </a:t>
            </a:r>
            <a:r>
              <a:rPr kumimoji="1" lang="en-US" sz="1600" b="1" kern="0" dirty="0" err="1">
                <a:solidFill>
                  <a:schemeClr val="bg1"/>
                </a:solidFill>
                <a:latin typeface="Courier New" pitchFamily="49" charset="0"/>
                <a:ea typeface="MS PGothic" pitchFamily="34" charset="-128"/>
                <a:cs typeface="Courier New" pitchFamily="49" charset="0"/>
              </a:rPr>
              <a:t>boolean</a:t>
            </a:r>
            <a:r>
              <a:rPr kumimoji="1" lang="en-US" sz="1600" b="1" kern="0" dirty="0">
                <a:solidFill>
                  <a:schemeClr val="bg1"/>
                </a:solidFill>
                <a:latin typeface="Courier New" pitchFamily="49" charset="0"/>
                <a:ea typeface="MS PGothic" pitchFamily="34" charset="-128"/>
                <a:cs typeface="Courier New" pitchFamily="49" charset="0"/>
              </a:rPr>
              <a:t> </a:t>
            </a:r>
            <a:r>
              <a:rPr kumimoji="1" lang="en-US" sz="1600" b="1" kern="0" dirty="0" err="1">
                <a:solidFill>
                  <a:schemeClr val="bg1"/>
                </a:solidFill>
                <a:latin typeface="Courier New" pitchFamily="49" charset="0"/>
                <a:ea typeface="MS PGothic" pitchFamily="34" charset="-128"/>
                <a:cs typeface="Courier New" pitchFamily="49" charset="0"/>
              </a:rPr>
              <a:t>rv</a:t>
            </a:r>
            <a:r>
              <a:rPr kumimoji="1" lang="en-US" sz="1600" b="1" kern="0" dirty="0">
                <a:solidFill>
                  <a:schemeClr val="bg1"/>
                </a:solidFill>
                <a:latin typeface="Courier New" pitchFamily="49" charset="0"/>
                <a:ea typeface="MS PGothic" pitchFamily="34" charset="-128"/>
                <a:cs typeface="Courier New" pitchFamily="49" charset="0"/>
              </a:rPr>
              <a:t> = *target;</a:t>
            </a:r>
          </a:p>
          <a:p>
            <a:pPr marL="341313" lvl="0" indent="-341313" eaLnBrk="0" fontAlgn="base" hangingPunct="0">
              <a:lnSpc>
                <a:spcPct val="90000"/>
              </a:lnSpc>
              <a:spcBef>
                <a:spcPct val="35000"/>
              </a:spcBef>
              <a:spcAft>
                <a:spcPct val="0"/>
              </a:spcAft>
              <a:buClr>
                <a:srgbClr val="993300"/>
              </a:buClr>
              <a:buSzPct val="90000"/>
              <a:buNone/>
              <a:tabLst>
                <a:tab pos="739775" algn="l"/>
                <a:tab pos="1020763" algn="l"/>
                <a:tab pos="1257300" algn="l"/>
              </a:tabLst>
            </a:pPr>
            <a:r>
              <a:rPr kumimoji="1" lang="en-US" sz="1600" b="1" kern="0" dirty="0">
                <a:solidFill>
                  <a:schemeClr val="bg1"/>
                </a:solidFill>
                <a:latin typeface="Courier New" pitchFamily="49" charset="0"/>
                <a:ea typeface="MS PGothic" pitchFamily="34" charset="-128"/>
                <a:cs typeface="Courier New" pitchFamily="49" charset="0"/>
              </a:rPr>
              <a:t>               *target = TRUE;</a:t>
            </a:r>
          </a:p>
          <a:p>
            <a:pPr marL="341313" lvl="0" indent="-341313" eaLnBrk="0" fontAlgn="base" hangingPunct="0">
              <a:lnSpc>
                <a:spcPct val="90000"/>
              </a:lnSpc>
              <a:spcBef>
                <a:spcPct val="35000"/>
              </a:spcBef>
              <a:spcAft>
                <a:spcPct val="0"/>
              </a:spcAft>
              <a:buClr>
                <a:srgbClr val="993300"/>
              </a:buClr>
              <a:buSzPct val="90000"/>
              <a:buNone/>
              <a:tabLst>
                <a:tab pos="739775" algn="l"/>
                <a:tab pos="1020763" algn="l"/>
                <a:tab pos="1257300" algn="l"/>
              </a:tabLst>
            </a:pPr>
            <a:r>
              <a:rPr kumimoji="1" lang="en-US" sz="1600" b="1" kern="0" dirty="0">
                <a:solidFill>
                  <a:schemeClr val="bg1"/>
                </a:solidFill>
                <a:latin typeface="Courier New" pitchFamily="49" charset="0"/>
                <a:ea typeface="MS PGothic" pitchFamily="34" charset="-128"/>
                <a:cs typeface="Courier New" pitchFamily="49" charset="0"/>
              </a:rPr>
              <a:t>               return </a:t>
            </a:r>
            <a:r>
              <a:rPr kumimoji="1" lang="en-US" sz="1600" b="1" kern="0" dirty="0" err="1">
                <a:solidFill>
                  <a:schemeClr val="bg1"/>
                </a:solidFill>
                <a:latin typeface="Courier New" pitchFamily="49" charset="0"/>
                <a:ea typeface="MS PGothic" pitchFamily="34" charset="-128"/>
                <a:cs typeface="Courier New" pitchFamily="49" charset="0"/>
              </a:rPr>
              <a:t>rv</a:t>
            </a:r>
            <a:r>
              <a:rPr kumimoji="1" lang="en-US" sz="1600" b="1" kern="0" dirty="0">
                <a:solidFill>
                  <a:schemeClr val="bg1"/>
                </a:solidFill>
                <a:latin typeface="Courier New" pitchFamily="49" charset="0"/>
                <a:ea typeface="MS PGothic" pitchFamily="34" charset="-128"/>
                <a:cs typeface="Courier New" pitchFamily="49" charset="0"/>
              </a:rPr>
              <a:t>:</a:t>
            </a:r>
          </a:p>
          <a:p>
            <a:pPr marL="341313" lvl="0" indent="-341313" eaLnBrk="0" fontAlgn="base" hangingPunct="0">
              <a:lnSpc>
                <a:spcPct val="90000"/>
              </a:lnSpc>
              <a:spcBef>
                <a:spcPct val="35000"/>
              </a:spcBef>
              <a:spcAft>
                <a:spcPct val="0"/>
              </a:spcAft>
              <a:buClr>
                <a:srgbClr val="993300"/>
              </a:buClr>
              <a:buSzPct val="90000"/>
              <a:buNone/>
              <a:tabLst>
                <a:tab pos="739775" algn="l"/>
                <a:tab pos="1020763" algn="l"/>
                <a:tab pos="1257300" algn="l"/>
              </a:tabLst>
            </a:pPr>
            <a:r>
              <a:rPr kumimoji="1" lang="en-US" sz="1600" b="1" kern="0" dirty="0">
                <a:solidFill>
                  <a:schemeClr val="bg1"/>
                </a:solidFill>
                <a:latin typeface="Courier New" pitchFamily="49" charset="0"/>
                <a:ea typeface="MS PGothic" pitchFamily="34" charset="-128"/>
                <a:cs typeface="Courier New" pitchFamily="49" charset="0"/>
              </a:rPr>
              <a:t>          }</a:t>
            </a:r>
            <a:endParaRPr kumimoji="1" lang="en-US" sz="1600" kern="0" dirty="0">
              <a:solidFill>
                <a:schemeClr val="bg1"/>
              </a:solidFill>
              <a:latin typeface="Helvetica"/>
              <a:ea typeface="MS PGothic" pitchFamily="34" charset="-128"/>
            </a:endParaRPr>
          </a:p>
          <a:p>
            <a:pPr marL="341313" lvl="0" indent="-341313" eaLnBrk="0" fontAlgn="base" hangingPunct="0">
              <a:lnSpc>
                <a:spcPct val="90000"/>
              </a:lnSpc>
              <a:spcBef>
                <a:spcPct val="35000"/>
              </a:spcBef>
              <a:spcAft>
                <a:spcPct val="0"/>
              </a:spcAft>
              <a:buClr>
                <a:srgbClr val="993300"/>
              </a:buClr>
              <a:buSzPct val="90000"/>
              <a:buFont typeface="Monotype Sorts" pitchFamily="-84" charset="2"/>
              <a:buAutoNum type="arabicPeriod"/>
              <a:tabLst>
                <a:tab pos="739775" algn="l"/>
                <a:tab pos="1020763" algn="l"/>
                <a:tab pos="1257300" algn="l"/>
              </a:tabLst>
            </a:pPr>
            <a:r>
              <a:rPr kumimoji="1" lang="en-US" sz="1800" kern="0" dirty="0">
                <a:solidFill>
                  <a:schemeClr val="bg1"/>
                </a:solidFill>
                <a:latin typeface="Helvetica"/>
                <a:ea typeface="MS PGothic" pitchFamily="34" charset="-128"/>
              </a:rPr>
              <a:t>Executed atomically</a:t>
            </a:r>
          </a:p>
          <a:p>
            <a:pPr marL="341313" lvl="0" indent="-341313" eaLnBrk="0" fontAlgn="base" hangingPunct="0">
              <a:lnSpc>
                <a:spcPct val="90000"/>
              </a:lnSpc>
              <a:spcBef>
                <a:spcPct val="35000"/>
              </a:spcBef>
              <a:spcAft>
                <a:spcPct val="0"/>
              </a:spcAft>
              <a:buClr>
                <a:srgbClr val="993300"/>
              </a:buClr>
              <a:buSzPct val="90000"/>
              <a:buFont typeface="Monotype Sorts" pitchFamily="-84" charset="2"/>
              <a:buAutoNum type="arabicPeriod"/>
              <a:tabLst>
                <a:tab pos="739775" algn="l"/>
                <a:tab pos="1020763" algn="l"/>
                <a:tab pos="1257300" algn="l"/>
              </a:tabLst>
            </a:pPr>
            <a:r>
              <a:rPr kumimoji="1" lang="en-US" sz="1800" kern="0" dirty="0">
                <a:solidFill>
                  <a:schemeClr val="bg1"/>
                </a:solidFill>
                <a:latin typeface="Helvetica"/>
                <a:ea typeface="MS PGothic" pitchFamily="34" charset="-128"/>
              </a:rPr>
              <a:t>Returns the original value of passed parameter</a:t>
            </a:r>
          </a:p>
          <a:p>
            <a:pPr marL="341313" lvl="0" indent="-341313" eaLnBrk="0" fontAlgn="base" hangingPunct="0">
              <a:lnSpc>
                <a:spcPct val="90000"/>
              </a:lnSpc>
              <a:spcBef>
                <a:spcPct val="35000"/>
              </a:spcBef>
              <a:spcAft>
                <a:spcPct val="0"/>
              </a:spcAft>
              <a:buClr>
                <a:srgbClr val="993300"/>
              </a:buClr>
              <a:buSzPct val="90000"/>
              <a:buFont typeface="Monotype Sorts" pitchFamily="-84" charset="2"/>
              <a:buAutoNum type="arabicPeriod"/>
              <a:tabLst>
                <a:tab pos="739775" algn="l"/>
                <a:tab pos="1020763" algn="l"/>
                <a:tab pos="1257300" algn="l"/>
              </a:tabLst>
            </a:pPr>
            <a:r>
              <a:rPr kumimoji="1" lang="en-US" sz="1800" kern="0" dirty="0">
                <a:solidFill>
                  <a:schemeClr val="bg1"/>
                </a:solidFill>
                <a:latin typeface="Helvetica"/>
                <a:ea typeface="MS PGothic" pitchFamily="34" charset="-128"/>
              </a:rPr>
              <a:t>Set the new value of passed parameter to </a:t>
            </a:r>
            <a:r>
              <a:rPr kumimoji="1" lang="en-US" altLang="en-US" sz="1800" kern="0" dirty="0">
                <a:solidFill>
                  <a:schemeClr val="bg1"/>
                </a:solidFill>
                <a:latin typeface="Helvetica"/>
                <a:ea typeface="MS PGothic" pitchFamily="34" charset="-128"/>
              </a:rPr>
              <a:t>“</a:t>
            </a:r>
            <a:r>
              <a:rPr kumimoji="1" lang="en-US" sz="1800" kern="0" dirty="0">
                <a:solidFill>
                  <a:schemeClr val="bg1"/>
                </a:solidFill>
                <a:latin typeface="Helvetica"/>
                <a:ea typeface="MS PGothic" pitchFamily="34" charset="-128"/>
              </a:rPr>
              <a:t>TRUE</a:t>
            </a:r>
            <a:r>
              <a:rPr kumimoji="1" lang="en-US" altLang="en-US" sz="1800" kern="0" dirty="0">
                <a:solidFill>
                  <a:schemeClr val="bg1"/>
                </a:solidFill>
                <a:latin typeface="Helvetica"/>
                <a:ea typeface="MS PGothic" pitchFamily="34" charset="-128"/>
              </a:rPr>
              <a:t>”</a:t>
            </a:r>
            <a:r>
              <a:rPr kumimoji="1" lang="en-US" sz="1800" kern="0" dirty="0">
                <a:solidFill>
                  <a:schemeClr val="accent2"/>
                </a:solidFill>
                <a:latin typeface="Helvetica"/>
                <a:ea typeface="MS PGothic" pitchFamily="34" charset="-128"/>
              </a:rPr>
              <a:t>.</a:t>
            </a:r>
          </a:p>
          <a:p>
            <a:endParaRPr lang="en-IN" dirty="0">
              <a:solidFill>
                <a:schemeClr val="accent2"/>
              </a:solidFill>
            </a:endParaRPr>
          </a:p>
        </p:txBody>
      </p:sp>
      <p:sp>
        <p:nvSpPr>
          <p:cNvPr id="3" name="Rectangle 2"/>
          <p:cNvSpPr>
            <a:spLocks noGrp="1" noChangeArrowheads="1"/>
          </p:cNvSpPr>
          <p:nvPr/>
        </p:nvSpPr>
        <p:spPr bwMode="auto">
          <a:xfrm>
            <a:off x="896216" y="762000"/>
            <a:ext cx="7399337"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err="1" smtClean="0">
                <a:solidFill>
                  <a:schemeClr val="accent2"/>
                </a:solidFill>
              </a:rPr>
              <a:t>test_and_set</a:t>
            </a:r>
            <a:r>
              <a:rPr lang="en-US" dirty="0" smtClean="0">
                <a:solidFill>
                  <a:schemeClr val="accent2"/>
                </a:solidFill>
              </a:rPr>
              <a:t>  Instruction</a:t>
            </a:r>
            <a:r>
              <a:rPr lang="en-US" dirty="0" smtClean="0"/>
              <a:t> </a:t>
            </a:r>
          </a:p>
        </p:txBody>
      </p:sp>
    </p:spTree>
    <p:extLst>
      <p:ext uri="{BB962C8B-B14F-4D97-AF65-F5344CB8AC3E}">
        <p14:creationId xmlns="" xmlns:p14="http://schemas.microsoft.com/office/powerpoint/2010/main" val="187197222"/>
      </p:ext>
    </p:extLst>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866" lvl="0" indent="-342866" eaLnBrk="0" fontAlgn="base" hangingPunct="0">
              <a:lnSpc>
                <a:spcPct val="90000"/>
              </a:lnSpc>
              <a:spcBef>
                <a:spcPct val="35000"/>
              </a:spcBef>
              <a:spcAft>
                <a:spcPct val="0"/>
              </a:spcAft>
              <a:buClr>
                <a:srgbClr val="993300"/>
              </a:buClr>
              <a:buSzPct val="90000"/>
              <a:buFont typeface="Monotype Sorts" charset="0"/>
              <a:buChar char="n"/>
              <a:tabLst>
                <a:tab pos="742278" algn="l"/>
                <a:tab pos="1023411" algn="l"/>
                <a:tab pos="1258984" algn="l"/>
              </a:tabLst>
              <a:defRPr/>
            </a:pPr>
            <a:r>
              <a:rPr kumimoji="1" lang="en-US" sz="1800" kern="0" dirty="0">
                <a:solidFill>
                  <a:schemeClr val="bg1"/>
                </a:solidFill>
                <a:latin typeface="Helvetica"/>
                <a:ea typeface="ＭＳ Ｐゴシック" charset="0"/>
                <a:cs typeface="ＭＳ Ｐゴシック" charset="0"/>
              </a:rPr>
              <a:t>Shared Boolean variable lock, initialized to FALSE</a:t>
            </a:r>
          </a:p>
          <a:p>
            <a:pPr marL="342866" lvl="0" indent="-342866" eaLnBrk="0" fontAlgn="base" hangingPunct="0">
              <a:lnSpc>
                <a:spcPct val="90000"/>
              </a:lnSpc>
              <a:spcBef>
                <a:spcPct val="35000"/>
              </a:spcBef>
              <a:spcAft>
                <a:spcPct val="0"/>
              </a:spcAft>
              <a:buClr>
                <a:srgbClr val="993300"/>
              </a:buClr>
              <a:buSzPct val="90000"/>
              <a:buFont typeface="Monotype Sorts" charset="0"/>
              <a:buChar char="n"/>
              <a:tabLst>
                <a:tab pos="742278" algn="l"/>
                <a:tab pos="1023411" algn="l"/>
                <a:tab pos="1258984" algn="l"/>
              </a:tabLst>
              <a:defRPr/>
            </a:pPr>
            <a:r>
              <a:rPr kumimoji="1" lang="en-US" sz="1800" kern="0" dirty="0">
                <a:solidFill>
                  <a:schemeClr val="bg1"/>
                </a:solidFill>
                <a:latin typeface="Helvetica"/>
                <a:ea typeface="ＭＳ Ｐゴシック" charset="0"/>
                <a:cs typeface="ＭＳ Ｐゴシック" charset="0"/>
              </a:rPr>
              <a:t>Solution:</a:t>
            </a:r>
            <a:endParaRPr kumimoji="1" lang="en-US" sz="1400" b="1" kern="0" dirty="0">
              <a:solidFill>
                <a:schemeClr val="bg1"/>
              </a:solidFill>
              <a:latin typeface="Courier New"/>
              <a:ea typeface="ＭＳ Ｐゴシック" charset="0"/>
              <a:cs typeface="Courier New"/>
            </a:endParaRPr>
          </a:p>
          <a:p>
            <a:pPr marL="0" lvl="0" indent="0" eaLnBrk="0" fontAlgn="base" hangingPunct="0">
              <a:spcBef>
                <a:spcPct val="35000"/>
              </a:spcBef>
              <a:spcAft>
                <a:spcPct val="0"/>
              </a:spcAft>
              <a:buClr>
                <a:srgbClr val="993300"/>
              </a:buClr>
              <a:buSzPct val="90000"/>
              <a:buNone/>
              <a:defRPr/>
            </a:pPr>
            <a:r>
              <a:rPr kumimoji="1" lang="en-US" sz="1400" b="1" kern="0" dirty="0">
                <a:solidFill>
                  <a:schemeClr val="bg1"/>
                </a:solidFill>
                <a:latin typeface="Courier New"/>
                <a:ea typeface="ＭＳ Ｐゴシック" pitchFamily="-84" charset="-128"/>
                <a:cs typeface="Courier New"/>
              </a:rPr>
              <a:t>       </a:t>
            </a:r>
            <a:r>
              <a:rPr kumimoji="1" lang="en-US" altLang="en-US" sz="1600" b="1" kern="0" dirty="0">
                <a:solidFill>
                  <a:schemeClr val="bg1"/>
                </a:solidFill>
                <a:latin typeface="Courier New" pitchFamily="49" charset="0"/>
                <a:ea typeface="MS PGothic" pitchFamily="34" charset="-128"/>
                <a:cs typeface="Courier New" pitchFamily="49" charset="0"/>
              </a:rPr>
              <a:t>do {</a:t>
            </a:r>
            <a:br>
              <a:rPr kumimoji="1" lang="en-US" altLang="en-US" sz="1600" b="1" kern="0" dirty="0">
                <a:solidFill>
                  <a:schemeClr val="bg1"/>
                </a:solidFill>
                <a:latin typeface="Courier New" pitchFamily="49" charset="0"/>
                <a:ea typeface="MS PGothic" pitchFamily="34" charset="-128"/>
                <a:cs typeface="Courier New" pitchFamily="49" charset="0"/>
              </a:rPr>
            </a:br>
            <a:r>
              <a:rPr kumimoji="1" lang="en-US" altLang="en-US" sz="1600" b="1" kern="0" dirty="0">
                <a:solidFill>
                  <a:schemeClr val="bg1"/>
                </a:solidFill>
                <a:latin typeface="Courier New" pitchFamily="49" charset="0"/>
                <a:ea typeface="MS PGothic" pitchFamily="34" charset="-128"/>
                <a:cs typeface="Courier New" pitchFamily="49" charset="0"/>
              </a:rPr>
              <a:t>          while (</a:t>
            </a:r>
            <a:r>
              <a:rPr kumimoji="1" lang="en-US" altLang="en-US" sz="1600" b="1" kern="0" dirty="0" err="1">
                <a:solidFill>
                  <a:schemeClr val="bg1"/>
                </a:solidFill>
                <a:latin typeface="Courier New" pitchFamily="49" charset="0"/>
                <a:ea typeface="MS PGothic" pitchFamily="34" charset="-128"/>
                <a:cs typeface="Courier New" pitchFamily="49" charset="0"/>
              </a:rPr>
              <a:t>test_and_set</a:t>
            </a:r>
            <a:r>
              <a:rPr kumimoji="1" lang="en-US" altLang="en-US" sz="1600" b="1" kern="0" dirty="0">
                <a:solidFill>
                  <a:schemeClr val="bg1"/>
                </a:solidFill>
                <a:latin typeface="Courier New" pitchFamily="49" charset="0"/>
                <a:ea typeface="MS PGothic" pitchFamily="34" charset="-128"/>
                <a:cs typeface="Courier New" pitchFamily="49" charset="0"/>
              </a:rPr>
              <a:t>(&amp;lock)) </a:t>
            </a:r>
          </a:p>
          <a:p>
            <a:pPr marL="0" lvl="0" indent="0" eaLnBrk="0" fontAlgn="base" hangingPunct="0">
              <a:spcBef>
                <a:spcPct val="35000"/>
              </a:spcBef>
              <a:spcAft>
                <a:spcPct val="0"/>
              </a:spcAft>
              <a:buClr>
                <a:srgbClr val="993300"/>
              </a:buClr>
              <a:buSzPct val="90000"/>
              <a:buNone/>
              <a:defRPr/>
            </a:pPr>
            <a:r>
              <a:rPr kumimoji="1" lang="en-US" altLang="en-US" sz="1600" b="1" kern="0" dirty="0">
                <a:solidFill>
                  <a:schemeClr val="bg1"/>
                </a:solidFill>
                <a:latin typeface="Courier New" pitchFamily="49" charset="0"/>
                <a:ea typeface="MS PGothic" pitchFamily="34" charset="-128"/>
                <a:cs typeface="Courier New" pitchFamily="49" charset="0"/>
              </a:rPr>
              <a:t>             ; /* do nothing */ </a:t>
            </a:r>
          </a:p>
          <a:p>
            <a:pPr marL="0" lvl="0" indent="0" eaLnBrk="0" fontAlgn="base" hangingPunct="0">
              <a:spcBef>
                <a:spcPct val="35000"/>
              </a:spcBef>
              <a:spcAft>
                <a:spcPct val="0"/>
              </a:spcAft>
              <a:buClr>
                <a:srgbClr val="993300"/>
              </a:buClr>
              <a:buSzPct val="90000"/>
              <a:buNone/>
              <a:defRPr/>
            </a:pPr>
            <a:r>
              <a:rPr kumimoji="1" lang="en-US" altLang="en-US" sz="1600" b="1" kern="0" dirty="0">
                <a:solidFill>
                  <a:schemeClr val="bg1"/>
                </a:solidFill>
                <a:latin typeface="Courier New" pitchFamily="49" charset="0"/>
                <a:ea typeface="MS PGothic" pitchFamily="34" charset="-128"/>
                <a:cs typeface="Courier New" pitchFamily="49" charset="0"/>
              </a:rPr>
              <a:t>                 /* critical section */ </a:t>
            </a:r>
          </a:p>
          <a:p>
            <a:pPr marL="0" lvl="0" indent="0" eaLnBrk="0" fontAlgn="base" hangingPunct="0">
              <a:spcBef>
                <a:spcPct val="35000"/>
              </a:spcBef>
              <a:spcAft>
                <a:spcPct val="0"/>
              </a:spcAft>
              <a:buClr>
                <a:srgbClr val="993300"/>
              </a:buClr>
              <a:buSzPct val="90000"/>
              <a:buNone/>
              <a:defRPr/>
            </a:pPr>
            <a:r>
              <a:rPr kumimoji="1" lang="en-US" altLang="en-US" sz="1600" b="1" kern="0" dirty="0">
                <a:solidFill>
                  <a:schemeClr val="bg1"/>
                </a:solidFill>
                <a:latin typeface="Courier New" pitchFamily="49" charset="0"/>
                <a:ea typeface="MS PGothic" pitchFamily="34" charset="-128"/>
                <a:cs typeface="Courier New" pitchFamily="49" charset="0"/>
              </a:rPr>
              <a:t>          lock = false; </a:t>
            </a:r>
          </a:p>
          <a:p>
            <a:pPr marL="0" lvl="0" indent="0" eaLnBrk="0" fontAlgn="base" hangingPunct="0">
              <a:spcBef>
                <a:spcPct val="35000"/>
              </a:spcBef>
              <a:spcAft>
                <a:spcPct val="0"/>
              </a:spcAft>
              <a:buClr>
                <a:srgbClr val="993300"/>
              </a:buClr>
              <a:buSzPct val="90000"/>
              <a:buNone/>
              <a:defRPr/>
            </a:pPr>
            <a:r>
              <a:rPr kumimoji="1" lang="en-US" altLang="en-US" sz="1600" b="1" kern="0" dirty="0">
                <a:solidFill>
                  <a:schemeClr val="bg1"/>
                </a:solidFill>
                <a:latin typeface="Courier New" pitchFamily="49" charset="0"/>
                <a:ea typeface="MS PGothic" pitchFamily="34" charset="-128"/>
                <a:cs typeface="Courier New" pitchFamily="49" charset="0"/>
              </a:rPr>
              <a:t>                 /* remainder section */ </a:t>
            </a:r>
          </a:p>
          <a:p>
            <a:pPr marL="0" lvl="0" indent="0" eaLnBrk="0" fontAlgn="base" hangingPunct="0">
              <a:spcBef>
                <a:spcPct val="35000"/>
              </a:spcBef>
              <a:spcAft>
                <a:spcPct val="0"/>
              </a:spcAft>
              <a:buClr>
                <a:srgbClr val="993300"/>
              </a:buClr>
              <a:buSzPct val="90000"/>
              <a:buNone/>
              <a:defRPr/>
            </a:pPr>
            <a:r>
              <a:rPr kumimoji="1" lang="en-US" altLang="en-US" sz="1600" b="1" kern="0" dirty="0">
                <a:solidFill>
                  <a:schemeClr val="bg1"/>
                </a:solidFill>
                <a:latin typeface="Courier New" pitchFamily="49" charset="0"/>
                <a:ea typeface="MS PGothic" pitchFamily="34" charset="-128"/>
                <a:cs typeface="Courier New" pitchFamily="49" charset="0"/>
              </a:rPr>
              <a:t>       } while (true);</a:t>
            </a:r>
            <a:r>
              <a:rPr kumimoji="1" lang="en-US" altLang="en-US" sz="1800" b="1" kern="0" dirty="0">
                <a:solidFill>
                  <a:schemeClr val="bg1"/>
                </a:solidFill>
                <a:latin typeface="Courier New" pitchFamily="49" charset="0"/>
                <a:ea typeface="MS PGothic" pitchFamily="34" charset="-128"/>
                <a:cs typeface="Courier New" pitchFamily="49" charset="0"/>
              </a:rPr>
              <a:t> </a:t>
            </a:r>
          </a:p>
          <a:p>
            <a:endParaRPr lang="en-IN" dirty="0">
              <a:solidFill>
                <a:schemeClr val="accent2"/>
              </a:solidFill>
            </a:endParaRPr>
          </a:p>
        </p:txBody>
      </p:sp>
      <p:sp>
        <p:nvSpPr>
          <p:cNvPr id="3" name="Rectangle 2"/>
          <p:cNvSpPr>
            <a:spLocks noGrp="1" noChangeArrowheads="1"/>
          </p:cNvSpPr>
          <p:nvPr/>
        </p:nvSpPr>
        <p:spPr bwMode="auto">
          <a:xfrm>
            <a:off x="653257" y="762000"/>
            <a:ext cx="7837487"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Solution using </a:t>
            </a:r>
            <a:r>
              <a:rPr lang="en-US" dirty="0" err="1" smtClean="0">
                <a:solidFill>
                  <a:schemeClr val="accent2"/>
                </a:solidFill>
              </a:rPr>
              <a:t>test_and_set</a:t>
            </a:r>
            <a:r>
              <a:rPr lang="en-US" dirty="0" smtClean="0">
                <a:solidFill>
                  <a:schemeClr val="accent2"/>
                </a:solidFill>
              </a:rPr>
              <a:t>()</a:t>
            </a:r>
          </a:p>
        </p:txBody>
      </p:sp>
    </p:spTree>
    <p:extLst>
      <p:ext uri="{BB962C8B-B14F-4D97-AF65-F5344CB8AC3E}">
        <p14:creationId xmlns="" xmlns:p14="http://schemas.microsoft.com/office/powerpoint/2010/main" val="3135099776"/>
      </p:ext>
    </p:extLst>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386918"/>
            <a:ext cx="8074660" cy="6014467"/>
          </a:xfrm>
          <a:prstGeom prst="rect">
            <a:avLst/>
          </a:prstGeom>
        </p:spPr>
        <p:txBody>
          <a:bodyPr vert="horz" wrap="square" lIns="0" tIns="12700" rIns="0" bIns="0" rtlCol="0">
            <a:spAutoFit/>
          </a:bodyPr>
          <a:lstStyle/>
          <a:p>
            <a:pPr marL="179070" algn="ctr">
              <a:lnSpc>
                <a:spcPct val="100000"/>
              </a:lnSpc>
              <a:spcBef>
                <a:spcPts val="25"/>
              </a:spcBef>
            </a:pPr>
            <a:r>
              <a:rPr sz="2400" b="1" spc="45" dirty="0" smtClean="0">
                <a:solidFill>
                  <a:schemeClr val="bg1"/>
                </a:solidFill>
                <a:latin typeface="Times New Roman"/>
                <a:cs typeface="Times New Roman"/>
              </a:rPr>
              <a:t>UNIT </a:t>
            </a:r>
            <a:r>
              <a:rPr lang="en-US" sz="2400" b="1" spc="45" dirty="0" smtClean="0">
                <a:solidFill>
                  <a:schemeClr val="bg1"/>
                </a:solidFill>
                <a:latin typeface="Times New Roman"/>
                <a:cs typeface="Times New Roman"/>
              </a:rPr>
              <a:t>I</a:t>
            </a:r>
            <a:r>
              <a:rPr sz="2400" b="1" spc="45" dirty="0" smtClean="0">
                <a:solidFill>
                  <a:schemeClr val="bg1"/>
                </a:solidFill>
                <a:latin typeface="Times New Roman"/>
                <a:cs typeface="Times New Roman"/>
              </a:rPr>
              <a:t>I  </a:t>
            </a:r>
            <a:r>
              <a:rPr lang="en-IN" sz="2400" b="1" spc="45" dirty="0" smtClean="0">
                <a:solidFill>
                  <a:schemeClr val="bg1"/>
                </a:solidFill>
                <a:latin typeface="Times New Roman"/>
                <a:cs typeface="Times New Roman"/>
              </a:rPr>
              <a:t>SYLLABUS</a:t>
            </a:r>
          </a:p>
          <a:p>
            <a:pPr marL="179070" algn="ctr">
              <a:lnSpc>
                <a:spcPct val="100000"/>
              </a:lnSpc>
              <a:spcBef>
                <a:spcPts val="25"/>
              </a:spcBef>
            </a:pPr>
            <a:endParaRPr sz="2400" b="1" spc="45" dirty="0">
              <a:solidFill>
                <a:schemeClr val="bg1"/>
              </a:solidFill>
              <a:latin typeface="Times New Roman"/>
              <a:cs typeface="Times New Roman"/>
            </a:endParaRPr>
          </a:p>
          <a:p>
            <a:pPr algn="just"/>
            <a:r>
              <a:rPr lang="en-US" b="1" spc="40" dirty="0" smtClean="0">
                <a:solidFill>
                  <a:schemeClr val="bg1"/>
                </a:solidFill>
                <a:latin typeface="Times New Roman"/>
                <a:cs typeface="Times New Roman"/>
              </a:rPr>
              <a:t>Process Synchronization</a:t>
            </a:r>
            <a:r>
              <a:rPr lang="en-US" spc="40" dirty="0" smtClean="0">
                <a:solidFill>
                  <a:schemeClr val="bg1"/>
                </a:solidFill>
                <a:latin typeface="Times New Roman"/>
                <a:cs typeface="Times New Roman"/>
              </a:rPr>
              <a:t> - Peterson’s solution, Synchronization Hardware</a:t>
            </a:r>
            <a:r>
              <a:rPr lang="en-IN" spc="40" dirty="0">
                <a:solidFill>
                  <a:schemeClr val="bg1"/>
                </a:solidFill>
                <a:latin typeface="Times New Roman"/>
                <a:cs typeface="Times New Roman"/>
              </a:rPr>
              <a:t> </a:t>
            </a:r>
            <a:r>
              <a:rPr lang="en-IN" spc="40" dirty="0" smtClean="0">
                <a:solidFill>
                  <a:schemeClr val="bg1"/>
                </a:solidFill>
                <a:latin typeface="Times New Roman"/>
                <a:cs typeface="Times New Roman"/>
              </a:rPr>
              <a:t>- </a:t>
            </a:r>
            <a:r>
              <a:rPr lang="en-US" spc="40" dirty="0" smtClean="0">
                <a:solidFill>
                  <a:schemeClr val="bg1"/>
                </a:solidFill>
                <a:latin typeface="Times New Roman"/>
                <a:cs typeface="Times New Roman"/>
              </a:rPr>
              <a:t>Understanding the two-process solution and the benefits of the synchronization hardware</a:t>
            </a:r>
            <a:r>
              <a:rPr lang="en-IN" spc="40" dirty="0" smtClean="0">
                <a:solidFill>
                  <a:schemeClr val="bg1"/>
                </a:solidFill>
                <a:latin typeface="Times New Roman"/>
                <a:cs typeface="Times New Roman"/>
              </a:rPr>
              <a:t> - Process synchronization: Semaphores, usage, implementation - </a:t>
            </a:r>
            <a:r>
              <a:rPr lang="en-US" spc="40" dirty="0">
                <a:solidFill>
                  <a:schemeClr val="bg1"/>
                </a:solidFill>
                <a:latin typeface="Times New Roman"/>
                <a:cs typeface="Times New Roman"/>
              </a:rPr>
              <a:t>Gaining the knowledge of the usage of </a:t>
            </a:r>
            <a:r>
              <a:rPr lang="en-US" spc="40" dirty="0" smtClean="0">
                <a:solidFill>
                  <a:schemeClr val="bg1"/>
                </a:solidFill>
                <a:latin typeface="Times New Roman"/>
                <a:cs typeface="Times New Roman"/>
              </a:rPr>
              <a:t>the semaphores </a:t>
            </a:r>
            <a:r>
              <a:rPr lang="en-US" spc="40" dirty="0">
                <a:solidFill>
                  <a:schemeClr val="bg1"/>
                </a:solidFill>
                <a:latin typeface="Times New Roman"/>
                <a:cs typeface="Times New Roman"/>
              </a:rPr>
              <a:t>for the Mutual </a:t>
            </a:r>
            <a:r>
              <a:rPr lang="en-US" spc="40" dirty="0" smtClean="0">
                <a:solidFill>
                  <a:schemeClr val="bg1"/>
                </a:solidFill>
                <a:latin typeface="Times New Roman"/>
                <a:cs typeface="Times New Roman"/>
              </a:rPr>
              <a:t>exclusion Mechanisms </a:t>
            </a:r>
            <a:r>
              <a:rPr lang="en-US" spc="40" dirty="0">
                <a:solidFill>
                  <a:schemeClr val="bg1"/>
                </a:solidFill>
                <a:latin typeface="Times New Roman"/>
                <a:cs typeface="Times New Roman"/>
              </a:rPr>
              <a:t>- Classical Problems of synchronization - Readers writers problem, Bounded Buffer problem - Good understanding of </a:t>
            </a:r>
            <a:r>
              <a:rPr lang="en-US" spc="40" dirty="0" smtClean="0">
                <a:solidFill>
                  <a:schemeClr val="bg1"/>
                </a:solidFill>
                <a:latin typeface="Times New Roman"/>
                <a:cs typeface="Times New Roman"/>
              </a:rPr>
              <a:t>synchronization Mechanisms </a:t>
            </a:r>
            <a:r>
              <a:rPr lang="en-US" spc="40" dirty="0">
                <a:solidFill>
                  <a:schemeClr val="bg1"/>
                </a:solidFill>
                <a:latin typeface="Times New Roman"/>
                <a:cs typeface="Times New Roman"/>
              </a:rPr>
              <a:t>- Classical Problems of synchronization - Dining Philosophers problem (Monitor) - Understanding the synchronization of limited resources among multiple </a:t>
            </a:r>
            <a:r>
              <a:rPr lang="en-US" spc="40" dirty="0" smtClean="0">
                <a:solidFill>
                  <a:schemeClr val="bg1"/>
                </a:solidFill>
                <a:latin typeface="Times New Roman"/>
                <a:cs typeface="Times New Roman"/>
              </a:rPr>
              <a:t>processes</a:t>
            </a:r>
          </a:p>
          <a:p>
            <a:pPr algn="just"/>
            <a:r>
              <a:rPr lang="en-US" spc="40" dirty="0" smtClean="0">
                <a:solidFill>
                  <a:schemeClr val="bg1"/>
                </a:solidFill>
                <a:latin typeface="Times New Roman"/>
                <a:cs typeface="Times New Roman"/>
              </a:rPr>
              <a:t> </a:t>
            </a:r>
          </a:p>
          <a:p>
            <a:pPr algn="just"/>
            <a:r>
              <a:rPr lang="en-US" b="1" spc="40" dirty="0" smtClean="0">
                <a:solidFill>
                  <a:schemeClr val="bg1"/>
                </a:solidFill>
                <a:latin typeface="Times New Roman"/>
                <a:cs typeface="Times New Roman"/>
              </a:rPr>
              <a:t>CPU </a:t>
            </a:r>
            <a:r>
              <a:rPr lang="en-US" b="1" spc="40" dirty="0">
                <a:solidFill>
                  <a:schemeClr val="bg1"/>
                </a:solidFill>
                <a:latin typeface="Times New Roman"/>
                <a:cs typeface="Times New Roman"/>
              </a:rPr>
              <a:t>SCHEDULING </a:t>
            </a:r>
            <a:r>
              <a:rPr lang="en-US" spc="40" dirty="0">
                <a:solidFill>
                  <a:schemeClr val="bg1"/>
                </a:solidFill>
                <a:latin typeface="Times New Roman"/>
                <a:cs typeface="Times New Roman"/>
              </a:rPr>
              <a:t>: </a:t>
            </a:r>
            <a:r>
              <a:rPr lang="en-US" spc="40" dirty="0" err="1">
                <a:solidFill>
                  <a:schemeClr val="bg1"/>
                </a:solidFill>
                <a:latin typeface="Times New Roman"/>
                <a:cs typeface="Times New Roman"/>
              </a:rPr>
              <a:t>FCFS,SJF,Priority</a:t>
            </a:r>
            <a:r>
              <a:rPr lang="en-US" spc="40" dirty="0">
                <a:solidFill>
                  <a:schemeClr val="bg1"/>
                </a:solidFill>
                <a:latin typeface="Times New Roman"/>
                <a:cs typeface="Times New Roman"/>
              </a:rPr>
              <a:t> - Understanding the scheduling techniques - CPU Scheduling: Round robin, Multilevel queue Scheduling, Multilevel feedback Scheduling -Understanding the scheduling techniques - Real Time scheduling: Rate Monotonic Scheduling and Deadline Scheduling - Understanding the real time scheduling </a:t>
            </a:r>
            <a:endParaRPr lang="en-US" spc="40" dirty="0" smtClean="0">
              <a:solidFill>
                <a:schemeClr val="bg1"/>
              </a:solidFill>
              <a:latin typeface="Times New Roman"/>
              <a:cs typeface="Times New Roman"/>
            </a:endParaRPr>
          </a:p>
          <a:p>
            <a:pPr algn="just"/>
            <a:endParaRPr lang="en-US" spc="40" dirty="0" smtClean="0">
              <a:solidFill>
                <a:schemeClr val="bg1"/>
              </a:solidFill>
              <a:latin typeface="Times New Roman"/>
              <a:cs typeface="Times New Roman"/>
            </a:endParaRPr>
          </a:p>
          <a:p>
            <a:pPr algn="just"/>
            <a:r>
              <a:rPr lang="en-US" b="1" spc="40" dirty="0" smtClean="0">
                <a:solidFill>
                  <a:schemeClr val="bg1"/>
                </a:solidFill>
                <a:latin typeface="Times New Roman"/>
                <a:cs typeface="Times New Roman"/>
              </a:rPr>
              <a:t>DEADLOCKS</a:t>
            </a:r>
            <a:r>
              <a:rPr lang="en-US" spc="40" dirty="0">
                <a:solidFill>
                  <a:schemeClr val="bg1"/>
                </a:solidFill>
                <a:latin typeface="Times New Roman"/>
                <a:cs typeface="Times New Roman"/>
              </a:rPr>
              <a:t>: Necessary conditions, Resource allocation graph, Deadlock prevention methods - Understanding the deadlock scenario - Deadlocks :Deadlock Avoidance, Detection and Recovery - Understanding the deadlock </a:t>
            </a:r>
            <a:r>
              <a:rPr lang="en-US" spc="40" dirty="0" smtClean="0">
                <a:solidFill>
                  <a:schemeClr val="bg1"/>
                </a:solidFill>
                <a:latin typeface="Times New Roman"/>
                <a:cs typeface="Times New Roman"/>
              </a:rPr>
              <a:t>avoidance, detection </a:t>
            </a:r>
            <a:r>
              <a:rPr lang="en-US" spc="40" dirty="0">
                <a:solidFill>
                  <a:schemeClr val="bg1"/>
                </a:solidFill>
                <a:latin typeface="Times New Roman"/>
                <a:cs typeface="Times New Roman"/>
              </a:rPr>
              <a:t>and recovery mechanisms</a:t>
            </a:r>
            <a:endParaRPr spc="40" dirty="0">
              <a:solidFill>
                <a:schemeClr val="bg1"/>
              </a:solidFill>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lnSpc>
                <a:spcPct val="90000"/>
              </a:lnSpc>
              <a:spcBef>
                <a:spcPct val="35000"/>
              </a:spcBef>
              <a:spcAft>
                <a:spcPct val="0"/>
              </a:spcAft>
              <a:buClr>
                <a:srgbClr val="993300"/>
              </a:buClr>
              <a:buSzPct val="90000"/>
              <a:buNone/>
              <a:tabLst>
                <a:tab pos="741363" algn="l"/>
                <a:tab pos="1022350" algn="l"/>
                <a:tab pos="1258888" algn="l"/>
              </a:tabLst>
            </a:pPr>
            <a:r>
              <a:rPr kumimoji="1" lang="en-US" sz="1800" kern="0" dirty="0">
                <a:solidFill>
                  <a:schemeClr val="bg1"/>
                </a:solidFill>
                <a:latin typeface="Helvetica"/>
                <a:ea typeface="MS PGothic" pitchFamily="34" charset="-128"/>
              </a:rPr>
              <a:t>Definition:</a:t>
            </a:r>
          </a:p>
          <a:p>
            <a:pPr marL="341313" lvl="0" indent="-341313" eaLnBrk="0" fontAlgn="base" hangingPunct="0">
              <a:spcBef>
                <a:spcPct val="35000"/>
              </a:spcBef>
              <a:spcAft>
                <a:spcPct val="0"/>
              </a:spcAft>
              <a:buClr>
                <a:srgbClr val="993300"/>
              </a:buClr>
              <a:buSzPct val="90000"/>
              <a:buNone/>
              <a:tabLst>
                <a:tab pos="741363" algn="l"/>
                <a:tab pos="1022350" algn="l"/>
                <a:tab pos="1258888" algn="l"/>
              </a:tabLst>
            </a:pPr>
            <a:r>
              <a:rPr kumimoji="1" lang="en-US" sz="1400" b="1" kern="0" dirty="0">
                <a:solidFill>
                  <a:schemeClr val="bg1"/>
                </a:solidFill>
                <a:latin typeface="Courier New" pitchFamily="49" charset="0"/>
                <a:ea typeface="MS PGothic" pitchFamily="34" charset="-128"/>
                <a:cs typeface="Courier New" pitchFamily="49" charset="0"/>
              </a:rPr>
              <a:t>     </a:t>
            </a:r>
            <a:r>
              <a:rPr kumimoji="1" lang="en-US" sz="1400" b="1" kern="0" dirty="0" err="1">
                <a:solidFill>
                  <a:schemeClr val="bg1"/>
                </a:solidFill>
                <a:latin typeface="Courier New" pitchFamily="49" charset="0"/>
                <a:ea typeface="MS PGothic" pitchFamily="34" charset="-128"/>
                <a:cs typeface="Courier New" pitchFamily="49" charset="0"/>
              </a:rPr>
              <a:t>int</a:t>
            </a:r>
            <a:r>
              <a:rPr kumimoji="1" lang="en-US" sz="1400" b="1" kern="0" dirty="0">
                <a:solidFill>
                  <a:schemeClr val="bg1"/>
                </a:solidFill>
                <a:latin typeface="Courier New" pitchFamily="49" charset="0"/>
                <a:ea typeface="MS PGothic" pitchFamily="34" charset="-128"/>
                <a:cs typeface="Courier New" pitchFamily="49" charset="0"/>
              </a:rPr>
              <a:t> compare _</a:t>
            </a:r>
            <a:r>
              <a:rPr kumimoji="1" lang="en-US" sz="1400" b="1" kern="0" dirty="0" err="1">
                <a:solidFill>
                  <a:schemeClr val="bg1"/>
                </a:solidFill>
                <a:latin typeface="Courier New" pitchFamily="49" charset="0"/>
                <a:ea typeface="MS PGothic" pitchFamily="34" charset="-128"/>
                <a:cs typeface="Courier New" pitchFamily="49" charset="0"/>
              </a:rPr>
              <a:t>and_swap</a:t>
            </a:r>
            <a:r>
              <a:rPr kumimoji="1" lang="en-US" sz="1400" b="1" kern="0" dirty="0">
                <a:solidFill>
                  <a:schemeClr val="bg1"/>
                </a:solidFill>
                <a:latin typeface="Courier New" pitchFamily="49" charset="0"/>
                <a:ea typeface="MS PGothic" pitchFamily="34" charset="-128"/>
                <a:cs typeface="Courier New" pitchFamily="49" charset="0"/>
              </a:rPr>
              <a:t>(</a:t>
            </a:r>
            <a:r>
              <a:rPr kumimoji="1" lang="en-US" sz="1400" b="1" kern="0" dirty="0" err="1">
                <a:solidFill>
                  <a:schemeClr val="bg1"/>
                </a:solidFill>
                <a:latin typeface="Courier New" pitchFamily="49" charset="0"/>
                <a:ea typeface="MS PGothic" pitchFamily="34" charset="-128"/>
                <a:cs typeface="Courier New" pitchFamily="49" charset="0"/>
              </a:rPr>
              <a:t>int</a:t>
            </a:r>
            <a:r>
              <a:rPr kumimoji="1" lang="en-US" sz="1400" b="1" kern="0" dirty="0">
                <a:solidFill>
                  <a:schemeClr val="bg1"/>
                </a:solidFill>
                <a:latin typeface="Courier New" pitchFamily="49" charset="0"/>
                <a:ea typeface="MS PGothic" pitchFamily="34" charset="-128"/>
                <a:cs typeface="Courier New" pitchFamily="49" charset="0"/>
              </a:rPr>
              <a:t> *value, </a:t>
            </a:r>
            <a:r>
              <a:rPr kumimoji="1" lang="en-US" sz="1400" b="1" kern="0" dirty="0" err="1">
                <a:solidFill>
                  <a:schemeClr val="bg1"/>
                </a:solidFill>
                <a:latin typeface="Courier New" pitchFamily="49" charset="0"/>
                <a:ea typeface="MS PGothic" pitchFamily="34" charset="-128"/>
                <a:cs typeface="Courier New" pitchFamily="49" charset="0"/>
              </a:rPr>
              <a:t>int</a:t>
            </a:r>
            <a:r>
              <a:rPr kumimoji="1" lang="en-US" sz="1400" b="1" kern="0" dirty="0">
                <a:solidFill>
                  <a:schemeClr val="bg1"/>
                </a:solidFill>
                <a:latin typeface="Courier New" pitchFamily="49" charset="0"/>
                <a:ea typeface="MS PGothic" pitchFamily="34" charset="-128"/>
                <a:cs typeface="Courier New" pitchFamily="49" charset="0"/>
              </a:rPr>
              <a:t> expected, </a:t>
            </a:r>
            <a:r>
              <a:rPr kumimoji="1" lang="en-US" sz="1400" b="1" kern="0" dirty="0" err="1">
                <a:solidFill>
                  <a:schemeClr val="bg1"/>
                </a:solidFill>
                <a:latin typeface="Courier New" pitchFamily="49" charset="0"/>
                <a:ea typeface="MS PGothic" pitchFamily="34" charset="-128"/>
                <a:cs typeface="Courier New" pitchFamily="49" charset="0"/>
              </a:rPr>
              <a:t>int</a:t>
            </a:r>
            <a:r>
              <a:rPr kumimoji="1" lang="en-US" sz="1400" b="1" kern="0" dirty="0">
                <a:solidFill>
                  <a:schemeClr val="bg1"/>
                </a:solidFill>
                <a:latin typeface="Courier New" pitchFamily="49" charset="0"/>
                <a:ea typeface="MS PGothic" pitchFamily="34" charset="-128"/>
                <a:cs typeface="Courier New" pitchFamily="49" charset="0"/>
              </a:rPr>
              <a:t> </a:t>
            </a:r>
            <a:r>
              <a:rPr kumimoji="1" lang="en-US" sz="1400" b="1" kern="0" dirty="0" err="1">
                <a:solidFill>
                  <a:schemeClr val="bg1"/>
                </a:solidFill>
                <a:latin typeface="Courier New" pitchFamily="49" charset="0"/>
                <a:ea typeface="MS PGothic" pitchFamily="34" charset="-128"/>
                <a:cs typeface="Courier New" pitchFamily="49" charset="0"/>
              </a:rPr>
              <a:t>new_value</a:t>
            </a:r>
            <a:r>
              <a:rPr kumimoji="1" lang="en-US" sz="1400" b="1" kern="0" dirty="0">
                <a:solidFill>
                  <a:schemeClr val="bg1"/>
                </a:solidFill>
                <a:latin typeface="Courier New" pitchFamily="49" charset="0"/>
                <a:ea typeface="MS PGothic" pitchFamily="34" charset="-128"/>
                <a:cs typeface="Courier New" pitchFamily="49" charset="0"/>
              </a:rPr>
              <a:t>) { </a:t>
            </a:r>
          </a:p>
          <a:p>
            <a:pPr marL="341313" lvl="0" indent="-341313" eaLnBrk="0" fontAlgn="base" hangingPunct="0">
              <a:spcBef>
                <a:spcPct val="35000"/>
              </a:spcBef>
              <a:spcAft>
                <a:spcPct val="0"/>
              </a:spcAft>
              <a:buClr>
                <a:srgbClr val="993300"/>
              </a:buClr>
              <a:buSzPct val="90000"/>
              <a:buNone/>
              <a:tabLst>
                <a:tab pos="741363" algn="l"/>
                <a:tab pos="1022350" algn="l"/>
                <a:tab pos="1258888" algn="l"/>
              </a:tabLst>
            </a:pPr>
            <a:r>
              <a:rPr kumimoji="1" lang="en-US" sz="1400" b="1" kern="0" dirty="0">
                <a:solidFill>
                  <a:schemeClr val="bg1"/>
                </a:solidFill>
                <a:latin typeface="Courier New" pitchFamily="49" charset="0"/>
                <a:ea typeface="MS PGothic" pitchFamily="34" charset="-128"/>
                <a:cs typeface="Courier New" pitchFamily="49" charset="0"/>
              </a:rPr>
              <a:t>         </a:t>
            </a:r>
            <a:r>
              <a:rPr kumimoji="1" lang="en-US" sz="1400" b="1" kern="0" dirty="0" err="1">
                <a:solidFill>
                  <a:schemeClr val="bg1"/>
                </a:solidFill>
                <a:latin typeface="Courier New" pitchFamily="49" charset="0"/>
                <a:ea typeface="MS PGothic" pitchFamily="34" charset="-128"/>
                <a:cs typeface="Courier New" pitchFamily="49" charset="0"/>
              </a:rPr>
              <a:t>int</a:t>
            </a:r>
            <a:r>
              <a:rPr kumimoji="1" lang="en-US" sz="1400" b="1" kern="0" dirty="0">
                <a:solidFill>
                  <a:schemeClr val="bg1"/>
                </a:solidFill>
                <a:latin typeface="Courier New" pitchFamily="49" charset="0"/>
                <a:ea typeface="MS PGothic" pitchFamily="34" charset="-128"/>
                <a:cs typeface="Courier New" pitchFamily="49" charset="0"/>
              </a:rPr>
              <a:t> temp = *value; </a:t>
            </a:r>
          </a:p>
          <a:p>
            <a:pPr marL="341313" lvl="0" indent="-341313" eaLnBrk="0" fontAlgn="base" hangingPunct="0">
              <a:spcBef>
                <a:spcPct val="35000"/>
              </a:spcBef>
              <a:spcAft>
                <a:spcPct val="0"/>
              </a:spcAft>
              <a:buClr>
                <a:srgbClr val="993300"/>
              </a:buClr>
              <a:buSzPct val="90000"/>
              <a:buNone/>
              <a:tabLst>
                <a:tab pos="741363" algn="l"/>
                <a:tab pos="1022350" algn="l"/>
                <a:tab pos="1258888" algn="l"/>
              </a:tabLst>
            </a:pPr>
            <a:endParaRPr kumimoji="1" lang="en-US" sz="1400" b="1"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spcBef>
                <a:spcPct val="35000"/>
              </a:spcBef>
              <a:spcAft>
                <a:spcPct val="0"/>
              </a:spcAft>
              <a:buClr>
                <a:srgbClr val="993300"/>
              </a:buClr>
              <a:buSzPct val="90000"/>
              <a:buNone/>
              <a:tabLst>
                <a:tab pos="741363" algn="l"/>
                <a:tab pos="1022350" algn="l"/>
                <a:tab pos="1258888" algn="l"/>
              </a:tabLst>
            </a:pPr>
            <a:r>
              <a:rPr kumimoji="1" lang="en-US" sz="1400" b="1" kern="0" dirty="0">
                <a:solidFill>
                  <a:schemeClr val="bg1"/>
                </a:solidFill>
                <a:latin typeface="Courier New" pitchFamily="49" charset="0"/>
                <a:ea typeface="MS PGothic" pitchFamily="34" charset="-128"/>
                <a:cs typeface="Courier New" pitchFamily="49" charset="0"/>
              </a:rPr>
              <a:t>         if (*value == expected) </a:t>
            </a:r>
          </a:p>
          <a:p>
            <a:pPr marL="341313" lvl="0" indent="-341313" eaLnBrk="0" fontAlgn="base" hangingPunct="0">
              <a:spcBef>
                <a:spcPct val="35000"/>
              </a:spcBef>
              <a:spcAft>
                <a:spcPct val="0"/>
              </a:spcAft>
              <a:buClr>
                <a:srgbClr val="993300"/>
              </a:buClr>
              <a:buSzPct val="90000"/>
              <a:buNone/>
              <a:tabLst>
                <a:tab pos="741363" algn="l"/>
                <a:tab pos="1022350" algn="l"/>
                <a:tab pos="1258888" algn="l"/>
              </a:tabLst>
            </a:pPr>
            <a:r>
              <a:rPr kumimoji="1" lang="en-US" sz="1400" b="1" kern="0" dirty="0">
                <a:solidFill>
                  <a:schemeClr val="bg1"/>
                </a:solidFill>
                <a:latin typeface="Courier New" pitchFamily="49" charset="0"/>
                <a:ea typeface="MS PGothic" pitchFamily="34" charset="-128"/>
                <a:cs typeface="Courier New" pitchFamily="49" charset="0"/>
              </a:rPr>
              <a:t>            *value = </a:t>
            </a:r>
            <a:r>
              <a:rPr kumimoji="1" lang="en-US" sz="1400" b="1" kern="0" dirty="0" err="1">
                <a:solidFill>
                  <a:schemeClr val="bg1"/>
                </a:solidFill>
                <a:latin typeface="Courier New" pitchFamily="49" charset="0"/>
                <a:ea typeface="MS PGothic" pitchFamily="34" charset="-128"/>
                <a:cs typeface="Courier New" pitchFamily="49" charset="0"/>
              </a:rPr>
              <a:t>new_value</a:t>
            </a:r>
            <a:r>
              <a:rPr kumimoji="1" lang="en-US" sz="14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spcBef>
                <a:spcPct val="35000"/>
              </a:spcBef>
              <a:spcAft>
                <a:spcPct val="0"/>
              </a:spcAft>
              <a:buClr>
                <a:srgbClr val="993300"/>
              </a:buClr>
              <a:buSzPct val="90000"/>
              <a:buNone/>
              <a:tabLst>
                <a:tab pos="741363" algn="l"/>
                <a:tab pos="1022350" algn="l"/>
                <a:tab pos="1258888" algn="l"/>
              </a:tabLst>
            </a:pPr>
            <a:r>
              <a:rPr kumimoji="1" lang="en-US" sz="1400" b="1" kern="0" dirty="0">
                <a:solidFill>
                  <a:schemeClr val="bg1"/>
                </a:solidFill>
                <a:latin typeface="Courier New" pitchFamily="49" charset="0"/>
                <a:ea typeface="MS PGothic" pitchFamily="34" charset="-128"/>
                <a:cs typeface="Courier New" pitchFamily="49" charset="0"/>
              </a:rPr>
              <a:t>      return temp; </a:t>
            </a:r>
          </a:p>
          <a:p>
            <a:pPr marL="341313" lvl="0" indent="-341313" eaLnBrk="0" fontAlgn="base" hangingPunct="0">
              <a:spcBef>
                <a:spcPct val="35000"/>
              </a:spcBef>
              <a:spcAft>
                <a:spcPct val="0"/>
              </a:spcAft>
              <a:buClr>
                <a:srgbClr val="993300"/>
              </a:buClr>
              <a:buSzPct val="90000"/>
              <a:buNone/>
              <a:tabLst>
                <a:tab pos="741363" algn="l"/>
                <a:tab pos="1022350" algn="l"/>
                <a:tab pos="1258888" algn="l"/>
              </a:tabLst>
            </a:pPr>
            <a:r>
              <a:rPr kumimoji="1" lang="en-US" sz="1400" b="1" kern="0" dirty="0">
                <a:solidFill>
                  <a:schemeClr val="bg1"/>
                </a:solidFill>
                <a:latin typeface="Courier New" pitchFamily="49" charset="0"/>
                <a:ea typeface="MS PGothic" pitchFamily="34" charset="-128"/>
                <a:cs typeface="Courier New" pitchFamily="49" charset="0"/>
              </a:rPr>
              <a:t>     } </a:t>
            </a:r>
          </a:p>
          <a:p>
            <a:pPr marL="341313" lvl="0" indent="-341313" eaLnBrk="0" fontAlgn="base" hangingPunct="0">
              <a:lnSpc>
                <a:spcPct val="90000"/>
              </a:lnSpc>
              <a:spcBef>
                <a:spcPct val="35000"/>
              </a:spcBef>
              <a:spcAft>
                <a:spcPct val="0"/>
              </a:spcAft>
              <a:buClr>
                <a:srgbClr val="993300"/>
              </a:buClr>
              <a:buSzPct val="90000"/>
              <a:buFont typeface="Monotype Sorts" pitchFamily="-84" charset="2"/>
              <a:buAutoNum type="arabicPeriod"/>
              <a:tabLst>
                <a:tab pos="741363" algn="l"/>
                <a:tab pos="1022350" algn="l"/>
                <a:tab pos="1258888" algn="l"/>
              </a:tabLst>
            </a:pPr>
            <a:r>
              <a:rPr kumimoji="1" lang="en-US" sz="1800" kern="0" dirty="0">
                <a:solidFill>
                  <a:schemeClr val="bg1"/>
                </a:solidFill>
                <a:latin typeface="Helvetica"/>
                <a:ea typeface="MS PGothic" pitchFamily="34" charset="-128"/>
              </a:rPr>
              <a:t>Executed atomically</a:t>
            </a:r>
          </a:p>
          <a:p>
            <a:pPr marL="341313" lvl="0" indent="-341313" eaLnBrk="0" fontAlgn="base" hangingPunct="0">
              <a:lnSpc>
                <a:spcPct val="90000"/>
              </a:lnSpc>
              <a:spcBef>
                <a:spcPct val="35000"/>
              </a:spcBef>
              <a:spcAft>
                <a:spcPct val="0"/>
              </a:spcAft>
              <a:buClr>
                <a:srgbClr val="993300"/>
              </a:buClr>
              <a:buSzPct val="90000"/>
              <a:buFont typeface="Monotype Sorts" pitchFamily="-84" charset="2"/>
              <a:buAutoNum type="arabicPeriod"/>
              <a:tabLst>
                <a:tab pos="741363" algn="l"/>
                <a:tab pos="1022350" algn="l"/>
                <a:tab pos="1258888" algn="l"/>
              </a:tabLst>
            </a:pPr>
            <a:r>
              <a:rPr kumimoji="1" lang="en-US" sz="1800" kern="0" dirty="0">
                <a:solidFill>
                  <a:schemeClr val="bg1"/>
                </a:solidFill>
                <a:latin typeface="Helvetica"/>
                <a:ea typeface="MS PGothic" pitchFamily="34" charset="-128"/>
              </a:rPr>
              <a:t>Returns the original value of passed parameter </a:t>
            </a:r>
            <a:r>
              <a:rPr kumimoji="1" lang="en-US" altLang="en-US" sz="1800" kern="0" dirty="0">
                <a:solidFill>
                  <a:schemeClr val="bg1"/>
                </a:solidFill>
                <a:latin typeface="Helvetica"/>
                <a:ea typeface="MS PGothic" pitchFamily="34" charset="-128"/>
              </a:rPr>
              <a:t>“</a:t>
            </a:r>
            <a:r>
              <a:rPr kumimoji="1" lang="en-US" sz="1800" kern="0" dirty="0">
                <a:solidFill>
                  <a:schemeClr val="bg1"/>
                </a:solidFill>
                <a:latin typeface="Helvetica"/>
                <a:ea typeface="MS PGothic" pitchFamily="34" charset="-128"/>
              </a:rPr>
              <a:t>value</a:t>
            </a:r>
            <a:r>
              <a:rPr kumimoji="1" lang="en-US" altLang="en-US" sz="1800" kern="0" dirty="0">
                <a:solidFill>
                  <a:schemeClr val="bg1"/>
                </a:solidFill>
                <a:latin typeface="Helvetica"/>
                <a:ea typeface="MS PGothic" pitchFamily="34" charset="-128"/>
              </a:rPr>
              <a:t>”</a:t>
            </a:r>
            <a:endParaRPr kumimoji="1" lang="en-US" sz="1800" kern="0" dirty="0">
              <a:solidFill>
                <a:schemeClr val="bg1"/>
              </a:solidFill>
              <a:latin typeface="Helvetica"/>
              <a:ea typeface="MS PGothic" pitchFamily="34" charset="-128"/>
            </a:endParaRPr>
          </a:p>
          <a:p>
            <a:pPr marL="341313" lvl="0" indent="-341313" eaLnBrk="0" fontAlgn="base" hangingPunct="0">
              <a:lnSpc>
                <a:spcPct val="90000"/>
              </a:lnSpc>
              <a:spcBef>
                <a:spcPct val="35000"/>
              </a:spcBef>
              <a:spcAft>
                <a:spcPct val="0"/>
              </a:spcAft>
              <a:buClr>
                <a:srgbClr val="993300"/>
              </a:buClr>
              <a:buSzPct val="90000"/>
              <a:buFont typeface="Monotype Sorts" pitchFamily="-84" charset="2"/>
              <a:buAutoNum type="arabicPeriod"/>
              <a:tabLst>
                <a:tab pos="741363" algn="l"/>
                <a:tab pos="1022350" algn="l"/>
                <a:tab pos="1258888" algn="l"/>
              </a:tabLst>
            </a:pPr>
            <a:r>
              <a:rPr kumimoji="1" lang="en-US" sz="1800" kern="0" dirty="0">
                <a:solidFill>
                  <a:schemeClr val="bg1"/>
                </a:solidFill>
                <a:latin typeface="Helvetica"/>
                <a:ea typeface="MS PGothic" pitchFamily="34" charset="-128"/>
              </a:rPr>
              <a:t>Set  the variable </a:t>
            </a:r>
            <a:r>
              <a:rPr kumimoji="1" lang="en-US" altLang="en-US" sz="1800" kern="0" dirty="0">
                <a:solidFill>
                  <a:schemeClr val="bg1"/>
                </a:solidFill>
                <a:latin typeface="Helvetica"/>
                <a:ea typeface="MS PGothic" pitchFamily="34" charset="-128"/>
              </a:rPr>
              <a:t>“</a:t>
            </a:r>
            <a:r>
              <a:rPr kumimoji="1" lang="en-US" sz="1800" kern="0" dirty="0">
                <a:solidFill>
                  <a:schemeClr val="bg1"/>
                </a:solidFill>
                <a:latin typeface="Helvetica"/>
                <a:ea typeface="MS PGothic" pitchFamily="34" charset="-128"/>
              </a:rPr>
              <a:t>value</a:t>
            </a:r>
            <a:r>
              <a:rPr kumimoji="1" lang="en-US" altLang="en-US" sz="1800" kern="0" dirty="0">
                <a:solidFill>
                  <a:schemeClr val="bg1"/>
                </a:solidFill>
                <a:latin typeface="Helvetica"/>
                <a:ea typeface="MS PGothic" pitchFamily="34" charset="-128"/>
              </a:rPr>
              <a:t>”</a:t>
            </a:r>
            <a:r>
              <a:rPr kumimoji="1" lang="en-US" sz="1800" kern="0" dirty="0">
                <a:solidFill>
                  <a:schemeClr val="bg1"/>
                </a:solidFill>
                <a:latin typeface="Helvetica"/>
                <a:ea typeface="MS PGothic" pitchFamily="34" charset="-128"/>
              </a:rPr>
              <a:t>  the value of the passed parameter </a:t>
            </a:r>
            <a:r>
              <a:rPr kumimoji="1" lang="en-US" altLang="en-US" sz="1800" kern="0" dirty="0">
                <a:solidFill>
                  <a:schemeClr val="bg1"/>
                </a:solidFill>
                <a:latin typeface="Helvetica"/>
                <a:ea typeface="MS PGothic" pitchFamily="34" charset="-128"/>
              </a:rPr>
              <a:t>“</a:t>
            </a:r>
            <a:r>
              <a:rPr kumimoji="1" lang="en-US" sz="1800" kern="0" dirty="0" err="1">
                <a:solidFill>
                  <a:schemeClr val="bg1"/>
                </a:solidFill>
                <a:latin typeface="Helvetica"/>
                <a:ea typeface="MS PGothic" pitchFamily="34" charset="-128"/>
              </a:rPr>
              <a:t>new_value</a:t>
            </a:r>
            <a:r>
              <a:rPr kumimoji="1" lang="en-US" altLang="en-US" sz="1800" kern="0" dirty="0">
                <a:solidFill>
                  <a:schemeClr val="bg1"/>
                </a:solidFill>
                <a:latin typeface="Helvetica"/>
                <a:ea typeface="MS PGothic" pitchFamily="34" charset="-128"/>
              </a:rPr>
              <a:t>”</a:t>
            </a:r>
            <a:r>
              <a:rPr kumimoji="1" lang="en-US" sz="1800" kern="0" dirty="0">
                <a:solidFill>
                  <a:schemeClr val="bg1"/>
                </a:solidFill>
                <a:latin typeface="Helvetica"/>
                <a:ea typeface="MS PGothic" pitchFamily="34" charset="-128"/>
              </a:rPr>
              <a:t> but only if </a:t>
            </a:r>
            <a:r>
              <a:rPr kumimoji="1" lang="en-US" altLang="en-US" sz="1800" kern="0" dirty="0">
                <a:solidFill>
                  <a:schemeClr val="bg1"/>
                </a:solidFill>
                <a:latin typeface="Helvetica"/>
                <a:ea typeface="MS PGothic" pitchFamily="34" charset="-128"/>
              </a:rPr>
              <a:t>“</a:t>
            </a:r>
            <a:r>
              <a:rPr kumimoji="1" lang="en-US" sz="1800" kern="0" dirty="0">
                <a:solidFill>
                  <a:schemeClr val="bg1"/>
                </a:solidFill>
                <a:latin typeface="Helvetica"/>
                <a:ea typeface="MS PGothic" pitchFamily="34" charset="-128"/>
              </a:rPr>
              <a:t>value</a:t>
            </a:r>
            <a:r>
              <a:rPr kumimoji="1" lang="en-US" altLang="en-US" sz="1800" kern="0" dirty="0">
                <a:solidFill>
                  <a:schemeClr val="bg1"/>
                </a:solidFill>
                <a:latin typeface="Helvetica"/>
                <a:ea typeface="MS PGothic" pitchFamily="34" charset="-128"/>
              </a:rPr>
              <a:t>”</a:t>
            </a:r>
            <a:r>
              <a:rPr kumimoji="1" lang="en-US" sz="1800" kern="0" dirty="0">
                <a:solidFill>
                  <a:schemeClr val="bg1"/>
                </a:solidFill>
                <a:latin typeface="Helvetica"/>
                <a:ea typeface="MS PGothic" pitchFamily="34" charset="-128"/>
              </a:rPr>
              <a:t> ==</a:t>
            </a:r>
            <a:r>
              <a:rPr kumimoji="1" lang="en-US" altLang="en-US" sz="1800" kern="0" dirty="0">
                <a:solidFill>
                  <a:schemeClr val="bg1"/>
                </a:solidFill>
                <a:latin typeface="Helvetica"/>
                <a:ea typeface="MS PGothic" pitchFamily="34" charset="-128"/>
              </a:rPr>
              <a:t>“</a:t>
            </a:r>
            <a:r>
              <a:rPr kumimoji="1" lang="en-US" sz="1800" kern="0" dirty="0">
                <a:solidFill>
                  <a:schemeClr val="bg1"/>
                </a:solidFill>
                <a:latin typeface="Helvetica"/>
                <a:ea typeface="MS PGothic" pitchFamily="34" charset="-128"/>
              </a:rPr>
              <a:t>expected</a:t>
            </a:r>
            <a:r>
              <a:rPr kumimoji="1" lang="en-US" altLang="en-US" sz="1800" kern="0" dirty="0">
                <a:solidFill>
                  <a:schemeClr val="bg1"/>
                </a:solidFill>
                <a:latin typeface="Helvetica"/>
                <a:ea typeface="MS PGothic" pitchFamily="34" charset="-128"/>
              </a:rPr>
              <a:t>”</a:t>
            </a:r>
            <a:r>
              <a:rPr kumimoji="1" lang="en-US" sz="1800" kern="0" dirty="0">
                <a:solidFill>
                  <a:schemeClr val="bg1"/>
                </a:solidFill>
                <a:latin typeface="Helvetica"/>
                <a:ea typeface="MS PGothic" pitchFamily="34" charset="-128"/>
              </a:rPr>
              <a:t>. That is, the swap takes place only under this condition.</a:t>
            </a:r>
          </a:p>
          <a:p>
            <a:endParaRPr lang="en-IN" dirty="0"/>
          </a:p>
        </p:txBody>
      </p:sp>
      <p:sp>
        <p:nvSpPr>
          <p:cNvPr id="3" name="Rectangle 2"/>
          <p:cNvSpPr>
            <a:spLocks noGrp="1" noChangeArrowheads="1"/>
          </p:cNvSpPr>
          <p:nvPr/>
        </p:nvSpPr>
        <p:spPr bwMode="auto">
          <a:xfrm>
            <a:off x="755864" y="762000"/>
            <a:ext cx="7623175"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err="1" smtClean="0">
                <a:solidFill>
                  <a:schemeClr val="accent2"/>
                </a:solidFill>
              </a:rPr>
              <a:t>compare_and_swap</a:t>
            </a:r>
            <a:r>
              <a:rPr lang="en-US" dirty="0" smtClean="0">
                <a:solidFill>
                  <a:schemeClr val="accent2"/>
                </a:solidFill>
              </a:rPr>
              <a:t> Instruction</a:t>
            </a:r>
          </a:p>
        </p:txBody>
      </p:sp>
    </p:spTree>
    <p:extLst>
      <p:ext uri="{BB962C8B-B14F-4D97-AF65-F5344CB8AC3E}">
        <p14:creationId xmlns="" xmlns:p14="http://schemas.microsoft.com/office/powerpoint/2010/main" val="2946300598"/>
      </p:ext>
    </p:extLst>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tabLst>
                <a:tab pos="741363" algn="l"/>
                <a:tab pos="1022350" algn="l"/>
                <a:tab pos="1258888" algn="l"/>
              </a:tabLst>
            </a:pPr>
            <a:r>
              <a:rPr kumimoji="1" lang="en-US" sz="1800" kern="0" dirty="0">
                <a:solidFill>
                  <a:schemeClr val="bg1"/>
                </a:solidFill>
                <a:latin typeface="Helvetica"/>
                <a:ea typeface="MS PGothic" pitchFamily="34" charset="-128"/>
              </a:rPr>
              <a:t>Shared integer  </a:t>
            </a:r>
            <a:r>
              <a:rPr kumimoji="1" lang="ja-JP" altLang="en-US" sz="1800" kern="0" dirty="0">
                <a:solidFill>
                  <a:schemeClr val="bg1"/>
                </a:solidFill>
                <a:latin typeface="Helvetica"/>
                <a:ea typeface="MS PGothic" pitchFamily="34" charset="-128"/>
              </a:rPr>
              <a:t>“</a:t>
            </a:r>
            <a:r>
              <a:rPr kumimoji="1" lang="en-US" altLang="ja-JP" sz="1800" kern="0" dirty="0">
                <a:solidFill>
                  <a:schemeClr val="bg1"/>
                </a:solidFill>
                <a:latin typeface="Helvetica"/>
                <a:ea typeface="MS PGothic" pitchFamily="34" charset="-128"/>
              </a:rPr>
              <a:t>lock</a:t>
            </a:r>
            <a:r>
              <a:rPr kumimoji="1" lang="ja-JP" altLang="en-US" sz="1800" kern="0" dirty="0">
                <a:solidFill>
                  <a:schemeClr val="bg1"/>
                </a:solidFill>
                <a:latin typeface="Helvetica"/>
                <a:ea typeface="MS PGothic" pitchFamily="34" charset="-128"/>
              </a:rPr>
              <a:t>”</a:t>
            </a:r>
            <a:r>
              <a:rPr kumimoji="1" lang="en-US" altLang="ja-JP" sz="1800" kern="0" dirty="0">
                <a:solidFill>
                  <a:schemeClr val="bg1"/>
                </a:solidFill>
                <a:latin typeface="Helvetica"/>
                <a:ea typeface="MS PGothic" pitchFamily="34" charset="-128"/>
              </a:rPr>
              <a:t>  initialized to 0; </a:t>
            </a: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tabLst>
                <a:tab pos="741363" algn="l"/>
                <a:tab pos="1022350" algn="l"/>
                <a:tab pos="1258888" algn="l"/>
              </a:tabLst>
            </a:pPr>
            <a:r>
              <a:rPr kumimoji="1" lang="en-US" sz="1800" kern="0" dirty="0">
                <a:solidFill>
                  <a:schemeClr val="bg1"/>
                </a:solidFill>
                <a:latin typeface="Helvetica"/>
                <a:ea typeface="MS PGothic" pitchFamily="34" charset="-128"/>
              </a:rPr>
              <a:t>Solution:</a:t>
            </a:r>
          </a:p>
          <a:p>
            <a:pPr marL="341313" lvl="0" indent="-341313" eaLnBrk="0" fontAlgn="base" hangingPunct="0">
              <a:spcBef>
                <a:spcPct val="35000"/>
              </a:spcBef>
              <a:spcAft>
                <a:spcPct val="0"/>
              </a:spcAft>
              <a:buClr>
                <a:srgbClr val="993300"/>
              </a:buClr>
              <a:buSzPct val="90000"/>
              <a:buNone/>
              <a:tabLst>
                <a:tab pos="741363" algn="l"/>
                <a:tab pos="1022350" algn="l"/>
                <a:tab pos="1258888" algn="l"/>
              </a:tabLst>
            </a:pP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1600" b="1" kern="0" dirty="0">
                <a:solidFill>
                  <a:schemeClr val="bg1"/>
                </a:solidFill>
                <a:latin typeface="Courier New" pitchFamily="49" charset="0"/>
                <a:ea typeface="MS PGothic" pitchFamily="34" charset="-128"/>
                <a:cs typeface="Courier New" pitchFamily="49" charset="0"/>
              </a:rPr>
              <a:t>do {</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while (</a:t>
            </a:r>
            <a:r>
              <a:rPr kumimoji="1" lang="en-US" sz="1600" b="1" kern="0" dirty="0" err="1">
                <a:solidFill>
                  <a:schemeClr val="bg1"/>
                </a:solidFill>
                <a:latin typeface="Courier New" pitchFamily="49" charset="0"/>
                <a:ea typeface="MS PGothic" pitchFamily="34" charset="-128"/>
                <a:cs typeface="Courier New" pitchFamily="49" charset="0"/>
              </a:rPr>
              <a:t>compare_and_swap</a:t>
            </a:r>
            <a:r>
              <a:rPr kumimoji="1" lang="en-US" sz="1600" b="1" kern="0" dirty="0">
                <a:solidFill>
                  <a:schemeClr val="bg1"/>
                </a:solidFill>
                <a:latin typeface="Courier New" pitchFamily="49" charset="0"/>
                <a:ea typeface="MS PGothic" pitchFamily="34" charset="-128"/>
                <a:cs typeface="Courier New" pitchFamily="49" charset="0"/>
              </a:rPr>
              <a:t>(&amp;lock, 0, 1) != 0) </a:t>
            </a:r>
          </a:p>
          <a:p>
            <a:pPr marL="341313" lvl="0" indent="-341313" eaLnBrk="0" fontAlgn="base" hangingPunct="0">
              <a:spcBef>
                <a:spcPct val="35000"/>
              </a:spcBef>
              <a:spcAft>
                <a:spcPct val="0"/>
              </a:spcAft>
              <a:buClr>
                <a:srgbClr val="993300"/>
              </a:buClr>
              <a:buSzPct val="90000"/>
              <a:buNone/>
              <a:tabLst>
                <a:tab pos="741363" algn="l"/>
                <a:tab pos="1022350" algn="l"/>
                <a:tab pos="1258888" algn="l"/>
              </a:tabLst>
            </a:pPr>
            <a:r>
              <a:rPr kumimoji="1" lang="en-US" sz="1600" b="1" kern="0" dirty="0">
                <a:solidFill>
                  <a:schemeClr val="bg1"/>
                </a:solidFill>
                <a:latin typeface="Courier New" pitchFamily="49" charset="0"/>
                <a:ea typeface="MS PGothic" pitchFamily="34" charset="-128"/>
                <a:cs typeface="Courier New" pitchFamily="49" charset="0"/>
              </a:rPr>
              <a:t>            ; /* do nothing */ </a:t>
            </a:r>
          </a:p>
          <a:p>
            <a:pPr marL="341313" lvl="0" indent="-341313" eaLnBrk="0" fontAlgn="base" hangingPunct="0">
              <a:spcBef>
                <a:spcPct val="35000"/>
              </a:spcBef>
              <a:spcAft>
                <a:spcPct val="0"/>
              </a:spcAft>
              <a:buClr>
                <a:srgbClr val="993300"/>
              </a:buClr>
              <a:buSzPct val="90000"/>
              <a:buNone/>
              <a:tabLst>
                <a:tab pos="741363" algn="l"/>
                <a:tab pos="1022350" algn="l"/>
                <a:tab pos="1258888" algn="l"/>
              </a:tabLst>
            </a:pPr>
            <a:r>
              <a:rPr kumimoji="1" lang="en-US" sz="1600" b="1" kern="0" dirty="0">
                <a:solidFill>
                  <a:schemeClr val="bg1"/>
                </a:solidFill>
                <a:latin typeface="Courier New" pitchFamily="49" charset="0"/>
                <a:ea typeface="MS PGothic" pitchFamily="34" charset="-128"/>
                <a:cs typeface="Courier New" pitchFamily="49" charset="0"/>
              </a:rPr>
              <a:t>          /* critical section */ </a:t>
            </a:r>
          </a:p>
          <a:p>
            <a:pPr marL="341313" lvl="0" indent="-341313" eaLnBrk="0" fontAlgn="base" hangingPunct="0">
              <a:spcBef>
                <a:spcPct val="35000"/>
              </a:spcBef>
              <a:spcAft>
                <a:spcPct val="0"/>
              </a:spcAft>
              <a:buClr>
                <a:srgbClr val="993300"/>
              </a:buClr>
              <a:buSzPct val="90000"/>
              <a:buNone/>
              <a:tabLst>
                <a:tab pos="741363" algn="l"/>
                <a:tab pos="1022350" algn="l"/>
                <a:tab pos="1258888" algn="l"/>
              </a:tabLst>
            </a:pPr>
            <a:r>
              <a:rPr kumimoji="1" lang="en-US" sz="1600" b="1" kern="0" dirty="0">
                <a:solidFill>
                  <a:schemeClr val="bg1"/>
                </a:solidFill>
                <a:latin typeface="Courier New" pitchFamily="49" charset="0"/>
                <a:ea typeface="MS PGothic" pitchFamily="34" charset="-128"/>
                <a:cs typeface="Courier New" pitchFamily="49" charset="0"/>
              </a:rPr>
              <a:t>       lock = 0; </a:t>
            </a:r>
          </a:p>
          <a:p>
            <a:pPr marL="341313" lvl="0" indent="-341313" eaLnBrk="0" fontAlgn="base" hangingPunct="0">
              <a:spcBef>
                <a:spcPct val="35000"/>
              </a:spcBef>
              <a:spcAft>
                <a:spcPct val="0"/>
              </a:spcAft>
              <a:buClr>
                <a:srgbClr val="993300"/>
              </a:buClr>
              <a:buSzPct val="90000"/>
              <a:buNone/>
              <a:tabLst>
                <a:tab pos="741363" algn="l"/>
                <a:tab pos="1022350" algn="l"/>
                <a:tab pos="1258888" algn="l"/>
              </a:tabLst>
            </a:pPr>
            <a:r>
              <a:rPr kumimoji="1" lang="en-US" sz="1600" b="1" kern="0" dirty="0">
                <a:solidFill>
                  <a:schemeClr val="bg1"/>
                </a:solidFill>
                <a:latin typeface="Courier New" pitchFamily="49" charset="0"/>
                <a:ea typeface="MS PGothic" pitchFamily="34" charset="-128"/>
                <a:cs typeface="Courier New" pitchFamily="49" charset="0"/>
              </a:rPr>
              <a:t>          /* remainder section */ </a:t>
            </a:r>
          </a:p>
          <a:p>
            <a:pPr marL="341313" lvl="0" indent="-341313" eaLnBrk="0" fontAlgn="base" hangingPunct="0">
              <a:spcBef>
                <a:spcPct val="35000"/>
              </a:spcBef>
              <a:spcAft>
                <a:spcPct val="0"/>
              </a:spcAft>
              <a:buClr>
                <a:srgbClr val="993300"/>
              </a:buClr>
              <a:buSzPct val="90000"/>
              <a:buNone/>
              <a:tabLst>
                <a:tab pos="741363" algn="l"/>
                <a:tab pos="1022350" algn="l"/>
                <a:tab pos="1258888" algn="l"/>
              </a:tabLst>
            </a:pPr>
            <a:r>
              <a:rPr kumimoji="1" lang="en-US" sz="1600" b="1" kern="0" dirty="0">
                <a:solidFill>
                  <a:schemeClr val="bg1"/>
                </a:solidFill>
                <a:latin typeface="Courier New" pitchFamily="49" charset="0"/>
                <a:ea typeface="MS PGothic" pitchFamily="34" charset="-128"/>
                <a:cs typeface="Courier New" pitchFamily="49" charset="0"/>
              </a:rPr>
              <a:t>      } while (true); </a:t>
            </a:r>
          </a:p>
          <a:p>
            <a:pPr marL="341313" lvl="0" indent="-341313" eaLnBrk="0" fontAlgn="base" hangingPunct="0">
              <a:lnSpc>
                <a:spcPct val="90000"/>
              </a:lnSpc>
              <a:spcBef>
                <a:spcPct val="35000"/>
              </a:spcBef>
              <a:spcAft>
                <a:spcPct val="0"/>
              </a:spcAft>
              <a:buClr>
                <a:srgbClr val="993300"/>
              </a:buClr>
              <a:buSzPct val="90000"/>
              <a:buNone/>
              <a:tabLst>
                <a:tab pos="741363" algn="l"/>
                <a:tab pos="1022350" algn="l"/>
                <a:tab pos="1258888" algn="l"/>
              </a:tabLst>
            </a:pPr>
            <a:r>
              <a:rPr kumimoji="1" lang="en-US" sz="1600" kern="0" dirty="0">
                <a:solidFill>
                  <a:schemeClr val="accent2"/>
                </a:solidFill>
                <a:latin typeface="Helvetica"/>
                <a:ea typeface="MS PGothic" pitchFamily="34" charset="-128"/>
              </a:rPr>
              <a:t>               </a:t>
            </a:r>
          </a:p>
          <a:p>
            <a:endParaRPr lang="en-IN" dirty="0"/>
          </a:p>
        </p:txBody>
      </p:sp>
      <p:sp>
        <p:nvSpPr>
          <p:cNvPr id="3" name="Rectangle 2"/>
          <p:cNvSpPr>
            <a:spLocks noGrp="1" noChangeArrowheads="1"/>
          </p:cNvSpPr>
          <p:nvPr/>
        </p:nvSpPr>
        <p:spPr bwMode="auto">
          <a:xfrm>
            <a:off x="752937" y="838200"/>
            <a:ext cx="7567612"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Solution using </a:t>
            </a:r>
            <a:r>
              <a:rPr lang="en-US" dirty="0" err="1" smtClean="0">
                <a:solidFill>
                  <a:schemeClr val="accent2"/>
                </a:solidFill>
              </a:rPr>
              <a:t>compare_and_swap</a:t>
            </a:r>
            <a:endParaRPr lang="en-US" dirty="0" smtClean="0">
              <a:solidFill>
                <a:schemeClr val="accent2"/>
              </a:solidFill>
            </a:endParaRPr>
          </a:p>
        </p:txBody>
      </p:sp>
    </p:spTree>
    <p:extLst>
      <p:ext uri="{BB962C8B-B14F-4D97-AF65-F5344CB8AC3E}">
        <p14:creationId xmlns="" xmlns:p14="http://schemas.microsoft.com/office/powerpoint/2010/main" val="1132568340"/>
      </p:ext>
    </p:extLst>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eaLnBrk="0" fontAlgn="base" hangingPunct="0">
              <a:spcBef>
                <a:spcPct val="35000"/>
              </a:spcBef>
              <a:spcAft>
                <a:spcPct val="0"/>
              </a:spcAft>
              <a:buClr>
                <a:srgbClr val="993300"/>
              </a:buClr>
              <a:buSzPct val="90000"/>
              <a:buNone/>
            </a:pPr>
            <a:r>
              <a:rPr kumimoji="1" lang="en-US" sz="1400" b="1" kern="0" dirty="0">
                <a:solidFill>
                  <a:schemeClr val="bg1"/>
                </a:solidFill>
                <a:latin typeface="Courier New" pitchFamily="49" charset="0"/>
                <a:ea typeface="MS PGothic" pitchFamily="34" charset="-128"/>
                <a:cs typeface="Courier New" pitchFamily="49" charset="0"/>
              </a:rPr>
              <a:t>do {</a:t>
            </a:r>
            <a:br>
              <a:rPr kumimoji="1" lang="en-US" sz="1400" b="1" kern="0" dirty="0">
                <a:solidFill>
                  <a:schemeClr val="bg1"/>
                </a:solidFill>
                <a:latin typeface="Courier New" pitchFamily="49" charset="0"/>
                <a:ea typeface="MS PGothic" pitchFamily="34" charset="-128"/>
                <a:cs typeface="Courier New" pitchFamily="49" charset="0"/>
              </a:rPr>
            </a:br>
            <a:r>
              <a:rPr kumimoji="1" lang="en-US" sz="1400" b="1" kern="0" dirty="0">
                <a:solidFill>
                  <a:schemeClr val="bg1"/>
                </a:solidFill>
                <a:latin typeface="Courier New" pitchFamily="49" charset="0"/>
                <a:ea typeface="MS PGothic" pitchFamily="34" charset="-128"/>
                <a:cs typeface="Courier New" pitchFamily="49" charset="0"/>
              </a:rPr>
              <a:t>   waiting[i] = true;</a:t>
            </a:r>
            <a:br>
              <a:rPr kumimoji="1" lang="en-US" sz="1400" b="1" kern="0" dirty="0">
                <a:solidFill>
                  <a:schemeClr val="bg1"/>
                </a:solidFill>
                <a:latin typeface="Courier New" pitchFamily="49" charset="0"/>
                <a:ea typeface="MS PGothic" pitchFamily="34" charset="-128"/>
                <a:cs typeface="Courier New" pitchFamily="49" charset="0"/>
              </a:rPr>
            </a:br>
            <a:r>
              <a:rPr kumimoji="1" lang="en-US" sz="1400" b="1" kern="0" dirty="0">
                <a:solidFill>
                  <a:schemeClr val="bg1"/>
                </a:solidFill>
                <a:latin typeface="Courier New" pitchFamily="49" charset="0"/>
                <a:ea typeface="MS PGothic" pitchFamily="34" charset="-128"/>
                <a:cs typeface="Courier New" pitchFamily="49" charset="0"/>
              </a:rPr>
              <a:t>   key = true;</a:t>
            </a:r>
            <a:br>
              <a:rPr kumimoji="1" lang="en-US" sz="1400" b="1" kern="0" dirty="0">
                <a:solidFill>
                  <a:schemeClr val="bg1"/>
                </a:solidFill>
                <a:latin typeface="Courier New" pitchFamily="49" charset="0"/>
                <a:ea typeface="MS PGothic" pitchFamily="34" charset="-128"/>
                <a:cs typeface="Courier New" pitchFamily="49" charset="0"/>
              </a:rPr>
            </a:br>
            <a:r>
              <a:rPr kumimoji="1" lang="en-US" sz="1400" b="1" kern="0" dirty="0">
                <a:solidFill>
                  <a:schemeClr val="bg1"/>
                </a:solidFill>
                <a:latin typeface="Courier New" pitchFamily="49" charset="0"/>
                <a:ea typeface="MS PGothic" pitchFamily="34" charset="-128"/>
                <a:cs typeface="Courier New" pitchFamily="49" charset="0"/>
              </a:rPr>
              <a:t>   while (waiting[i] &amp;&amp; key) </a:t>
            </a:r>
          </a:p>
          <a:p>
            <a:pPr marL="0" lvl="0" indent="0" eaLnBrk="0" fontAlgn="base" hangingPunct="0">
              <a:spcBef>
                <a:spcPct val="35000"/>
              </a:spcBef>
              <a:spcAft>
                <a:spcPct val="0"/>
              </a:spcAft>
              <a:buClr>
                <a:srgbClr val="993300"/>
              </a:buClr>
              <a:buSzPct val="90000"/>
              <a:buNone/>
            </a:pPr>
            <a:r>
              <a:rPr kumimoji="1" lang="en-US" sz="1400" b="1" kern="0" dirty="0">
                <a:solidFill>
                  <a:schemeClr val="bg1"/>
                </a:solidFill>
                <a:latin typeface="Courier New" pitchFamily="49" charset="0"/>
                <a:ea typeface="MS PGothic" pitchFamily="34" charset="-128"/>
                <a:cs typeface="Courier New" pitchFamily="49" charset="0"/>
              </a:rPr>
              <a:t>      key = </a:t>
            </a:r>
            <a:r>
              <a:rPr kumimoji="1" lang="en-US" sz="1400" b="1" kern="0" dirty="0" err="1">
                <a:solidFill>
                  <a:schemeClr val="bg1"/>
                </a:solidFill>
                <a:latin typeface="Courier New" pitchFamily="49" charset="0"/>
                <a:ea typeface="MS PGothic" pitchFamily="34" charset="-128"/>
                <a:cs typeface="Courier New" pitchFamily="49" charset="0"/>
              </a:rPr>
              <a:t>test_and_set</a:t>
            </a:r>
            <a:r>
              <a:rPr kumimoji="1" lang="en-US" sz="1400" b="1" kern="0" dirty="0">
                <a:solidFill>
                  <a:schemeClr val="bg1"/>
                </a:solidFill>
                <a:latin typeface="Courier New" pitchFamily="49" charset="0"/>
                <a:ea typeface="MS PGothic" pitchFamily="34" charset="-128"/>
                <a:cs typeface="Courier New" pitchFamily="49" charset="0"/>
              </a:rPr>
              <a:t>(&amp;lock); </a:t>
            </a:r>
          </a:p>
          <a:p>
            <a:pPr marL="0" lvl="0" indent="0" eaLnBrk="0" fontAlgn="base" hangingPunct="0">
              <a:spcBef>
                <a:spcPct val="35000"/>
              </a:spcBef>
              <a:spcAft>
                <a:spcPct val="0"/>
              </a:spcAft>
              <a:buClr>
                <a:srgbClr val="993300"/>
              </a:buClr>
              <a:buSzPct val="90000"/>
              <a:buNone/>
            </a:pPr>
            <a:r>
              <a:rPr kumimoji="1" lang="en-US" sz="1400" b="1" kern="0" dirty="0">
                <a:solidFill>
                  <a:schemeClr val="bg1"/>
                </a:solidFill>
                <a:latin typeface="Courier New" pitchFamily="49" charset="0"/>
                <a:ea typeface="MS PGothic" pitchFamily="34" charset="-128"/>
                <a:cs typeface="Courier New" pitchFamily="49" charset="0"/>
              </a:rPr>
              <a:t>   waiting[i] = false; </a:t>
            </a:r>
          </a:p>
          <a:p>
            <a:pPr marL="0" lvl="0" indent="0" eaLnBrk="0" fontAlgn="base" hangingPunct="0">
              <a:spcBef>
                <a:spcPct val="35000"/>
              </a:spcBef>
              <a:spcAft>
                <a:spcPct val="0"/>
              </a:spcAft>
              <a:buClr>
                <a:srgbClr val="993300"/>
              </a:buClr>
              <a:buSzPct val="90000"/>
              <a:buNone/>
            </a:pPr>
            <a:r>
              <a:rPr kumimoji="1" lang="en-US" sz="1400" b="1" kern="0" dirty="0">
                <a:solidFill>
                  <a:schemeClr val="bg1"/>
                </a:solidFill>
                <a:latin typeface="Courier New" pitchFamily="49" charset="0"/>
                <a:ea typeface="MS PGothic" pitchFamily="34" charset="-128"/>
                <a:cs typeface="Courier New" pitchFamily="49" charset="0"/>
              </a:rPr>
              <a:t>   /* critical section */ </a:t>
            </a:r>
          </a:p>
          <a:p>
            <a:pPr marL="0" lvl="0" indent="0" eaLnBrk="0" fontAlgn="base" hangingPunct="0">
              <a:spcBef>
                <a:spcPct val="35000"/>
              </a:spcBef>
              <a:spcAft>
                <a:spcPct val="0"/>
              </a:spcAft>
              <a:buClr>
                <a:srgbClr val="993300"/>
              </a:buClr>
              <a:buSzPct val="90000"/>
              <a:buNone/>
            </a:pPr>
            <a:r>
              <a:rPr kumimoji="1" lang="en-US" sz="1400" b="1" kern="0" dirty="0">
                <a:solidFill>
                  <a:schemeClr val="bg1"/>
                </a:solidFill>
                <a:latin typeface="Courier New" pitchFamily="49" charset="0"/>
                <a:ea typeface="MS PGothic" pitchFamily="34" charset="-128"/>
                <a:cs typeface="Courier New" pitchFamily="49" charset="0"/>
              </a:rPr>
              <a:t>   j = (i + 1) % n; </a:t>
            </a:r>
          </a:p>
          <a:p>
            <a:pPr marL="0" lvl="0" indent="0" eaLnBrk="0" fontAlgn="base" hangingPunct="0">
              <a:spcBef>
                <a:spcPct val="35000"/>
              </a:spcBef>
              <a:spcAft>
                <a:spcPct val="0"/>
              </a:spcAft>
              <a:buClr>
                <a:srgbClr val="993300"/>
              </a:buClr>
              <a:buSzPct val="90000"/>
              <a:buNone/>
            </a:pPr>
            <a:r>
              <a:rPr kumimoji="1" lang="en-US" sz="1400" b="1" kern="0" dirty="0">
                <a:solidFill>
                  <a:schemeClr val="bg1"/>
                </a:solidFill>
                <a:latin typeface="Courier New" pitchFamily="49" charset="0"/>
                <a:ea typeface="MS PGothic" pitchFamily="34" charset="-128"/>
                <a:cs typeface="Courier New" pitchFamily="49" charset="0"/>
              </a:rPr>
              <a:t>   while ((j != i) &amp;&amp; !waiting[j]) </a:t>
            </a:r>
          </a:p>
          <a:p>
            <a:pPr marL="0" lvl="0" indent="0" eaLnBrk="0" fontAlgn="base" hangingPunct="0">
              <a:spcBef>
                <a:spcPct val="35000"/>
              </a:spcBef>
              <a:spcAft>
                <a:spcPct val="0"/>
              </a:spcAft>
              <a:buClr>
                <a:srgbClr val="993300"/>
              </a:buClr>
              <a:buSzPct val="90000"/>
              <a:buNone/>
            </a:pPr>
            <a:r>
              <a:rPr kumimoji="1" lang="en-US" sz="1400" b="1" kern="0" dirty="0">
                <a:solidFill>
                  <a:schemeClr val="bg1"/>
                </a:solidFill>
                <a:latin typeface="Courier New" pitchFamily="49" charset="0"/>
                <a:ea typeface="MS PGothic" pitchFamily="34" charset="-128"/>
                <a:cs typeface="Courier New" pitchFamily="49" charset="0"/>
              </a:rPr>
              <a:t>      j = (j + 1) % n; </a:t>
            </a:r>
          </a:p>
          <a:p>
            <a:pPr marL="0" lvl="0" indent="0" eaLnBrk="0" fontAlgn="base" hangingPunct="0">
              <a:spcBef>
                <a:spcPct val="35000"/>
              </a:spcBef>
              <a:spcAft>
                <a:spcPct val="0"/>
              </a:spcAft>
              <a:buClr>
                <a:srgbClr val="993300"/>
              </a:buClr>
              <a:buSzPct val="90000"/>
              <a:buNone/>
            </a:pPr>
            <a:r>
              <a:rPr kumimoji="1" lang="en-US" sz="1400" b="1" kern="0" dirty="0">
                <a:solidFill>
                  <a:schemeClr val="bg1"/>
                </a:solidFill>
                <a:latin typeface="Courier New" pitchFamily="49" charset="0"/>
                <a:ea typeface="MS PGothic" pitchFamily="34" charset="-128"/>
                <a:cs typeface="Courier New" pitchFamily="49" charset="0"/>
              </a:rPr>
              <a:t>   if (j == i) </a:t>
            </a:r>
          </a:p>
          <a:p>
            <a:pPr marL="0" lvl="0" indent="0" eaLnBrk="0" fontAlgn="base" hangingPunct="0">
              <a:spcBef>
                <a:spcPct val="35000"/>
              </a:spcBef>
              <a:spcAft>
                <a:spcPct val="0"/>
              </a:spcAft>
              <a:buClr>
                <a:srgbClr val="993300"/>
              </a:buClr>
              <a:buSzPct val="90000"/>
              <a:buNone/>
            </a:pPr>
            <a:r>
              <a:rPr kumimoji="1" lang="en-US" sz="1400" b="1" kern="0" dirty="0">
                <a:solidFill>
                  <a:schemeClr val="bg1"/>
                </a:solidFill>
                <a:latin typeface="Courier New" pitchFamily="49" charset="0"/>
                <a:ea typeface="MS PGothic" pitchFamily="34" charset="-128"/>
                <a:cs typeface="Courier New" pitchFamily="49" charset="0"/>
              </a:rPr>
              <a:t>      lock = false; </a:t>
            </a:r>
          </a:p>
          <a:p>
            <a:pPr marL="0" lvl="0" indent="0" eaLnBrk="0" fontAlgn="base" hangingPunct="0">
              <a:spcBef>
                <a:spcPct val="35000"/>
              </a:spcBef>
              <a:spcAft>
                <a:spcPct val="0"/>
              </a:spcAft>
              <a:buClr>
                <a:srgbClr val="993300"/>
              </a:buClr>
              <a:buSzPct val="90000"/>
              <a:buNone/>
            </a:pPr>
            <a:r>
              <a:rPr kumimoji="1" lang="en-US" sz="1400" b="1" kern="0" dirty="0">
                <a:solidFill>
                  <a:schemeClr val="bg1"/>
                </a:solidFill>
                <a:latin typeface="Courier New" pitchFamily="49" charset="0"/>
                <a:ea typeface="MS PGothic" pitchFamily="34" charset="-128"/>
                <a:cs typeface="Courier New" pitchFamily="49" charset="0"/>
              </a:rPr>
              <a:t>   else </a:t>
            </a:r>
          </a:p>
          <a:p>
            <a:pPr marL="0" lvl="0" indent="0" eaLnBrk="0" fontAlgn="base" hangingPunct="0">
              <a:spcBef>
                <a:spcPct val="35000"/>
              </a:spcBef>
              <a:spcAft>
                <a:spcPct val="0"/>
              </a:spcAft>
              <a:buClr>
                <a:srgbClr val="993300"/>
              </a:buClr>
              <a:buSzPct val="90000"/>
              <a:buNone/>
            </a:pPr>
            <a:r>
              <a:rPr kumimoji="1" lang="en-US" sz="1400" b="1" kern="0" dirty="0">
                <a:solidFill>
                  <a:schemeClr val="bg1"/>
                </a:solidFill>
                <a:latin typeface="Courier New" pitchFamily="49" charset="0"/>
                <a:ea typeface="MS PGothic" pitchFamily="34" charset="-128"/>
                <a:cs typeface="Courier New" pitchFamily="49" charset="0"/>
              </a:rPr>
              <a:t>      waiting[j] = false; </a:t>
            </a:r>
          </a:p>
          <a:p>
            <a:pPr marL="0" lvl="0" indent="0" eaLnBrk="0" fontAlgn="base" hangingPunct="0">
              <a:spcBef>
                <a:spcPct val="35000"/>
              </a:spcBef>
              <a:spcAft>
                <a:spcPct val="0"/>
              </a:spcAft>
              <a:buClr>
                <a:srgbClr val="993300"/>
              </a:buClr>
              <a:buSzPct val="90000"/>
              <a:buNone/>
            </a:pPr>
            <a:r>
              <a:rPr kumimoji="1" lang="en-US" sz="1400" b="1" kern="0" dirty="0">
                <a:solidFill>
                  <a:schemeClr val="bg1"/>
                </a:solidFill>
                <a:latin typeface="Courier New" pitchFamily="49" charset="0"/>
                <a:ea typeface="MS PGothic" pitchFamily="34" charset="-128"/>
                <a:cs typeface="Courier New" pitchFamily="49" charset="0"/>
              </a:rPr>
              <a:t>   /* remainder section */ </a:t>
            </a:r>
          </a:p>
          <a:p>
            <a:pPr marL="0" lvl="0" indent="0" eaLnBrk="0" fontAlgn="base" hangingPunct="0">
              <a:spcBef>
                <a:spcPct val="35000"/>
              </a:spcBef>
              <a:spcAft>
                <a:spcPct val="0"/>
              </a:spcAft>
              <a:buClr>
                <a:srgbClr val="993300"/>
              </a:buClr>
              <a:buSzPct val="90000"/>
              <a:buNone/>
            </a:pPr>
            <a:r>
              <a:rPr kumimoji="1" lang="en-US" sz="1400" b="1" kern="0" dirty="0">
                <a:solidFill>
                  <a:schemeClr val="bg1"/>
                </a:solidFill>
                <a:latin typeface="Courier New" pitchFamily="49" charset="0"/>
                <a:ea typeface="MS PGothic" pitchFamily="34" charset="-128"/>
                <a:cs typeface="Courier New" pitchFamily="49" charset="0"/>
              </a:rPr>
              <a:t>} while (true); </a:t>
            </a:r>
          </a:p>
          <a:p>
            <a:endParaRPr lang="en-IN" dirty="0"/>
          </a:p>
        </p:txBody>
      </p:sp>
      <p:sp>
        <p:nvSpPr>
          <p:cNvPr id="3" name="Title 1"/>
          <p:cNvSpPr>
            <a:spLocks noGrp="1"/>
          </p:cNvSpPr>
          <p:nvPr/>
        </p:nvSpPr>
        <p:spPr bwMode="auto">
          <a:xfrm>
            <a:off x="381000" y="762000"/>
            <a:ext cx="793115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r>
              <a:rPr lang="en-US" sz="2400" dirty="0" smtClean="0">
                <a:solidFill>
                  <a:schemeClr val="accent2"/>
                </a:solidFill>
              </a:rPr>
              <a:t>Bounded-waiting Mutual Exclusion with </a:t>
            </a:r>
            <a:r>
              <a:rPr lang="en-US" sz="2400" dirty="0" err="1" smtClean="0">
                <a:solidFill>
                  <a:schemeClr val="accent2"/>
                </a:solidFill>
              </a:rPr>
              <a:t>test_and_set</a:t>
            </a:r>
            <a:endParaRPr lang="en-US" sz="2400" dirty="0" smtClean="0">
              <a:solidFill>
                <a:schemeClr val="accent2"/>
              </a:solidFill>
            </a:endParaRPr>
          </a:p>
        </p:txBody>
      </p:sp>
    </p:spTree>
    <p:extLst>
      <p:ext uri="{BB962C8B-B14F-4D97-AF65-F5344CB8AC3E}">
        <p14:creationId xmlns="" xmlns:p14="http://schemas.microsoft.com/office/powerpoint/2010/main" val="2221594425"/>
      </p:ext>
    </p:extLst>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866" lvl="0" indent="-342866" eaLnBrk="0" fontAlgn="base" hangingPunct="0">
              <a:lnSpc>
                <a:spcPct val="90000"/>
              </a:lnSpc>
              <a:spcBef>
                <a:spcPct val="35000"/>
              </a:spcBef>
              <a:spcAft>
                <a:spcPct val="0"/>
              </a:spcAft>
              <a:buClr>
                <a:srgbClr val="993300"/>
              </a:buClr>
              <a:buSzPct val="90000"/>
              <a:buFont typeface="Monotype Sorts" charset="0"/>
              <a:buChar char="n"/>
              <a:defRPr/>
            </a:pPr>
            <a:r>
              <a:rPr kumimoji="1" lang="en-US" sz="1800" kern="0" dirty="0">
                <a:solidFill>
                  <a:schemeClr val="bg1"/>
                </a:solidFill>
                <a:latin typeface="Helvetica"/>
                <a:ea typeface="ＭＳ Ｐゴシック" charset="0"/>
                <a:cs typeface="ＭＳ Ｐゴシック" charset="0"/>
              </a:rPr>
              <a:t>Previous solutions are complicated and generally inaccessible to application programmers</a:t>
            </a:r>
          </a:p>
          <a:p>
            <a:pPr marL="342866" lvl="0" indent="-342866" eaLnBrk="0" fontAlgn="base" hangingPunct="0">
              <a:lnSpc>
                <a:spcPct val="90000"/>
              </a:lnSpc>
              <a:spcBef>
                <a:spcPct val="35000"/>
              </a:spcBef>
              <a:spcAft>
                <a:spcPct val="0"/>
              </a:spcAft>
              <a:buClr>
                <a:srgbClr val="993300"/>
              </a:buClr>
              <a:buSzPct val="90000"/>
              <a:buFont typeface="Monotype Sorts" charset="0"/>
              <a:buChar char="n"/>
              <a:defRPr/>
            </a:pPr>
            <a:r>
              <a:rPr kumimoji="1" lang="en-US" sz="1800" kern="0" dirty="0">
                <a:solidFill>
                  <a:schemeClr val="bg1"/>
                </a:solidFill>
                <a:latin typeface="Helvetica"/>
                <a:ea typeface="ＭＳ Ｐゴシック" charset="0"/>
                <a:cs typeface="ＭＳ Ｐゴシック" charset="0"/>
              </a:rPr>
              <a:t>OS designers build software tools to solve critical section problem</a:t>
            </a:r>
          </a:p>
          <a:p>
            <a:pPr marL="342866" lvl="0" indent="-342866" eaLnBrk="0" fontAlgn="base" hangingPunct="0">
              <a:lnSpc>
                <a:spcPct val="90000"/>
              </a:lnSpc>
              <a:spcBef>
                <a:spcPct val="35000"/>
              </a:spcBef>
              <a:spcAft>
                <a:spcPct val="0"/>
              </a:spcAft>
              <a:buClr>
                <a:srgbClr val="993300"/>
              </a:buClr>
              <a:buSzPct val="90000"/>
              <a:buFont typeface="Monotype Sorts" charset="0"/>
              <a:buChar char="n"/>
              <a:defRPr/>
            </a:pPr>
            <a:r>
              <a:rPr kumimoji="1" lang="en-US" sz="1800" kern="0" dirty="0">
                <a:solidFill>
                  <a:schemeClr val="bg1"/>
                </a:solidFill>
                <a:latin typeface="Helvetica"/>
                <a:ea typeface="ＭＳ Ｐゴシック" charset="0"/>
                <a:cs typeface="ＭＳ Ｐゴシック" charset="0"/>
              </a:rPr>
              <a:t>Simplest is </a:t>
            </a:r>
            <a:r>
              <a:rPr kumimoji="1" lang="en-US" sz="2000" kern="0" dirty="0" err="1">
                <a:solidFill>
                  <a:schemeClr val="bg1"/>
                </a:solidFill>
                <a:latin typeface="Helvetica"/>
                <a:ea typeface="ＭＳ Ｐゴシック" charset="0"/>
                <a:cs typeface="ＭＳ Ｐゴシック" charset="0"/>
              </a:rPr>
              <a:t>mutex</a:t>
            </a:r>
            <a:r>
              <a:rPr kumimoji="1" lang="en-US" sz="1800" kern="0" dirty="0">
                <a:solidFill>
                  <a:schemeClr val="bg1"/>
                </a:solidFill>
                <a:latin typeface="Helvetica"/>
                <a:ea typeface="ＭＳ Ｐゴシック" charset="0"/>
                <a:cs typeface="ＭＳ Ｐゴシック" charset="0"/>
              </a:rPr>
              <a:t> lock</a:t>
            </a:r>
          </a:p>
          <a:p>
            <a:pPr marL="342866" lvl="0" indent="-342866" eaLnBrk="0" fontAlgn="base" hangingPunct="0">
              <a:lnSpc>
                <a:spcPct val="90000"/>
              </a:lnSpc>
              <a:spcBef>
                <a:spcPct val="35000"/>
              </a:spcBef>
              <a:spcAft>
                <a:spcPct val="0"/>
              </a:spcAft>
              <a:buClr>
                <a:srgbClr val="993300"/>
              </a:buClr>
              <a:buSzPct val="90000"/>
              <a:buFont typeface="Monotype Sorts" charset="0"/>
              <a:buChar char="n"/>
              <a:defRPr/>
            </a:pPr>
            <a:r>
              <a:rPr kumimoji="1" lang="en-US" sz="1800" kern="0" dirty="0">
                <a:solidFill>
                  <a:schemeClr val="bg1"/>
                </a:solidFill>
                <a:latin typeface="Helvetica"/>
                <a:ea typeface="ＭＳ Ｐゴシック" charset="0"/>
                <a:cs typeface="ＭＳ Ｐゴシック" charset="0"/>
              </a:rPr>
              <a:t>Protect a critical section  by first </a:t>
            </a:r>
            <a:r>
              <a:rPr kumimoji="1" lang="en-US" sz="2000" b="1" kern="0" dirty="0">
                <a:solidFill>
                  <a:schemeClr val="bg1"/>
                </a:solidFill>
                <a:latin typeface="Courier New"/>
                <a:ea typeface="ＭＳ Ｐゴシック" charset="0"/>
                <a:cs typeface="Courier New"/>
              </a:rPr>
              <a:t>acquire()</a:t>
            </a:r>
            <a:r>
              <a:rPr kumimoji="1" lang="en-US" sz="2000" kern="0" dirty="0">
                <a:solidFill>
                  <a:schemeClr val="bg1"/>
                </a:solidFill>
                <a:latin typeface="Helvetica"/>
                <a:ea typeface="ＭＳ Ｐゴシック" charset="0"/>
                <a:cs typeface="ＭＳ Ｐゴシック" charset="0"/>
              </a:rPr>
              <a:t> </a:t>
            </a:r>
            <a:r>
              <a:rPr kumimoji="1" lang="en-US" sz="1800" kern="0" dirty="0">
                <a:solidFill>
                  <a:schemeClr val="bg1"/>
                </a:solidFill>
                <a:latin typeface="Helvetica"/>
                <a:ea typeface="ＭＳ Ｐゴシック" charset="0"/>
                <a:cs typeface="ＭＳ Ｐゴシック" charset="0"/>
              </a:rPr>
              <a:t>a lock then </a:t>
            </a:r>
            <a:r>
              <a:rPr kumimoji="1" lang="en-US" sz="2000" b="1" kern="0" dirty="0">
                <a:solidFill>
                  <a:schemeClr val="bg1"/>
                </a:solidFill>
                <a:latin typeface="Courier New"/>
                <a:ea typeface="ＭＳ Ｐゴシック" charset="0"/>
                <a:cs typeface="Courier New"/>
              </a:rPr>
              <a:t>release()</a:t>
            </a:r>
            <a:r>
              <a:rPr kumimoji="1" lang="en-US" sz="2000" kern="0" dirty="0">
                <a:solidFill>
                  <a:schemeClr val="bg1"/>
                </a:solidFill>
                <a:latin typeface="Helvetica"/>
                <a:ea typeface="ＭＳ Ｐゴシック" charset="0"/>
                <a:cs typeface="ＭＳ Ｐゴシック" charset="0"/>
              </a:rPr>
              <a:t> </a:t>
            </a:r>
            <a:r>
              <a:rPr kumimoji="1" lang="en-US" sz="1800" kern="0" dirty="0">
                <a:solidFill>
                  <a:schemeClr val="bg1"/>
                </a:solidFill>
                <a:latin typeface="Helvetica"/>
                <a:ea typeface="ＭＳ Ｐゴシック" charset="0"/>
                <a:cs typeface="ＭＳ Ｐゴシック" charset="0"/>
              </a:rPr>
              <a:t>the lock</a:t>
            </a:r>
          </a:p>
          <a:p>
            <a:pPr marL="742876" lvl="1" indent="-285722" eaLnBrk="0" fontAlgn="base" hangingPunct="0">
              <a:lnSpc>
                <a:spcPct val="90000"/>
              </a:lnSpc>
              <a:spcBef>
                <a:spcPct val="35000"/>
              </a:spcBef>
              <a:spcAft>
                <a:spcPct val="0"/>
              </a:spcAft>
              <a:buClr>
                <a:srgbClr val="CC6600"/>
              </a:buClr>
              <a:buSzPct val="80000"/>
              <a:buFont typeface="Monotype Sorts" charset="0"/>
              <a:buChar char="l"/>
              <a:defRPr/>
            </a:pPr>
            <a:r>
              <a:rPr kumimoji="1" lang="en-US" sz="1800" kern="0" dirty="0">
                <a:solidFill>
                  <a:schemeClr val="bg1"/>
                </a:solidFill>
                <a:latin typeface="Helvetica"/>
                <a:ea typeface="ＭＳ Ｐゴシック" charset="0"/>
                <a:cs typeface="ＭＳ Ｐゴシック" charset="0"/>
              </a:rPr>
              <a:t>Boolean variable indicating if lock is available or not</a:t>
            </a:r>
          </a:p>
          <a:p>
            <a:pPr marL="342866" lvl="0" indent="-342866" eaLnBrk="0" fontAlgn="base" hangingPunct="0">
              <a:lnSpc>
                <a:spcPct val="90000"/>
              </a:lnSpc>
              <a:spcBef>
                <a:spcPct val="35000"/>
              </a:spcBef>
              <a:spcAft>
                <a:spcPct val="0"/>
              </a:spcAft>
              <a:buClr>
                <a:srgbClr val="993300"/>
              </a:buClr>
              <a:buSzPct val="90000"/>
              <a:buFont typeface="Monotype Sorts" charset="0"/>
              <a:buChar char="n"/>
              <a:defRPr/>
            </a:pPr>
            <a:r>
              <a:rPr kumimoji="1" lang="en-US" sz="1800" kern="0" dirty="0">
                <a:solidFill>
                  <a:schemeClr val="bg1"/>
                </a:solidFill>
                <a:latin typeface="Helvetica"/>
                <a:ea typeface="ＭＳ Ｐゴシック" charset="0"/>
                <a:cs typeface="ＭＳ Ｐゴシック" charset="0"/>
              </a:rPr>
              <a:t>Calls to </a:t>
            </a:r>
            <a:r>
              <a:rPr kumimoji="1" lang="en-US" sz="2000" b="1" kern="0" dirty="0">
                <a:solidFill>
                  <a:schemeClr val="bg1"/>
                </a:solidFill>
                <a:latin typeface="Courier New"/>
                <a:ea typeface="ＭＳ Ｐゴシック" charset="0"/>
                <a:cs typeface="Courier New"/>
              </a:rPr>
              <a:t>acquire()</a:t>
            </a:r>
            <a:r>
              <a:rPr kumimoji="1" lang="en-US" sz="2000" kern="0" dirty="0">
                <a:solidFill>
                  <a:schemeClr val="bg1"/>
                </a:solidFill>
                <a:latin typeface="Helvetica"/>
                <a:ea typeface="ＭＳ Ｐゴシック" charset="0"/>
                <a:cs typeface="ＭＳ Ｐゴシック" charset="0"/>
              </a:rPr>
              <a:t> </a:t>
            </a:r>
            <a:r>
              <a:rPr kumimoji="1" lang="en-US" sz="1800" kern="0" dirty="0">
                <a:solidFill>
                  <a:schemeClr val="bg1"/>
                </a:solidFill>
                <a:latin typeface="Helvetica"/>
                <a:ea typeface="ＭＳ Ｐゴシック" charset="0"/>
                <a:cs typeface="ＭＳ Ｐゴシック" charset="0"/>
              </a:rPr>
              <a:t>and </a:t>
            </a:r>
            <a:r>
              <a:rPr kumimoji="1" lang="en-US" sz="2000" b="1" kern="0" dirty="0">
                <a:solidFill>
                  <a:schemeClr val="bg1"/>
                </a:solidFill>
                <a:latin typeface="Courier New"/>
                <a:ea typeface="ＭＳ Ｐゴシック" charset="0"/>
                <a:cs typeface="Courier New"/>
              </a:rPr>
              <a:t>release()</a:t>
            </a:r>
            <a:r>
              <a:rPr kumimoji="1" lang="en-US" sz="2000" kern="0" dirty="0">
                <a:solidFill>
                  <a:schemeClr val="bg1"/>
                </a:solidFill>
                <a:latin typeface="Helvetica"/>
                <a:ea typeface="ＭＳ Ｐゴシック" charset="0"/>
                <a:cs typeface="ＭＳ Ｐゴシック" charset="0"/>
              </a:rPr>
              <a:t> </a:t>
            </a:r>
            <a:r>
              <a:rPr kumimoji="1" lang="en-US" sz="1800" kern="0" dirty="0">
                <a:solidFill>
                  <a:schemeClr val="bg1"/>
                </a:solidFill>
                <a:latin typeface="Helvetica"/>
                <a:ea typeface="ＭＳ Ｐゴシック" charset="0"/>
                <a:cs typeface="ＭＳ Ｐゴシック" charset="0"/>
              </a:rPr>
              <a:t>must be atomic</a:t>
            </a:r>
          </a:p>
          <a:p>
            <a:pPr marL="742876" lvl="1" indent="-285722" eaLnBrk="0" fontAlgn="base" hangingPunct="0">
              <a:lnSpc>
                <a:spcPct val="90000"/>
              </a:lnSpc>
              <a:spcBef>
                <a:spcPct val="35000"/>
              </a:spcBef>
              <a:spcAft>
                <a:spcPct val="0"/>
              </a:spcAft>
              <a:buClr>
                <a:srgbClr val="CC6600"/>
              </a:buClr>
              <a:buSzPct val="80000"/>
              <a:buFont typeface="Monotype Sorts" charset="0"/>
              <a:buChar char="l"/>
              <a:defRPr/>
            </a:pPr>
            <a:r>
              <a:rPr kumimoji="1" lang="en-US" sz="1800" kern="0" dirty="0">
                <a:solidFill>
                  <a:schemeClr val="bg1"/>
                </a:solidFill>
                <a:latin typeface="Helvetica"/>
                <a:ea typeface="ＭＳ Ｐゴシック" charset="0"/>
                <a:cs typeface="ＭＳ Ｐゴシック" charset="0"/>
              </a:rPr>
              <a:t>Usually implemented via hardware atomic instructions</a:t>
            </a:r>
          </a:p>
          <a:p>
            <a:pPr marL="342866" lvl="0" indent="-342866" eaLnBrk="0" fontAlgn="base" hangingPunct="0">
              <a:lnSpc>
                <a:spcPct val="90000"/>
              </a:lnSpc>
              <a:spcBef>
                <a:spcPct val="35000"/>
              </a:spcBef>
              <a:spcAft>
                <a:spcPct val="0"/>
              </a:spcAft>
              <a:buClr>
                <a:srgbClr val="993300"/>
              </a:buClr>
              <a:buSzPct val="90000"/>
              <a:buFont typeface="Monotype Sorts" charset="0"/>
              <a:buChar char="n"/>
              <a:defRPr/>
            </a:pPr>
            <a:r>
              <a:rPr kumimoji="1" lang="en-US" sz="1800" kern="0" dirty="0">
                <a:solidFill>
                  <a:schemeClr val="bg1"/>
                </a:solidFill>
                <a:latin typeface="Helvetica"/>
                <a:ea typeface="ＭＳ Ｐゴシック" charset="0"/>
                <a:cs typeface="ＭＳ Ｐゴシック" charset="0"/>
              </a:rPr>
              <a:t>But this solution requires </a:t>
            </a:r>
            <a:r>
              <a:rPr kumimoji="1" lang="en-US" sz="1800" b="1" kern="0" dirty="0">
                <a:solidFill>
                  <a:schemeClr val="bg1"/>
                </a:solidFill>
                <a:latin typeface="Helvetica"/>
                <a:ea typeface="ＭＳ Ｐゴシック" charset="0"/>
                <a:cs typeface="ＭＳ Ｐゴシック" charset="-128"/>
              </a:rPr>
              <a:t>busy waiting</a:t>
            </a:r>
          </a:p>
          <a:p>
            <a:pPr marL="742896" lvl="1" indent="-342866" eaLnBrk="0" fontAlgn="base" hangingPunct="0">
              <a:lnSpc>
                <a:spcPct val="90000"/>
              </a:lnSpc>
              <a:spcBef>
                <a:spcPct val="35000"/>
              </a:spcBef>
              <a:spcAft>
                <a:spcPct val="0"/>
              </a:spcAft>
              <a:buClr>
                <a:srgbClr val="CC6600"/>
              </a:buClr>
              <a:buSzPct val="80000"/>
              <a:buFont typeface="Monotype Sorts" charset="0"/>
              <a:buChar char="n"/>
              <a:defRPr/>
            </a:pPr>
            <a:r>
              <a:rPr kumimoji="1" lang="en-US" sz="1800" kern="0" dirty="0">
                <a:solidFill>
                  <a:schemeClr val="bg1"/>
                </a:solidFill>
                <a:latin typeface="Helvetica"/>
                <a:ea typeface="ＭＳ Ｐゴシック" charset="0"/>
                <a:cs typeface="ＭＳ Ｐゴシック" charset="0"/>
              </a:rPr>
              <a:t>This lock therefore called a </a:t>
            </a:r>
            <a:r>
              <a:rPr kumimoji="1" lang="en-US" sz="1800" b="1" kern="0" dirty="0">
                <a:solidFill>
                  <a:schemeClr val="bg1"/>
                </a:solidFill>
                <a:latin typeface="Helvetica"/>
                <a:ea typeface="ＭＳ Ｐゴシック" charset="0"/>
                <a:cs typeface="ＭＳ Ｐゴシック" charset="-128"/>
              </a:rPr>
              <a:t>spinlock</a:t>
            </a:r>
          </a:p>
          <a:p>
            <a:endParaRPr lang="en-IN" dirty="0"/>
          </a:p>
        </p:txBody>
      </p:sp>
      <p:sp>
        <p:nvSpPr>
          <p:cNvPr id="3" name="Rectangle 2"/>
          <p:cNvSpPr>
            <a:spLocks noGrp="1" noChangeArrowheads="1"/>
          </p:cNvSpPr>
          <p:nvPr/>
        </p:nvSpPr>
        <p:spPr bwMode="auto">
          <a:xfrm>
            <a:off x="457200" y="838200"/>
            <a:ext cx="822960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err="1" smtClean="0">
                <a:solidFill>
                  <a:schemeClr val="accent2"/>
                </a:solidFill>
              </a:rPr>
              <a:t>Mutex</a:t>
            </a:r>
            <a:r>
              <a:rPr lang="en-US" dirty="0" smtClean="0">
                <a:solidFill>
                  <a:schemeClr val="accent2"/>
                </a:solidFill>
              </a:rPr>
              <a:t> Locks</a:t>
            </a:r>
          </a:p>
        </p:txBody>
      </p:sp>
    </p:spTree>
    <p:extLst>
      <p:ext uri="{BB962C8B-B14F-4D97-AF65-F5344CB8AC3E}">
        <p14:creationId xmlns="" xmlns:p14="http://schemas.microsoft.com/office/powerpoint/2010/main" val="1922165751"/>
      </p:ext>
    </p:extLst>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lvl="0" indent="0" eaLnBrk="0" fontAlgn="base" hangingPunct="0">
              <a:spcBef>
                <a:spcPct val="35000"/>
              </a:spcBef>
              <a:spcAft>
                <a:spcPct val="0"/>
              </a:spcAft>
              <a:buClr>
                <a:srgbClr val="993300"/>
              </a:buClr>
              <a:buSzPct val="90000"/>
              <a:buFont typeface="Monotype Sorts" pitchFamily="-84" charset="2"/>
              <a:buChar char="n"/>
            </a:pPr>
            <a:r>
              <a:rPr kumimoji="1" lang="en-US" sz="1600" b="1" kern="0" dirty="0">
                <a:solidFill>
                  <a:srgbClr val="000000"/>
                </a:solidFill>
                <a:latin typeface="Courier New" pitchFamily="49" charset="0"/>
                <a:ea typeface="MS PGothic" pitchFamily="34" charset="-128"/>
                <a:cs typeface="Courier New" pitchFamily="49" charset="0"/>
              </a:rPr>
              <a:t>acquire() {</a:t>
            </a:r>
            <a:br>
              <a:rPr kumimoji="1" lang="en-US" sz="1600" b="1" kern="0" dirty="0">
                <a:solidFill>
                  <a:srgbClr val="000000"/>
                </a:solidFill>
                <a:latin typeface="Courier New" pitchFamily="49" charset="0"/>
                <a:ea typeface="MS PGothic" pitchFamily="34" charset="-128"/>
                <a:cs typeface="Courier New" pitchFamily="49" charset="0"/>
              </a:rPr>
            </a:br>
            <a:r>
              <a:rPr kumimoji="1" lang="en-US" sz="1600" b="1" kern="0" dirty="0">
                <a:solidFill>
                  <a:srgbClr val="000000"/>
                </a:solidFill>
                <a:latin typeface="Courier New" pitchFamily="49" charset="0"/>
                <a:ea typeface="MS PGothic" pitchFamily="34" charset="-128"/>
                <a:cs typeface="Courier New" pitchFamily="49" charset="0"/>
              </a:rPr>
              <a:t>       while (!available) </a:t>
            </a:r>
          </a:p>
          <a:p>
            <a:pPr marL="0" lvl="0" indent="0" eaLnBrk="0" fontAlgn="base" hangingPunct="0">
              <a:spcBef>
                <a:spcPct val="35000"/>
              </a:spcBef>
              <a:spcAft>
                <a:spcPct val="0"/>
              </a:spcAft>
              <a:buClr>
                <a:srgbClr val="993300"/>
              </a:buClr>
              <a:buSzPct val="90000"/>
              <a:buNone/>
            </a:pPr>
            <a:r>
              <a:rPr kumimoji="1" lang="en-US" sz="1600" b="1" kern="0" dirty="0">
                <a:solidFill>
                  <a:srgbClr val="000000"/>
                </a:solidFill>
                <a:latin typeface="Courier New" pitchFamily="49" charset="0"/>
                <a:ea typeface="MS PGothic" pitchFamily="34" charset="-128"/>
                <a:cs typeface="Courier New" pitchFamily="49" charset="0"/>
              </a:rPr>
              <a:t>          ; /* busy wait */ </a:t>
            </a:r>
          </a:p>
          <a:p>
            <a:pPr marL="0" lvl="0" indent="0" eaLnBrk="0" fontAlgn="base" hangingPunct="0">
              <a:spcBef>
                <a:spcPct val="35000"/>
              </a:spcBef>
              <a:spcAft>
                <a:spcPct val="0"/>
              </a:spcAft>
              <a:buClr>
                <a:srgbClr val="993300"/>
              </a:buClr>
              <a:buSzPct val="90000"/>
              <a:buNone/>
            </a:pPr>
            <a:r>
              <a:rPr kumimoji="1" lang="en-US" sz="1600" b="1" kern="0" dirty="0">
                <a:solidFill>
                  <a:srgbClr val="000000"/>
                </a:solidFill>
                <a:latin typeface="Courier New" pitchFamily="49" charset="0"/>
                <a:ea typeface="MS PGothic" pitchFamily="34" charset="-128"/>
                <a:cs typeface="Courier New" pitchFamily="49" charset="0"/>
              </a:rPr>
              <a:t>       available = false; </a:t>
            </a:r>
          </a:p>
          <a:p>
            <a:pPr marL="0" lvl="0" indent="0" eaLnBrk="0" fontAlgn="base" hangingPunct="0">
              <a:spcBef>
                <a:spcPct val="35000"/>
              </a:spcBef>
              <a:spcAft>
                <a:spcPct val="0"/>
              </a:spcAft>
              <a:buClr>
                <a:srgbClr val="993300"/>
              </a:buClr>
              <a:buSzPct val="90000"/>
              <a:buNone/>
            </a:pPr>
            <a:r>
              <a:rPr kumimoji="1" lang="en-US" sz="1600" b="1" kern="0" dirty="0">
                <a:solidFill>
                  <a:srgbClr val="000000"/>
                </a:solidFill>
                <a:latin typeface="Courier New" pitchFamily="49" charset="0"/>
                <a:ea typeface="MS PGothic" pitchFamily="34" charset="-128"/>
                <a:cs typeface="Courier New" pitchFamily="49" charset="0"/>
              </a:rPr>
              <a:t>    } </a:t>
            </a:r>
          </a:p>
          <a:p>
            <a:pPr marL="0" lvl="0" indent="0" eaLnBrk="0" fontAlgn="base" hangingPunct="0">
              <a:spcBef>
                <a:spcPct val="35000"/>
              </a:spcBef>
              <a:spcAft>
                <a:spcPct val="0"/>
              </a:spcAft>
              <a:buClr>
                <a:srgbClr val="993300"/>
              </a:buClr>
              <a:buSzPct val="90000"/>
              <a:buFont typeface="Monotype Sorts" pitchFamily="-84" charset="2"/>
              <a:buChar char="n"/>
            </a:pPr>
            <a:r>
              <a:rPr kumimoji="1" lang="en-US" sz="1600" b="1" kern="0" dirty="0">
                <a:solidFill>
                  <a:srgbClr val="000000"/>
                </a:solidFill>
                <a:latin typeface="Courier New" pitchFamily="49" charset="0"/>
                <a:ea typeface="MS PGothic" pitchFamily="34" charset="-128"/>
                <a:cs typeface="Courier New" pitchFamily="49" charset="0"/>
              </a:rPr>
              <a:t>   release() { </a:t>
            </a:r>
          </a:p>
          <a:p>
            <a:pPr marL="0" lvl="0" indent="0" eaLnBrk="0" fontAlgn="base" hangingPunct="0">
              <a:spcBef>
                <a:spcPct val="35000"/>
              </a:spcBef>
              <a:spcAft>
                <a:spcPct val="0"/>
              </a:spcAft>
              <a:buClr>
                <a:srgbClr val="993300"/>
              </a:buClr>
              <a:buSzPct val="90000"/>
              <a:buNone/>
            </a:pPr>
            <a:r>
              <a:rPr kumimoji="1" lang="en-US" sz="1600" b="1" kern="0" dirty="0">
                <a:solidFill>
                  <a:srgbClr val="000000"/>
                </a:solidFill>
                <a:latin typeface="Courier New" pitchFamily="49" charset="0"/>
                <a:ea typeface="MS PGothic" pitchFamily="34" charset="-128"/>
                <a:cs typeface="Courier New" pitchFamily="49" charset="0"/>
              </a:rPr>
              <a:t>       available = true; </a:t>
            </a:r>
          </a:p>
          <a:p>
            <a:pPr marL="0" lvl="0" indent="0" eaLnBrk="0" fontAlgn="base" hangingPunct="0">
              <a:spcBef>
                <a:spcPct val="35000"/>
              </a:spcBef>
              <a:spcAft>
                <a:spcPct val="0"/>
              </a:spcAft>
              <a:buClr>
                <a:srgbClr val="993300"/>
              </a:buClr>
              <a:buSzPct val="90000"/>
              <a:buNone/>
            </a:pPr>
            <a:r>
              <a:rPr kumimoji="1" lang="en-US" sz="1600" b="1" kern="0" dirty="0">
                <a:solidFill>
                  <a:srgbClr val="000000"/>
                </a:solidFill>
                <a:latin typeface="Courier New" pitchFamily="49" charset="0"/>
                <a:ea typeface="MS PGothic" pitchFamily="34" charset="-128"/>
                <a:cs typeface="Courier New" pitchFamily="49" charset="0"/>
              </a:rPr>
              <a:t>    } </a:t>
            </a:r>
          </a:p>
          <a:p>
            <a:pPr marL="0" lvl="0" indent="0" eaLnBrk="0" fontAlgn="base" hangingPunct="0">
              <a:spcBef>
                <a:spcPct val="35000"/>
              </a:spcBef>
              <a:spcAft>
                <a:spcPct val="0"/>
              </a:spcAft>
              <a:buClr>
                <a:srgbClr val="993300"/>
              </a:buClr>
              <a:buSzPct val="90000"/>
              <a:buFont typeface="Monotype Sorts" pitchFamily="-84" charset="2"/>
              <a:buChar char="n"/>
            </a:pPr>
            <a:r>
              <a:rPr kumimoji="1" lang="en-US" sz="1600" b="1" kern="0" dirty="0">
                <a:solidFill>
                  <a:srgbClr val="000000"/>
                </a:solidFill>
                <a:latin typeface="Courier New" pitchFamily="49" charset="0"/>
                <a:ea typeface="MS PGothic" pitchFamily="34" charset="-128"/>
                <a:cs typeface="Courier New" pitchFamily="49" charset="0"/>
              </a:rPr>
              <a:t>   do { </a:t>
            </a:r>
          </a:p>
          <a:p>
            <a:pPr marL="0" lvl="0" indent="0" eaLnBrk="0" fontAlgn="base" hangingPunct="0">
              <a:spcBef>
                <a:spcPct val="35000"/>
              </a:spcBef>
              <a:spcAft>
                <a:spcPct val="0"/>
              </a:spcAft>
              <a:buClr>
                <a:srgbClr val="993300"/>
              </a:buClr>
              <a:buSzPct val="90000"/>
              <a:buNone/>
            </a:pPr>
            <a:r>
              <a:rPr kumimoji="1" lang="en-US" sz="1600" b="1" i="1" kern="0" dirty="0">
                <a:solidFill>
                  <a:srgbClr val="000000"/>
                </a:solidFill>
                <a:latin typeface="Courier New" pitchFamily="49" charset="0"/>
                <a:ea typeface="MS PGothic" pitchFamily="34" charset="-128"/>
                <a:cs typeface="Courier New" pitchFamily="49" charset="0"/>
              </a:rPr>
              <a:t>    acquire lock</a:t>
            </a:r>
          </a:p>
          <a:p>
            <a:pPr marL="0" lvl="0" indent="0" eaLnBrk="0" fontAlgn="base" hangingPunct="0">
              <a:spcBef>
                <a:spcPct val="35000"/>
              </a:spcBef>
              <a:spcAft>
                <a:spcPct val="0"/>
              </a:spcAft>
              <a:buClr>
                <a:srgbClr val="993300"/>
              </a:buClr>
              <a:buSzPct val="90000"/>
              <a:buNone/>
            </a:pPr>
            <a:r>
              <a:rPr kumimoji="1" lang="en-US" sz="1600" b="1" kern="0" dirty="0">
                <a:solidFill>
                  <a:srgbClr val="000000"/>
                </a:solidFill>
                <a:latin typeface="Courier New" pitchFamily="49" charset="0"/>
                <a:ea typeface="MS PGothic" pitchFamily="34" charset="-128"/>
                <a:cs typeface="Courier New" pitchFamily="49" charset="0"/>
              </a:rPr>
              <a:t>       critical section</a:t>
            </a:r>
          </a:p>
          <a:p>
            <a:pPr marL="0" lvl="0" indent="0" eaLnBrk="0" fontAlgn="base" hangingPunct="0">
              <a:spcBef>
                <a:spcPct val="35000"/>
              </a:spcBef>
              <a:spcAft>
                <a:spcPct val="0"/>
              </a:spcAft>
              <a:buClr>
                <a:srgbClr val="993300"/>
              </a:buClr>
              <a:buSzPct val="90000"/>
              <a:buNone/>
            </a:pPr>
            <a:r>
              <a:rPr kumimoji="1" lang="en-US" sz="1600" b="1" i="1" kern="0" dirty="0">
                <a:solidFill>
                  <a:srgbClr val="000000"/>
                </a:solidFill>
                <a:latin typeface="Courier New" pitchFamily="49" charset="0"/>
                <a:ea typeface="MS PGothic" pitchFamily="34" charset="-128"/>
                <a:cs typeface="Courier New" pitchFamily="49" charset="0"/>
              </a:rPr>
              <a:t>    release lock </a:t>
            </a:r>
          </a:p>
          <a:p>
            <a:pPr marL="0" lvl="0" indent="0" eaLnBrk="0" fontAlgn="base" hangingPunct="0">
              <a:spcBef>
                <a:spcPct val="35000"/>
              </a:spcBef>
              <a:spcAft>
                <a:spcPct val="0"/>
              </a:spcAft>
              <a:buClr>
                <a:srgbClr val="993300"/>
              </a:buClr>
              <a:buSzPct val="90000"/>
              <a:buNone/>
            </a:pPr>
            <a:r>
              <a:rPr kumimoji="1" lang="en-US" sz="1600" b="1" kern="0" dirty="0">
                <a:solidFill>
                  <a:srgbClr val="000000"/>
                </a:solidFill>
                <a:latin typeface="Courier New" pitchFamily="49" charset="0"/>
                <a:ea typeface="MS PGothic" pitchFamily="34" charset="-128"/>
                <a:cs typeface="Courier New" pitchFamily="49" charset="0"/>
              </a:rPr>
              <a:t>      remainder section </a:t>
            </a:r>
          </a:p>
          <a:p>
            <a:pPr marL="0" lvl="0" indent="0" eaLnBrk="0" fontAlgn="base" hangingPunct="0">
              <a:spcBef>
                <a:spcPct val="35000"/>
              </a:spcBef>
              <a:spcAft>
                <a:spcPct val="0"/>
              </a:spcAft>
              <a:buClr>
                <a:srgbClr val="993300"/>
              </a:buClr>
              <a:buSzPct val="90000"/>
              <a:buNone/>
            </a:pPr>
            <a:r>
              <a:rPr kumimoji="1" lang="en-US" sz="1600" b="1" kern="0" dirty="0">
                <a:solidFill>
                  <a:srgbClr val="000000"/>
                </a:solidFill>
                <a:latin typeface="Courier New" pitchFamily="49" charset="0"/>
                <a:ea typeface="MS PGothic" pitchFamily="34" charset="-128"/>
                <a:cs typeface="Courier New" pitchFamily="49" charset="0"/>
              </a:rPr>
              <a:t> } while (true); </a:t>
            </a:r>
          </a:p>
        </p:txBody>
      </p:sp>
      <p:sp>
        <p:nvSpPr>
          <p:cNvPr id="3" name="Title 1"/>
          <p:cNvSpPr>
            <a:spLocks noGrp="1"/>
          </p:cNvSpPr>
          <p:nvPr/>
        </p:nvSpPr>
        <p:spPr bwMode="auto">
          <a:xfrm>
            <a:off x="304800" y="762000"/>
            <a:ext cx="822960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r>
              <a:rPr lang="en-US" dirty="0" smtClean="0">
                <a:solidFill>
                  <a:schemeClr val="accent2"/>
                </a:solidFill>
              </a:rPr>
              <a:t>acquire() and release()</a:t>
            </a:r>
          </a:p>
        </p:txBody>
      </p:sp>
    </p:spTree>
    <p:extLst>
      <p:ext uri="{BB962C8B-B14F-4D97-AF65-F5344CB8AC3E}">
        <p14:creationId xmlns="" xmlns:p14="http://schemas.microsoft.com/office/powerpoint/2010/main" val="1171150259"/>
      </p:ext>
    </p:extLst>
  </p:cSld>
  <p:clrMapOvr>
    <a:masterClrMapping/>
  </p:clrMapOvr>
  <p:transition>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pPr>
            <a:r>
              <a:rPr kumimoji="1" lang="en-US" sz="1600" kern="0" dirty="0">
                <a:solidFill>
                  <a:schemeClr val="bg1"/>
                </a:solidFill>
                <a:latin typeface="Helvetica"/>
                <a:ea typeface="MS PGothic" pitchFamily="34" charset="-128"/>
              </a:rPr>
              <a:t>Synchronization tool that provides more sophisticated ways (than </a:t>
            </a:r>
            <a:r>
              <a:rPr kumimoji="1" lang="en-US" sz="1600" kern="0" dirty="0" err="1">
                <a:solidFill>
                  <a:schemeClr val="bg1"/>
                </a:solidFill>
                <a:latin typeface="Helvetica"/>
                <a:ea typeface="MS PGothic" pitchFamily="34" charset="-128"/>
              </a:rPr>
              <a:t>Mutex</a:t>
            </a:r>
            <a:r>
              <a:rPr kumimoji="1" lang="en-US" sz="1600" kern="0" dirty="0">
                <a:solidFill>
                  <a:schemeClr val="bg1"/>
                </a:solidFill>
                <a:latin typeface="Helvetica"/>
                <a:ea typeface="MS PGothic" pitchFamily="34" charset="-128"/>
              </a:rPr>
              <a:t> locks)  for process to synchronize their activities.</a:t>
            </a:r>
            <a:endParaRPr kumimoji="1" lang="en-US" sz="1600" i="1" kern="0" dirty="0">
              <a:solidFill>
                <a:schemeClr val="bg1"/>
              </a:solidFill>
              <a:latin typeface="Helvetica"/>
              <a:ea typeface="MS PGothic" pitchFamily="34" charset="-128"/>
            </a:endParaRP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pPr>
            <a:r>
              <a:rPr kumimoji="1" lang="en-US" sz="1600" kern="0" dirty="0">
                <a:solidFill>
                  <a:schemeClr val="bg1"/>
                </a:solidFill>
                <a:latin typeface="Helvetica"/>
                <a:ea typeface="MS PGothic" pitchFamily="34" charset="-128"/>
              </a:rPr>
              <a:t>Semaphore </a:t>
            </a:r>
            <a:r>
              <a:rPr kumimoji="1" lang="en-US" sz="1600" b="1" i="1" kern="0" dirty="0">
                <a:solidFill>
                  <a:schemeClr val="bg1"/>
                </a:solidFill>
                <a:latin typeface="Helvetica"/>
                <a:ea typeface="MS PGothic" pitchFamily="34" charset="-128"/>
              </a:rPr>
              <a:t>S</a:t>
            </a:r>
            <a:r>
              <a:rPr kumimoji="1" lang="en-US" sz="1600" kern="0" dirty="0">
                <a:solidFill>
                  <a:schemeClr val="bg1"/>
                </a:solidFill>
                <a:latin typeface="Helvetica"/>
                <a:ea typeface="MS PGothic" pitchFamily="34" charset="-128"/>
              </a:rPr>
              <a:t> – integer variable</a:t>
            </a: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pPr>
            <a:r>
              <a:rPr kumimoji="1" lang="en-US" sz="1600" kern="0" dirty="0">
                <a:solidFill>
                  <a:schemeClr val="bg1"/>
                </a:solidFill>
                <a:latin typeface="Helvetica"/>
                <a:ea typeface="MS PGothic" pitchFamily="34" charset="-128"/>
              </a:rPr>
              <a:t>Can only be accessed via two indivisible (atomic) operations</a:t>
            </a:r>
          </a:p>
          <a:p>
            <a:pPr marL="741363" lvl="1" indent="-284163" eaLnBrk="0" fontAlgn="base" hangingPunct="0">
              <a:lnSpc>
                <a:spcPct val="90000"/>
              </a:lnSpc>
              <a:spcBef>
                <a:spcPct val="35000"/>
              </a:spcBef>
              <a:spcAft>
                <a:spcPct val="0"/>
              </a:spcAft>
              <a:buClr>
                <a:srgbClr val="CC6600"/>
              </a:buClr>
              <a:buSzPct val="80000"/>
              <a:buFont typeface="Monotype Sorts" pitchFamily="-84" charset="2"/>
              <a:buChar char="l"/>
            </a:pPr>
            <a:r>
              <a:rPr kumimoji="1" lang="en-US" sz="1800" b="1" kern="0" dirty="0">
                <a:solidFill>
                  <a:schemeClr val="bg1"/>
                </a:solidFill>
                <a:latin typeface="Courier New" pitchFamily="49" charset="0"/>
                <a:ea typeface="MS PGothic" pitchFamily="34" charset="-128"/>
              </a:rPr>
              <a:t>wait()</a:t>
            </a:r>
            <a:r>
              <a:rPr kumimoji="1" lang="en-US" sz="1800" kern="0" dirty="0">
                <a:solidFill>
                  <a:schemeClr val="bg1"/>
                </a:solidFill>
                <a:latin typeface="Helvetica"/>
                <a:ea typeface="MS PGothic" pitchFamily="34" charset="-128"/>
              </a:rPr>
              <a:t> </a:t>
            </a:r>
            <a:r>
              <a:rPr kumimoji="1" lang="en-US" sz="1600" kern="0" dirty="0">
                <a:solidFill>
                  <a:schemeClr val="bg1"/>
                </a:solidFill>
                <a:latin typeface="Helvetica"/>
                <a:ea typeface="MS PGothic" pitchFamily="34" charset="-128"/>
              </a:rPr>
              <a:t>and </a:t>
            </a:r>
            <a:r>
              <a:rPr kumimoji="1" lang="en-US" sz="1800" b="1" kern="0" dirty="0">
                <a:solidFill>
                  <a:schemeClr val="bg1"/>
                </a:solidFill>
                <a:latin typeface="Courier New" pitchFamily="49" charset="0"/>
                <a:ea typeface="MS PGothic" pitchFamily="34" charset="-128"/>
              </a:rPr>
              <a:t>signal()</a:t>
            </a:r>
          </a:p>
          <a:p>
            <a:pPr marL="1084263" lvl="2" indent="-227013" eaLnBrk="0" fontAlgn="base" hangingPunct="0">
              <a:lnSpc>
                <a:spcPct val="90000"/>
              </a:lnSpc>
              <a:spcBef>
                <a:spcPct val="35000"/>
              </a:spcBef>
              <a:spcAft>
                <a:spcPct val="0"/>
              </a:spcAft>
              <a:buClr>
                <a:srgbClr val="009900"/>
              </a:buClr>
              <a:buSzPct val="75000"/>
              <a:buFont typeface="Webdings" pitchFamily="18" charset="2"/>
              <a:buChar char="4"/>
            </a:pPr>
            <a:r>
              <a:rPr kumimoji="1" lang="en-US" sz="1600" kern="0" dirty="0">
                <a:solidFill>
                  <a:schemeClr val="bg1"/>
                </a:solidFill>
                <a:latin typeface="Helvetica"/>
                <a:ea typeface="MS PGothic" pitchFamily="34" charset="-128"/>
              </a:rPr>
              <a:t>Originally called </a:t>
            </a:r>
            <a:r>
              <a:rPr kumimoji="1" lang="en-US" sz="1800" b="1" kern="0" dirty="0">
                <a:solidFill>
                  <a:schemeClr val="bg1"/>
                </a:solidFill>
                <a:latin typeface="Courier New" pitchFamily="49" charset="0"/>
                <a:ea typeface="MS PGothic" pitchFamily="34" charset="-128"/>
              </a:rPr>
              <a:t>P()</a:t>
            </a:r>
            <a:r>
              <a:rPr kumimoji="1" lang="en-US" sz="1800" kern="0" dirty="0">
                <a:solidFill>
                  <a:schemeClr val="bg1"/>
                </a:solidFill>
                <a:latin typeface="Helvetica"/>
                <a:ea typeface="MS PGothic" pitchFamily="34" charset="-128"/>
              </a:rPr>
              <a:t> </a:t>
            </a:r>
            <a:r>
              <a:rPr kumimoji="1" lang="en-US" sz="1600" kern="0" dirty="0">
                <a:solidFill>
                  <a:schemeClr val="bg1"/>
                </a:solidFill>
                <a:latin typeface="Helvetica"/>
                <a:ea typeface="MS PGothic" pitchFamily="34" charset="-128"/>
              </a:rPr>
              <a:t>and </a:t>
            </a:r>
            <a:r>
              <a:rPr kumimoji="1" lang="en-US" sz="1800" b="1" kern="0" dirty="0">
                <a:solidFill>
                  <a:schemeClr val="bg1"/>
                </a:solidFill>
                <a:latin typeface="Courier New" pitchFamily="49" charset="0"/>
                <a:ea typeface="MS PGothic" pitchFamily="34" charset="-128"/>
              </a:rPr>
              <a:t>V()</a:t>
            </a: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pPr>
            <a:r>
              <a:rPr kumimoji="1" lang="en-US" sz="1600" kern="0" dirty="0">
                <a:solidFill>
                  <a:schemeClr val="bg1"/>
                </a:solidFill>
                <a:latin typeface="Helvetica"/>
                <a:ea typeface="MS PGothic" pitchFamily="34" charset="-128"/>
              </a:rPr>
              <a:t>Definition of  the </a:t>
            </a:r>
            <a:r>
              <a:rPr kumimoji="1" lang="en-US" sz="1800" b="1" kern="0" dirty="0">
                <a:solidFill>
                  <a:schemeClr val="bg1"/>
                </a:solidFill>
                <a:latin typeface="Courier New" pitchFamily="49" charset="0"/>
                <a:ea typeface="MS PGothic" pitchFamily="34" charset="-128"/>
                <a:cs typeface="Courier New" pitchFamily="49" charset="0"/>
              </a:rPr>
              <a:t>wait() operation</a:t>
            </a:r>
          </a:p>
          <a:p>
            <a:pPr marL="741363" lvl="1" indent="-284163" eaLnBrk="0" fontAlgn="base" hangingPunct="0">
              <a:lnSpc>
                <a:spcPct val="90000"/>
              </a:lnSpc>
              <a:spcBef>
                <a:spcPct val="35000"/>
              </a:spcBef>
              <a:spcAft>
                <a:spcPct val="0"/>
              </a:spcAft>
              <a:buClr>
                <a:srgbClr val="CC6600"/>
              </a:buClr>
              <a:buSzPct val="80000"/>
              <a:buNone/>
            </a:pPr>
            <a:r>
              <a:rPr kumimoji="1" lang="en-US" sz="1800" b="1" kern="0" dirty="0">
                <a:solidFill>
                  <a:schemeClr val="bg1"/>
                </a:solidFill>
                <a:latin typeface="Courier New" pitchFamily="49" charset="0"/>
                <a:ea typeface="MS PGothic" pitchFamily="34" charset="-128"/>
                <a:sym typeface="Symbol" pitchFamily="18" charset="2"/>
              </a:rPr>
              <a:t>wait(S)</a:t>
            </a:r>
            <a:r>
              <a:rPr kumimoji="1" lang="en-US" sz="1600" b="1" kern="0" dirty="0">
                <a:solidFill>
                  <a:schemeClr val="bg1"/>
                </a:solidFill>
                <a:latin typeface="Courier New" pitchFamily="49" charset="0"/>
                <a:ea typeface="MS PGothic" pitchFamily="34" charset="-128"/>
                <a:sym typeface="Symbol" pitchFamily="18" charset="2"/>
              </a:rPr>
              <a:t> { </a:t>
            </a:r>
          </a:p>
          <a:p>
            <a:pPr marL="741363" lvl="1" indent="-284163" eaLnBrk="0" fontAlgn="base" hangingPunct="0">
              <a:lnSpc>
                <a:spcPct val="90000"/>
              </a:lnSpc>
              <a:spcBef>
                <a:spcPct val="35000"/>
              </a:spcBef>
              <a:spcAft>
                <a:spcPct val="0"/>
              </a:spcAft>
              <a:buClr>
                <a:srgbClr val="CC6600"/>
              </a:buClr>
              <a:buSzPct val="80000"/>
              <a:buNone/>
            </a:pPr>
            <a:r>
              <a:rPr kumimoji="1" lang="en-US" sz="1600" b="1" kern="0" dirty="0">
                <a:solidFill>
                  <a:schemeClr val="bg1"/>
                </a:solidFill>
                <a:latin typeface="Courier New" pitchFamily="49" charset="0"/>
                <a:ea typeface="MS PGothic" pitchFamily="34" charset="-128"/>
                <a:sym typeface="Symbol" pitchFamily="18" charset="2"/>
              </a:rPr>
              <a:t>    while (S &lt;= 0)</a:t>
            </a:r>
          </a:p>
          <a:p>
            <a:pPr marL="741363" lvl="1" indent="-284163" eaLnBrk="0" fontAlgn="base" hangingPunct="0">
              <a:lnSpc>
                <a:spcPct val="90000"/>
              </a:lnSpc>
              <a:spcBef>
                <a:spcPct val="35000"/>
              </a:spcBef>
              <a:spcAft>
                <a:spcPct val="0"/>
              </a:spcAft>
              <a:buClr>
                <a:srgbClr val="CC6600"/>
              </a:buClr>
              <a:buSzPct val="80000"/>
              <a:buNone/>
            </a:pPr>
            <a:r>
              <a:rPr kumimoji="1" lang="en-US" sz="1600" b="1" kern="0" dirty="0">
                <a:solidFill>
                  <a:schemeClr val="bg1"/>
                </a:solidFill>
                <a:latin typeface="Courier New" pitchFamily="49" charset="0"/>
                <a:ea typeface="MS PGothic" pitchFamily="34" charset="-128"/>
                <a:sym typeface="Symbol" pitchFamily="18" charset="2"/>
              </a:rPr>
              <a:t>       ; // busy wait</a:t>
            </a:r>
          </a:p>
          <a:p>
            <a:pPr marL="741363" lvl="1" indent="-284163" eaLnBrk="0" fontAlgn="base" hangingPunct="0">
              <a:lnSpc>
                <a:spcPct val="90000"/>
              </a:lnSpc>
              <a:spcBef>
                <a:spcPct val="35000"/>
              </a:spcBef>
              <a:spcAft>
                <a:spcPct val="0"/>
              </a:spcAft>
              <a:buClr>
                <a:srgbClr val="CC6600"/>
              </a:buClr>
              <a:buSzPct val="80000"/>
              <a:buNone/>
            </a:pPr>
            <a:r>
              <a:rPr kumimoji="1" lang="en-US" sz="1600" b="1" kern="0" dirty="0">
                <a:solidFill>
                  <a:schemeClr val="bg1"/>
                </a:solidFill>
                <a:latin typeface="Courier New" pitchFamily="49" charset="0"/>
                <a:ea typeface="MS PGothic" pitchFamily="34" charset="-128"/>
                <a:sym typeface="Symbol" pitchFamily="18" charset="2"/>
              </a:rPr>
              <a:t>    S--;</a:t>
            </a:r>
          </a:p>
          <a:p>
            <a:pPr marL="741363" lvl="1" indent="-284163" eaLnBrk="0" fontAlgn="base" hangingPunct="0">
              <a:lnSpc>
                <a:spcPct val="90000"/>
              </a:lnSpc>
              <a:spcBef>
                <a:spcPct val="35000"/>
              </a:spcBef>
              <a:spcAft>
                <a:spcPct val="0"/>
              </a:spcAft>
              <a:buClr>
                <a:srgbClr val="CC6600"/>
              </a:buClr>
              <a:buSzPct val="80000"/>
              <a:buNone/>
            </a:pPr>
            <a:r>
              <a:rPr kumimoji="1" lang="en-US" sz="1600" b="1" kern="0" dirty="0">
                <a:solidFill>
                  <a:schemeClr val="bg1"/>
                </a:solidFill>
                <a:latin typeface="Courier New" pitchFamily="49" charset="0"/>
                <a:ea typeface="MS PGothic" pitchFamily="34" charset="-128"/>
                <a:sym typeface="Symbol" pitchFamily="18" charset="2"/>
              </a:rPr>
              <a:t>}</a:t>
            </a: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pPr>
            <a:r>
              <a:rPr kumimoji="1" lang="en-US" sz="1600" kern="0" dirty="0">
                <a:solidFill>
                  <a:schemeClr val="bg1"/>
                </a:solidFill>
                <a:latin typeface="Helvetica"/>
                <a:ea typeface="MS PGothic" pitchFamily="34" charset="-128"/>
              </a:rPr>
              <a:t>Definition of  the </a:t>
            </a:r>
            <a:r>
              <a:rPr kumimoji="1" lang="en-US" sz="1800" b="1" kern="0" dirty="0">
                <a:solidFill>
                  <a:schemeClr val="bg1"/>
                </a:solidFill>
                <a:latin typeface="Courier New" pitchFamily="49" charset="0"/>
                <a:ea typeface="MS PGothic" pitchFamily="34" charset="-128"/>
                <a:cs typeface="Courier New" pitchFamily="49" charset="0"/>
              </a:rPr>
              <a:t>signal() operation</a:t>
            </a:r>
            <a:endParaRPr kumimoji="1" lang="en-US" sz="1600" b="1" kern="0" dirty="0">
              <a:solidFill>
                <a:schemeClr val="bg1"/>
              </a:solidFill>
              <a:latin typeface="Courier New" pitchFamily="49" charset="0"/>
              <a:ea typeface="MS PGothic" pitchFamily="34" charset="-128"/>
              <a:cs typeface="Courier New" pitchFamily="49" charset="0"/>
              <a:sym typeface="Symbol" pitchFamily="18" charset="2"/>
            </a:endParaRPr>
          </a:p>
          <a:p>
            <a:pPr marL="741363" lvl="1" indent="-284163" eaLnBrk="0" fontAlgn="base" hangingPunct="0">
              <a:lnSpc>
                <a:spcPct val="90000"/>
              </a:lnSpc>
              <a:spcBef>
                <a:spcPct val="35000"/>
              </a:spcBef>
              <a:spcAft>
                <a:spcPct val="0"/>
              </a:spcAft>
              <a:buClr>
                <a:srgbClr val="CC6600"/>
              </a:buClr>
              <a:buSzPct val="80000"/>
              <a:buNone/>
            </a:pPr>
            <a:r>
              <a:rPr kumimoji="1" lang="en-US" sz="1800" b="1" kern="0" dirty="0">
                <a:solidFill>
                  <a:schemeClr val="bg1"/>
                </a:solidFill>
                <a:latin typeface="Courier New" pitchFamily="49" charset="0"/>
                <a:ea typeface="MS PGothic" pitchFamily="34" charset="-128"/>
                <a:sym typeface="Symbol" pitchFamily="18" charset="2"/>
              </a:rPr>
              <a:t>signal(S)</a:t>
            </a:r>
            <a:r>
              <a:rPr kumimoji="1" lang="en-US" sz="1600" b="1" kern="0" dirty="0">
                <a:solidFill>
                  <a:schemeClr val="bg1"/>
                </a:solidFill>
                <a:latin typeface="Courier New" pitchFamily="49" charset="0"/>
                <a:ea typeface="MS PGothic" pitchFamily="34" charset="-128"/>
                <a:sym typeface="Symbol" pitchFamily="18" charset="2"/>
              </a:rPr>
              <a:t> { </a:t>
            </a:r>
          </a:p>
          <a:p>
            <a:pPr marL="741363" lvl="1" indent="-284163" eaLnBrk="0" fontAlgn="base" hangingPunct="0">
              <a:lnSpc>
                <a:spcPct val="90000"/>
              </a:lnSpc>
              <a:spcBef>
                <a:spcPct val="35000"/>
              </a:spcBef>
              <a:spcAft>
                <a:spcPct val="0"/>
              </a:spcAft>
              <a:buClr>
                <a:srgbClr val="CC6600"/>
              </a:buClr>
              <a:buSzPct val="80000"/>
              <a:buNone/>
            </a:pPr>
            <a:r>
              <a:rPr kumimoji="1" lang="en-US" sz="1600" b="1" kern="0" dirty="0">
                <a:solidFill>
                  <a:schemeClr val="bg1"/>
                </a:solidFill>
                <a:latin typeface="Courier New" pitchFamily="49" charset="0"/>
                <a:ea typeface="MS PGothic" pitchFamily="34" charset="-128"/>
                <a:sym typeface="Symbol" pitchFamily="18" charset="2"/>
              </a:rPr>
              <a:t>    S++;</a:t>
            </a:r>
          </a:p>
          <a:p>
            <a:pPr marL="741363" lvl="1" indent="-284163" eaLnBrk="0" fontAlgn="base" hangingPunct="0">
              <a:lnSpc>
                <a:spcPct val="90000"/>
              </a:lnSpc>
              <a:spcBef>
                <a:spcPct val="35000"/>
              </a:spcBef>
              <a:spcAft>
                <a:spcPct val="0"/>
              </a:spcAft>
              <a:buClr>
                <a:srgbClr val="CC6600"/>
              </a:buClr>
              <a:buSzPct val="80000"/>
              <a:buNone/>
            </a:pPr>
            <a:r>
              <a:rPr kumimoji="1" lang="en-US" sz="1600" b="1" kern="0" dirty="0">
                <a:solidFill>
                  <a:schemeClr val="bg1"/>
                </a:solidFill>
                <a:latin typeface="Courier New" pitchFamily="49" charset="0"/>
                <a:ea typeface="MS PGothic" pitchFamily="34" charset="-128"/>
                <a:sym typeface="Symbol" pitchFamily="18" charset="2"/>
              </a:rPr>
              <a:t>}</a:t>
            </a:r>
          </a:p>
          <a:p>
            <a:endParaRPr lang="en-IN" dirty="0"/>
          </a:p>
        </p:txBody>
      </p:sp>
      <p:sp>
        <p:nvSpPr>
          <p:cNvPr id="3" name="Rectangle 2"/>
          <p:cNvSpPr>
            <a:spLocks noGrp="1" noChangeArrowheads="1"/>
          </p:cNvSpPr>
          <p:nvPr/>
        </p:nvSpPr>
        <p:spPr bwMode="auto">
          <a:xfrm>
            <a:off x="381000" y="838200"/>
            <a:ext cx="8229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Semaphore</a:t>
            </a:r>
          </a:p>
        </p:txBody>
      </p:sp>
    </p:spTree>
    <p:extLst>
      <p:ext uri="{BB962C8B-B14F-4D97-AF65-F5344CB8AC3E}">
        <p14:creationId xmlns="" xmlns:p14="http://schemas.microsoft.com/office/powerpoint/2010/main" val="3768456555"/>
      </p:ext>
    </p:extLst>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tabLst>
                <a:tab pos="2001838" algn="ctr"/>
                <a:tab pos="4513263" algn="ctr"/>
              </a:tabLst>
            </a:pPr>
            <a:r>
              <a:rPr kumimoji="1" lang="en-US" sz="1600" b="1" kern="0" dirty="0">
                <a:solidFill>
                  <a:schemeClr val="bg1"/>
                </a:solidFill>
                <a:latin typeface="Helvetica"/>
                <a:ea typeface="MS PGothic" pitchFamily="34" charset="-128"/>
              </a:rPr>
              <a:t>Counting semaphore </a:t>
            </a:r>
            <a:r>
              <a:rPr kumimoji="1" lang="en-US" sz="1600" kern="0" dirty="0">
                <a:solidFill>
                  <a:schemeClr val="bg1"/>
                </a:solidFill>
                <a:latin typeface="Helvetica"/>
                <a:ea typeface="MS PGothic" pitchFamily="34" charset="-128"/>
              </a:rPr>
              <a:t>– integer value can range over an unrestricted domain</a:t>
            </a:r>
          </a:p>
          <a:p>
            <a:pPr marL="341313" lvl="0" indent="-341313" eaLnBrk="0" fontAlgn="base" hangingPunct="0">
              <a:spcBef>
                <a:spcPct val="35000"/>
              </a:spcBef>
              <a:spcAft>
                <a:spcPct val="0"/>
              </a:spcAft>
              <a:buClr>
                <a:srgbClr val="993300"/>
              </a:buClr>
              <a:buSzPct val="90000"/>
              <a:buFont typeface="Monotype Sorts" pitchFamily="-84" charset="2"/>
              <a:buChar char="n"/>
              <a:tabLst>
                <a:tab pos="2001838" algn="ctr"/>
                <a:tab pos="4513263" algn="ctr"/>
              </a:tabLst>
            </a:pPr>
            <a:r>
              <a:rPr kumimoji="1" lang="en-US" sz="1600" b="1" kern="0" dirty="0">
                <a:solidFill>
                  <a:schemeClr val="bg1"/>
                </a:solidFill>
                <a:latin typeface="Helvetica"/>
                <a:ea typeface="MS PGothic" pitchFamily="34" charset="-128"/>
              </a:rPr>
              <a:t>Binary semaphore </a:t>
            </a:r>
            <a:r>
              <a:rPr kumimoji="1" lang="en-US" sz="1600" kern="0" dirty="0">
                <a:solidFill>
                  <a:schemeClr val="bg1"/>
                </a:solidFill>
                <a:latin typeface="Helvetica"/>
                <a:ea typeface="MS PGothic" pitchFamily="34" charset="-128"/>
              </a:rPr>
              <a:t>– integer value can range only between 0 and 1</a:t>
            </a:r>
          </a:p>
          <a:p>
            <a:pPr marL="741363" lvl="1" indent="-284163" eaLnBrk="0" fontAlgn="base" hangingPunct="0">
              <a:spcBef>
                <a:spcPct val="35000"/>
              </a:spcBef>
              <a:spcAft>
                <a:spcPct val="0"/>
              </a:spcAft>
              <a:buClr>
                <a:srgbClr val="CC6600"/>
              </a:buClr>
              <a:buSzPct val="80000"/>
              <a:buFont typeface="Monotype Sorts" pitchFamily="-84" charset="2"/>
              <a:buChar char="l"/>
              <a:tabLst>
                <a:tab pos="2001838" algn="ctr"/>
                <a:tab pos="4513263" algn="ctr"/>
              </a:tabLst>
            </a:pPr>
            <a:r>
              <a:rPr kumimoji="1" lang="en-US" sz="1600" kern="0" dirty="0">
                <a:solidFill>
                  <a:schemeClr val="bg1"/>
                </a:solidFill>
                <a:latin typeface="Helvetica"/>
                <a:ea typeface="MS PGothic" pitchFamily="34" charset="-128"/>
                <a:sym typeface="MT Extra" pitchFamily="18" charset="2"/>
              </a:rPr>
              <a:t>Same as a </a:t>
            </a:r>
            <a:r>
              <a:rPr kumimoji="1" lang="en-US" sz="1600" b="1" kern="0" dirty="0" err="1">
                <a:solidFill>
                  <a:schemeClr val="bg1"/>
                </a:solidFill>
                <a:latin typeface="Helvetica"/>
                <a:ea typeface="MS PGothic" pitchFamily="34" charset="-128"/>
                <a:sym typeface="MT Extra" pitchFamily="18" charset="2"/>
              </a:rPr>
              <a:t>mutex</a:t>
            </a:r>
            <a:r>
              <a:rPr kumimoji="1" lang="en-US" sz="1600" b="1" kern="0" dirty="0">
                <a:solidFill>
                  <a:schemeClr val="bg1"/>
                </a:solidFill>
                <a:latin typeface="Helvetica"/>
                <a:ea typeface="MS PGothic" pitchFamily="34" charset="-128"/>
                <a:sym typeface="MT Extra" pitchFamily="18" charset="2"/>
              </a:rPr>
              <a:t> lock</a:t>
            </a:r>
            <a:endParaRPr kumimoji="1" lang="en-US" sz="1600" b="1" kern="0" dirty="0">
              <a:solidFill>
                <a:schemeClr val="bg1"/>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Font typeface="Monotype Sorts" pitchFamily="-84" charset="2"/>
              <a:buChar char="n"/>
              <a:tabLst>
                <a:tab pos="2001838" algn="ctr"/>
                <a:tab pos="4513263" algn="ctr"/>
              </a:tabLst>
            </a:pPr>
            <a:r>
              <a:rPr kumimoji="1" lang="en-US" sz="1600" kern="0" dirty="0">
                <a:solidFill>
                  <a:schemeClr val="bg1"/>
                </a:solidFill>
                <a:latin typeface="Helvetica"/>
                <a:ea typeface="MS PGothic" pitchFamily="34" charset="-128"/>
                <a:sym typeface="MT Extra" pitchFamily="18" charset="2"/>
              </a:rPr>
              <a:t>Can solve various synchronization problems</a:t>
            </a:r>
          </a:p>
          <a:p>
            <a:pPr marL="341313" lvl="0" indent="-341313" eaLnBrk="0" fontAlgn="base" hangingPunct="0">
              <a:spcBef>
                <a:spcPct val="35000"/>
              </a:spcBef>
              <a:spcAft>
                <a:spcPct val="0"/>
              </a:spcAft>
              <a:buClr>
                <a:srgbClr val="993300"/>
              </a:buClr>
              <a:buSzPct val="90000"/>
              <a:buFont typeface="Monotype Sorts" pitchFamily="-84" charset="2"/>
              <a:buChar char="n"/>
              <a:tabLst>
                <a:tab pos="2001838" algn="ctr"/>
                <a:tab pos="4513263" algn="ctr"/>
              </a:tabLst>
            </a:pPr>
            <a:r>
              <a:rPr kumimoji="1" lang="en-US" sz="1600" kern="0" dirty="0">
                <a:solidFill>
                  <a:schemeClr val="bg1"/>
                </a:solidFill>
                <a:latin typeface="Helvetica"/>
                <a:ea typeface="MS PGothic" pitchFamily="34" charset="-128"/>
                <a:sym typeface="MT Extra" pitchFamily="18" charset="2"/>
              </a:rPr>
              <a:t>Consider </a:t>
            </a:r>
            <a:r>
              <a:rPr kumimoji="1" lang="en-US" sz="1600" b="1" i="1" kern="0" dirty="0">
                <a:solidFill>
                  <a:schemeClr val="bg1"/>
                </a:solidFill>
                <a:latin typeface="Helvetica"/>
                <a:ea typeface="MS PGothic" pitchFamily="34" charset="-128"/>
                <a:sym typeface="MT Extra" pitchFamily="18" charset="2"/>
              </a:rPr>
              <a:t>P</a:t>
            </a:r>
            <a:r>
              <a:rPr kumimoji="1" lang="en-US" sz="1600" b="1" i="1" kern="0" baseline="-25000" dirty="0">
                <a:solidFill>
                  <a:schemeClr val="bg1"/>
                </a:solidFill>
                <a:latin typeface="Helvetica"/>
                <a:ea typeface="MS PGothic" pitchFamily="34" charset="-128"/>
                <a:sym typeface="MT Extra" pitchFamily="18" charset="2"/>
              </a:rPr>
              <a:t>1</a:t>
            </a:r>
            <a:r>
              <a:rPr kumimoji="1" lang="en-US" sz="1600" b="1" i="1" kern="0" dirty="0">
                <a:solidFill>
                  <a:schemeClr val="bg1"/>
                </a:solidFill>
                <a:latin typeface="Helvetica"/>
                <a:ea typeface="MS PGothic" pitchFamily="34" charset="-128"/>
                <a:sym typeface="MT Extra" pitchFamily="18" charset="2"/>
              </a:rPr>
              <a:t> </a:t>
            </a:r>
            <a:r>
              <a:rPr kumimoji="1" lang="en-US" sz="1600" kern="0" dirty="0">
                <a:solidFill>
                  <a:schemeClr val="bg1"/>
                </a:solidFill>
                <a:latin typeface="Helvetica"/>
                <a:ea typeface="MS PGothic" pitchFamily="34" charset="-128"/>
                <a:sym typeface="MT Extra" pitchFamily="18" charset="2"/>
              </a:rPr>
              <a:t> and </a:t>
            </a:r>
            <a:r>
              <a:rPr kumimoji="1" lang="en-US" sz="1600" b="1" i="1" kern="0" dirty="0">
                <a:solidFill>
                  <a:schemeClr val="bg1"/>
                </a:solidFill>
                <a:latin typeface="Helvetica"/>
                <a:ea typeface="MS PGothic" pitchFamily="34" charset="-128"/>
                <a:sym typeface="MT Extra" pitchFamily="18" charset="2"/>
              </a:rPr>
              <a:t>P</a:t>
            </a:r>
            <a:r>
              <a:rPr kumimoji="1" lang="en-US" sz="1600" b="1" i="1" kern="0" baseline="-25000" dirty="0">
                <a:solidFill>
                  <a:schemeClr val="bg1"/>
                </a:solidFill>
                <a:latin typeface="Helvetica"/>
                <a:ea typeface="MS PGothic" pitchFamily="34" charset="-128"/>
                <a:sym typeface="MT Extra" pitchFamily="18" charset="2"/>
              </a:rPr>
              <a:t>2</a:t>
            </a:r>
            <a:r>
              <a:rPr kumimoji="1" lang="en-US" sz="1600" kern="0" dirty="0">
                <a:solidFill>
                  <a:schemeClr val="bg1"/>
                </a:solidFill>
                <a:latin typeface="Helvetica"/>
                <a:ea typeface="MS PGothic" pitchFamily="34" charset="-128"/>
                <a:sym typeface="MT Extra" pitchFamily="18" charset="2"/>
              </a:rPr>
              <a:t> that require</a:t>
            </a:r>
            <a:r>
              <a:rPr kumimoji="1" lang="en-US" sz="1600" b="1" i="1" kern="0" dirty="0">
                <a:solidFill>
                  <a:schemeClr val="bg1"/>
                </a:solidFill>
                <a:latin typeface="Helvetica"/>
                <a:ea typeface="MS PGothic" pitchFamily="34" charset="-128"/>
                <a:sym typeface="MT Extra" pitchFamily="18" charset="2"/>
              </a:rPr>
              <a:t> S</a:t>
            </a:r>
            <a:r>
              <a:rPr kumimoji="1" lang="en-US" sz="1600" b="1" i="1" kern="0" baseline="-25000" dirty="0">
                <a:solidFill>
                  <a:schemeClr val="bg1"/>
                </a:solidFill>
                <a:latin typeface="Helvetica"/>
                <a:ea typeface="MS PGothic" pitchFamily="34" charset="-128"/>
                <a:sym typeface="MT Extra" pitchFamily="18" charset="2"/>
              </a:rPr>
              <a:t>1</a:t>
            </a:r>
            <a:r>
              <a:rPr kumimoji="1" lang="en-US" sz="1600" b="1" i="1" kern="0" dirty="0">
                <a:solidFill>
                  <a:schemeClr val="bg1"/>
                </a:solidFill>
                <a:latin typeface="Helvetica"/>
                <a:ea typeface="MS PGothic" pitchFamily="34" charset="-128"/>
                <a:sym typeface="MT Extra" pitchFamily="18" charset="2"/>
              </a:rPr>
              <a:t> </a:t>
            </a:r>
            <a:r>
              <a:rPr kumimoji="1" lang="en-US" sz="1600" kern="0" dirty="0">
                <a:solidFill>
                  <a:schemeClr val="bg1"/>
                </a:solidFill>
                <a:latin typeface="Helvetica"/>
                <a:ea typeface="MS PGothic" pitchFamily="34" charset="-128"/>
                <a:sym typeface="MT Extra" pitchFamily="18" charset="2"/>
              </a:rPr>
              <a:t>to happen before </a:t>
            </a:r>
            <a:r>
              <a:rPr kumimoji="1" lang="en-US" sz="1600" b="1" i="1" kern="0" dirty="0">
                <a:solidFill>
                  <a:schemeClr val="bg1"/>
                </a:solidFill>
                <a:latin typeface="Helvetica"/>
                <a:ea typeface="MS PGothic" pitchFamily="34" charset="-128"/>
                <a:sym typeface="MT Extra" pitchFamily="18" charset="2"/>
              </a:rPr>
              <a:t>S</a:t>
            </a:r>
            <a:r>
              <a:rPr kumimoji="1" lang="en-US" sz="1600" b="1" i="1" kern="0" baseline="-25000" dirty="0">
                <a:solidFill>
                  <a:schemeClr val="bg1"/>
                </a:solidFill>
                <a:latin typeface="Helvetica"/>
                <a:ea typeface="MS PGothic" pitchFamily="34" charset="-128"/>
                <a:sym typeface="MT Extra" pitchFamily="18" charset="2"/>
              </a:rPr>
              <a:t>2</a:t>
            </a:r>
          </a:p>
          <a:p>
            <a:pPr marL="341313" lvl="0" indent="-341313" eaLnBrk="0" fontAlgn="base" hangingPunct="0">
              <a:spcBef>
                <a:spcPct val="35000"/>
              </a:spcBef>
              <a:spcAft>
                <a:spcPct val="0"/>
              </a:spcAft>
              <a:buClr>
                <a:srgbClr val="993300"/>
              </a:buClr>
              <a:buSzPct val="90000"/>
              <a:buNone/>
              <a:tabLst>
                <a:tab pos="2001838" algn="ctr"/>
                <a:tab pos="4513263" algn="ctr"/>
              </a:tabLst>
            </a:pPr>
            <a:r>
              <a:rPr kumimoji="1" lang="en-US" sz="1600" kern="0" dirty="0">
                <a:solidFill>
                  <a:schemeClr val="bg1"/>
                </a:solidFill>
                <a:latin typeface="Helvetica"/>
                <a:ea typeface="MS PGothic" pitchFamily="34" charset="-128"/>
                <a:sym typeface="MT Extra" pitchFamily="18" charset="2"/>
              </a:rPr>
              <a:t>       Create a semaphore </a:t>
            </a:r>
            <a:r>
              <a:rPr kumimoji="1" lang="en-US" altLang="en-US" sz="1600" kern="0" dirty="0">
                <a:solidFill>
                  <a:schemeClr val="bg1"/>
                </a:solidFill>
                <a:latin typeface="Helvetica"/>
                <a:ea typeface="MS PGothic" pitchFamily="34" charset="-128"/>
                <a:sym typeface="MT Extra" pitchFamily="18" charset="2"/>
              </a:rPr>
              <a:t>“</a:t>
            </a:r>
            <a:r>
              <a:rPr kumimoji="1" lang="en-US" altLang="ja-JP" sz="1600" b="1" kern="0" dirty="0">
                <a:solidFill>
                  <a:schemeClr val="bg1"/>
                </a:solidFill>
                <a:latin typeface="Courier New" pitchFamily="49" charset="0"/>
                <a:ea typeface="MS PGothic" pitchFamily="34" charset="-128"/>
                <a:cs typeface="Courier New" pitchFamily="49" charset="0"/>
                <a:sym typeface="MT Extra" pitchFamily="18" charset="2"/>
              </a:rPr>
              <a:t>synch</a:t>
            </a:r>
            <a:r>
              <a:rPr kumimoji="1" lang="en-US" altLang="en-US" sz="1600" kern="0" dirty="0">
                <a:solidFill>
                  <a:schemeClr val="bg1"/>
                </a:solidFill>
                <a:latin typeface="Helvetica"/>
                <a:ea typeface="MS PGothic" pitchFamily="34" charset="-128"/>
                <a:sym typeface="MT Extra" pitchFamily="18" charset="2"/>
              </a:rPr>
              <a:t>”</a:t>
            </a:r>
            <a:r>
              <a:rPr kumimoji="1" lang="en-US" altLang="ja-JP" sz="1600" kern="0" dirty="0">
                <a:solidFill>
                  <a:schemeClr val="bg1"/>
                </a:solidFill>
                <a:latin typeface="Helvetica"/>
                <a:ea typeface="MS PGothic" pitchFamily="34" charset="-128"/>
                <a:sym typeface="MT Extra" pitchFamily="18" charset="2"/>
              </a:rPr>
              <a:t> initialized to 0 </a:t>
            </a:r>
          </a:p>
          <a:p>
            <a:pPr marL="741363" lvl="1" indent="-284163" eaLnBrk="0" fontAlgn="base" hangingPunct="0">
              <a:spcBef>
                <a:spcPct val="35000"/>
              </a:spcBef>
              <a:spcAft>
                <a:spcPct val="0"/>
              </a:spcAft>
              <a:buClr>
                <a:srgbClr val="CC6600"/>
              </a:buClr>
              <a:buSzPct val="80000"/>
              <a:buNone/>
              <a:tabLst>
                <a:tab pos="2001838" algn="ctr"/>
                <a:tab pos="4513263" algn="ctr"/>
              </a:tabLst>
            </a:pPr>
            <a:r>
              <a:rPr kumimoji="1" lang="en-US" sz="1600" b="1" kern="0" dirty="0">
                <a:solidFill>
                  <a:schemeClr val="bg1"/>
                </a:solidFill>
                <a:latin typeface="Courier New" pitchFamily="49" charset="0"/>
                <a:ea typeface="MS PGothic" pitchFamily="34" charset="-128"/>
                <a:cs typeface="Courier New" pitchFamily="49" charset="0"/>
                <a:sym typeface="MT Extra" pitchFamily="18" charset="2"/>
              </a:rPr>
              <a:t>P1:</a:t>
            </a:r>
          </a:p>
          <a:p>
            <a:pPr marL="741363" lvl="1" indent="-284163" eaLnBrk="0" fontAlgn="base" hangingPunct="0">
              <a:spcBef>
                <a:spcPct val="35000"/>
              </a:spcBef>
              <a:spcAft>
                <a:spcPct val="0"/>
              </a:spcAft>
              <a:buClr>
                <a:srgbClr val="CC6600"/>
              </a:buClr>
              <a:buSzPct val="80000"/>
              <a:buNone/>
              <a:tabLst>
                <a:tab pos="2001838" algn="ctr"/>
                <a:tab pos="4513263" algn="ctr"/>
              </a:tabLst>
            </a:pPr>
            <a:r>
              <a:rPr kumimoji="1" lang="en-US" sz="1600" b="1" kern="0" dirty="0">
                <a:solidFill>
                  <a:schemeClr val="bg1"/>
                </a:solidFill>
                <a:latin typeface="Courier New" pitchFamily="49" charset="0"/>
                <a:ea typeface="MS PGothic" pitchFamily="34" charset="-128"/>
                <a:cs typeface="Courier New" pitchFamily="49" charset="0"/>
                <a:sym typeface="MT Extra" pitchFamily="18" charset="2"/>
              </a:rPr>
              <a:t>   S</a:t>
            </a:r>
            <a:r>
              <a:rPr kumimoji="1" lang="en-US" sz="1600" b="1" kern="0" baseline="-25000" dirty="0">
                <a:solidFill>
                  <a:schemeClr val="bg1"/>
                </a:solidFill>
                <a:latin typeface="Courier New" pitchFamily="49" charset="0"/>
                <a:ea typeface="MS PGothic" pitchFamily="34" charset="-128"/>
                <a:cs typeface="Courier New" pitchFamily="49" charset="0"/>
                <a:sym typeface="MT Extra" pitchFamily="18" charset="2"/>
              </a:rPr>
              <a:t>1</a:t>
            </a:r>
            <a:r>
              <a:rPr kumimoji="1" lang="en-US" sz="1600" b="1" kern="0" dirty="0">
                <a:solidFill>
                  <a:schemeClr val="bg1"/>
                </a:solidFill>
                <a:latin typeface="Courier New" pitchFamily="49" charset="0"/>
                <a:ea typeface="MS PGothic" pitchFamily="34" charset="-128"/>
                <a:cs typeface="Courier New" pitchFamily="49" charset="0"/>
                <a:sym typeface="MT Extra" pitchFamily="18" charset="2"/>
              </a:rPr>
              <a:t>;</a:t>
            </a:r>
          </a:p>
          <a:p>
            <a:pPr marL="741363" lvl="1" indent="-284163" eaLnBrk="0" fontAlgn="base" hangingPunct="0">
              <a:spcBef>
                <a:spcPct val="35000"/>
              </a:spcBef>
              <a:spcAft>
                <a:spcPct val="0"/>
              </a:spcAft>
              <a:buClr>
                <a:srgbClr val="CC6600"/>
              </a:buClr>
              <a:buSzPct val="80000"/>
              <a:buNone/>
              <a:tabLst>
                <a:tab pos="2001838" algn="ctr"/>
                <a:tab pos="4513263" algn="ctr"/>
              </a:tabLst>
            </a:pPr>
            <a:r>
              <a:rPr kumimoji="1" lang="en-US" sz="1600" b="1" kern="0" dirty="0">
                <a:solidFill>
                  <a:schemeClr val="bg1"/>
                </a:solidFill>
                <a:latin typeface="Courier New" pitchFamily="49" charset="0"/>
                <a:ea typeface="MS PGothic" pitchFamily="34" charset="-128"/>
                <a:cs typeface="Courier New" pitchFamily="49" charset="0"/>
                <a:sym typeface="MT Extra" pitchFamily="18" charset="2"/>
              </a:rPr>
              <a:t>   signal(synch);</a:t>
            </a:r>
          </a:p>
          <a:p>
            <a:pPr marL="741363" lvl="1" indent="-284163" eaLnBrk="0" fontAlgn="base" hangingPunct="0">
              <a:spcBef>
                <a:spcPct val="35000"/>
              </a:spcBef>
              <a:spcAft>
                <a:spcPct val="0"/>
              </a:spcAft>
              <a:buClr>
                <a:srgbClr val="CC6600"/>
              </a:buClr>
              <a:buSzPct val="80000"/>
              <a:buNone/>
              <a:tabLst>
                <a:tab pos="2001838" algn="ctr"/>
                <a:tab pos="4513263" algn="ctr"/>
              </a:tabLst>
            </a:pPr>
            <a:r>
              <a:rPr kumimoji="1" lang="en-US" sz="1600" b="1" kern="0" dirty="0">
                <a:solidFill>
                  <a:schemeClr val="bg1"/>
                </a:solidFill>
                <a:latin typeface="Courier New" pitchFamily="49" charset="0"/>
                <a:ea typeface="MS PGothic" pitchFamily="34" charset="-128"/>
                <a:cs typeface="Courier New" pitchFamily="49" charset="0"/>
                <a:sym typeface="MT Extra" pitchFamily="18" charset="2"/>
              </a:rPr>
              <a:t>P2:</a:t>
            </a:r>
          </a:p>
          <a:p>
            <a:pPr marL="741363" lvl="1" indent="-284163" eaLnBrk="0" fontAlgn="base" hangingPunct="0">
              <a:spcBef>
                <a:spcPct val="35000"/>
              </a:spcBef>
              <a:spcAft>
                <a:spcPct val="0"/>
              </a:spcAft>
              <a:buClr>
                <a:srgbClr val="CC6600"/>
              </a:buClr>
              <a:buSzPct val="80000"/>
              <a:buNone/>
              <a:tabLst>
                <a:tab pos="2001838" algn="ctr"/>
                <a:tab pos="4513263" algn="ctr"/>
              </a:tabLst>
            </a:pPr>
            <a:r>
              <a:rPr kumimoji="1" lang="en-US" sz="1600" b="1" kern="0" dirty="0">
                <a:solidFill>
                  <a:schemeClr val="bg1"/>
                </a:solidFill>
                <a:latin typeface="Courier New" pitchFamily="49" charset="0"/>
                <a:ea typeface="MS PGothic" pitchFamily="34" charset="-128"/>
                <a:cs typeface="Courier New" pitchFamily="49" charset="0"/>
                <a:sym typeface="MT Extra" pitchFamily="18" charset="2"/>
              </a:rPr>
              <a:t>   wait(synch)</a:t>
            </a:r>
            <a:r>
              <a:rPr kumimoji="1" lang="en-US" sz="1400" kern="0" dirty="0">
                <a:solidFill>
                  <a:schemeClr val="bg1"/>
                </a:solidFill>
                <a:latin typeface="Helvetica"/>
                <a:ea typeface="MS PGothic" pitchFamily="34" charset="-128"/>
                <a:sym typeface="MT Extra" pitchFamily="18" charset="2"/>
              </a:rPr>
              <a:t>;</a:t>
            </a:r>
            <a:endParaRPr kumimoji="1" lang="en-US" sz="1600" b="1" kern="0" dirty="0">
              <a:solidFill>
                <a:schemeClr val="bg1"/>
              </a:solidFill>
              <a:latin typeface="Courier New" pitchFamily="49" charset="0"/>
              <a:ea typeface="MS PGothic" pitchFamily="34" charset="-128"/>
              <a:cs typeface="Courier New" pitchFamily="49" charset="0"/>
              <a:sym typeface="MT Extra" pitchFamily="18" charset="2"/>
            </a:endParaRPr>
          </a:p>
          <a:p>
            <a:pPr marL="741363" lvl="1" indent="-284163" eaLnBrk="0" fontAlgn="base" hangingPunct="0">
              <a:spcBef>
                <a:spcPct val="35000"/>
              </a:spcBef>
              <a:spcAft>
                <a:spcPct val="0"/>
              </a:spcAft>
              <a:buClr>
                <a:srgbClr val="CC6600"/>
              </a:buClr>
              <a:buSzPct val="80000"/>
              <a:buNone/>
              <a:tabLst>
                <a:tab pos="2001838" algn="ctr"/>
                <a:tab pos="4513263" algn="ctr"/>
              </a:tabLst>
            </a:pPr>
            <a:r>
              <a:rPr kumimoji="1" lang="en-US" sz="1600" b="1" kern="0" dirty="0">
                <a:solidFill>
                  <a:schemeClr val="bg1"/>
                </a:solidFill>
                <a:latin typeface="Courier New" pitchFamily="49" charset="0"/>
                <a:ea typeface="MS PGothic" pitchFamily="34" charset="-128"/>
                <a:cs typeface="Courier New" pitchFamily="49" charset="0"/>
                <a:sym typeface="MT Extra" pitchFamily="18" charset="2"/>
              </a:rPr>
              <a:t>   S</a:t>
            </a:r>
            <a:r>
              <a:rPr kumimoji="1" lang="en-US" sz="1600" b="1" kern="0" baseline="-25000" dirty="0">
                <a:solidFill>
                  <a:schemeClr val="bg1"/>
                </a:solidFill>
                <a:latin typeface="Courier New" pitchFamily="49" charset="0"/>
                <a:ea typeface="MS PGothic" pitchFamily="34" charset="-128"/>
                <a:cs typeface="Courier New" pitchFamily="49" charset="0"/>
                <a:sym typeface="MT Extra" pitchFamily="18" charset="2"/>
              </a:rPr>
              <a:t>2</a:t>
            </a:r>
            <a:r>
              <a:rPr kumimoji="1" lang="en-US" sz="1600" b="1" kern="0" dirty="0">
                <a:solidFill>
                  <a:schemeClr val="bg1"/>
                </a:solidFill>
                <a:latin typeface="Courier New" pitchFamily="49" charset="0"/>
                <a:ea typeface="MS PGothic" pitchFamily="34" charset="-128"/>
                <a:cs typeface="Courier New" pitchFamily="49" charset="0"/>
                <a:sym typeface="MT Extra" pitchFamily="18" charset="2"/>
              </a:rPr>
              <a:t>;</a:t>
            </a:r>
            <a:endParaRPr kumimoji="1" lang="en-US" sz="1600" kern="0" dirty="0">
              <a:solidFill>
                <a:schemeClr val="bg1"/>
              </a:solidFill>
              <a:latin typeface="Helvetica"/>
              <a:ea typeface="MS PGothic" pitchFamily="34" charset="-128"/>
              <a:sym typeface="MT Extra" pitchFamily="18" charset="2"/>
            </a:endParaRPr>
          </a:p>
          <a:p>
            <a:pPr marL="341313" lvl="0" indent="-341313" eaLnBrk="0" fontAlgn="base" hangingPunct="0">
              <a:spcBef>
                <a:spcPct val="35000"/>
              </a:spcBef>
              <a:spcAft>
                <a:spcPct val="0"/>
              </a:spcAft>
              <a:buClr>
                <a:srgbClr val="993300"/>
              </a:buClr>
              <a:buSzPct val="90000"/>
              <a:buFont typeface="Monotype Sorts" pitchFamily="-84" charset="2"/>
              <a:buChar char="n"/>
              <a:tabLst>
                <a:tab pos="2001838" algn="ctr"/>
                <a:tab pos="4513263" algn="ctr"/>
              </a:tabLst>
            </a:pPr>
            <a:r>
              <a:rPr kumimoji="1" lang="en-US" sz="1600" kern="0" dirty="0">
                <a:solidFill>
                  <a:schemeClr val="bg1"/>
                </a:solidFill>
                <a:latin typeface="Helvetica"/>
                <a:ea typeface="MS PGothic" pitchFamily="34" charset="-128"/>
              </a:rPr>
              <a:t>Can implement a counting semaphore </a:t>
            </a:r>
            <a:r>
              <a:rPr kumimoji="1" lang="en-US" sz="1600" b="1" i="1" kern="0" dirty="0">
                <a:solidFill>
                  <a:schemeClr val="bg1"/>
                </a:solidFill>
                <a:latin typeface="Helvetica"/>
                <a:ea typeface="MS PGothic" pitchFamily="34" charset="-128"/>
              </a:rPr>
              <a:t>S</a:t>
            </a:r>
            <a:r>
              <a:rPr kumimoji="1" lang="en-US" sz="1600" kern="0" dirty="0">
                <a:solidFill>
                  <a:schemeClr val="bg1"/>
                </a:solidFill>
                <a:latin typeface="Helvetica"/>
                <a:ea typeface="MS PGothic" pitchFamily="34" charset="-128"/>
              </a:rPr>
              <a:t> as a binary semaphore</a:t>
            </a:r>
          </a:p>
          <a:p>
            <a:endParaRPr lang="en-IN" dirty="0"/>
          </a:p>
        </p:txBody>
      </p:sp>
      <p:sp>
        <p:nvSpPr>
          <p:cNvPr id="3" name="Rectangle 2"/>
          <p:cNvSpPr>
            <a:spLocks noGrp="1" noChangeArrowheads="1"/>
          </p:cNvSpPr>
          <p:nvPr/>
        </p:nvSpPr>
        <p:spPr bwMode="auto">
          <a:xfrm>
            <a:off x="304800" y="990600"/>
            <a:ext cx="853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Semaphore Usage</a:t>
            </a:r>
          </a:p>
        </p:txBody>
      </p:sp>
    </p:spTree>
    <p:extLst>
      <p:ext uri="{BB962C8B-B14F-4D97-AF65-F5344CB8AC3E}">
        <p14:creationId xmlns="" xmlns:p14="http://schemas.microsoft.com/office/powerpoint/2010/main" val="1654001480"/>
      </p:ext>
    </p:extLst>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Must guarantee that no two processes can execute  the </a:t>
            </a:r>
            <a:r>
              <a:rPr kumimoji="1" lang="en-US" sz="2000" b="1" kern="0" dirty="0">
                <a:solidFill>
                  <a:schemeClr val="bg1"/>
                </a:solidFill>
                <a:latin typeface="Courier New" pitchFamily="49" charset="0"/>
                <a:ea typeface="MS PGothic" pitchFamily="34" charset="-128"/>
                <a:cs typeface="Courier New" pitchFamily="49" charset="0"/>
              </a:rPr>
              <a:t>wait() </a:t>
            </a:r>
            <a:r>
              <a:rPr kumimoji="1" lang="en-US" sz="1800" kern="0" dirty="0">
                <a:solidFill>
                  <a:schemeClr val="bg1"/>
                </a:solidFill>
                <a:latin typeface="Helvetica"/>
                <a:ea typeface="MS PGothic" pitchFamily="34" charset="-128"/>
              </a:rPr>
              <a:t>and </a:t>
            </a:r>
            <a:r>
              <a:rPr kumimoji="1" lang="en-US" sz="2000" b="1" kern="0" dirty="0">
                <a:solidFill>
                  <a:schemeClr val="bg1"/>
                </a:solidFill>
                <a:latin typeface="Courier New" pitchFamily="49" charset="0"/>
                <a:ea typeface="MS PGothic" pitchFamily="34" charset="-128"/>
                <a:cs typeface="Courier New" pitchFamily="49" charset="0"/>
              </a:rPr>
              <a:t>signal() </a:t>
            </a:r>
            <a:r>
              <a:rPr kumimoji="1" lang="en-US" sz="1800" kern="0" dirty="0">
                <a:solidFill>
                  <a:schemeClr val="bg1"/>
                </a:solidFill>
                <a:latin typeface="Helvetica"/>
                <a:ea typeface="MS PGothic" pitchFamily="34" charset="-128"/>
              </a:rPr>
              <a:t>on the same semaphore at the same time</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Thus, the implementation becomes the critical section problem where the </a:t>
            </a:r>
            <a:r>
              <a:rPr kumimoji="1" lang="en-US" sz="2000" b="1" kern="0" dirty="0">
                <a:solidFill>
                  <a:schemeClr val="bg1"/>
                </a:solidFill>
                <a:latin typeface="Courier New" pitchFamily="49" charset="0"/>
                <a:ea typeface="MS PGothic" pitchFamily="34" charset="-128"/>
                <a:cs typeface="Courier New" pitchFamily="49" charset="0"/>
              </a:rPr>
              <a:t>wait</a:t>
            </a:r>
            <a:r>
              <a:rPr kumimoji="1" lang="en-US" sz="1800" kern="0" dirty="0">
                <a:solidFill>
                  <a:schemeClr val="bg1"/>
                </a:solidFill>
                <a:latin typeface="Helvetica"/>
                <a:ea typeface="MS PGothic" pitchFamily="34" charset="-128"/>
              </a:rPr>
              <a:t> and </a:t>
            </a:r>
            <a:r>
              <a:rPr kumimoji="1" lang="en-US" sz="2000" b="1" kern="0" dirty="0">
                <a:solidFill>
                  <a:schemeClr val="bg1"/>
                </a:solidFill>
                <a:latin typeface="Courier New" pitchFamily="49" charset="0"/>
                <a:ea typeface="MS PGothic" pitchFamily="34" charset="-128"/>
                <a:cs typeface="Courier New" pitchFamily="49" charset="0"/>
              </a:rPr>
              <a:t>signal</a:t>
            </a:r>
            <a:r>
              <a:rPr kumimoji="1" lang="en-US" sz="1800" kern="0" dirty="0">
                <a:solidFill>
                  <a:schemeClr val="bg1"/>
                </a:solidFill>
                <a:latin typeface="Helvetica"/>
                <a:ea typeface="MS PGothic" pitchFamily="34" charset="-128"/>
              </a:rPr>
              <a:t> code are placed in the critical section</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Could now have </a:t>
            </a:r>
            <a:r>
              <a:rPr kumimoji="1" lang="en-US" sz="1800" b="1" kern="0" dirty="0">
                <a:solidFill>
                  <a:schemeClr val="bg1"/>
                </a:solidFill>
                <a:latin typeface="Helvetica"/>
                <a:ea typeface="MS PGothic" pitchFamily="34" charset="-128"/>
              </a:rPr>
              <a:t>busy waiting</a:t>
            </a:r>
            <a:r>
              <a:rPr kumimoji="1" lang="en-US" sz="1800" kern="0" dirty="0">
                <a:solidFill>
                  <a:schemeClr val="bg1"/>
                </a:solidFill>
                <a:latin typeface="Helvetica"/>
                <a:ea typeface="MS PGothic" pitchFamily="34" charset="-128"/>
              </a:rPr>
              <a:t> in critical section implementation</a:t>
            </a:r>
          </a:p>
          <a:p>
            <a:pPr marL="1084263" lvl="2" indent="-227013" eaLnBrk="0" fontAlgn="base" hangingPunct="0">
              <a:spcBef>
                <a:spcPct val="35000"/>
              </a:spcBef>
              <a:spcAft>
                <a:spcPct val="0"/>
              </a:spcAft>
              <a:buClr>
                <a:srgbClr val="009900"/>
              </a:buClr>
              <a:buSzPct val="75000"/>
              <a:buFont typeface="Webdings" pitchFamily="18" charset="2"/>
              <a:buChar char="4"/>
            </a:pPr>
            <a:r>
              <a:rPr kumimoji="1" lang="en-US" sz="1800" kern="0" dirty="0">
                <a:solidFill>
                  <a:schemeClr val="bg1"/>
                </a:solidFill>
                <a:latin typeface="Helvetica"/>
                <a:ea typeface="MS PGothic" pitchFamily="34" charset="-128"/>
              </a:rPr>
              <a:t>But implementation code is short</a:t>
            </a:r>
          </a:p>
          <a:p>
            <a:pPr marL="1084263" lvl="2" indent="-227013" eaLnBrk="0" fontAlgn="base" hangingPunct="0">
              <a:spcBef>
                <a:spcPct val="35000"/>
              </a:spcBef>
              <a:spcAft>
                <a:spcPct val="0"/>
              </a:spcAft>
              <a:buClr>
                <a:srgbClr val="009900"/>
              </a:buClr>
              <a:buSzPct val="75000"/>
              <a:buFont typeface="Webdings" pitchFamily="18" charset="2"/>
              <a:buChar char="4"/>
            </a:pPr>
            <a:r>
              <a:rPr kumimoji="1" lang="en-US" sz="1800" kern="0" dirty="0">
                <a:solidFill>
                  <a:schemeClr val="bg1"/>
                </a:solidFill>
                <a:latin typeface="Helvetica"/>
                <a:ea typeface="MS PGothic" pitchFamily="34" charset="-128"/>
              </a:rPr>
              <a:t>Little busy waiting if critical section rarely occupied</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Note that applications may spend lots of time in critical sections and therefore this is not a good solution</a:t>
            </a:r>
          </a:p>
          <a:p>
            <a:pPr marL="341313" lvl="0" indent="-341313" eaLnBrk="0" fontAlgn="base" hangingPunct="0">
              <a:spcBef>
                <a:spcPct val="35000"/>
              </a:spcBef>
              <a:spcAft>
                <a:spcPct val="0"/>
              </a:spcAft>
              <a:buClr>
                <a:srgbClr val="993300"/>
              </a:buClr>
              <a:buSzPct val="90000"/>
              <a:buNone/>
            </a:pPr>
            <a:r>
              <a:rPr kumimoji="1" lang="en-US" sz="1800" kern="0" dirty="0">
                <a:solidFill>
                  <a:schemeClr val="accent2"/>
                </a:solidFill>
                <a:latin typeface="Helvetica"/>
                <a:ea typeface="MS PGothic" pitchFamily="34" charset="-128"/>
              </a:rPr>
              <a:t> </a:t>
            </a:r>
          </a:p>
          <a:p>
            <a:pPr marL="741363" lvl="1" indent="-284163" eaLnBrk="0" fontAlgn="base" hangingPunct="0">
              <a:spcBef>
                <a:spcPct val="35000"/>
              </a:spcBef>
              <a:spcAft>
                <a:spcPct val="0"/>
              </a:spcAft>
              <a:buClr>
                <a:srgbClr val="CC6600"/>
              </a:buClr>
              <a:buSzPct val="80000"/>
              <a:buNone/>
            </a:pPr>
            <a:endParaRPr kumimoji="1" lang="en-US" sz="1800" kern="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457200" y="762000"/>
            <a:ext cx="822960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Semaphore Implementation</a:t>
            </a:r>
          </a:p>
        </p:txBody>
      </p:sp>
    </p:spTree>
    <p:extLst>
      <p:ext uri="{BB962C8B-B14F-4D97-AF65-F5344CB8AC3E}">
        <p14:creationId xmlns="" xmlns:p14="http://schemas.microsoft.com/office/powerpoint/2010/main" val="2797436696"/>
      </p:ext>
    </p:extLst>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With each semaphore there is an associated waiting queue</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Each entry in a waiting queue has two data items: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 value (of type integer)</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 pointer to next record in the list</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Two operations: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b="1" kern="0" dirty="0">
                <a:solidFill>
                  <a:schemeClr val="bg1"/>
                </a:solidFill>
                <a:latin typeface="Helvetica"/>
                <a:ea typeface="MS PGothic" pitchFamily="34" charset="-128"/>
              </a:rPr>
              <a:t>block</a:t>
            </a:r>
            <a:r>
              <a:rPr kumimoji="1" lang="en-US" sz="1800" kern="0" dirty="0">
                <a:solidFill>
                  <a:schemeClr val="bg1"/>
                </a:solidFill>
                <a:latin typeface="Helvetica"/>
                <a:ea typeface="MS PGothic" pitchFamily="34" charset="-128"/>
              </a:rPr>
              <a:t> – place the process invoking the operation on the appropriate waiting queue</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b="1" kern="0" dirty="0">
                <a:solidFill>
                  <a:schemeClr val="bg1"/>
                </a:solidFill>
                <a:latin typeface="Helvetica"/>
                <a:ea typeface="MS PGothic" pitchFamily="34" charset="-128"/>
              </a:rPr>
              <a:t>wakeup</a:t>
            </a:r>
            <a:r>
              <a:rPr kumimoji="1" lang="en-US" sz="1800" kern="0" dirty="0">
                <a:solidFill>
                  <a:schemeClr val="bg1"/>
                </a:solidFill>
                <a:latin typeface="Helvetica"/>
                <a:ea typeface="MS PGothic" pitchFamily="34" charset="-128"/>
              </a:rPr>
              <a:t> – remove one of processes in the waiting queue and place it in the ready queue</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600" b="1" kern="0" dirty="0" err="1">
                <a:solidFill>
                  <a:schemeClr val="bg1"/>
                </a:solidFill>
                <a:latin typeface="Courier New" pitchFamily="49" charset="0"/>
                <a:ea typeface="MS PGothic" pitchFamily="34" charset="-128"/>
                <a:cs typeface="Courier New" pitchFamily="49" charset="0"/>
              </a:rPr>
              <a:t>typedef</a:t>
            </a:r>
            <a:r>
              <a:rPr kumimoji="1" lang="en-US" sz="1600" b="1" kern="0" dirty="0">
                <a:solidFill>
                  <a:schemeClr val="bg1"/>
                </a:solidFill>
                <a:latin typeface="Courier New" pitchFamily="49" charset="0"/>
                <a:ea typeface="MS PGothic" pitchFamily="34" charset="-128"/>
                <a:cs typeface="Courier New" pitchFamily="49" charset="0"/>
              </a:rPr>
              <a:t> </a:t>
            </a:r>
            <a:r>
              <a:rPr kumimoji="1" lang="en-US" sz="1600" b="1" kern="0" dirty="0" err="1">
                <a:solidFill>
                  <a:schemeClr val="bg1"/>
                </a:solidFill>
                <a:latin typeface="Courier New" pitchFamily="49" charset="0"/>
                <a:ea typeface="MS PGothic" pitchFamily="34" charset="-128"/>
                <a:cs typeface="Courier New" pitchFamily="49" charset="0"/>
              </a:rPr>
              <a:t>struct</a:t>
            </a:r>
            <a:r>
              <a:rPr kumimoji="1" lang="en-US" sz="16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a:t>
            </a:r>
            <a:r>
              <a:rPr kumimoji="1" lang="en-US" sz="1600" b="1" kern="0" dirty="0" err="1">
                <a:solidFill>
                  <a:schemeClr val="bg1"/>
                </a:solidFill>
                <a:latin typeface="Courier New" pitchFamily="49" charset="0"/>
                <a:ea typeface="MS PGothic" pitchFamily="34" charset="-128"/>
                <a:cs typeface="Courier New" pitchFamily="49" charset="0"/>
              </a:rPr>
              <a:t>int</a:t>
            </a:r>
            <a:r>
              <a:rPr kumimoji="1" lang="en-US" sz="1600" b="1" kern="0" dirty="0">
                <a:solidFill>
                  <a:schemeClr val="bg1"/>
                </a:solidFill>
                <a:latin typeface="Courier New" pitchFamily="49" charset="0"/>
                <a:ea typeface="MS PGothic" pitchFamily="34" charset="-128"/>
                <a:cs typeface="Courier New" pitchFamily="49" charset="0"/>
              </a:rPr>
              <a:t> value;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a:t>
            </a:r>
            <a:r>
              <a:rPr kumimoji="1" lang="en-US" sz="1600" b="1" kern="0" dirty="0" err="1">
                <a:solidFill>
                  <a:schemeClr val="bg1"/>
                </a:solidFill>
                <a:latin typeface="Courier New" pitchFamily="49" charset="0"/>
                <a:ea typeface="MS PGothic" pitchFamily="34" charset="-128"/>
                <a:cs typeface="Courier New" pitchFamily="49" charset="0"/>
              </a:rPr>
              <a:t>struct</a:t>
            </a:r>
            <a:r>
              <a:rPr kumimoji="1" lang="en-US" sz="1600" b="1" kern="0" dirty="0">
                <a:solidFill>
                  <a:schemeClr val="bg1"/>
                </a:solidFill>
                <a:latin typeface="Courier New" pitchFamily="49" charset="0"/>
                <a:ea typeface="MS PGothic" pitchFamily="34" charset="-128"/>
                <a:cs typeface="Courier New" pitchFamily="49" charset="0"/>
              </a:rPr>
              <a:t> process *list;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 semaphore; </a:t>
            </a:r>
          </a:p>
        </p:txBody>
      </p:sp>
      <p:sp>
        <p:nvSpPr>
          <p:cNvPr id="3" name="Rectangle 2"/>
          <p:cNvSpPr>
            <a:spLocks noGrp="1" noChangeArrowheads="1"/>
          </p:cNvSpPr>
          <p:nvPr/>
        </p:nvSpPr>
        <p:spPr bwMode="auto">
          <a:xfrm>
            <a:off x="533400" y="838200"/>
            <a:ext cx="846772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sz="2400" dirty="0" smtClean="0">
                <a:solidFill>
                  <a:schemeClr val="accent2"/>
                </a:solidFill>
              </a:rPr>
              <a:t>Semaphore Implementation with no Busy waiting</a:t>
            </a:r>
            <a:r>
              <a:rPr lang="en-US" sz="2400" dirty="0" smtClean="0"/>
              <a:t> </a:t>
            </a:r>
          </a:p>
        </p:txBody>
      </p:sp>
    </p:spTree>
    <p:extLst>
      <p:ext uri="{BB962C8B-B14F-4D97-AF65-F5344CB8AC3E}">
        <p14:creationId xmlns="" xmlns:p14="http://schemas.microsoft.com/office/powerpoint/2010/main" val="2360063577"/>
      </p:ext>
    </p:extLst>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lvl="0" indent="0"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wait(semaphore *S) { </a:t>
            </a:r>
          </a:p>
          <a:p>
            <a:pPr marL="0" lvl="0" indent="0"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S-&gt;value--; </a:t>
            </a:r>
          </a:p>
          <a:p>
            <a:pPr marL="0" lvl="0" indent="0"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if (S-&gt;value &lt; 0) {</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add this process to S-&gt;list; </a:t>
            </a:r>
          </a:p>
          <a:p>
            <a:pPr marL="0" lvl="0" indent="0"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block(); </a:t>
            </a:r>
          </a:p>
          <a:p>
            <a:pPr marL="0" lvl="0" indent="0"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 </a:t>
            </a:r>
          </a:p>
          <a:p>
            <a:pPr marL="0" lvl="0" indent="0"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a:t>
            </a:r>
          </a:p>
          <a:p>
            <a:pPr marL="0" lvl="0" indent="0" eaLnBrk="0" fontAlgn="base" hangingPunct="0">
              <a:spcBef>
                <a:spcPct val="35000"/>
              </a:spcBef>
              <a:spcAft>
                <a:spcPct val="0"/>
              </a:spcAft>
              <a:buClr>
                <a:srgbClr val="993300"/>
              </a:buClr>
              <a:buSzPct val="90000"/>
              <a:buNone/>
            </a:pPr>
            <a:endParaRPr kumimoji="1" lang="en-US" sz="1600" b="1" kern="0" dirty="0">
              <a:solidFill>
                <a:schemeClr val="bg1"/>
              </a:solidFill>
              <a:latin typeface="Courier New" pitchFamily="49" charset="0"/>
              <a:ea typeface="MS PGothic" pitchFamily="34" charset="-128"/>
              <a:cs typeface="Courier New" pitchFamily="49" charset="0"/>
            </a:endParaRPr>
          </a:p>
          <a:p>
            <a:pPr marL="0" lvl="0" indent="0"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signal(semaphore *S) { </a:t>
            </a:r>
          </a:p>
          <a:p>
            <a:pPr marL="0" lvl="0" indent="0"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S-&gt;value++; </a:t>
            </a:r>
          </a:p>
          <a:p>
            <a:pPr marL="0" lvl="0" indent="0"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if (S-&gt;value &lt;= 0) {</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remove a process P from S-&gt;list; </a:t>
            </a:r>
          </a:p>
          <a:p>
            <a:pPr marL="0" lvl="0" indent="0"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wakeup(P); </a:t>
            </a:r>
          </a:p>
          <a:p>
            <a:pPr marL="0" lvl="0" indent="0"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 </a:t>
            </a:r>
          </a:p>
          <a:p>
            <a:pPr marL="0" lvl="0" indent="0"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a:t>
            </a:r>
          </a:p>
        </p:txBody>
      </p:sp>
      <p:sp>
        <p:nvSpPr>
          <p:cNvPr id="3" name="Rectangle 2"/>
          <p:cNvSpPr>
            <a:spLocks noGrp="1" noChangeArrowheads="1"/>
          </p:cNvSpPr>
          <p:nvPr/>
        </p:nvSpPr>
        <p:spPr bwMode="auto">
          <a:xfrm>
            <a:off x="397112" y="914400"/>
            <a:ext cx="835660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sz="2400" dirty="0" smtClean="0">
                <a:solidFill>
                  <a:schemeClr val="accent2"/>
                </a:solidFill>
              </a:rPr>
              <a:t>Implementation with no Busy waiting (Cont.)</a:t>
            </a:r>
          </a:p>
        </p:txBody>
      </p:sp>
    </p:spTree>
    <p:extLst>
      <p:ext uri="{BB962C8B-B14F-4D97-AF65-F5344CB8AC3E}">
        <p14:creationId xmlns="" xmlns:p14="http://schemas.microsoft.com/office/powerpoint/2010/main" val="2642923449"/>
      </p:ext>
    </p:extLst>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81525F-6FBB-423D-9DB0-F6B8F3FE6FC1}"/>
              </a:ext>
            </a:extLst>
          </p:cNvPr>
          <p:cNvSpPr>
            <a:spLocks noGrp="1"/>
          </p:cNvSpPr>
          <p:nvPr>
            <p:ph type="title" idx="4294967295"/>
          </p:nvPr>
        </p:nvSpPr>
        <p:spPr>
          <a:xfrm>
            <a:off x="457200" y="274638"/>
            <a:ext cx="7239000" cy="1143000"/>
          </a:xfrm>
        </p:spPr>
        <p:txBody>
          <a:bodyPr>
            <a:normAutofit/>
          </a:bodyPr>
          <a:lstStyle/>
          <a:p>
            <a:r>
              <a:rPr lang="en-US" sz="3600" dirty="0" smtClean="0">
                <a:solidFill>
                  <a:schemeClr val="accent2"/>
                </a:solidFill>
              </a:rPr>
              <a:t>Process Synchronization</a:t>
            </a:r>
            <a:endParaRPr lang="en-IN" sz="3600" dirty="0">
              <a:solidFill>
                <a:schemeClr val="accent2"/>
              </a:solidFill>
            </a:endParaRPr>
          </a:p>
        </p:txBody>
      </p:sp>
      <p:sp>
        <p:nvSpPr>
          <p:cNvPr id="5" name="Rectangle 4"/>
          <p:cNvSpPr>
            <a:spLocks noGrp="1" noChangeArrowheads="1"/>
          </p:cNvSpPr>
          <p:nvPr/>
        </p:nvSpPr>
        <p:spPr bwMode="auto">
          <a:xfrm>
            <a:off x="1551781" y="1793875"/>
            <a:ext cx="6040438" cy="327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1313" marR="0" lvl="0" indent="-341313" algn="l" defTabSz="914400" rtl="0" eaLnBrk="0" fontAlgn="base" latinLnBrk="0" hangingPunct="0">
              <a:lnSpc>
                <a:spcPct val="80000"/>
              </a:lnSpc>
              <a:spcBef>
                <a:spcPct val="35000"/>
              </a:spcBef>
              <a:spcAft>
                <a:spcPct val="0"/>
              </a:spcAft>
              <a:buClr>
                <a:srgbClr val="993300"/>
              </a:buClr>
              <a:buSzPct val="90000"/>
              <a:buFont typeface="Monotype Sorts" pitchFamily="-84" charset="2"/>
              <a:buChar char="n"/>
              <a:tabLst/>
              <a:defRPr/>
            </a:pP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Background</a:t>
            </a:r>
          </a:p>
          <a:p>
            <a:pPr marL="341313" marR="0" lvl="0" indent="-341313" algn="l" defTabSz="914400" rtl="0" eaLnBrk="0" fontAlgn="base" latinLnBrk="0" hangingPunct="0">
              <a:lnSpc>
                <a:spcPct val="80000"/>
              </a:lnSpc>
              <a:spcBef>
                <a:spcPct val="35000"/>
              </a:spcBef>
              <a:spcAft>
                <a:spcPct val="0"/>
              </a:spcAft>
              <a:buClr>
                <a:srgbClr val="993300"/>
              </a:buClr>
              <a:buSzPct val="90000"/>
              <a:buFont typeface="Monotype Sorts" pitchFamily="-84" charset="2"/>
              <a:buChar char="n"/>
              <a:tabLst/>
              <a:defRPr/>
            </a:pP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The Critical-Section Problem</a:t>
            </a:r>
          </a:p>
          <a:p>
            <a:pPr marL="341313" marR="0" lvl="0" indent="-341313" algn="l" defTabSz="914400" rtl="0" eaLnBrk="0" fontAlgn="base" latinLnBrk="0" hangingPunct="0">
              <a:lnSpc>
                <a:spcPct val="80000"/>
              </a:lnSpc>
              <a:spcBef>
                <a:spcPct val="35000"/>
              </a:spcBef>
              <a:spcAft>
                <a:spcPct val="0"/>
              </a:spcAft>
              <a:buClr>
                <a:srgbClr val="993300"/>
              </a:buClr>
              <a:buSzPct val="90000"/>
              <a:buFont typeface="Monotype Sorts" pitchFamily="-84" charset="2"/>
              <a:buChar char="n"/>
              <a:tabLst/>
              <a:defRPr/>
            </a:pP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Peterson</a:t>
            </a:r>
            <a:r>
              <a:rPr kumimoji="1" lang="ja-JP" altLang="en-US" sz="1800" b="0" i="0" u="none" strike="noStrike" kern="0" cap="none" spc="0" normalizeH="0" baseline="0" noProof="0" dirty="0" smtClean="0">
                <a:ln>
                  <a:noFill/>
                </a:ln>
                <a:solidFill>
                  <a:schemeClr val="bg1"/>
                </a:solidFill>
                <a:effectLst/>
                <a:uLnTx/>
                <a:uFillTx/>
                <a:latin typeface="Helvetica"/>
                <a:ea typeface="MS PGothic" pitchFamily="34" charset="-128"/>
              </a:rPr>
              <a:t>’</a:t>
            </a:r>
            <a:r>
              <a:rPr kumimoji="1" lang="en-US" altLang="ja-JP" sz="1800" b="0" i="0" u="none" strike="noStrike" kern="0" cap="none" spc="0" normalizeH="0" baseline="0" noProof="0" dirty="0" smtClean="0">
                <a:ln>
                  <a:noFill/>
                </a:ln>
                <a:solidFill>
                  <a:schemeClr val="bg1"/>
                </a:solidFill>
                <a:effectLst/>
                <a:uLnTx/>
                <a:uFillTx/>
                <a:latin typeface="Helvetica"/>
                <a:ea typeface="MS PGothic" pitchFamily="34" charset="-128"/>
              </a:rPr>
              <a:t>s Solution</a:t>
            </a:r>
          </a:p>
          <a:p>
            <a:pPr marL="341313" marR="0" lvl="0" indent="-341313" algn="l" defTabSz="914400" rtl="0" eaLnBrk="0" fontAlgn="base" latinLnBrk="0" hangingPunct="0">
              <a:lnSpc>
                <a:spcPct val="80000"/>
              </a:lnSpc>
              <a:spcBef>
                <a:spcPct val="35000"/>
              </a:spcBef>
              <a:spcAft>
                <a:spcPct val="0"/>
              </a:spcAft>
              <a:buClr>
                <a:srgbClr val="993300"/>
              </a:buClr>
              <a:buSzPct val="90000"/>
              <a:buFont typeface="Monotype Sorts" pitchFamily="-84" charset="2"/>
              <a:buChar char="n"/>
              <a:tabLst/>
              <a:defRPr/>
            </a:pP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Synchronization Hardware</a:t>
            </a:r>
          </a:p>
          <a:p>
            <a:pPr marL="341313" marR="0" lvl="0" indent="-341313" algn="l" defTabSz="914400" rtl="0" eaLnBrk="0" fontAlgn="base" latinLnBrk="0" hangingPunct="0">
              <a:lnSpc>
                <a:spcPct val="80000"/>
              </a:lnSpc>
              <a:spcBef>
                <a:spcPct val="35000"/>
              </a:spcBef>
              <a:spcAft>
                <a:spcPct val="0"/>
              </a:spcAft>
              <a:buClr>
                <a:srgbClr val="993300"/>
              </a:buClr>
              <a:buSzPct val="90000"/>
              <a:buFont typeface="Monotype Sorts" pitchFamily="-84" charset="2"/>
              <a:buChar char="n"/>
              <a:tabLst/>
              <a:defRPr/>
            </a:pPr>
            <a:r>
              <a:rPr kumimoji="1" lang="en-US" sz="1800" b="0" i="0" u="none" strike="noStrike" kern="0" cap="none" spc="0" normalizeH="0" baseline="0" noProof="0" dirty="0" err="1" smtClean="0">
                <a:ln>
                  <a:noFill/>
                </a:ln>
                <a:solidFill>
                  <a:schemeClr val="bg1"/>
                </a:solidFill>
                <a:effectLst/>
                <a:uLnTx/>
                <a:uFillTx/>
                <a:latin typeface="Helvetica"/>
                <a:ea typeface="MS PGothic" pitchFamily="34" charset="-128"/>
              </a:rPr>
              <a:t>Mutex</a:t>
            </a: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 Locks</a:t>
            </a:r>
          </a:p>
          <a:p>
            <a:pPr marL="341313" marR="0" lvl="0" indent="-341313" algn="l" defTabSz="914400" rtl="0" eaLnBrk="0" fontAlgn="base" latinLnBrk="0" hangingPunct="0">
              <a:lnSpc>
                <a:spcPct val="80000"/>
              </a:lnSpc>
              <a:spcBef>
                <a:spcPct val="35000"/>
              </a:spcBef>
              <a:spcAft>
                <a:spcPct val="0"/>
              </a:spcAft>
              <a:buClr>
                <a:srgbClr val="993300"/>
              </a:buClr>
              <a:buSzPct val="90000"/>
              <a:buFont typeface="Monotype Sorts" pitchFamily="-84" charset="2"/>
              <a:buChar char="n"/>
              <a:tabLst/>
              <a:defRPr/>
            </a:pP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Semaphores</a:t>
            </a:r>
          </a:p>
          <a:p>
            <a:pPr marL="341313" marR="0" lvl="0" indent="-341313" algn="l" defTabSz="914400" rtl="0" eaLnBrk="0" fontAlgn="base" latinLnBrk="0" hangingPunct="0">
              <a:lnSpc>
                <a:spcPct val="80000"/>
              </a:lnSpc>
              <a:spcBef>
                <a:spcPct val="35000"/>
              </a:spcBef>
              <a:spcAft>
                <a:spcPct val="0"/>
              </a:spcAft>
              <a:buClr>
                <a:srgbClr val="993300"/>
              </a:buClr>
              <a:buSzPct val="90000"/>
              <a:buFont typeface="Monotype Sorts" pitchFamily="-84" charset="2"/>
              <a:buChar char="n"/>
              <a:tabLst/>
              <a:defRPr/>
            </a:pP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Classic Problems of Synchronization</a:t>
            </a:r>
          </a:p>
          <a:p>
            <a:pPr marL="341313" marR="0" lvl="0" indent="-341313" algn="l" defTabSz="914400" rtl="0" eaLnBrk="0" fontAlgn="base" latinLnBrk="0" hangingPunct="0">
              <a:lnSpc>
                <a:spcPct val="80000"/>
              </a:lnSpc>
              <a:spcBef>
                <a:spcPct val="35000"/>
              </a:spcBef>
              <a:spcAft>
                <a:spcPct val="0"/>
              </a:spcAft>
              <a:buClr>
                <a:srgbClr val="993300"/>
              </a:buClr>
              <a:buSzPct val="90000"/>
              <a:buFont typeface="Monotype Sorts" pitchFamily="-84" charset="2"/>
              <a:buChar char="n"/>
              <a:tabLst/>
              <a:defRPr/>
            </a:pP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Monitors</a:t>
            </a:r>
          </a:p>
        </p:txBody>
      </p:sp>
    </p:spTree>
    <p:extLst>
      <p:ext uri="{BB962C8B-B14F-4D97-AF65-F5344CB8AC3E}">
        <p14:creationId xmlns="" xmlns:p14="http://schemas.microsoft.com/office/powerpoint/2010/main" val="840922198"/>
      </p:ext>
    </p:extLst>
  </p:cSld>
  <p:clrMapOvr>
    <a:masterClrMapping/>
  </p:clrMapOvr>
  <p:transition>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tabLst>
                <a:tab pos="1882775" algn="ctr"/>
                <a:tab pos="4568825" algn="ctr"/>
              </a:tabLst>
            </a:pPr>
            <a:r>
              <a:rPr kumimoji="1" lang="en-US" sz="1800" b="1" kern="0" dirty="0">
                <a:solidFill>
                  <a:schemeClr val="bg1"/>
                </a:solidFill>
                <a:latin typeface="Helvetica"/>
                <a:ea typeface="MS PGothic" pitchFamily="34" charset="-128"/>
              </a:rPr>
              <a:t>Deadlock </a:t>
            </a:r>
            <a:r>
              <a:rPr kumimoji="1" lang="en-US" sz="1800" kern="0" dirty="0">
                <a:solidFill>
                  <a:schemeClr val="bg1"/>
                </a:solidFill>
                <a:latin typeface="Helvetica"/>
                <a:ea typeface="MS PGothic" pitchFamily="34" charset="-128"/>
              </a:rPr>
              <a:t>– two or more processes are waiting indefinitely for an event that can be caused by only one of the waiting processes</a:t>
            </a: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tabLst>
                <a:tab pos="1882775" algn="ctr"/>
                <a:tab pos="4568825" algn="ctr"/>
              </a:tabLst>
            </a:pPr>
            <a:r>
              <a:rPr kumimoji="1" lang="en-US" sz="1800" kern="0" dirty="0">
                <a:solidFill>
                  <a:schemeClr val="bg1"/>
                </a:solidFill>
                <a:latin typeface="Helvetica"/>
                <a:ea typeface="MS PGothic" pitchFamily="34" charset="-128"/>
              </a:rPr>
              <a:t>Let </a:t>
            </a:r>
            <a:r>
              <a:rPr kumimoji="1" lang="en-US" sz="2000" b="1" i="1" kern="0" dirty="0">
                <a:solidFill>
                  <a:schemeClr val="bg1"/>
                </a:solidFill>
                <a:latin typeface="Courier New" pitchFamily="49" charset="0"/>
                <a:ea typeface="MS PGothic" pitchFamily="34" charset="-128"/>
                <a:cs typeface="Courier New" pitchFamily="49" charset="0"/>
              </a:rPr>
              <a:t>S</a:t>
            </a:r>
            <a:r>
              <a:rPr kumimoji="1" lang="en-US" sz="1800" kern="0" dirty="0">
                <a:solidFill>
                  <a:schemeClr val="bg1"/>
                </a:solidFill>
                <a:latin typeface="Helvetica"/>
                <a:ea typeface="MS PGothic" pitchFamily="34" charset="-128"/>
              </a:rPr>
              <a:t> and</a:t>
            </a:r>
            <a:r>
              <a:rPr kumimoji="1" lang="en-US" sz="1600" b="1" kern="0" dirty="0">
                <a:solidFill>
                  <a:schemeClr val="bg1"/>
                </a:solidFill>
                <a:latin typeface="Courier New" pitchFamily="49" charset="0"/>
                <a:ea typeface="MS PGothic" pitchFamily="34" charset="-128"/>
                <a:cs typeface="Courier New" pitchFamily="49" charset="0"/>
              </a:rPr>
              <a:t> </a:t>
            </a:r>
            <a:r>
              <a:rPr kumimoji="1" lang="en-US" sz="2000" b="1" i="1" kern="0" dirty="0">
                <a:solidFill>
                  <a:schemeClr val="bg1"/>
                </a:solidFill>
                <a:latin typeface="Courier New" pitchFamily="49" charset="0"/>
                <a:ea typeface="MS PGothic" pitchFamily="34" charset="-128"/>
                <a:cs typeface="Courier New" pitchFamily="49" charset="0"/>
              </a:rPr>
              <a:t>Q</a:t>
            </a:r>
            <a:r>
              <a:rPr kumimoji="1" lang="en-US" sz="1600" b="1" kern="0" dirty="0">
                <a:solidFill>
                  <a:schemeClr val="bg1"/>
                </a:solidFill>
                <a:latin typeface="Courier New" pitchFamily="49" charset="0"/>
                <a:ea typeface="MS PGothic" pitchFamily="34" charset="-128"/>
                <a:cs typeface="Courier New" pitchFamily="49" charset="0"/>
              </a:rPr>
              <a:t> </a:t>
            </a:r>
            <a:r>
              <a:rPr kumimoji="1" lang="en-US" sz="1800" kern="0" dirty="0">
                <a:solidFill>
                  <a:schemeClr val="bg1"/>
                </a:solidFill>
                <a:latin typeface="Helvetica"/>
                <a:ea typeface="MS PGothic" pitchFamily="34" charset="-128"/>
              </a:rPr>
              <a:t>be two semaphores initialized to 1</a:t>
            </a:r>
          </a:p>
          <a:p>
            <a:pPr marL="341313" lvl="0" indent="-341313" eaLnBrk="0" fontAlgn="base" hangingPunct="0">
              <a:lnSpc>
                <a:spcPct val="90000"/>
              </a:lnSpc>
              <a:spcBef>
                <a:spcPct val="35000"/>
              </a:spcBef>
              <a:spcAft>
                <a:spcPct val="0"/>
              </a:spcAft>
              <a:buClr>
                <a:srgbClr val="993300"/>
              </a:buClr>
              <a:buSzPct val="90000"/>
              <a:buNone/>
              <a:tabLst>
                <a:tab pos="1882775" algn="ctr"/>
                <a:tab pos="4568825" algn="ctr"/>
              </a:tabLst>
            </a:pPr>
            <a:r>
              <a:rPr kumimoji="1" lang="en-US" sz="1800" i="1" kern="0" dirty="0">
                <a:solidFill>
                  <a:schemeClr val="bg1"/>
                </a:solidFill>
                <a:latin typeface="Helvetica"/>
                <a:ea typeface="MS PGothic" pitchFamily="34" charset="-128"/>
              </a:rPr>
              <a:t>		        P</a:t>
            </a:r>
            <a:r>
              <a:rPr kumimoji="1" lang="en-US" sz="1800" kern="0" baseline="-25000" dirty="0">
                <a:solidFill>
                  <a:schemeClr val="bg1"/>
                </a:solidFill>
                <a:latin typeface="Helvetica"/>
                <a:ea typeface="MS PGothic" pitchFamily="34" charset="-128"/>
              </a:rPr>
              <a:t>0</a:t>
            </a:r>
            <a:r>
              <a:rPr kumimoji="1" lang="en-US" sz="1800" kern="0" dirty="0">
                <a:solidFill>
                  <a:schemeClr val="bg1"/>
                </a:solidFill>
                <a:latin typeface="Helvetica"/>
                <a:ea typeface="MS PGothic" pitchFamily="34" charset="-128"/>
              </a:rPr>
              <a:t>	                            </a:t>
            </a:r>
            <a:r>
              <a:rPr kumimoji="1" lang="en-US" sz="1800" i="1" kern="0" dirty="0">
                <a:solidFill>
                  <a:schemeClr val="bg1"/>
                </a:solidFill>
                <a:latin typeface="Helvetica"/>
                <a:ea typeface="MS PGothic" pitchFamily="34" charset="-128"/>
              </a:rPr>
              <a:t>P</a:t>
            </a:r>
            <a:r>
              <a:rPr kumimoji="1" lang="en-US" sz="1800" kern="0" baseline="-25000" dirty="0">
                <a:solidFill>
                  <a:schemeClr val="bg1"/>
                </a:solidFill>
                <a:latin typeface="Helvetica"/>
                <a:ea typeface="MS PGothic" pitchFamily="34" charset="-128"/>
              </a:rPr>
              <a:t>1</a:t>
            </a:r>
          </a:p>
          <a:p>
            <a:pPr marL="341313" lvl="0" indent="-341313" eaLnBrk="0" fontAlgn="base" hangingPunct="0">
              <a:lnSpc>
                <a:spcPct val="90000"/>
              </a:lnSpc>
              <a:spcBef>
                <a:spcPct val="35000"/>
              </a:spcBef>
              <a:spcAft>
                <a:spcPct val="0"/>
              </a:spcAft>
              <a:buClr>
                <a:srgbClr val="993300"/>
              </a:buClr>
              <a:buSzPct val="90000"/>
              <a:buNone/>
              <a:tabLst>
                <a:tab pos="1882775" algn="ctr"/>
                <a:tab pos="4568825" algn="ctr"/>
              </a:tabLst>
            </a:pP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1600" b="1" kern="0" dirty="0">
                <a:solidFill>
                  <a:schemeClr val="bg1"/>
                </a:solidFill>
                <a:latin typeface="Courier New" pitchFamily="49" charset="0"/>
                <a:ea typeface="MS PGothic" pitchFamily="34" charset="-128"/>
                <a:cs typeface="Courier New" pitchFamily="49" charset="0"/>
              </a:rPr>
              <a:t>wait(S); 	              wait(Q);</a:t>
            </a:r>
          </a:p>
          <a:p>
            <a:pPr marL="341313" lvl="0" indent="-341313" eaLnBrk="0" fontAlgn="base" hangingPunct="0">
              <a:lnSpc>
                <a:spcPct val="90000"/>
              </a:lnSpc>
              <a:spcBef>
                <a:spcPct val="35000"/>
              </a:spcBef>
              <a:spcAft>
                <a:spcPct val="0"/>
              </a:spcAft>
              <a:buClr>
                <a:srgbClr val="993300"/>
              </a:buClr>
              <a:buSzPct val="90000"/>
              <a:buNone/>
              <a:tabLst>
                <a:tab pos="1882775" algn="ctr"/>
                <a:tab pos="4568825" algn="ctr"/>
              </a:tabLst>
            </a:pPr>
            <a:r>
              <a:rPr kumimoji="1" lang="en-US" sz="1600" b="1" kern="0" dirty="0">
                <a:solidFill>
                  <a:schemeClr val="bg1"/>
                </a:solidFill>
                <a:latin typeface="Courier New" pitchFamily="49" charset="0"/>
                <a:ea typeface="MS PGothic" pitchFamily="34" charset="-128"/>
                <a:cs typeface="Courier New" pitchFamily="49" charset="0"/>
              </a:rPr>
              <a:t>	           wait(Q); 	              wait(S);</a:t>
            </a:r>
          </a:p>
          <a:p>
            <a:pPr marL="341313" lvl="0" indent="-341313" eaLnBrk="0" fontAlgn="base" hangingPunct="0">
              <a:lnSpc>
                <a:spcPct val="90000"/>
              </a:lnSpc>
              <a:spcBef>
                <a:spcPct val="35000"/>
              </a:spcBef>
              <a:spcAft>
                <a:spcPct val="0"/>
              </a:spcAft>
              <a:buClr>
                <a:srgbClr val="993300"/>
              </a:buClr>
              <a:buSzPct val="90000"/>
              <a:buNone/>
              <a:tabLst>
                <a:tab pos="1882775" algn="ctr"/>
                <a:tab pos="4568825" algn="ctr"/>
              </a:tabLst>
            </a:pPr>
            <a:r>
              <a:rPr kumimoji="1" lang="en-US" sz="1600" b="1" kern="0" dirty="0">
                <a:solidFill>
                  <a:schemeClr val="bg1"/>
                </a:solidFill>
                <a:latin typeface="Courier New" pitchFamily="49" charset="0"/>
                <a:ea typeface="MS PGothic" pitchFamily="34" charset="-128"/>
                <a:cs typeface="Courier New" pitchFamily="49" charset="0"/>
              </a:rPr>
              <a:t>		 ...		     ...</a:t>
            </a:r>
          </a:p>
          <a:p>
            <a:pPr marL="341313" lvl="0" indent="-341313" eaLnBrk="0" fontAlgn="base" hangingPunct="0">
              <a:lnSpc>
                <a:spcPct val="90000"/>
              </a:lnSpc>
              <a:spcBef>
                <a:spcPct val="35000"/>
              </a:spcBef>
              <a:spcAft>
                <a:spcPct val="0"/>
              </a:spcAft>
              <a:buClr>
                <a:srgbClr val="993300"/>
              </a:buClr>
              <a:buSzPct val="90000"/>
              <a:buNone/>
              <a:tabLst>
                <a:tab pos="1882775" algn="ctr"/>
                <a:tab pos="4568825" algn="ctr"/>
              </a:tabLst>
            </a:pPr>
            <a:r>
              <a:rPr kumimoji="1" lang="en-US" sz="1600" b="1" kern="0" dirty="0">
                <a:solidFill>
                  <a:schemeClr val="bg1"/>
                </a:solidFill>
                <a:latin typeface="Courier New" pitchFamily="49" charset="0"/>
                <a:ea typeface="MS PGothic" pitchFamily="34" charset="-128"/>
                <a:cs typeface="Courier New" pitchFamily="49" charset="0"/>
              </a:rPr>
              <a:t>	           signal(S);                 signal(Q);</a:t>
            </a:r>
          </a:p>
          <a:p>
            <a:pPr marL="341313" lvl="0" indent="-341313" eaLnBrk="0" fontAlgn="base" hangingPunct="0">
              <a:lnSpc>
                <a:spcPct val="90000"/>
              </a:lnSpc>
              <a:spcBef>
                <a:spcPct val="35000"/>
              </a:spcBef>
              <a:spcAft>
                <a:spcPct val="0"/>
              </a:spcAft>
              <a:buClr>
                <a:srgbClr val="993300"/>
              </a:buClr>
              <a:buSzPct val="90000"/>
              <a:buNone/>
              <a:tabLst>
                <a:tab pos="1882775" algn="ctr"/>
                <a:tab pos="4568825" algn="ctr"/>
              </a:tabLst>
            </a:pPr>
            <a:r>
              <a:rPr kumimoji="1" lang="en-US" sz="1600" b="1" kern="0" dirty="0">
                <a:solidFill>
                  <a:schemeClr val="bg1"/>
                </a:solidFill>
                <a:latin typeface="Courier New" pitchFamily="49" charset="0"/>
                <a:ea typeface="MS PGothic" pitchFamily="34" charset="-128"/>
                <a:cs typeface="Courier New" pitchFamily="49" charset="0"/>
              </a:rPr>
              <a:t>              signal(Q);                 signal(S);</a:t>
            </a:r>
          </a:p>
          <a:p>
            <a:pPr marL="341313" lvl="0" indent="-341313" eaLnBrk="0" fontAlgn="base" hangingPunct="0">
              <a:lnSpc>
                <a:spcPct val="90000"/>
              </a:lnSpc>
              <a:spcBef>
                <a:spcPct val="35000"/>
              </a:spcBef>
              <a:spcAft>
                <a:spcPct val="0"/>
              </a:spcAft>
              <a:buClr>
                <a:srgbClr val="993300"/>
              </a:buClr>
              <a:buSzPct val="90000"/>
              <a:buNone/>
              <a:tabLst>
                <a:tab pos="1882775" algn="ctr"/>
                <a:tab pos="4568825" algn="ctr"/>
              </a:tabLst>
            </a:pPr>
            <a:endParaRPr kumimoji="1" lang="en-US" sz="1600" b="1"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tabLst>
                <a:tab pos="1882775" algn="ctr"/>
                <a:tab pos="4568825" algn="ctr"/>
              </a:tabLst>
            </a:pPr>
            <a:r>
              <a:rPr kumimoji="1" lang="en-US" sz="1800" b="1" kern="0" dirty="0">
                <a:solidFill>
                  <a:schemeClr val="bg1"/>
                </a:solidFill>
                <a:latin typeface="Helvetica"/>
                <a:ea typeface="MS PGothic" pitchFamily="34" charset="-128"/>
                <a:sym typeface="MT Extra" pitchFamily="18" charset="2"/>
              </a:rPr>
              <a:t>Starvation</a:t>
            </a:r>
            <a:r>
              <a:rPr kumimoji="1" lang="en-US" sz="1800" kern="0" dirty="0">
                <a:solidFill>
                  <a:schemeClr val="bg1"/>
                </a:solidFill>
                <a:latin typeface="Helvetica"/>
                <a:ea typeface="MS PGothic" pitchFamily="34" charset="-128"/>
                <a:sym typeface="MT Extra" pitchFamily="18" charset="2"/>
              </a:rPr>
              <a:t> </a:t>
            </a:r>
            <a:r>
              <a:rPr kumimoji="1" lang="en-US" sz="1800" kern="0" dirty="0">
                <a:solidFill>
                  <a:schemeClr val="bg1"/>
                </a:solidFill>
                <a:latin typeface="Helvetica"/>
                <a:ea typeface="MS PGothic" pitchFamily="34" charset="-128"/>
              </a:rPr>
              <a:t>– </a:t>
            </a:r>
            <a:r>
              <a:rPr kumimoji="1" lang="en-US" sz="1800" b="1" kern="0" dirty="0">
                <a:solidFill>
                  <a:schemeClr val="bg1"/>
                </a:solidFill>
                <a:latin typeface="Helvetica"/>
                <a:ea typeface="MS PGothic" pitchFamily="34" charset="-128"/>
              </a:rPr>
              <a:t>indefinite blocking  </a:t>
            </a:r>
          </a:p>
          <a:p>
            <a:pPr marL="741363" lvl="1" indent="-284163" eaLnBrk="0" fontAlgn="base" hangingPunct="0">
              <a:lnSpc>
                <a:spcPct val="90000"/>
              </a:lnSpc>
              <a:spcBef>
                <a:spcPct val="35000"/>
              </a:spcBef>
              <a:spcAft>
                <a:spcPct val="0"/>
              </a:spcAft>
              <a:buClr>
                <a:srgbClr val="CC6600"/>
              </a:buClr>
              <a:buSzPct val="80000"/>
              <a:buFont typeface="Monotype Sorts" pitchFamily="-84" charset="2"/>
              <a:buChar char="l"/>
              <a:tabLst>
                <a:tab pos="1882775" algn="ctr"/>
                <a:tab pos="4568825" algn="ctr"/>
              </a:tabLst>
            </a:pPr>
            <a:r>
              <a:rPr kumimoji="1" lang="en-US" sz="1600" kern="0" dirty="0">
                <a:solidFill>
                  <a:schemeClr val="bg1"/>
                </a:solidFill>
                <a:latin typeface="Helvetica"/>
                <a:ea typeface="MS PGothic" pitchFamily="34" charset="-128"/>
              </a:rPr>
              <a:t>A process may never be removed from the semaphore queue in which it is suspended</a:t>
            </a: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tabLst>
                <a:tab pos="1882775" algn="ctr"/>
                <a:tab pos="4568825" algn="ctr"/>
              </a:tabLst>
            </a:pPr>
            <a:r>
              <a:rPr kumimoji="1" lang="en-US" sz="1800" b="1" kern="0" dirty="0">
                <a:solidFill>
                  <a:schemeClr val="bg1"/>
                </a:solidFill>
                <a:latin typeface="Helvetica"/>
                <a:ea typeface="MS PGothic" pitchFamily="34" charset="-128"/>
              </a:rPr>
              <a:t>Priority Inversion</a:t>
            </a:r>
            <a:r>
              <a:rPr kumimoji="1" lang="en-US" sz="1800" kern="0" dirty="0">
                <a:solidFill>
                  <a:schemeClr val="bg1"/>
                </a:solidFill>
                <a:latin typeface="Helvetica"/>
                <a:ea typeface="MS PGothic" pitchFamily="34" charset="-128"/>
              </a:rPr>
              <a:t> – Scheduling problem when lower-priority process holds a lock needed by higher-priority process</a:t>
            </a:r>
          </a:p>
          <a:p>
            <a:pPr marL="741363" lvl="1" indent="-284163" eaLnBrk="0" fontAlgn="base" hangingPunct="0">
              <a:lnSpc>
                <a:spcPct val="90000"/>
              </a:lnSpc>
              <a:spcBef>
                <a:spcPct val="35000"/>
              </a:spcBef>
              <a:spcAft>
                <a:spcPct val="0"/>
              </a:spcAft>
              <a:buClr>
                <a:srgbClr val="CC6600"/>
              </a:buClr>
              <a:buSzPct val="80000"/>
              <a:buFont typeface="Monotype Sorts" pitchFamily="-84" charset="2"/>
              <a:buChar char="l"/>
              <a:tabLst>
                <a:tab pos="1882775" algn="ctr"/>
                <a:tab pos="4568825" algn="ctr"/>
              </a:tabLst>
            </a:pPr>
            <a:r>
              <a:rPr kumimoji="1" lang="en-US" sz="1600" kern="0" dirty="0">
                <a:solidFill>
                  <a:schemeClr val="bg1"/>
                </a:solidFill>
                <a:latin typeface="Helvetica"/>
                <a:ea typeface="MS PGothic" pitchFamily="34" charset="-128"/>
              </a:rPr>
              <a:t>Solved via </a:t>
            </a:r>
            <a:r>
              <a:rPr kumimoji="1" lang="en-US" sz="1600" b="1" kern="0" dirty="0">
                <a:solidFill>
                  <a:schemeClr val="bg1"/>
                </a:solidFill>
                <a:latin typeface="Helvetica"/>
                <a:ea typeface="MS PGothic" pitchFamily="34" charset="-128"/>
              </a:rPr>
              <a:t>priority-inheritance protocol</a:t>
            </a:r>
          </a:p>
          <a:p>
            <a:endParaRPr lang="en-IN" dirty="0"/>
          </a:p>
        </p:txBody>
      </p:sp>
      <p:sp>
        <p:nvSpPr>
          <p:cNvPr id="3" name="Rectangle 2"/>
          <p:cNvSpPr>
            <a:spLocks noGrp="1" noChangeArrowheads="1"/>
          </p:cNvSpPr>
          <p:nvPr/>
        </p:nvSpPr>
        <p:spPr bwMode="auto">
          <a:xfrm>
            <a:off x="724955" y="838200"/>
            <a:ext cx="7716837"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Deadlock and Starvation</a:t>
            </a:r>
          </a:p>
        </p:txBody>
      </p:sp>
    </p:spTree>
    <p:extLst>
      <p:ext uri="{BB962C8B-B14F-4D97-AF65-F5344CB8AC3E}">
        <p14:creationId xmlns="" xmlns:p14="http://schemas.microsoft.com/office/powerpoint/2010/main" val="3754195674"/>
      </p:ext>
    </p:extLst>
  </p:cSld>
  <p:clrMapOvr>
    <a:masterClrMapping/>
  </p:clrMapOvr>
  <p:transition>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Classical problems used to test newly-proposed synchronization schemes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Bounded-Buffer Problem</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Readers and Writers Problem</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Dining-Philosophers Problem</a:t>
            </a:r>
          </a:p>
          <a:p>
            <a:endParaRPr lang="en-IN" dirty="0"/>
          </a:p>
        </p:txBody>
      </p:sp>
      <p:sp>
        <p:nvSpPr>
          <p:cNvPr id="3" name="Rectangle 2"/>
          <p:cNvSpPr>
            <a:spLocks noGrp="1" noChangeArrowheads="1"/>
          </p:cNvSpPr>
          <p:nvPr/>
        </p:nvSpPr>
        <p:spPr bwMode="auto">
          <a:xfrm>
            <a:off x="685800" y="838200"/>
            <a:ext cx="80772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Classical Problems of Synchronization</a:t>
            </a:r>
          </a:p>
        </p:txBody>
      </p:sp>
    </p:spTree>
    <p:extLst>
      <p:ext uri="{BB962C8B-B14F-4D97-AF65-F5344CB8AC3E}">
        <p14:creationId xmlns="" xmlns:p14="http://schemas.microsoft.com/office/powerpoint/2010/main" val="2693797898"/>
      </p:ext>
    </p:extLst>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2000" b="1" i="1" kern="0" dirty="0">
                <a:solidFill>
                  <a:schemeClr val="bg1"/>
                </a:solidFill>
                <a:latin typeface="Helvetica"/>
                <a:ea typeface="MS PGothic" pitchFamily="34" charset="-128"/>
              </a:rPr>
              <a:t>n</a:t>
            </a:r>
            <a:r>
              <a:rPr kumimoji="1" lang="en-US" sz="1800" kern="0" dirty="0">
                <a:solidFill>
                  <a:schemeClr val="bg1"/>
                </a:solidFill>
                <a:latin typeface="Helvetica"/>
                <a:ea typeface="MS PGothic" pitchFamily="34" charset="-128"/>
              </a:rPr>
              <a:t> buffers, each can hold one item</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Semaphore </a:t>
            </a:r>
            <a:r>
              <a:rPr kumimoji="1" lang="en-US" sz="2000" b="1" kern="0" dirty="0" err="1">
                <a:solidFill>
                  <a:schemeClr val="bg1"/>
                </a:solidFill>
                <a:latin typeface="Courier New" pitchFamily="49" charset="0"/>
                <a:ea typeface="MS PGothic" pitchFamily="34" charset="-128"/>
                <a:cs typeface="Courier New" pitchFamily="49" charset="0"/>
              </a:rPr>
              <a:t>mutex</a:t>
            </a:r>
            <a:r>
              <a:rPr kumimoji="1" lang="en-US" sz="1800" kern="0" dirty="0">
                <a:solidFill>
                  <a:schemeClr val="bg1"/>
                </a:solidFill>
                <a:latin typeface="Helvetica"/>
                <a:ea typeface="MS PGothic" pitchFamily="34" charset="-128"/>
              </a:rPr>
              <a:t> initialized to the value 1</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Semaphore </a:t>
            </a:r>
            <a:r>
              <a:rPr kumimoji="1" lang="en-US" sz="2000" b="1" kern="0" dirty="0">
                <a:solidFill>
                  <a:schemeClr val="bg1"/>
                </a:solidFill>
                <a:latin typeface="Courier New" pitchFamily="49" charset="0"/>
                <a:ea typeface="MS PGothic" pitchFamily="34" charset="-128"/>
                <a:cs typeface="Courier New" pitchFamily="49" charset="0"/>
              </a:rPr>
              <a:t>full</a:t>
            </a:r>
            <a:r>
              <a:rPr kumimoji="1" lang="en-US" sz="1800" kern="0" dirty="0">
                <a:solidFill>
                  <a:schemeClr val="bg1"/>
                </a:solidFill>
                <a:latin typeface="Helvetica"/>
                <a:ea typeface="MS PGothic" pitchFamily="34" charset="-128"/>
              </a:rPr>
              <a:t> initialized to the value 0</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Semaphore </a:t>
            </a:r>
            <a:r>
              <a:rPr kumimoji="1" lang="en-US" sz="2000" b="1" kern="0" dirty="0">
                <a:solidFill>
                  <a:schemeClr val="bg1"/>
                </a:solidFill>
                <a:latin typeface="Courier New" pitchFamily="49" charset="0"/>
                <a:ea typeface="MS PGothic" pitchFamily="34" charset="-128"/>
                <a:cs typeface="Courier New" pitchFamily="49" charset="0"/>
              </a:rPr>
              <a:t>empty</a:t>
            </a: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1800" kern="0" dirty="0">
                <a:solidFill>
                  <a:schemeClr val="bg1"/>
                </a:solidFill>
                <a:latin typeface="Helvetica"/>
                <a:ea typeface="MS PGothic" pitchFamily="34" charset="-128"/>
              </a:rPr>
              <a:t>initialized to the value n</a:t>
            </a:r>
          </a:p>
          <a:p>
            <a:pPr marL="341313" lvl="0" indent="-341313" eaLnBrk="0" fontAlgn="base" hangingPunct="0">
              <a:spcBef>
                <a:spcPct val="35000"/>
              </a:spcBef>
              <a:spcAft>
                <a:spcPct val="0"/>
              </a:spcAft>
              <a:buClr>
                <a:srgbClr val="993300"/>
              </a:buClr>
              <a:buSzPct val="90000"/>
              <a:buFont typeface="Monotype Sorts" pitchFamily="-84" charset="2"/>
              <a:buChar char="n"/>
            </a:pPr>
            <a:endParaRPr kumimoji="1" lang="en-US" sz="1800" kern="0" dirty="0">
              <a:solidFill>
                <a:schemeClr val="bg1"/>
              </a:solidFill>
              <a:latin typeface="Helvetica"/>
              <a:ea typeface="MS PGothic" pitchFamily="34" charset="-128"/>
            </a:endParaRPr>
          </a:p>
        </p:txBody>
      </p:sp>
      <p:sp>
        <p:nvSpPr>
          <p:cNvPr id="3" name="Rectangle 2"/>
          <p:cNvSpPr>
            <a:spLocks noGrp="1" noChangeArrowheads="1"/>
          </p:cNvSpPr>
          <p:nvPr/>
        </p:nvSpPr>
        <p:spPr bwMode="auto">
          <a:xfrm>
            <a:off x="685800" y="838200"/>
            <a:ext cx="7407275"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Bounded-Buffer Problem</a:t>
            </a:r>
          </a:p>
        </p:txBody>
      </p:sp>
    </p:spTree>
    <p:extLst>
      <p:ext uri="{BB962C8B-B14F-4D97-AF65-F5344CB8AC3E}">
        <p14:creationId xmlns="" xmlns:p14="http://schemas.microsoft.com/office/powerpoint/2010/main" val="158660822"/>
      </p:ext>
    </p:extLst>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600" kern="0" dirty="0">
                <a:solidFill>
                  <a:schemeClr val="bg1"/>
                </a:solidFill>
                <a:latin typeface="Helvetica"/>
                <a:ea typeface="MS PGothic" pitchFamily="34" charset="-128"/>
              </a:rPr>
              <a:t>The structure of the producer process</a:t>
            </a:r>
          </a:p>
          <a:p>
            <a:pPr marL="341313" lvl="0" indent="-341313" eaLnBrk="0" fontAlgn="base" hangingPunct="0">
              <a:spcBef>
                <a:spcPct val="35000"/>
              </a:spcBef>
              <a:spcAft>
                <a:spcPct val="0"/>
              </a:spcAft>
              <a:buClr>
                <a:srgbClr val="993300"/>
              </a:buClr>
              <a:buSzPct val="90000"/>
              <a:buNone/>
            </a:pPr>
            <a:endParaRPr kumimoji="1" lang="en-US" sz="1400" b="1"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spcBef>
                <a:spcPct val="35000"/>
              </a:spcBef>
              <a:spcAft>
                <a:spcPct val="0"/>
              </a:spcAft>
              <a:buClr>
                <a:srgbClr val="993300"/>
              </a:buClr>
              <a:buSzPct val="90000"/>
              <a:buNone/>
            </a:pPr>
            <a:r>
              <a:rPr kumimoji="1" lang="en-US" sz="1400" b="1" kern="0" dirty="0">
                <a:solidFill>
                  <a:schemeClr val="bg1"/>
                </a:solidFill>
                <a:latin typeface="Courier New" pitchFamily="49" charset="0"/>
                <a:ea typeface="MS PGothic" pitchFamily="34" charset="-128"/>
                <a:cs typeface="Courier New" pitchFamily="49" charset="0"/>
              </a:rPr>
              <a:t>     </a:t>
            </a:r>
            <a:r>
              <a:rPr kumimoji="1" lang="en-US" sz="1600" b="1" kern="0" dirty="0">
                <a:solidFill>
                  <a:schemeClr val="bg1"/>
                </a:solidFill>
                <a:latin typeface="Courier New" pitchFamily="49" charset="0"/>
                <a:ea typeface="MS PGothic" pitchFamily="34" charset="-128"/>
                <a:cs typeface="Courier New" pitchFamily="49" charset="0"/>
              </a:rPr>
              <a:t>do {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 produce an item in </a:t>
            </a:r>
            <a:r>
              <a:rPr kumimoji="1" lang="en-US" sz="1600" b="1" kern="0" dirty="0" err="1">
                <a:solidFill>
                  <a:schemeClr val="bg1"/>
                </a:solidFill>
                <a:latin typeface="Courier New" pitchFamily="49" charset="0"/>
                <a:ea typeface="MS PGothic" pitchFamily="34" charset="-128"/>
                <a:cs typeface="Courier New" pitchFamily="49" charset="0"/>
              </a:rPr>
              <a:t>next_produced</a:t>
            </a:r>
            <a:r>
              <a:rPr kumimoji="1" lang="en-US" sz="1600" b="1" kern="0" dirty="0">
                <a:solidFill>
                  <a:schemeClr val="bg1"/>
                </a:solidFill>
                <a:latin typeface="Courier New" pitchFamily="49" charset="0"/>
                <a:ea typeface="MS PGothic" pitchFamily="34" charset="-128"/>
                <a:cs typeface="Courier New" pitchFamily="49" charset="0"/>
              </a:rPr>
              <a:t> */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wait(empty);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wait(</a:t>
            </a:r>
            <a:r>
              <a:rPr kumimoji="1" lang="en-US" sz="1600" b="1" kern="0" dirty="0" err="1">
                <a:solidFill>
                  <a:schemeClr val="bg1"/>
                </a:solidFill>
                <a:latin typeface="Courier New" pitchFamily="49" charset="0"/>
                <a:ea typeface="MS PGothic" pitchFamily="34" charset="-128"/>
                <a:cs typeface="Courier New" pitchFamily="49" charset="0"/>
              </a:rPr>
              <a:t>mutex</a:t>
            </a:r>
            <a:r>
              <a:rPr kumimoji="1" lang="en-US" sz="16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 add next produced to the buffer */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signal(</a:t>
            </a:r>
            <a:r>
              <a:rPr kumimoji="1" lang="en-US" sz="1600" b="1" kern="0" dirty="0" err="1">
                <a:solidFill>
                  <a:schemeClr val="bg1"/>
                </a:solidFill>
                <a:latin typeface="Courier New" pitchFamily="49" charset="0"/>
                <a:ea typeface="MS PGothic" pitchFamily="34" charset="-128"/>
                <a:cs typeface="Courier New" pitchFamily="49" charset="0"/>
              </a:rPr>
              <a:t>mutex</a:t>
            </a:r>
            <a:r>
              <a:rPr kumimoji="1" lang="en-US" sz="16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signal(full);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 while (true);</a:t>
            </a:r>
            <a:r>
              <a:rPr kumimoji="1" lang="en-US" sz="1400" b="1" kern="0" dirty="0">
                <a:solidFill>
                  <a:schemeClr val="bg1"/>
                </a:solidFill>
                <a:latin typeface="Courier New" pitchFamily="49" charset="0"/>
                <a:ea typeface="MS PGothic" pitchFamily="34" charset="-128"/>
                <a:cs typeface="Courier New" pitchFamily="49" charset="0"/>
              </a:rPr>
              <a:t/>
            </a:r>
            <a:br>
              <a:rPr kumimoji="1" lang="en-US" sz="1400" b="1" kern="0" dirty="0">
                <a:solidFill>
                  <a:schemeClr val="bg1"/>
                </a:solidFill>
                <a:latin typeface="Courier New" pitchFamily="49" charset="0"/>
                <a:ea typeface="MS PGothic" pitchFamily="34" charset="-128"/>
                <a:cs typeface="Courier New" pitchFamily="49" charset="0"/>
              </a:rPr>
            </a:br>
            <a:endParaRPr kumimoji="1" lang="en-US" sz="1400" b="1" kern="0" dirty="0">
              <a:solidFill>
                <a:schemeClr val="bg1"/>
              </a:solidFill>
              <a:latin typeface="Courier New" pitchFamily="49" charset="0"/>
              <a:ea typeface="MS PGothic" pitchFamily="34" charset="-128"/>
              <a:cs typeface="Courier New" pitchFamily="49" charset="0"/>
            </a:endParaRPr>
          </a:p>
          <a:p>
            <a:endParaRPr lang="en-IN" dirty="0">
              <a:solidFill>
                <a:schemeClr val="accent2"/>
              </a:solidFill>
            </a:endParaRPr>
          </a:p>
        </p:txBody>
      </p:sp>
      <p:sp>
        <p:nvSpPr>
          <p:cNvPr id="3" name="Rectangle 2"/>
          <p:cNvSpPr>
            <a:spLocks noGrp="1" noChangeArrowheads="1"/>
          </p:cNvSpPr>
          <p:nvPr/>
        </p:nvSpPr>
        <p:spPr bwMode="auto">
          <a:xfrm>
            <a:off x="533400" y="762000"/>
            <a:ext cx="757555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Bounded Buffer Problem (Cont.)</a:t>
            </a:r>
          </a:p>
        </p:txBody>
      </p:sp>
    </p:spTree>
    <p:extLst>
      <p:ext uri="{BB962C8B-B14F-4D97-AF65-F5344CB8AC3E}">
        <p14:creationId xmlns="" xmlns:p14="http://schemas.microsoft.com/office/powerpoint/2010/main" val="686097684"/>
      </p:ext>
    </p:extLst>
  </p:cSld>
  <p:clrMapOvr>
    <a:masterClrMapping/>
  </p:clrMapOvr>
  <p:transition>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866" lvl="0" indent="-342866" eaLnBrk="0" fontAlgn="base" hangingPunct="0">
              <a:spcBef>
                <a:spcPct val="35000"/>
              </a:spcBef>
              <a:spcAft>
                <a:spcPct val="0"/>
              </a:spcAft>
              <a:buClr>
                <a:srgbClr val="993300"/>
              </a:buClr>
              <a:buSzPct val="90000"/>
              <a:buFont typeface="Monotype Sorts" charset="0"/>
              <a:buChar char="n"/>
              <a:defRPr/>
            </a:pPr>
            <a:r>
              <a:rPr kumimoji="1" lang="en-US" sz="1600" kern="0" dirty="0">
                <a:solidFill>
                  <a:schemeClr val="bg1"/>
                </a:solidFill>
                <a:latin typeface="Helvetica"/>
                <a:ea typeface="ＭＳ Ｐゴシック" charset="0"/>
                <a:cs typeface="ＭＳ Ｐゴシック" charset="0"/>
              </a:rPr>
              <a:t>The structure of the consumer process</a:t>
            </a:r>
          </a:p>
          <a:p>
            <a:pPr marL="342866" lvl="0" indent="-342866" eaLnBrk="0" fontAlgn="base" hangingPunct="0">
              <a:spcBef>
                <a:spcPct val="35000"/>
              </a:spcBef>
              <a:spcAft>
                <a:spcPct val="0"/>
              </a:spcAft>
              <a:buClr>
                <a:srgbClr val="993300"/>
              </a:buClr>
              <a:buSzPct val="90000"/>
              <a:buFont typeface="Monotype Sorts" charset="0"/>
              <a:buChar char="n"/>
              <a:defRPr/>
            </a:pPr>
            <a:endParaRPr kumimoji="1" lang="en-US" sz="1600" kern="0" dirty="0">
              <a:solidFill>
                <a:schemeClr val="bg1"/>
              </a:solidFill>
              <a:latin typeface="Helvetica"/>
              <a:ea typeface="ＭＳ Ｐゴシック" charset="0"/>
              <a:cs typeface="ＭＳ Ｐゴシック" charset="0"/>
            </a:endParaRPr>
          </a:p>
          <a:p>
            <a:pPr marL="0" lvl="0" indent="0" eaLnBrk="0" fontAlgn="base" hangingPunct="0">
              <a:spcBef>
                <a:spcPct val="35000"/>
              </a:spcBef>
              <a:spcAft>
                <a:spcPct val="0"/>
              </a:spcAft>
              <a:buClr>
                <a:srgbClr val="993300"/>
              </a:buClr>
              <a:buSzPct val="90000"/>
              <a:buNone/>
              <a:defRPr/>
            </a:pPr>
            <a:r>
              <a:rPr kumimoji="1" lang="en-US" sz="1400" b="1" kern="0" dirty="0">
                <a:solidFill>
                  <a:schemeClr val="bg1"/>
                </a:solidFill>
                <a:latin typeface="Courier New"/>
                <a:ea typeface="ＭＳ Ｐゴシック" pitchFamily="-84" charset="-128"/>
                <a:cs typeface="Courier New"/>
              </a:rPr>
              <a:t>     </a:t>
            </a:r>
            <a:r>
              <a:rPr kumimoji="1" lang="en-US" sz="1600" b="1" kern="0" dirty="0">
                <a:solidFill>
                  <a:schemeClr val="bg1"/>
                </a:solidFill>
                <a:latin typeface="Courier New"/>
                <a:ea typeface="ＭＳ Ｐゴシック" pitchFamily="-84" charset="-128"/>
                <a:cs typeface="Courier New"/>
              </a:rPr>
              <a:t>Do { </a:t>
            </a:r>
          </a:p>
          <a:p>
            <a:pPr marL="0" lvl="0" indent="0" eaLnBrk="0" fontAlgn="base" hangingPunct="0">
              <a:spcBef>
                <a:spcPct val="35000"/>
              </a:spcBef>
              <a:spcAft>
                <a:spcPct val="0"/>
              </a:spcAft>
              <a:buClr>
                <a:srgbClr val="993300"/>
              </a:buClr>
              <a:buSzPct val="90000"/>
              <a:buNone/>
              <a:defRPr/>
            </a:pPr>
            <a:r>
              <a:rPr kumimoji="1" lang="en-US" sz="1600" b="1" kern="0" dirty="0">
                <a:solidFill>
                  <a:schemeClr val="bg1"/>
                </a:solidFill>
                <a:latin typeface="Courier New"/>
                <a:ea typeface="ＭＳ Ｐゴシック" pitchFamily="-84" charset="-128"/>
                <a:cs typeface="Courier New"/>
              </a:rPr>
              <a:t>        wait(full); </a:t>
            </a:r>
          </a:p>
          <a:p>
            <a:pPr marL="0" lvl="0" indent="0" eaLnBrk="0" fontAlgn="base" hangingPunct="0">
              <a:spcBef>
                <a:spcPct val="35000"/>
              </a:spcBef>
              <a:spcAft>
                <a:spcPct val="0"/>
              </a:spcAft>
              <a:buClr>
                <a:srgbClr val="993300"/>
              </a:buClr>
              <a:buSzPct val="90000"/>
              <a:buNone/>
              <a:defRPr/>
            </a:pPr>
            <a:r>
              <a:rPr kumimoji="1" lang="en-US" sz="1600" b="1" kern="0" dirty="0">
                <a:solidFill>
                  <a:schemeClr val="bg1"/>
                </a:solidFill>
                <a:latin typeface="Courier New"/>
                <a:ea typeface="ＭＳ Ｐゴシック" pitchFamily="-84" charset="-128"/>
                <a:cs typeface="Courier New"/>
              </a:rPr>
              <a:t>        wait(</a:t>
            </a:r>
            <a:r>
              <a:rPr kumimoji="1" lang="en-US" sz="1600" b="1" kern="0" dirty="0" err="1">
                <a:solidFill>
                  <a:schemeClr val="bg1"/>
                </a:solidFill>
                <a:latin typeface="Courier New"/>
                <a:ea typeface="ＭＳ Ｐゴシック" pitchFamily="-84" charset="-128"/>
                <a:cs typeface="Courier New"/>
              </a:rPr>
              <a:t>mutex</a:t>
            </a:r>
            <a:r>
              <a:rPr kumimoji="1" lang="en-US" sz="1600" b="1" kern="0" dirty="0">
                <a:solidFill>
                  <a:schemeClr val="bg1"/>
                </a:solidFill>
                <a:latin typeface="Courier New"/>
                <a:ea typeface="ＭＳ Ｐゴシック" pitchFamily="-84" charset="-128"/>
                <a:cs typeface="Courier New"/>
              </a:rPr>
              <a:t>); </a:t>
            </a:r>
          </a:p>
          <a:p>
            <a:pPr marL="0" lvl="0" indent="0" eaLnBrk="0" fontAlgn="base" hangingPunct="0">
              <a:spcBef>
                <a:spcPct val="35000"/>
              </a:spcBef>
              <a:spcAft>
                <a:spcPct val="0"/>
              </a:spcAft>
              <a:buClr>
                <a:srgbClr val="993300"/>
              </a:buClr>
              <a:buSzPct val="90000"/>
              <a:buNone/>
              <a:defRPr/>
            </a:pPr>
            <a:r>
              <a:rPr kumimoji="1" lang="en-US" sz="1600" b="1" kern="0" dirty="0">
                <a:solidFill>
                  <a:schemeClr val="bg1"/>
                </a:solidFill>
                <a:latin typeface="Courier New"/>
                <a:ea typeface="ＭＳ Ｐゴシック" pitchFamily="-84" charset="-128"/>
                <a:cs typeface="Courier New"/>
              </a:rPr>
              <a:t>           ...</a:t>
            </a:r>
            <a:br>
              <a:rPr kumimoji="1" lang="en-US" sz="1600" b="1" kern="0" dirty="0">
                <a:solidFill>
                  <a:schemeClr val="bg1"/>
                </a:solidFill>
                <a:latin typeface="Courier New"/>
                <a:ea typeface="ＭＳ Ｐゴシック" pitchFamily="-84" charset="-128"/>
                <a:cs typeface="Courier New"/>
              </a:rPr>
            </a:br>
            <a:r>
              <a:rPr kumimoji="1" lang="en-US" sz="1600" b="1" kern="0" dirty="0">
                <a:solidFill>
                  <a:schemeClr val="bg1"/>
                </a:solidFill>
                <a:latin typeface="Courier New"/>
                <a:ea typeface="ＭＳ Ｐゴシック" pitchFamily="-84" charset="-128"/>
                <a:cs typeface="Courier New"/>
              </a:rPr>
              <a:t>        /* remove an item from buffer to </a:t>
            </a:r>
            <a:r>
              <a:rPr kumimoji="1" lang="en-US" sz="1600" b="1" kern="0" dirty="0" err="1">
                <a:solidFill>
                  <a:schemeClr val="bg1"/>
                </a:solidFill>
                <a:latin typeface="Courier New"/>
                <a:ea typeface="ＭＳ Ｐゴシック" pitchFamily="-84" charset="-128"/>
                <a:cs typeface="Courier New"/>
              </a:rPr>
              <a:t>next_consumed</a:t>
            </a:r>
            <a:r>
              <a:rPr kumimoji="1" lang="en-US" sz="1600" b="1" kern="0" dirty="0">
                <a:solidFill>
                  <a:schemeClr val="bg1"/>
                </a:solidFill>
                <a:latin typeface="Courier New"/>
                <a:ea typeface="ＭＳ Ｐゴシック" pitchFamily="-84" charset="-128"/>
                <a:cs typeface="Courier New"/>
              </a:rPr>
              <a:t> */ </a:t>
            </a:r>
          </a:p>
          <a:p>
            <a:pPr marL="0" lvl="0" indent="0" eaLnBrk="0" fontAlgn="base" hangingPunct="0">
              <a:spcBef>
                <a:spcPct val="35000"/>
              </a:spcBef>
              <a:spcAft>
                <a:spcPct val="0"/>
              </a:spcAft>
              <a:buClr>
                <a:srgbClr val="993300"/>
              </a:buClr>
              <a:buSzPct val="90000"/>
              <a:buNone/>
              <a:defRPr/>
            </a:pPr>
            <a:r>
              <a:rPr kumimoji="1" lang="en-US" sz="1600" b="1" kern="0" dirty="0">
                <a:solidFill>
                  <a:schemeClr val="bg1"/>
                </a:solidFill>
                <a:latin typeface="Courier New"/>
                <a:ea typeface="ＭＳ Ｐゴシック" pitchFamily="-84" charset="-128"/>
                <a:cs typeface="Courier New"/>
              </a:rPr>
              <a:t>           ... </a:t>
            </a:r>
          </a:p>
          <a:p>
            <a:pPr marL="0" lvl="0" indent="0" eaLnBrk="0" fontAlgn="base" hangingPunct="0">
              <a:spcBef>
                <a:spcPct val="35000"/>
              </a:spcBef>
              <a:spcAft>
                <a:spcPct val="0"/>
              </a:spcAft>
              <a:buClr>
                <a:srgbClr val="993300"/>
              </a:buClr>
              <a:buSzPct val="90000"/>
              <a:buNone/>
              <a:defRPr/>
            </a:pPr>
            <a:r>
              <a:rPr kumimoji="1" lang="en-US" sz="1600" b="1" kern="0" dirty="0">
                <a:solidFill>
                  <a:schemeClr val="bg1"/>
                </a:solidFill>
                <a:latin typeface="Courier New"/>
                <a:ea typeface="ＭＳ Ｐゴシック" pitchFamily="-84" charset="-128"/>
                <a:cs typeface="Courier New"/>
              </a:rPr>
              <a:t>        signal(</a:t>
            </a:r>
            <a:r>
              <a:rPr kumimoji="1" lang="en-US" sz="1600" b="1" kern="0" dirty="0" err="1">
                <a:solidFill>
                  <a:schemeClr val="bg1"/>
                </a:solidFill>
                <a:latin typeface="Courier New"/>
                <a:ea typeface="ＭＳ Ｐゴシック" pitchFamily="-84" charset="-128"/>
                <a:cs typeface="Courier New"/>
              </a:rPr>
              <a:t>mutex</a:t>
            </a:r>
            <a:r>
              <a:rPr kumimoji="1" lang="en-US" sz="1600" b="1" kern="0" dirty="0">
                <a:solidFill>
                  <a:schemeClr val="bg1"/>
                </a:solidFill>
                <a:latin typeface="Courier New"/>
                <a:ea typeface="ＭＳ Ｐゴシック" pitchFamily="-84" charset="-128"/>
                <a:cs typeface="Courier New"/>
              </a:rPr>
              <a:t>); </a:t>
            </a:r>
          </a:p>
          <a:p>
            <a:pPr marL="0" lvl="0" indent="0" eaLnBrk="0" fontAlgn="base" hangingPunct="0">
              <a:spcBef>
                <a:spcPct val="35000"/>
              </a:spcBef>
              <a:spcAft>
                <a:spcPct val="0"/>
              </a:spcAft>
              <a:buClr>
                <a:srgbClr val="993300"/>
              </a:buClr>
              <a:buSzPct val="90000"/>
              <a:buNone/>
              <a:defRPr/>
            </a:pPr>
            <a:r>
              <a:rPr kumimoji="1" lang="en-US" sz="1600" b="1" kern="0" dirty="0">
                <a:solidFill>
                  <a:schemeClr val="bg1"/>
                </a:solidFill>
                <a:latin typeface="Courier New"/>
                <a:ea typeface="ＭＳ Ｐゴシック" pitchFamily="-84" charset="-128"/>
                <a:cs typeface="Courier New"/>
              </a:rPr>
              <a:t>        signal(empty); </a:t>
            </a:r>
          </a:p>
          <a:p>
            <a:pPr marL="0" lvl="0" indent="0" eaLnBrk="0" fontAlgn="base" hangingPunct="0">
              <a:spcBef>
                <a:spcPct val="35000"/>
              </a:spcBef>
              <a:spcAft>
                <a:spcPct val="0"/>
              </a:spcAft>
              <a:buClr>
                <a:srgbClr val="993300"/>
              </a:buClr>
              <a:buSzPct val="90000"/>
              <a:buNone/>
              <a:defRPr/>
            </a:pPr>
            <a:r>
              <a:rPr kumimoji="1" lang="en-US" sz="1600" b="1" kern="0" dirty="0">
                <a:solidFill>
                  <a:schemeClr val="bg1"/>
                </a:solidFill>
                <a:latin typeface="Courier New"/>
                <a:ea typeface="ＭＳ Ｐゴシック" pitchFamily="-84" charset="-128"/>
                <a:cs typeface="Courier New"/>
              </a:rPr>
              <a:t>           ...</a:t>
            </a:r>
            <a:br>
              <a:rPr kumimoji="1" lang="en-US" sz="1600" b="1" kern="0" dirty="0">
                <a:solidFill>
                  <a:schemeClr val="bg1"/>
                </a:solidFill>
                <a:latin typeface="Courier New"/>
                <a:ea typeface="ＭＳ Ｐゴシック" pitchFamily="-84" charset="-128"/>
                <a:cs typeface="Courier New"/>
              </a:rPr>
            </a:br>
            <a:r>
              <a:rPr kumimoji="1" lang="en-US" sz="1600" b="1" kern="0" dirty="0">
                <a:solidFill>
                  <a:schemeClr val="bg1"/>
                </a:solidFill>
                <a:latin typeface="Courier New"/>
                <a:ea typeface="ＭＳ Ｐゴシック" pitchFamily="-84" charset="-128"/>
                <a:cs typeface="Courier New"/>
              </a:rPr>
              <a:t>        /* consume the item in next consumed */ </a:t>
            </a:r>
          </a:p>
          <a:p>
            <a:pPr marL="0" lvl="0" indent="0" eaLnBrk="0" fontAlgn="base" hangingPunct="0">
              <a:spcBef>
                <a:spcPct val="35000"/>
              </a:spcBef>
              <a:spcAft>
                <a:spcPct val="0"/>
              </a:spcAft>
              <a:buClr>
                <a:srgbClr val="993300"/>
              </a:buClr>
              <a:buSzPct val="90000"/>
              <a:buNone/>
              <a:defRPr/>
            </a:pPr>
            <a:r>
              <a:rPr kumimoji="1" lang="en-US" sz="1600" b="1" kern="0" dirty="0">
                <a:solidFill>
                  <a:schemeClr val="bg1"/>
                </a:solidFill>
                <a:latin typeface="Courier New"/>
                <a:ea typeface="ＭＳ Ｐゴシック" pitchFamily="-84" charset="-128"/>
                <a:cs typeface="Courier New"/>
              </a:rPr>
              <a:t>           ...</a:t>
            </a:r>
            <a:br>
              <a:rPr kumimoji="1" lang="en-US" sz="1600" b="1" kern="0" dirty="0">
                <a:solidFill>
                  <a:schemeClr val="bg1"/>
                </a:solidFill>
                <a:latin typeface="Courier New"/>
                <a:ea typeface="ＭＳ Ｐゴシック" pitchFamily="-84" charset="-128"/>
                <a:cs typeface="Courier New"/>
              </a:rPr>
            </a:br>
            <a:r>
              <a:rPr kumimoji="1" lang="en-US" sz="1600" b="1" kern="0" dirty="0">
                <a:solidFill>
                  <a:schemeClr val="bg1"/>
                </a:solidFill>
                <a:latin typeface="Courier New"/>
                <a:ea typeface="ＭＳ Ｐゴシック" pitchFamily="-84" charset="-128"/>
                <a:cs typeface="Courier New"/>
              </a:rPr>
              <a:t>     } while (true); </a:t>
            </a:r>
          </a:p>
        </p:txBody>
      </p:sp>
      <p:sp>
        <p:nvSpPr>
          <p:cNvPr id="3" name="Rectangle 2"/>
          <p:cNvSpPr>
            <a:spLocks noGrp="1" noChangeArrowheads="1"/>
          </p:cNvSpPr>
          <p:nvPr/>
        </p:nvSpPr>
        <p:spPr bwMode="auto">
          <a:xfrm>
            <a:off x="838200" y="838200"/>
            <a:ext cx="715645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Bounded Buffer Problem (Cont.)</a:t>
            </a:r>
          </a:p>
        </p:txBody>
      </p:sp>
    </p:spTree>
    <p:extLst>
      <p:ext uri="{BB962C8B-B14F-4D97-AF65-F5344CB8AC3E}">
        <p14:creationId xmlns="" xmlns:p14="http://schemas.microsoft.com/office/powerpoint/2010/main" val="2412360971"/>
      </p:ext>
    </p:extLst>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A data set is shared among a number of concurrent processes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Readers – only read the data set; they do </a:t>
            </a:r>
            <a:r>
              <a:rPr kumimoji="1" lang="en-US" sz="1800" b="1" i="1" kern="0" dirty="0">
                <a:solidFill>
                  <a:schemeClr val="bg1"/>
                </a:solidFill>
                <a:latin typeface="Helvetica"/>
                <a:ea typeface="MS PGothic" pitchFamily="34" charset="-128"/>
              </a:rPr>
              <a:t>not</a:t>
            </a:r>
            <a:r>
              <a:rPr kumimoji="1" lang="en-US" sz="1800" b="1" kern="0" dirty="0">
                <a:solidFill>
                  <a:schemeClr val="bg1"/>
                </a:solidFill>
                <a:latin typeface="Helvetica"/>
                <a:ea typeface="MS PGothic" pitchFamily="34" charset="-128"/>
              </a:rPr>
              <a:t> </a:t>
            </a:r>
            <a:r>
              <a:rPr kumimoji="1" lang="en-US" sz="1800" kern="0" dirty="0">
                <a:solidFill>
                  <a:schemeClr val="bg1"/>
                </a:solidFill>
                <a:latin typeface="Helvetica"/>
                <a:ea typeface="MS PGothic" pitchFamily="34" charset="-128"/>
              </a:rPr>
              <a:t>perform any updates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Writers   – can both read and write</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Problem – allow multiple readers to read at the same time</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Only one single writer can access the shared data at the same time</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Several variations of how readers and writers are considered  – all involve some form of priorities</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Shared Data</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Data set</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Semaphore</a:t>
            </a:r>
            <a:r>
              <a:rPr kumimoji="1" lang="en-US" sz="1800" b="1" kern="0" dirty="0">
                <a:solidFill>
                  <a:schemeClr val="bg1"/>
                </a:solidFill>
                <a:latin typeface="Courier New" pitchFamily="49" charset="0"/>
                <a:ea typeface="MS PGothic" pitchFamily="34" charset="-128"/>
              </a:rPr>
              <a:t> </a:t>
            </a:r>
            <a:r>
              <a:rPr kumimoji="1" lang="en-US" sz="2000" b="1" kern="0" dirty="0" err="1">
                <a:solidFill>
                  <a:schemeClr val="bg1"/>
                </a:solidFill>
                <a:latin typeface="Courier New" pitchFamily="49" charset="0"/>
                <a:ea typeface="MS PGothic" pitchFamily="34" charset="-128"/>
              </a:rPr>
              <a:t>rw_mutex</a:t>
            </a:r>
            <a:r>
              <a:rPr kumimoji="1" lang="en-US" sz="1800" b="1" kern="0" dirty="0">
                <a:solidFill>
                  <a:schemeClr val="bg1"/>
                </a:solidFill>
                <a:latin typeface="Courier New" pitchFamily="49" charset="0"/>
                <a:ea typeface="MS PGothic" pitchFamily="34" charset="-128"/>
              </a:rPr>
              <a:t> </a:t>
            </a:r>
            <a:r>
              <a:rPr kumimoji="1" lang="en-US" sz="1800" kern="0" dirty="0">
                <a:solidFill>
                  <a:schemeClr val="bg1"/>
                </a:solidFill>
                <a:latin typeface="Helvetica"/>
                <a:ea typeface="MS PGothic" pitchFamily="34" charset="-128"/>
              </a:rPr>
              <a:t>initialized to 1</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Semaphore </a:t>
            </a:r>
            <a:r>
              <a:rPr kumimoji="1" lang="en-US" sz="2000" b="1" kern="0" dirty="0" err="1">
                <a:solidFill>
                  <a:schemeClr val="bg1"/>
                </a:solidFill>
                <a:latin typeface="Courier New" pitchFamily="49" charset="0"/>
                <a:ea typeface="MS PGothic" pitchFamily="34" charset="-128"/>
              </a:rPr>
              <a:t>mutex</a:t>
            </a:r>
            <a:r>
              <a:rPr kumimoji="1" lang="en-US" sz="1800" b="1" kern="0" dirty="0">
                <a:solidFill>
                  <a:schemeClr val="bg1"/>
                </a:solidFill>
                <a:latin typeface="Courier New" pitchFamily="49" charset="0"/>
                <a:ea typeface="MS PGothic" pitchFamily="34" charset="-128"/>
              </a:rPr>
              <a:t> </a:t>
            </a:r>
            <a:r>
              <a:rPr kumimoji="1" lang="en-US" sz="1800" kern="0" dirty="0">
                <a:solidFill>
                  <a:schemeClr val="bg1"/>
                </a:solidFill>
                <a:latin typeface="Helvetica"/>
                <a:ea typeface="MS PGothic" pitchFamily="34" charset="-128"/>
              </a:rPr>
              <a:t>initialized to 1</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Integer </a:t>
            </a:r>
            <a:r>
              <a:rPr kumimoji="1" lang="en-US" sz="2000" b="1" kern="0" dirty="0" err="1">
                <a:solidFill>
                  <a:schemeClr val="bg1"/>
                </a:solidFill>
                <a:latin typeface="Courier New" pitchFamily="49" charset="0"/>
                <a:ea typeface="MS PGothic" pitchFamily="34" charset="-128"/>
              </a:rPr>
              <a:t>read_count</a:t>
            </a:r>
            <a:r>
              <a:rPr kumimoji="1" lang="en-US" sz="1800" kern="0" dirty="0">
                <a:solidFill>
                  <a:schemeClr val="bg1"/>
                </a:solidFill>
                <a:latin typeface="Helvetica"/>
                <a:ea typeface="MS PGothic" pitchFamily="34" charset="-128"/>
              </a:rPr>
              <a:t> initialized to 0</a:t>
            </a:r>
          </a:p>
          <a:p>
            <a:pPr marL="741363" lvl="1" indent="-284163" eaLnBrk="0" fontAlgn="base" hangingPunct="0">
              <a:spcBef>
                <a:spcPct val="35000"/>
              </a:spcBef>
              <a:spcAft>
                <a:spcPct val="0"/>
              </a:spcAft>
              <a:buClr>
                <a:srgbClr val="CC6600"/>
              </a:buClr>
              <a:buSzPct val="80000"/>
              <a:buFont typeface="Monotype Sorts" pitchFamily="-84" charset="2"/>
              <a:buChar char="l"/>
            </a:pPr>
            <a:endParaRPr kumimoji="1" lang="en-US" sz="1800" kern="0" dirty="0">
              <a:solidFill>
                <a:schemeClr val="accent2"/>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609600" y="838200"/>
            <a:ext cx="7566025"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Readers-Writers Problem</a:t>
            </a:r>
          </a:p>
        </p:txBody>
      </p:sp>
    </p:spTree>
    <p:extLst>
      <p:ext uri="{BB962C8B-B14F-4D97-AF65-F5344CB8AC3E}">
        <p14:creationId xmlns="" xmlns:p14="http://schemas.microsoft.com/office/powerpoint/2010/main" val="3144318603"/>
      </p:ext>
    </p:extLst>
  </p:cSld>
  <p:clrMapOvr>
    <a:masterClrMapping/>
  </p:clrMapOvr>
  <p:transition>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600" kern="0" dirty="0">
                <a:solidFill>
                  <a:schemeClr val="bg1"/>
                </a:solidFill>
                <a:latin typeface="Helvetica"/>
                <a:ea typeface="MS PGothic" pitchFamily="34" charset="-128"/>
              </a:rPr>
              <a:t>The structure of a writer process</a:t>
            </a:r>
          </a:p>
          <a:p>
            <a:pPr marL="341313" lvl="0" indent="-341313" eaLnBrk="0" fontAlgn="base" hangingPunct="0">
              <a:spcBef>
                <a:spcPct val="35000"/>
              </a:spcBef>
              <a:spcAft>
                <a:spcPct val="0"/>
              </a:spcAft>
              <a:buClr>
                <a:srgbClr val="993300"/>
              </a:buClr>
              <a:buSzPct val="90000"/>
              <a:buNone/>
            </a:pPr>
            <a:r>
              <a:rPr kumimoji="1" lang="en-US" sz="1600" kern="0" dirty="0">
                <a:solidFill>
                  <a:schemeClr val="bg1"/>
                </a:solidFill>
                <a:latin typeface="Helvetica"/>
                <a:ea typeface="MS PGothic" pitchFamily="34" charset="-128"/>
              </a:rPr>
              <a:t>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do {</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wait(</a:t>
            </a:r>
            <a:r>
              <a:rPr kumimoji="1" lang="en-US" sz="1600" b="1" kern="0" dirty="0" err="1">
                <a:solidFill>
                  <a:schemeClr val="bg1"/>
                </a:solidFill>
                <a:latin typeface="Courier New" pitchFamily="49" charset="0"/>
                <a:ea typeface="MS PGothic" pitchFamily="34" charset="-128"/>
                <a:cs typeface="Courier New" pitchFamily="49" charset="0"/>
              </a:rPr>
              <a:t>rw_mutex</a:t>
            </a:r>
            <a:r>
              <a:rPr kumimoji="1" lang="en-US" sz="16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 writing is performed */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signal(</a:t>
            </a:r>
            <a:r>
              <a:rPr kumimoji="1" lang="en-US" sz="1600" b="1" kern="0" dirty="0" err="1">
                <a:solidFill>
                  <a:schemeClr val="bg1"/>
                </a:solidFill>
                <a:latin typeface="Courier New" pitchFamily="49" charset="0"/>
                <a:ea typeface="MS PGothic" pitchFamily="34" charset="-128"/>
                <a:cs typeface="Courier New" pitchFamily="49" charset="0"/>
              </a:rPr>
              <a:t>rw_mutex</a:t>
            </a:r>
            <a:r>
              <a:rPr kumimoji="1" lang="en-US" sz="16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 while (true);</a:t>
            </a:r>
            <a:r>
              <a:rPr kumimoji="1" lang="en-US" sz="1400" b="1" kern="0" dirty="0">
                <a:solidFill>
                  <a:schemeClr val="accent2"/>
                </a:solidFill>
                <a:latin typeface="Courier New" pitchFamily="49" charset="0"/>
                <a:ea typeface="MS PGothic" pitchFamily="34" charset="-128"/>
                <a:cs typeface="Courier New" pitchFamily="49" charset="0"/>
              </a:rPr>
              <a:t/>
            </a:r>
            <a:br>
              <a:rPr kumimoji="1" lang="en-US" sz="1400" b="1" kern="0" dirty="0">
                <a:solidFill>
                  <a:schemeClr val="accent2"/>
                </a:solidFill>
                <a:latin typeface="Courier New" pitchFamily="49" charset="0"/>
                <a:ea typeface="MS PGothic" pitchFamily="34" charset="-128"/>
                <a:cs typeface="Courier New" pitchFamily="49" charset="0"/>
              </a:rPr>
            </a:br>
            <a:endParaRPr kumimoji="1" lang="en-US" sz="1400" b="1" kern="0" dirty="0">
              <a:solidFill>
                <a:schemeClr val="accent2"/>
              </a:solidFill>
              <a:latin typeface="Courier New" pitchFamily="49" charset="0"/>
              <a:ea typeface="MS PGothic" pitchFamily="34" charset="-128"/>
              <a:cs typeface="Courier New" pitchFamily="49" charset="0"/>
            </a:endParaRPr>
          </a:p>
          <a:p>
            <a:endParaRPr lang="en-IN" dirty="0">
              <a:solidFill>
                <a:schemeClr val="accent2"/>
              </a:solidFill>
            </a:endParaRPr>
          </a:p>
        </p:txBody>
      </p:sp>
      <p:sp>
        <p:nvSpPr>
          <p:cNvPr id="3" name="Rectangle 2"/>
          <p:cNvSpPr>
            <a:spLocks noGrp="1" noChangeArrowheads="1"/>
          </p:cNvSpPr>
          <p:nvPr/>
        </p:nvSpPr>
        <p:spPr bwMode="auto">
          <a:xfrm>
            <a:off x="533400" y="838200"/>
            <a:ext cx="7661275"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Readers-Writers Problem (Cont.)</a:t>
            </a:r>
          </a:p>
        </p:txBody>
      </p:sp>
    </p:spTree>
    <p:extLst>
      <p:ext uri="{BB962C8B-B14F-4D97-AF65-F5344CB8AC3E}">
        <p14:creationId xmlns="" xmlns:p14="http://schemas.microsoft.com/office/powerpoint/2010/main" val="4192442543"/>
      </p:ext>
    </p:extLst>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41313" lvl="0" indent="-341313" eaLnBrk="0" fontAlgn="base" hangingPunct="0">
              <a:lnSpc>
                <a:spcPct val="80000"/>
              </a:lnSpc>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The structure of a reader process</a:t>
            </a:r>
            <a:endParaRPr kumimoji="1" lang="en-US" sz="1600" kern="0" dirty="0">
              <a:solidFill>
                <a:schemeClr val="bg1"/>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do {</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wait(</a:t>
            </a:r>
            <a:r>
              <a:rPr kumimoji="1" lang="en-US" sz="1600" b="1" kern="0" dirty="0" err="1">
                <a:solidFill>
                  <a:schemeClr val="bg1"/>
                </a:solidFill>
                <a:latin typeface="Courier New" pitchFamily="49" charset="0"/>
                <a:ea typeface="MS PGothic" pitchFamily="34" charset="-128"/>
                <a:cs typeface="Courier New" pitchFamily="49" charset="0"/>
              </a:rPr>
              <a:t>mutex</a:t>
            </a:r>
            <a:r>
              <a:rPr kumimoji="1" lang="en-US" sz="1600" b="1" kern="0" dirty="0">
                <a:solidFill>
                  <a:schemeClr val="bg1"/>
                </a:solidFill>
                <a:latin typeface="Courier New" pitchFamily="49" charset="0"/>
                <a:ea typeface="MS PGothic" pitchFamily="34" charset="-128"/>
                <a:cs typeface="Courier New" pitchFamily="49" charset="0"/>
              </a:rPr>
              <a:t>);</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a:t>
            </a:r>
            <a:r>
              <a:rPr kumimoji="1" lang="en-US" sz="1600" b="1" kern="0" dirty="0" err="1">
                <a:solidFill>
                  <a:schemeClr val="bg1"/>
                </a:solidFill>
                <a:latin typeface="Courier New" pitchFamily="49" charset="0"/>
                <a:ea typeface="MS PGothic" pitchFamily="34" charset="-128"/>
                <a:cs typeface="Courier New" pitchFamily="49" charset="0"/>
              </a:rPr>
              <a:t>read_count</a:t>
            </a:r>
            <a:r>
              <a:rPr kumimoji="1" lang="en-US" sz="1600" b="1" kern="0" dirty="0">
                <a:solidFill>
                  <a:schemeClr val="bg1"/>
                </a:solidFill>
                <a:latin typeface="Courier New" pitchFamily="49" charset="0"/>
                <a:ea typeface="MS PGothic" pitchFamily="34" charset="-128"/>
                <a:cs typeface="Courier New" pitchFamily="49" charset="0"/>
              </a:rPr>
              <a:t>++;</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if (</a:t>
            </a:r>
            <a:r>
              <a:rPr kumimoji="1" lang="en-US" sz="1600" b="1" kern="0" dirty="0" err="1">
                <a:solidFill>
                  <a:schemeClr val="bg1"/>
                </a:solidFill>
                <a:latin typeface="Courier New" pitchFamily="49" charset="0"/>
                <a:ea typeface="MS PGothic" pitchFamily="34" charset="-128"/>
                <a:cs typeface="Courier New" pitchFamily="49" charset="0"/>
              </a:rPr>
              <a:t>read_count</a:t>
            </a:r>
            <a:r>
              <a:rPr kumimoji="1" lang="en-US" sz="1600" b="1" kern="0" dirty="0">
                <a:solidFill>
                  <a:schemeClr val="bg1"/>
                </a:solidFill>
                <a:latin typeface="Courier New" pitchFamily="49" charset="0"/>
                <a:ea typeface="MS PGothic" pitchFamily="34" charset="-128"/>
                <a:cs typeface="Courier New" pitchFamily="49" charset="0"/>
              </a:rPr>
              <a:t> == 1)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wait(</a:t>
            </a:r>
            <a:r>
              <a:rPr kumimoji="1" lang="en-US" sz="1600" b="1" kern="0" dirty="0" err="1">
                <a:solidFill>
                  <a:schemeClr val="bg1"/>
                </a:solidFill>
                <a:latin typeface="Courier New" pitchFamily="49" charset="0"/>
                <a:ea typeface="MS PGothic" pitchFamily="34" charset="-128"/>
                <a:cs typeface="Courier New" pitchFamily="49" charset="0"/>
              </a:rPr>
              <a:t>rw_mutex</a:t>
            </a:r>
            <a:r>
              <a:rPr kumimoji="1" lang="en-US" sz="16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signal(</a:t>
            </a:r>
            <a:r>
              <a:rPr kumimoji="1" lang="en-US" sz="1600" b="1" kern="0" dirty="0" err="1">
                <a:solidFill>
                  <a:schemeClr val="bg1"/>
                </a:solidFill>
                <a:latin typeface="Courier New" pitchFamily="49" charset="0"/>
                <a:ea typeface="MS PGothic" pitchFamily="34" charset="-128"/>
                <a:cs typeface="Courier New" pitchFamily="49" charset="0"/>
              </a:rPr>
              <a:t>mutex</a:t>
            </a:r>
            <a:r>
              <a:rPr kumimoji="1" lang="en-US" sz="16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 reading is performed */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wait(</a:t>
            </a:r>
            <a:r>
              <a:rPr kumimoji="1" lang="en-US" sz="1600" b="1" kern="0" dirty="0" err="1">
                <a:solidFill>
                  <a:schemeClr val="bg1"/>
                </a:solidFill>
                <a:latin typeface="Courier New" pitchFamily="49" charset="0"/>
                <a:ea typeface="MS PGothic" pitchFamily="34" charset="-128"/>
                <a:cs typeface="Courier New" pitchFamily="49" charset="0"/>
              </a:rPr>
              <a:t>mutex</a:t>
            </a:r>
            <a:r>
              <a:rPr kumimoji="1" lang="en-US" sz="1600" b="1" kern="0" dirty="0">
                <a:solidFill>
                  <a:schemeClr val="bg1"/>
                </a:solidFill>
                <a:latin typeface="Courier New" pitchFamily="49" charset="0"/>
                <a:ea typeface="MS PGothic" pitchFamily="34" charset="-128"/>
                <a:cs typeface="Courier New" pitchFamily="49" charset="0"/>
              </a:rPr>
              <a:t>);</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read count--;</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if (</a:t>
            </a:r>
            <a:r>
              <a:rPr kumimoji="1" lang="en-US" sz="1600" b="1" kern="0" dirty="0" err="1">
                <a:solidFill>
                  <a:schemeClr val="bg1"/>
                </a:solidFill>
                <a:latin typeface="Courier New" pitchFamily="49" charset="0"/>
                <a:ea typeface="MS PGothic" pitchFamily="34" charset="-128"/>
                <a:cs typeface="Courier New" pitchFamily="49" charset="0"/>
              </a:rPr>
              <a:t>read_count</a:t>
            </a:r>
            <a:r>
              <a:rPr kumimoji="1" lang="en-US" sz="1600" b="1" kern="0" dirty="0">
                <a:solidFill>
                  <a:schemeClr val="bg1"/>
                </a:solidFill>
                <a:latin typeface="Courier New" pitchFamily="49" charset="0"/>
                <a:ea typeface="MS PGothic" pitchFamily="34" charset="-128"/>
                <a:cs typeface="Courier New" pitchFamily="49" charset="0"/>
              </a:rPr>
              <a:t> == 0)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signal(</a:t>
            </a:r>
            <a:r>
              <a:rPr kumimoji="1" lang="en-US" sz="1600" b="1" kern="0" dirty="0" err="1">
                <a:solidFill>
                  <a:schemeClr val="bg1"/>
                </a:solidFill>
                <a:latin typeface="Courier New" pitchFamily="49" charset="0"/>
                <a:ea typeface="MS PGothic" pitchFamily="34" charset="-128"/>
                <a:cs typeface="Courier New" pitchFamily="49" charset="0"/>
              </a:rPr>
              <a:t>rw_mutex</a:t>
            </a:r>
            <a:r>
              <a:rPr kumimoji="1" lang="en-US" sz="16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signal(</a:t>
            </a:r>
            <a:r>
              <a:rPr kumimoji="1" lang="en-US" sz="1600" b="1" kern="0" dirty="0" err="1">
                <a:solidFill>
                  <a:schemeClr val="bg1"/>
                </a:solidFill>
                <a:latin typeface="Courier New" pitchFamily="49" charset="0"/>
                <a:ea typeface="MS PGothic" pitchFamily="34" charset="-128"/>
                <a:cs typeface="Courier New" pitchFamily="49" charset="0"/>
              </a:rPr>
              <a:t>mutex</a:t>
            </a:r>
            <a:r>
              <a:rPr kumimoji="1" lang="en-US" sz="16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spcBef>
                <a:spcPct val="35000"/>
              </a:spcBef>
              <a:spcAft>
                <a:spcPct val="0"/>
              </a:spcAft>
              <a:buClr>
                <a:srgbClr val="993300"/>
              </a:buClr>
              <a:buSzPct val="90000"/>
              <a:buNone/>
            </a:pPr>
            <a:r>
              <a:rPr kumimoji="1" lang="en-US" sz="1600" b="1" kern="0" dirty="0">
                <a:solidFill>
                  <a:schemeClr val="bg1"/>
                </a:solidFill>
                <a:latin typeface="Courier New" pitchFamily="49" charset="0"/>
                <a:ea typeface="MS PGothic" pitchFamily="34" charset="-128"/>
                <a:cs typeface="Courier New" pitchFamily="49" charset="0"/>
              </a:rPr>
              <a:t>       } while (true);</a:t>
            </a:r>
            <a:r>
              <a:rPr kumimoji="1" lang="en-US" sz="1400" b="1" kern="0" dirty="0">
                <a:solidFill>
                  <a:schemeClr val="bg1"/>
                </a:solidFill>
                <a:latin typeface="Courier New" pitchFamily="49" charset="0"/>
                <a:ea typeface="MS PGothic" pitchFamily="34" charset="-128"/>
                <a:cs typeface="Courier New" pitchFamily="49" charset="0"/>
              </a:rPr>
              <a:t/>
            </a:r>
            <a:br>
              <a:rPr kumimoji="1" lang="en-US" sz="1400" b="1" kern="0" dirty="0">
                <a:solidFill>
                  <a:schemeClr val="bg1"/>
                </a:solidFill>
                <a:latin typeface="Courier New" pitchFamily="49" charset="0"/>
                <a:ea typeface="MS PGothic" pitchFamily="34" charset="-128"/>
                <a:cs typeface="Courier New" pitchFamily="49" charset="0"/>
              </a:rPr>
            </a:br>
            <a:endParaRPr kumimoji="1" lang="en-US" sz="1400" b="1"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lnSpc>
                <a:spcPct val="80000"/>
              </a:lnSpc>
              <a:spcBef>
                <a:spcPct val="35000"/>
              </a:spcBef>
              <a:spcAft>
                <a:spcPct val="0"/>
              </a:spcAft>
              <a:buClr>
                <a:srgbClr val="993300"/>
              </a:buClr>
              <a:buSzPct val="90000"/>
              <a:buNone/>
            </a:pPr>
            <a:endParaRPr kumimoji="1" lang="en-US" sz="1600" kern="0" dirty="0">
              <a:solidFill>
                <a:schemeClr val="accent2"/>
              </a:solidFill>
              <a:latin typeface="Helvetica"/>
              <a:ea typeface="MS PGothic" pitchFamily="34" charset="-128"/>
            </a:endParaRPr>
          </a:p>
        </p:txBody>
      </p:sp>
      <p:sp>
        <p:nvSpPr>
          <p:cNvPr id="3" name="Rectangle 2"/>
          <p:cNvSpPr>
            <a:spLocks noGrp="1" noChangeArrowheads="1"/>
          </p:cNvSpPr>
          <p:nvPr/>
        </p:nvSpPr>
        <p:spPr bwMode="auto">
          <a:xfrm>
            <a:off x="746125" y="838200"/>
            <a:ext cx="765175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Readers-Writers Problem (Cont.)</a:t>
            </a:r>
          </a:p>
        </p:txBody>
      </p:sp>
    </p:spTree>
    <p:extLst>
      <p:ext uri="{BB962C8B-B14F-4D97-AF65-F5344CB8AC3E}">
        <p14:creationId xmlns="" xmlns:p14="http://schemas.microsoft.com/office/powerpoint/2010/main" val="3803868445"/>
      </p:ext>
    </p:extLst>
  </p:cSld>
  <p:clrMapOvr>
    <a:masterClrMapping/>
  </p:clrMapOvr>
  <p:transition>
    <p:pull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b="1" i="1" kern="0" dirty="0">
                <a:solidFill>
                  <a:schemeClr val="bg1"/>
                </a:solidFill>
                <a:latin typeface="Helvetica"/>
                <a:ea typeface="MS PGothic" pitchFamily="34" charset="-128"/>
              </a:rPr>
              <a:t>First</a:t>
            </a:r>
            <a:r>
              <a:rPr kumimoji="1" lang="en-US" sz="1800" i="1" kern="0" dirty="0">
                <a:solidFill>
                  <a:schemeClr val="bg1"/>
                </a:solidFill>
                <a:latin typeface="Helvetica"/>
                <a:ea typeface="MS PGothic" pitchFamily="34" charset="-128"/>
              </a:rPr>
              <a:t>  </a:t>
            </a:r>
            <a:r>
              <a:rPr kumimoji="1" lang="en-US" sz="1800" kern="0" dirty="0">
                <a:solidFill>
                  <a:schemeClr val="bg1"/>
                </a:solidFill>
                <a:latin typeface="Helvetica"/>
                <a:ea typeface="MS PGothic" pitchFamily="34" charset="-128"/>
              </a:rPr>
              <a:t>variation – no reader kept waiting unless writer has permission to use shared object</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b="1" i="1" kern="0" dirty="0">
                <a:solidFill>
                  <a:schemeClr val="bg1"/>
                </a:solidFill>
                <a:latin typeface="Helvetica"/>
                <a:ea typeface="MS PGothic" pitchFamily="34" charset="-128"/>
              </a:rPr>
              <a:t>Second</a:t>
            </a:r>
            <a:r>
              <a:rPr kumimoji="1" lang="en-US" sz="1800" i="1" kern="0" dirty="0">
                <a:solidFill>
                  <a:schemeClr val="bg1"/>
                </a:solidFill>
                <a:latin typeface="Helvetica"/>
                <a:ea typeface="MS PGothic" pitchFamily="34" charset="-128"/>
              </a:rPr>
              <a:t> </a:t>
            </a:r>
            <a:r>
              <a:rPr kumimoji="1" lang="en-US" sz="1800" kern="0" dirty="0">
                <a:solidFill>
                  <a:schemeClr val="bg1"/>
                </a:solidFill>
                <a:latin typeface="Helvetica"/>
                <a:ea typeface="MS PGothic" pitchFamily="34" charset="-128"/>
              </a:rPr>
              <a:t>variation – once writer is ready, it performs the write ASAP</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Both may have starvation leading to even more variations</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Problem is solved on some systems by kernel providing reader-writer locks</a:t>
            </a:r>
          </a:p>
          <a:p>
            <a:endParaRPr lang="en-IN" dirty="0">
              <a:solidFill>
                <a:schemeClr val="bg1"/>
              </a:solidFill>
            </a:endParaRPr>
          </a:p>
        </p:txBody>
      </p:sp>
      <p:sp>
        <p:nvSpPr>
          <p:cNvPr id="3" name="Title 1"/>
          <p:cNvSpPr>
            <a:spLocks noGrp="1"/>
          </p:cNvSpPr>
          <p:nvPr/>
        </p:nvSpPr>
        <p:spPr bwMode="auto">
          <a:xfrm>
            <a:off x="732288" y="838200"/>
            <a:ext cx="767715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r>
              <a:rPr lang="en-US" dirty="0" smtClean="0">
                <a:solidFill>
                  <a:schemeClr val="accent2"/>
                </a:solidFill>
              </a:rPr>
              <a:t>Readers-Writers Problem Variations</a:t>
            </a:r>
          </a:p>
        </p:txBody>
      </p:sp>
    </p:spTree>
    <p:extLst>
      <p:ext uri="{BB962C8B-B14F-4D97-AF65-F5344CB8AC3E}">
        <p14:creationId xmlns="" xmlns:p14="http://schemas.microsoft.com/office/powerpoint/2010/main" val="2191397773"/>
      </p:ext>
    </p:extLst>
  </p:cSld>
  <p:clrMapOvr>
    <a:masterClrMapping/>
  </p:clrMapOvr>
  <p:transition>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1313" lvl="0" indent="-341313" eaLnBrk="0" fontAlgn="base" hangingPunct="0">
              <a:spcBef>
                <a:spcPct val="35000"/>
              </a:spcBef>
              <a:spcAft>
                <a:spcPct val="0"/>
              </a:spcAft>
              <a:buClr>
                <a:srgbClr val="993300"/>
              </a:buClr>
              <a:buSzPct val="90000"/>
              <a:buFont typeface="Monotype Sorts" pitchFamily="-84" charset="2"/>
              <a:buChar char="n"/>
              <a:tabLst>
                <a:tab pos="1365250" algn="l"/>
                <a:tab pos="1538288" algn="l"/>
              </a:tabLst>
            </a:pPr>
            <a:endParaRPr kumimoji="1" lang="en-US" sz="1600" kern="0" dirty="0" smtClean="0">
              <a:solidFill>
                <a:srgbClr val="000000"/>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Font typeface="Monotype Sorts" pitchFamily="-84" charset="2"/>
              <a:buChar char="n"/>
              <a:tabLst>
                <a:tab pos="1365250" algn="l"/>
                <a:tab pos="1538288" algn="l"/>
              </a:tabLst>
            </a:pPr>
            <a:endParaRPr kumimoji="1" lang="en-US" sz="1600" kern="0" dirty="0">
              <a:solidFill>
                <a:srgbClr val="000000"/>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Font typeface="Monotype Sorts" pitchFamily="-84" charset="2"/>
              <a:buChar char="n"/>
              <a:tabLst>
                <a:tab pos="1365250" algn="l"/>
                <a:tab pos="1538288" algn="l"/>
              </a:tabLst>
            </a:pPr>
            <a:endParaRPr kumimoji="1" lang="en-US" sz="1600" kern="0" dirty="0" smtClean="0">
              <a:solidFill>
                <a:srgbClr val="000000"/>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Font typeface="Monotype Sorts" pitchFamily="-84" charset="2"/>
              <a:buChar char="n"/>
              <a:tabLst>
                <a:tab pos="1365250" algn="l"/>
                <a:tab pos="1538288" algn="l"/>
              </a:tabLst>
            </a:pPr>
            <a:endParaRPr kumimoji="1" lang="en-US" sz="1600" kern="0" dirty="0">
              <a:solidFill>
                <a:srgbClr val="000000"/>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Font typeface="Monotype Sorts" pitchFamily="-84" charset="2"/>
              <a:buChar char="n"/>
              <a:tabLst>
                <a:tab pos="1365250" algn="l"/>
                <a:tab pos="1538288" algn="l"/>
              </a:tabLst>
            </a:pPr>
            <a:endParaRPr kumimoji="1" lang="en-US" sz="1600" kern="0" dirty="0" smtClean="0">
              <a:solidFill>
                <a:srgbClr val="000000"/>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Font typeface="Monotype Sorts" pitchFamily="-84" charset="2"/>
              <a:buChar char="n"/>
              <a:tabLst>
                <a:tab pos="1365250" algn="l"/>
                <a:tab pos="1538288" algn="l"/>
              </a:tabLst>
            </a:pPr>
            <a:endParaRPr kumimoji="1" lang="en-US" sz="1600" kern="0" dirty="0">
              <a:solidFill>
                <a:srgbClr val="000000"/>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Font typeface="Monotype Sorts" pitchFamily="-84" charset="2"/>
              <a:buChar char="n"/>
              <a:tabLst>
                <a:tab pos="1365250" algn="l"/>
                <a:tab pos="1538288" algn="l"/>
              </a:tabLst>
            </a:pPr>
            <a:endParaRPr kumimoji="1" lang="en-US" sz="1600" kern="0" dirty="0" smtClean="0">
              <a:solidFill>
                <a:srgbClr val="000000"/>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Font typeface="Monotype Sorts" pitchFamily="-84" charset="2"/>
              <a:buChar char="n"/>
              <a:tabLst>
                <a:tab pos="1365250" algn="l"/>
                <a:tab pos="1538288" algn="l"/>
              </a:tabLst>
            </a:pPr>
            <a:r>
              <a:rPr kumimoji="1" lang="en-US" sz="1600" kern="0" dirty="0" smtClean="0">
                <a:solidFill>
                  <a:schemeClr val="bg1"/>
                </a:solidFill>
                <a:latin typeface="Helvetica"/>
                <a:ea typeface="MS PGothic" pitchFamily="34" charset="-128"/>
              </a:rPr>
              <a:t>Philosophers </a:t>
            </a:r>
            <a:r>
              <a:rPr kumimoji="1" lang="en-US" sz="1600" kern="0" dirty="0">
                <a:solidFill>
                  <a:schemeClr val="bg1"/>
                </a:solidFill>
                <a:latin typeface="Helvetica"/>
                <a:ea typeface="MS PGothic" pitchFamily="34" charset="-128"/>
              </a:rPr>
              <a:t>spend their lives alternating thinking and eating</a:t>
            </a:r>
          </a:p>
          <a:p>
            <a:pPr marL="341313" lvl="0" indent="-341313" eaLnBrk="0" fontAlgn="base" hangingPunct="0">
              <a:spcBef>
                <a:spcPct val="35000"/>
              </a:spcBef>
              <a:spcAft>
                <a:spcPct val="0"/>
              </a:spcAft>
              <a:buClr>
                <a:srgbClr val="993300"/>
              </a:buClr>
              <a:buSzPct val="90000"/>
              <a:buFont typeface="Monotype Sorts" pitchFamily="-84" charset="2"/>
              <a:buChar char="n"/>
              <a:tabLst>
                <a:tab pos="1365250" algn="l"/>
                <a:tab pos="1538288" algn="l"/>
              </a:tabLst>
            </a:pPr>
            <a:r>
              <a:rPr kumimoji="1" lang="en-US" sz="1600" kern="0" dirty="0">
                <a:solidFill>
                  <a:schemeClr val="bg1"/>
                </a:solidFill>
                <a:latin typeface="Helvetica"/>
                <a:ea typeface="MS PGothic" pitchFamily="34" charset="-128"/>
              </a:rPr>
              <a:t>Don</a:t>
            </a:r>
            <a:r>
              <a:rPr kumimoji="1" lang="en-US" altLang="en-US" sz="1600" kern="0" dirty="0">
                <a:solidFill>
                  <a:schemeClr val="bg1"/>
                </a:solidFill>
                <a:latin typeface="Helvetica"/>
                <a:ea typeface="MS PGothic" pitchFamily="34" charset="-128"/>
              </a:rPr>
              <a:t>’</a:t>
            </a:r>
            <a:r>
              <a:rPr kumimoji="1" lang="en-US" altLang="ja-JP" sz="1600" kern="0" dirty="0">
                <a:solidFill>
                  <a:schemeClr val="bg1"/>
                </a:solidFill>
                <a:latin typeface="Helvetica"/>
                <a:ea typeface="MS PGothic" pitchFamily="34" charset="-128"/>
              </a:rPr>
              <a:t>t interact with their neighbors, occasionally try to pick up 2 chopsticks (one at a time) to eat from bowl</a:t>
            </a:r>
          </a:p>
          <a:p>
            <a:pPr marL="741363" lvl="1" indent="-284163" eaLnBrk="0" fontAlgn="base" hangingPunct="0">
              <a:spcBef>
                <a:spcPct val="35000"/>
              </a:spcBef>
              <a:spcAft>
                <a:spcPct val="0"/>
              </a:spcAft>
              <a:buClr>
                <a:srgbClr val="CC6600"/>
              </a:buClr>
              <a:buSzPct val="80000"/>
              <a:buFont typeface="Monotype Sorts" pitchFamily="-84" charset="2"/>
              <a:buChar char="l"/>
              <a:tabLst>
                <a:tab pos="1365250" algn="l"/>
                <a:tab pos="1538288" algn="l"/>
              </a:tabLst>
            </a:pPr>
            <a:r>
              <a:rPr kumimoji="1" lang="en-US" sz="1600" kern="0" dirty="0">
                <a:solidFill>
                  <a:schemeClr val="bg1"/>
                </a:solidFill>
                <a:latin typeface="Helvetica"/>
                <a:ea typeface="MS PGothic" pitchFamily="34" charset="-128"/>
              </a:rPr>
              <a:t>Need both to eat, then release both when done</a:t>
            </a:r>
          </a:p>
          <a:p>
            <a:pPr marL="341313" lvl="0" indent="-341313" eaLnBrk="0" fontAlgn="base" hangingPunct="0">
              <a:spcBef>
                <a:spcPct val="35000"/>
              </a:spcBef>
              <a:spcAft>
                <a:spcPct val="0"/>
              </a:spcAft>
              <a:buClr>
                <a:srgbClr val="993300"/>
              </a:buClr>
              <a:buSzPct val="90000"/>
              <a:buFont typeface="Monotype Sorts" pitchFamily="-84" charset="2"/>
              <a:buChar char="n"/>
              <a:tabLst>
                <a:tab pos="1365250" algn="l"/>
                <a:tab pos="1538288" algn="l"/>
              </a:tabLst>
            </a:pPr>
            <a:r>
              <a:rPr kumimoji="1" lang="en-US" sz="1600" kern="0" dirty="0">
                <a:solidFill>
                  <a:schemeClr val="bg1"/>
                </a:solidFill>
                <a:latin typeface="Helvetica"/>
                <a:ea typeface="MS PGothic" pitchFamily="34" charset="-128"/>
              </a:rPr>
              <a:t>In the case of 5 philosophers</a:t>
            </a:r>
          </a:p>
          <a:p>
            <a:pPr marL="741363" lvl="1" indent="-284163" eaLnBrk="0" fontAlgn="base" hangingPunct="0">
              <a:spcBef>
                <a:spcPct val="35000"/>
              </a:spcBef>
              <a:spcAft>
                <a:spcPct val="0"/>
              </a:spcAft>
              <a:buClr>
                <a:srgbClr val="CC6600"/>
              </a:buClr>
              <a:buSzPct val="80000"/>
              <a:buFont typeface="Monotype Sorts" pitchFamily="-84" charset="2"/>
              <a:buChar char="l"/>
              <a:tabLst>
                <a:tab pos="1365250" algn="l"/>
                <a:tab pos="1538288" algn="l"/>
              </a:tabLst>
            </a:pPr>
            <a:r>
              <a:rPr kumimoji="1" lang="en-US" sz="1600" kern="0" dirty="0">
                <a:solidFill>
                  <a:schemeClr val="bg1"/>
                </a:solidFill>
                <a:latin typeface="Helvetica"/>
                <a:ea typeface="MS PGothic" pitchFamily="34" charset="-128"/>
              </a:rPr>
              <a:t>Shared data </a:t>
            </a:r>
          </a:p>
          <a:p>
            <a:pPr marL="1084263" lvl="2" indent="-227013" eaLnBrk="0" fontAlgn="base" hangingPunct="0">
              <a:spcBef>
                <a:spcPct val="35000"/>
              </a:spcBef>
              <a:spcAft>
                <a:spcPct val="0"/>
              </a:spcAft>
              <a:buClr>
                <a:srgbClr val="009900"/>
              </a:buClr>
              <a:buSzPct val="75000"/>
              <a:buFont typeface="Webdings" pitchFamily="18" charset="2"/>
              <a:buChar char="4"/>
              <a:tabLst>
                <a:tab pos="1365250" algn="l"/>
                <a:tab pos="1538288" algn="l"/>
              </a:tabLst>
            </a:pPr>
            <a:r>
              <a:rPr kumimoji="1" lang="en-US" sz="1600" kern="0" dirty="0">
                <a:solidFill>
                  <a:schemeClr val="bg1"/>
                </a:solidFill>
                <a:latin typeface="Helvetica"/>
                <a:ea typeface="MS PGothic" pitchFamily="34" charset="-128"/>
              </a:rPr>
              <a:t>Bowl of rice (data set)</a:t>
            </a:r>
          </a:p>
          <a:p>
            <a:pPr marL="1084263" lvl="2" indent="-227013" eaLnBrk="0" fontAlgn="base" hangingPunct="0">
              <a:spcBef>
                <a:spcPct val="35000"/>
              </a:spcBef>
              <a:spcAft>
                <a:spcPct val="0"/>
              </a:spcAft>
              <a:buClr>
                <a:srgbClr val="009900"/>
              </a:buClr>
              <a:buSzPct val="75000"/>
              <a:buFont typeface="Webdings" pitchFamily="18" charset="2"/>
              <a:buChar char="4"/>
              <a:tabLst>
                <a:tab pos="1365250" algn="l"/>
                <a:tab pos="1538288" algn="l"/>
              </a:tabLst>
            </a:pPr>
            <a:r>
              <a:rPr kumimoji="1" lang="en-US" sz="1600" kern="0" dirty="0">
                <a:solidFill>
                  <a:schemeClr val="bg1"/>
                </a:solidFill>
                <a:latin typeface="Helvetica"/>
                <a:ea typeface="MS PGothic" pitchFamily="34" charset="-128"/>
              </a:rPr>
              <a:t>Semaphore chopstick [5] initialized to 1</a:t>
            </a:r>
          </a:p>
          <a:p>
            <a:endParaRPr lang="en-IN" dirty="0">
              <a:solidFill>
                <a:schemeClr val="accent2"/>
              </a:solidFill>
            </a:endParaRPr>
          </a:p>
        </p:txBody>
      </p:sp>
      <p:sp>
        <p:nvSpPr>
          <p:cNvPr id="3" name="Rectangle 2"/>
          <p:cNvSpPr>
            <a:spLocks noGrp="1" noChangeArrowheads="1"/>
          </p:cNvSpPr>
          <p:nvPr/>
        </p:nvSpPr>
        <p:spPr bwMode="auto">
          <a:xfrm>
            <a:off x="740012" y="762000"/>
            <a:ext cx="76708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Dining-Philosophers Problem</a:t>
            </a:r>
          </a:p>
        </p:txBody>
      </p:sp>
      <p:pic>
        <p:nvPicPr>
          <p:cNvPr id="4" name="Picture 3" descr="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51972" y="1752600"/>
            <a:ext cx="2208212" cy="19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228133878"/>
      </p:ext>
    </p:extLst>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5486400" cy="914400"/>
          </a:xfrm>
        </p:spPr>
        <p:txBody>
          <a:bodyPr>
            <a:normAutofit/>
          </a:bodyPr>
          <a:lstStyle/>
          <a:p>
            <a:r>
              <a:rPr lang="en-US" sz="3200" b="1" kern="0" dirty="0">
                <a:solidFill>
                  <a:schemeClr val="accent2"/>
                </a:solidFill>
                <a:latin typeface="Arial"/>
                <a:ea typeface="MS PGothic" pitchFamily="34" charset="-128"/>
              </a:rPr>
              <a:t>Background</a:t>
            </a:r>
            <a:endParaRPr lang="en-US" sz="3600" dirty="0">
              <a:solidFill>
                <a:schemeClr val="accent2"/>
              </a:solidFill>
            </a:endParaRPr>
          </a:p>
        </p:txBody>
      </p:sp>
      <p:sp>
        <p:nvSpPr>
          <p:cNvPr id="9" name="Rectangle 8"/>
          <p:cNvSpPr>
            <a:spLocks noGrp="1" noChangeArrowheads="1"/>
          </p:cNvSpPr>
          <p:nvPr/>
        </p:nvSpPr>
        <p:spPr bwMode="auto">
          <a:xfrm>
            <a:off x="1125537" y="1143000"/>
            <a:ext cx="6892925" cy="4860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1313" marR="0" lvl="0" indent="-341313"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Processes can execute concurrently</a:t>
            </a:r>
          </a:p>
          <a:p>
            <a:pPr marL="741363" marR="0" lvl="1" indent="-284163"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May be interrupted at any time, partially completing execution</a:t>
            </a:r>
          </a:p>
          <a:p>
            <a:pPr marL="341313" marR="0" lvl="0" indent="-341313"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Concurrent access to shared data may result in data inconsistency</a:t>
            </a:r>
          </a:p>
          <a:p>
            <a:pPr marL="341313" marR="0" lvl="0" indent="-341313"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Maintaining data consistency requires mechanisms to ensure the orderly execution of cooperating processes</a:t>
            </a:r>
          </a:p>
          <a:p>
            <a:pPr marL="341313" marR="0" lvl="0" indent="-341313"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Illustration of the problem:</a:t>
            </a:r>
            <a:b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b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Suppose that we wanted to provide a solution to the consumer-producer problem that fills </a:t>
            </a:r>
            <a:r>
              <a:rPr kumimoji="1" lang="en-US" sz="1800" b="1" i="1" u="none" strike="noStrike" kern="0" cap="none" spc="0" normalizeH="0" baseline="0" noProof="0" dirty="0" smtClean="0">
                <a:ln>
                  <a:noFill/>
                </a:ln>
                <a:solidFill>
                  <a:schemeClr val="bg1"/>
                </a:solidFill>
                <a:effectLst/>
                <a:uLnTx/>
                <a:uFillTx/>
                <a:latin typeface="Helvetica"/>
                <a:ea typeface="MS PGothic" pitchFamily="34" charset="-128"/>
              </a:rPr>
              <a:t>all</a:t>
            </a: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 the buffers. We can do so by having an integer </a:t>
            </a:r>
            <a:r>
              <a:rPr kumimoji="1" lang="en-US" sz="1800" b="1" i="0" u="none" strike="noStrike" kern="0" cap="none" spc="0" normalizeH="0" baseline="0" noProof="0" dirty="0" smtClean="0">
                <a:ln>
                  <a:noFill/>
                </a:ln>
                <a:solidFill>
                  <a:schemeClr val="bg1"/>
                </a:solidFill>
                <a:effectLst/>
                <a:uLnTx/>
                <a:uFillTx/>
                <a:latin typeface="Courier" pitchFamily="-84" charset="0"/>
                <a:ea typeface="MS PGothic" pitchFamily="34" charset="-128"/>
              </a:rPr>
              <a:t>counter</a:t>
            </a:r>
            <a:r>
              <a:rPr kumimoji="1" lang="en-US" sz="1800" b="1" i="0" u="none" strike="noStrike" kern="0" cap="none" spc="0" normalizeH="0" baseline="0" noProof="0" dirty="0" smtClean="0">
                <a:ln>
                  <a:noFill/>
                </a:ln>
                <a:solidFill>
                  <a:schemeClr val="bg1"/>
                </a:solidFill>
                <a:effectLst/>
                <a:uLnTx/>
                <a:uFillTx/>
                <a:latin typeface="Helvetica"/>
                <a:ea typeface="MS PGothic" pitchFamily="34" charset="-128"/>
              </a:rPr>
              <a:t> </a:t>
            </a: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that keeps track of the number of full buffers.  Initially, </a:t>
            </a:r>
            <a:r>
              <a:rPr kumimoji="1" lang="en-US" sz="1800" b="1" i="0" u="none" strike="noStrike" kern="0" cap="none" spc="0" normalizeH="0" baseline="0" noProof="0" dirty="0" smtClean="0">
                <a:ln>
                  <a:noFill/>
                </a:ln>
                <a:solidFill>
                  <a:schemeClr val="bg1"/>
                </a:solidFill>
                <a:effectLst/>
                <a:uLnTx/>
                <a:uFillTx/>
                <a:latin typeface="Courier" pitchFamily="-84" charset="0"/>
                <a:ea typeface="MS PGothic" pitchFamily="34" charset="-128"/>
              </a:rPr>
              <a:t>counter</a:t>
            </a:r>
            <a:r>
              <a:rPr kumimoji="1" lang="en-US" sz="1800" b="0" i="0" u="none" strike="noStrike" kern="0" cap="none" spc="0" normalizeH="0" baseline="0" noProof="0" dirty="0" smtClean="0">
                <a:ln>
                  <a:noFill/>
                </a:ln>
                <a:solidFill>
                  <a:schemeClr val="bg1"/>
                </a:solidFill>
                <a:effectLst/>
                <a:uLnTx/>
                <a:uFillTx/>
                <a:latin typeface="Courier" pitchFamily="-84" charset="0"/>
                <a:ea typeface="MS PGothic" pitchFamily="34" charset="-128"/>
              </a:rPr>
              <a:t> </a:t>
            </a:r>
            <a:r>
              <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rPr>
              <a:t>is set to 0. It is incremented by the producer after it produces a new buffer and is decremented by the consumer after it consumes a buffer.</a:t>
            </a:r>
          </a:p>
        </p:txBody>
      </p:sp>
    </p:spTree>
  </p:cSld>
  <p:clrMapOvr>
    <a:masterClrMapping/>
  </p:clrMapOvr>
  <p:transition>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76238" lvl="0" indent="-376238" eaLnBrk="0" fontAlgn="base" hangingPunct="0">
              <a:lnSpc>
                <a:spcPct val="90000"/>
              </a:lnSpc>
              <a:spcBef>
                <a:spcPct val="35000"/>
              </a:spcBef>
              <a:spcAft>
                <a:spcPct val="0"/>
              </a:spcAft>
              <a:buClr>
                <a:srgbClr val="993300"/>
              </a:buClr>
              <a:buSzPct val="90000"/>
              <a:buFont typeface="Monotype Sorts" pitchFamily="-84" charset="2"/>
              <a:buChar char="n"/>
              <a:tabLst>
                <a:tab pos="1709738" algn="l"/>
                <a:tab pos="2001838" algn="l"/>
                <a:tab pos="2227263" algn="l"/>
                <a:tab pos="2454275" algn="l"/>
              </a:tabLst>
            </a:pPr>
            <a:r>
              <a:rPr kumimoji="1" lang="en-US" sz="1800" kern="0" dirty="0">
                <a:solidFill>
                  <a:schemeClr val="bg1"/>
                </a:solidFill>
                <a:latin typeface="Helvetica"/>
                <a:ea typeface="MS PGothic" pitchFamily="34" charset="-128"/>
              </a:rPr>
              <a:t>The structure of Philosopher</a:t>
            </a:r>
            <a:r>
              <a:rPr kumimoji="1" lang="en-US" sz="1800" i="1" kern="0" dirty="0">
                <a:solidFill>
                  <a:schemeClr val="bg1"/>
                </a:solidFill>
                <a:latin typeface="Helvetica"/>
                <a:ea typeface="MS PGothic" pitchFamily="34" charset="-128"/>
              </a:rPr>
              <a:t> i</a:t>
            </a:r>
            <a:r>
              <a:rPr kumimoji="1" lang="en-US" sz="1800" kern="0" dirty="0">
                <a:solidFill>
                  <a:schemeClr val="bg1"/>
                </a:solidFill>
                <a:latin typeface="Helvetica"/>
                <a:ea typeface="MS PGothic" pitchFamily="34" charset="-128"/>
              </a:rPr>
              <a:t>:</a:t>
            </a:r>
          </a:p>
          <a:p>
            <a:pPr marL="1195388" lvl="2" indent="-338138" eaLnBrk="0" fontAlgn="base" hangingPunct="0">
              <a:lnSpc>
                <a:spcPct val="90000"/>
              </a:lnSpc>
              <a:spcBef>
                <a:spcPct val="35000"/>
              </a:spcBef>
              <a:spcAft>
                <a:spcPct val="0"/>
              </a:spcAft>
              <a:buClr>
                <a:srgbClr val="009900"/>
              </a:buClr>
              <a:buSzPct val="75000"/>
              <a:buNone/>
              <a:tabLst>
                <a:tab pos="1709738" algn="l"/>
                <a:tab pos="2001838" algn="l"/>
                <a:tab pos="2227263" algn="l"/>
                <a:tab pos="2454275" algn="l"/>
              </a:tabLst>
            </a:pPr>
            <a:r>
              <a:rPr kumimoji="1" lang="en-US" sz="1600" b="1" kern="0" dirty="0">
                <a:solidFill>
                  <a:schemeClr val="bg1"/>
                </a:solidFill>
                <a:latin typeface="Courier New" pitchFamily="49" charset="0"/>
                <a:ea typeface="MS PGothic" pitchFamily="34" charset="-128"/>
              </a:rPr>
              <a:t>do { </a:t>
            </a:r>
          </a:p>
          <a:p>
            <a:pPr marL="1195388" lvl="2" indent="-338138" eaLnBrk="0" fontAlgn="base" hangingPunct="0">
              <a:lnSpc>
                <a:spcPct val="90000"/>
              </a:lnSpc>
              <a:spcBef>
                <a:spcPct val="35000"/>
              </a:spcBef>
              <a:spcAft>
                <a:spcPct val="0"/>
              </a:spcAft>
              <a:buClr>
                <a:srgbClr val="009900"/>
              </a:buClr>
              <a:buSzPct val="75000"/>
              <a:buNone/>
              <a:tabLst>
                <a:tab pos="1709738" algn="l"/>
                <a:tab pos="2001838" algn="l"/>
                <a:tab pos="2227263" algn="l"/>
                <a:tab pos="2454275" algn="l"/>
              </a:tabLst>
            </a:pPr>
            <a:r>
              <a:rPr kumimoji="1" lang="en-US" sz="1600" b="1" kern="0" dirty="0">
                <a:solidFill>
                  <a:schemeClr val="bg1"/>
                </a:solidFill>
                <a:latin typeface="Courier New" pitchFamily="49" charset="0"/>
                <a:ea typeface="MS PGothic" pitchFamily="34" charset="-128"/>
              </a:rPr>
              <a:t>    wait (chopstick[i] );</a:t>
            </a:r>
          </a:p>
          <a:p>
            <a:pPr marL="1195388" lvl="2" indent="-338138" eaLnBrk="0" fontAlgn="base" hangingPunct="0">
              <a:lnSpc>
                <a:spcPct val="90000"/>
              </a:lnSpc>
              <a:spcBef>
                <a:spcPct val="35000"/>
              </a:spcBef>
              <a:spcAft>
                <a:spcPct val="0"/>
              </a:spcAft>
              <a:buClr>
                <a:srgbClr val="009900"/>
              </a:buClr>
              <a:buSzPct val="75000"/>
              <a:buNone/>
              <a:tabLst>
                <a:tab pos="1709738" algn="l"/>
                <a:tab pos="2001838" algn="l"/>
                <a:tab pos="2227263" algn="l"/>
                <a:tab pos="2454275" algn="l"/>
              </a:tabLst>
            </a:pPr>
            <a:r>
              <a:rPr kumimoji="1" lang="en-US" sz="1600" b="1" kern="0" dirty="0">
                <a:solidFill>
                  <a:schemeClr val="bg1"/>
                </a:solidFill>
                <a:latin typeface="Courier New" pitchFamily="49" charset="0"/>
                <a:ea typeface="MS PGothic" pitchFamily="34" charset="-128"/>
              </a:rPr>
              <a:t>	  wait (</a:t>
            </a:r>
            <a:r>
              <a:rPr kumimoji="1" lang="en-US" sz="1600" b="1" kern="0" dirty="0" err="1">
                <a:solidFill>
                  <a:schemeClr val="bg1"/>
                </a:solidFill>
                <a:latin typeface="Courier New" pitchFamily="49" charset="0"/>
                <a:ea typeface="MS PGothic" pitchFamily="34" charset="-128"/>
              </a:rPr>
              <a:t>chopStick</a:t>
            </a:r>
            <a:r>
              <a:rPr kumimoji="1" lang="en-US" sz="1600" b="1" kern="0" dirty="0">
                <a:solidFill>
                  <a:schemeClr val="bg1"/>
                </a:solidFill>
                <a:latin typeface="Courier New" pitchFamily="49" charset="0"/>
                <a:ea typeface="MS PGothic" pitchFamily="34" charset="-128"/>
              </a:rPr>
              <a:t>[ (i + 1) % 5] );</a:t>
            </a:r>
          </a:p>
          <a:p>
            <a:pPr marL="1195388" lvl="2" indent="-338138" eaLnBrk="0" fontAlgn="base" hangingPunct="0">
              <a:lnSpc>
                <a:spcPct val="90000"/>
              </a:lnSpc>
              <a:spcBef>
                <a:spcPct val="35000"/>
              </a:spcBef>
              <a:spcAft>
                <a:spcPct val="0"/>
              </a:spcAft>
              <a:buClr>
                <a:srgbClr val="009900"/>
              </a:buClr>
              <a:buSzPct val="75000"/>
              <a:buNone/>
              <a:tabLst>
                <a:tab pos="1709738" algn="l"/>
                <a:tab pos="2001838" algn="l"/>
                <a:tab pos="2227263" algn="l"/>
                <a:tab pos="2454275" algn="l"/>
              </a:tabLst>
            </a:pPr>
            <a:r>
              <a:rPr kumimoji="1" lang="en-US" sz="1600" b="1" kern="0" dirty="0">
                <a:solidFill>
                  <a:schemeClr val="bg1"/>
                </a:solidFill>
                <a:latin typeface="Courier New" pitchFamily="49" charset="0"/>
                <a:ea typeface="MS PGothic" pitchFamily="34" charset="-128"/>
              </a:rPr>
              <a:t>	</a:t>
            </a:r>
          </a:p>
          <a:p>
            <a:pPr marL="1195388" lvl="2" indent="-338138" eaLnBrk="0" fontAlgn="base" hangingPunct="0">
              <a:lnSpc>
                <a:spcPct val="90000"/>
              </a:lnSpc>
              <a:spcBef>
                <a:spcPct val="35000"/>
              </a:spcBef>
              <a:spcAft>
                <a:spcPct val="0"/>
              </a:spcAft>
              <a:buClr>
                <a:srgbClr val="009900"/>
              </a:buClr>
              <a:buSzPct val="75000"/>
              <a:buNone/>
              <a:tabLst>
                <a:tab pos="1709738" algn="l"/>
                <a:tab pos="2001838" algn="l"/>
                <a:tab pos="2227263" algn="l"/>
                <a:tab pos="2454275" algn="l"/>
              </a:tabLst>
            </a:pPr>
            <a:r>
              <a:rPr kumimoji="1" lang="en-US" sz="1600" b="1" kern="0" dirty="0">
                <a:solidFill>
                  <a:schemeClr val="bg1"/>
                </a:solidFill>
                <a:latin typeface="Courier New" pitchFamily="49" charset="0"/>
                <a:ea typeface="MS PGothic" pitchFamily="34" charset="-128"/>
              </a:rPr>
              <a:t>	             //  eat</a:t>
            </a:r>
          </a:p>
          <a:p>
            <a:pPr marL="1195388" lvl="2" indent="-338138" eaLnBrk="0" fontAlgn="base" hangingPunct="0">
              <a:lnSpc>
                <a:spcPct val="90000"/>
              </a:lnSpc>
              <a:spcBef>
                <a:spcPct val="35000"/>
              </a:spcBef>
              <a:spcAft>
                <a:spcPct val="0"/>
              </a:spcAft>
              <a:buClr>
                <a:srgbClr val="009900"/>
              </a:buClr>
              <a:buSzPct val="75000"/>
              <a:buNone/>
              <a:tabLst>
                <a:tab pos="1709738" algn="l"/>
                <a:tab pos="2001838" algn="l"/>
                <a:tab pos="2227263" algn="l"/>
                <a:tab pos="2454275" algn="l"/>
              </a:tabLst>
            </a:pPr>
            <a:endParaRPr kumimoji="1" lang="en-US" sz="1600" b="1" kern="0" dirty="0">
              <a:solidFill>
                <a:schemeClr val="bg1"/>
              </a:solidFill>
              <a:latin typeface="Courier New" pitchFamily="49" charset="0"/>
              <a:ea typeface="MS PGothic" pitchFamily="34" charset="-128"/>
            </a:endParaRPr>
          </a:p>
          <a:p>
            <a:pPr marL="1195388" lvl="2" indent="-338138" eaLnBrk="0" fontAlgn="base" hangingPunct="0">
              <a:lnSpc>
                <a:spcPct val="90000"/>
              </a:lnSpc>
              <a:spcBef>
                <a:spcPct val="35000"/>
              </a:spcBef>
              <a:spcAft>
                <a:spcPct val="0"/>
              </a:spcAft>
              <a:buClr>
                <a:srgbClr val="009900"/>
              </a:buClr>
              <a:buSzPct val="75000"/>
              <a:buNone/>
              <a:tabLst>
                <a:tab pos="1709738" algn="l"/>
                <a:tab pos="2001838" algn="l"/>
                <a:tab pos="2227263" algn="l"/>
                <a:tab pos="2454275" algn="l"/>
              </a:tabLst>
            </a:pPr>
            <a:r>
              <a:rPr kumimoji="1" lang="en-US" sz="1600" b="1" kern="0" dirty="0">
                <a:solidFill>
                  <a:schemeClr val="bg1"/>
                </a:solidFill>
                <a:latin typeface="Courier New" pitchFamily="49" charset="0"/>
                <a:ea typeface="MS PGothic" pitchFamily="34" charset="-128"/>
              </a:rPr>
              <a:t>	  signal (chopstick[i] );</a:t>
            </a:r>
          </a:p>
          <a:p>
            <a:pPr marL="1195388" lvl="2" indent="-338138" eaLnBrk="0" fontAlgn="base" hangingPunct="0">
              <a:lnSpc>
                <a:spcPct val="90000"/>
              </a:lnSpc>
              <a:spcBef>
                <a:spcPct val="35000"/>
              </a:spcBef>
              <a:spcAft>
                <a:spcPct val="0"/>
              </a:spcAft>
              <a:buClr>
                <a:srgbClr val="009900"/>
              </a:buClr>
              <a:buSzPct val="75000"/>
              <a:buNone/>
              <a:tabLst>
                <a:tab pos="1709738" algn="l"/>
                <a:tab pos="2001838" algn="l"/>
                <a:tab pos="2227263" algn="l"/>
                <a:tab pos="2454275" algn="l"/>
              </a:tabLst>
            </a:pPr>
            <a:r>
              <a:rPr kumimoji="1" lang="en-US" sz="1600" b="1" kern="0" dirty="0">
                <a:solidFill>
                  <a:schemeClr val="bg1"/>
                </a:solidFill>
                <a:latin typeface="Courier New" pitchFamily="49" charset="0"/>
                <a:ea typeface="MS PGothic" pitchFamily="34" charset="-128"/>
              </a:rPr>
              <a:t>	  signal (chopstick[ (i + 1) % 5] );</a:t>
            </a:r>
          </a:p>
          <a:p>
            <a:pPr marL="1195388" lvl="2" indent="-338138" eaLnBrk="0" fontAlgn="base" hangingPunct="0">
              <a:lnSpc>
                <a:spcPct val="90000"/>
              </a:lnSpc>
              <a:spcBef>
                <a:spcPct val="35000"/>
              </a:spcBef>
              <a:spcAft>
                <a:spcPct val="0"/>
              </a:spcAft>
              <a:buClr>
                <a:srgbClr val="009900"/>
              </a:buClr>
              <a:buSzPct val="75000"/>
              <a:buNone/>
              <a:tabLst>
                <a:tab pos="1709738" algn="l"/>
                <a:tab pos="2001838" algn="l"/>
                <a:tab pos="2227263" algn="l"/>
                <a:tab pos="2454275" algn="l"/>
              </a:tabLst>
            </a:pPr>
            <a:r>
              <a:rPr kumimoji="1" lang="en-US" sz="1600" b="1" kern="0" dirty="0">
                <a:solidFill>
                  <a:schemeClr val="bg1"/>
                </a:solidFill>
                <a:latin typeface="Courier New" pitchFamily="49" charset="0"/>
                <a:ea typeface="MS PGothic" pitchFamily="34" charset="-128"/>
              </a:rPr>
              <a:t>	</a:t>
            </a:r>
          </a:p>
          <a:p>
            <a:pPr marL="1195388" lvl="2" indent="-338138" eaLnBrk="0" fontAlgn="base" hangingPunct="0">
              <a:lnSpc>
                <a:spcPct val="90000"/>
              </a:lnSpc>
              <a:spcBef>
                <a:spcPct val="35000"/>
              </a:spcBef>
              <a:spcAft>
                <a:spcPct val="0"/>
              </a:spcAft>
              <a:buClr>
                <a:srgbClr val="009900"/>
              </a:buClr>
              <a:buSzPct val="75000"/>
              <a:buNone/>
              <a:tabLst>
                <a:tab pos="1709738" algn="l"/>
                <a:tab pos="2001838" algn="l"/>
                <a:tab pos="2227263" algn="l"/>
                <a:tab pos="2454275" algn="l"/>
              </a:tabLst>
            </a:pPr>
            <a:r>
              <a:rPr kumimoji="1" lang="en-US" sz="1600" b="1" kern="0" dirty="0">
                <a:solidFill>
                  <a:schemeClr val="bg1"/>
                </a:solidFill>
                <a:latin typeface="Courier New" pitchFamily="49" charset="0"/>
                <a:ea typeface="MS PGothic" pitchFamily="34" charset="-128"/>
              </a:rPr>
              <a:t>                 //  think</a:t>
            </a:r>
          </a:p>
          <a:p>
            <a:pPr marL="1195388" lvl="2" indent="-338138" eaLnBrk="0" fontAlgn="base" hangingPunct="0">
              <a:lnSpc>
                <a:spcPct val="90000"/>
              </a:lnSpc>
              <a:spcBef>
                <a:spcPct val="35000"/>
              </a:spcBef>
              <a:spcAft>
                <a:spcPct val="0"/>
              </a:spcAft>
              <a:buClr>
                <a:srgbClr val="009900"/>
              </a:buClr>
              <a:buSzPct val="75000"/>
              <a:buNone/>
              <a:tabLst>
                <a:tab pos="1709738" algn="l"/>
                <a:tab pos="2001838" algn="l"/>
                <a:tab pos="2227263" algn="l"/>
                <a:tab pos="2454275" algn="l"/>
              </a:tabLst>
            </a:pPr>
            <a:endParaRPr kumimoji="1" lang="en-US" sz="1800" b="1" kern="0" dirty="0">
              <a:solidFill>
                <a:schemeClr val="bg1"/>
              </a:solidFill>
              <a:latin typeface="Courier New" pitchFamily="49" charset="0"/>
              <a:ea typeface="MS PGothic" pitchFamily="34" charset="-128"/>
            </a:endParaRPr>
          </a:p>
          <a:p>
            <a:pPr marL="1195388" lvl="2" indent="-338138" eaLnBrk="0" fontAlgn="base" hangingPunct="0">
              <a:lnSpc>
                <a:spcPct val="90000"/>
              </a:lnSpc>
              <a:spcBef>
                <a:spcPct val="35000"/>
              </a:spcBef>
              <a:spcAft>
                <a:spcPct val="0"/>
              </a:spcAft>
              <a:buClr>
                <a:srgbClr val="009900"/>
              </a:buClr>
              <a:buSzPct val="75000"/>
              <a:buNone/>
              <a:tabLst>
                <a:tab pos="1709738" algn="l"/>
                <a:tab pos="2001838" algn="l"/>
                <a:tab pos="2227263" algn="l"/>
                <a:tab pos="2454275" algn="l"/>
              </a:tabLst>
            </a:pPr>
            <a:r>
              <a:rPr kumimoji="1" lang="en-US" sz="1600" b="1" kern="0" dirty="0">
                <a:solidFill>
                  <a:schemeClr val="bg1"/>
                </a:solidFill>
                <a:latin typeface="Courier New" pitchFamily="49" charset="0"/>
                <a:ea typeface="MS PGothic" pitchFamily="34" charset="-128"/>
              </a:rPr>
              <a:t>} while (TRUE);</a:t>
            </a:r>
            <a:endParaRPr kumimoji="1" lang="en-US" sz="1600" kern="0" dirty="0">
              <a:solidFill>
                <a:schemeClr val="bg1"/>
              </a:solidFill>
              <a:latin typeface="Helvetica"/>
              <a:ea typeface="MS PGothic" pitchFamily="34" charset="-128"/>
            </a:endParaRPr>
          </a:p>
          <a:p>
            <a:pPr marL="376238" lvl="0" indent="-376238" eaLnBrk="0" fontAlgn="base" hangingPunct="0">
              <a:lnSpc>
                <a:spcPct val="90000"/>
              </a:lnSpc>
              <a:spcBef>
                <a:spcPct val="35000"/>
              </a:spcBef>
              <a:spcAft>
                <a:spcPct val="0"/>
              </a:spcAft>
              <a:buClr>
                <a:srgbClr val="993300"/>
              </a:buClr>
              <a:buSzPct val="90000"/>
              <a:buFont typeface="Monotype Sorts" pitchFamily="-84" charset="2"/>
              <a:buChar char="n"/>
              <a:tabLst>
                <a:tab pos="1709738" algn="l"/>
                <a:tab pos="2001838" algn="l"/>
                <a:tab pos="2227263" algn="l"/>
                <a:tab pos="2454275" algn="l"/>
              </a:tabLst>
            </a:pPr>
            <a:r>
              <a:rPr kumimoji="1" lang="en-US" sz="1800" kern="0" dirty="0">
                <a:solidFill>
                  <a:schemeClr val="bg1"/>
                </a:solidFill>
                <a:latin typeface="Helvetica"/>
                <a:ea typeface="MS PGothic" pitchFamily="34" charset="-128"/>
              </a:rPr>
              <a:t>  What is the problem with this algorithm?</a:t>
            </a:r>
          </a:p>
          <a:p>
            <a:pPr marL="1195388" lvl="2" indent="-338138" eaLnBrk="0" fontAlgn="base" hangingPunct="0">
              <a:lnSpc>
                <a:spcPct val="90000"/>
              </a:lnSpc>
              <a:spcBef>
                <a:spcPct val="35000"/>
              </a:spcBef>
              <a:spcAft>
                <a:spcPct val="0"/>
              </a:spcAft>
              <a:buClr>
                <a:srgbClr val="009900"/>
              </a:buClr>
              <a:buSzPct val="75000"/>
              <a:buNone/>
              <a:tabLst>
                <a:tab pos="1709738" algn="l"/>
                <a:tab pos="2001838" algn="l"/>
                <a:tab pos="2227263" algn="l"/>
                <a:tab pos="2454275" algn="l"/>
              </a:tabLst>
            </a:pPr>
            <a:endParaRPr kumimoji="1" lang="en-US" sz="1800" kern="0" dirty="0">
              <a:solidFill>
                <a:srgbClr val="0000FF"/>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638969" y="838200"/>
            <a:ext cx="7866063"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sz="3000" dirty="0" smtClean="0">
                <a:solidFill>
                  <a:schemeClr val="accent2"/>
                </a:solidFill>
              </a:rPr>
              <a:t>  Dining-Philosophers Problem Algorithm</a:t>
            </a:r>
          </a:p>
        </p:txBody>
      </p:sp>
    </p:spTree>
    <p:extLst>
      <p:ext uri="{BB962C8B-B14F-4D97-AF65-F5344CB8AC3E}">
        <p14:creationId xmlns="" xmlns:p14="http://schemas.microsoft.com/office/powerpoint/2010/main" val="2774428947"/>
      </p:ext>
    </p:extLst>
  </p:cSld>
  <p:clrMapOvr>
    <a:masterClrMapping/>
  </p:clrMapOvr>
  <p:transition>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Deadlock handling</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 Allow at most 4 philosophers to be sitting simultaneously at  the table.</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 Allow a philosopher to pick up  the forks only if both are available (picking must be done in a critical section.</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 Use an asymmetric solution  -- an odd-numbered  philosopher picks  up first the left chopstick and then the right chopstick. Even-numbered  philosopher picks  up first the right chopstick and then the left chopstick</a:t>
            </a:r>
            <a:r>
              <a:rPr kumimoji="1" lang="en-US" sz="1800" kern="0" dirty="0">
                <a:solidFill>
                  <a:schemeClr val="accent2"/>
                </a:solidFill>
                <a:latin typeface="Helvetica"/>
                <a:ea typeface="MS PGothic" pitchFamily="34" charset="-128"/>
              </a:rPr>
              <a:t>. </a:t>
            </a:r>
          </a:p>
          <a:p>
            <a:pPr marL="741363" lvl="1" indent="-284163" eaLnBrk="0" fontAlgn="base" hangingPunct="0">
              <a:spcBef>
                <a:spcPct val="35000"/>
              </a:spcBef>
              <a:spcAft>
                <a:spcPct val="0"/>
              </a:spcAft>
              <a:buClr>
                <a:srgbClr val="CC6600"/>
              </a:buClr>
              <a:buSzPct val="80000"/>
              <a:buFont typeface="Monotype Sorts" pitchFamily="-84" charset="2"/>
              <a:buChar char="l"/>
            </a:pPr>
            <a:endParaRPr kumimoji="1" lang="en-US" sz="1800" kern="0" dirty="0">
              <a:solidFill>
                <a:schemeClr val="accent2"/>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None/>
            </a:pPr>
            <a:endParaRPr kumimoji="1" lang="en-US" sz="1800" kern="0" dirty="0">
              <a:solidFill>
                <a:srgbClr val="000000"/>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Font typeface="Monotype Sorts" pitchFamily="-84" charset="2"/>
              <a:buChar char="n"/>
            </a:pPr>
            <a:endParaRPr kumimoji="1" lang="en-US" sz="1800" kern="0" dirty="0">
              <a:solidFill>
                <a:srgbClr val="000000"/>
              </a:solidFill>
              <a:latin typeface="Helvetica"/>
              <a:ea typeface="MS PGothic" pitchFamily="34" charset="-128"/>
            </a:endParaRPr>
          </a:p>
          <a:p>
            <a:endParaRPr lang="en-IN" dirty="0"/>
          </a:p>
        </p:txBody>
      </p:sp>
      <p:sp>
        <p:nvSpPr>
          <p:cNvPr id="4" name="Rectangle 3"/>
          <p:cNvSpPr>
            <a:spLocks noGrp="1" noChangeArrowheads="1"/>
          </p:cNvSpPr>
          <p:nvPr/>
        </p:nvSpPr>
        <p:spPr bwMode="auto">
          <a:xfrm>
            <a:off x="534312" y="914400"/>
            <a:ext cx="8002588"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sz="2400" dirty="0" smtClean="0">
                <a:solidFill>
                  <a:schemeClr val="accent2"/>
                </a:solidFill>
              </a:rPr>
              <a:t>Dining-Philosophers Problem Algorithm (Cont.)</a:t>
            </a:r>
          </a:p>
        </p:txBody>
      </p:sp>
    </p:spTree>
    <p:extLst>
      <p:ext uri="{BB962C8B-B14F-4D97-AF65-F5344CB8AC3E}">
        <p14:creationId xmlns="" xmlns:p14="http://schemas.microsoft.com/office/powerpoint/2010/main" val="295206606"/>
      </p:ext>
    </p:extLst>
  </p:cSld>
  <p:clrMapOvr>
    <a:masterClrMapping/>
  </p:clrMapOvr>
  <p:transition>
    <p:pull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Incorrect use of semaphore operations:</a:t>
            </a:r>
            <a:br>
              <a:rPr kumimoji="1" lang="en-US" sz="1800" kern="0" dirty="0">
                <a:solidFill>
                  <a:schemeClr val="bg1"/>
                </a:solidFill>
                <a:latin typeface="Helvetica"/>
                <a:ea typeface="MS PGothic" pitchFamily="34" charset="-128"/>
              </a:rPr>
            </a:br>
            <a:endParaRPr kumimoji="1" lang="en-US" sz="1800" kern="0" dirty="0">
              <a:solidFill>
                <a:schemeClr val="bg1"/>
              </a:solidFill>
              <a:latin typeface="Helvetica"/>
              <a:ea typeface="MS PGothic" pitchFamily="34" charset="-128"/>
            </a:endParaRP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 signal (</a:t>
            </a:r>
            <a:r>
              <a:rPr kumimoji="1" lang="en-US" sz="1800" kern="0" dirty="0" err="1">
                <a:solidFill>
                  <a:schemeClr val="bg1"/>
                </a:solidFill>
                <a:latin typeface="Helvetica"/>
                <a:ea typeface="MS PGothic" pitchFamily="34" charset="-128"/>
              </a:rPr>
              <a:t>mutex</a:t>
            </a:r>
            <a:r>
              <a:rPr kumimoji="1" lang="en-US" sz="1800" kern="0" dirty="0">
                <a:solidFill>
                  <a:schemeClr val="bg1"/>
                </a:solidFill>
                <a:latin typeface="Helvetica"/>
                <a:ea typeface="MS PGothic" pitchFamily="34" charset="-128"/>
              </a:rPr>
              <a:t>)  ….  wait (</a:t>
            </a:r>
            <a:r>
              <a:rPr kumimoji="1" lang="en-US" sz="1800" kern="0" dirty="0" err="1">
                <a:solidFill>
                  <a:schemeClr val="bg1"/>
                </a:solidFill>
                <a:latin typeface="Helvetica"/>
                <a:ea typeface="MS PGothic" pitchFamily="34" charset="-128"/>
              </a:rPr>
              <a:t>mutex</a:t>
            </a:r>
            <a:r>
              <a:rPr kumimoji="1" lang="en-US" sz="1800" kern="0" dirty="0">
                <a:solidFill>
                  <a:schemeClr val="bg1"/>
                </a:solidFill>
                <a:latin typeface="Helvetica"/>
                <a:ea typeface="MS PGothic" pitchFamily="34" charset="-128"/>
              </a:rPr>
              <a:t>)</a:t>
            </a:r>
            <a:br>
              <a:rPr kumimoji="1" lang="en-US" sz="1800" kern="0" dirty="0">
                <a:solidFill>
                  <a:schemeClr val="bg1"/>
                </a:solidFill>
                <a:latin typeface="Helvetica"/>
                <a:ea typeface="MS PGothic" pitchFamily="34" charset="-128"/>
              </a:rPr>
            </a:br>
            <a:endParaRPr kumimoji="1" lang="en-US" sz="1800" kern="0" dirty="0">
              <a:solidFill>
                <a:schemeClr val="bg1"/>
              </a:solidFill>
              <a:latin typeface="Helvetica"/>
              <a:ea typeface="MS PGothic" pitchFamily="34" charset="-128"/>
            </a:endParaRP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 wait (</a:t>
            </a:r>
            <a:r>
              <a:rPr kumimoji="1" lang="en-US" sz="1800" kern="0" dirty="0" err="1">
                <a:solidFill>
                  <a:schemeClr val="bg1"/>
                </a:solidFill>
                <a:latin typeface="Helvetica"/>
                <a:ea typeface="MS PGothic" pitchFamily="34" charset="-128"/>
              </a:rPr>
              <a:t>mutex</a:t>
            </a:r>
            <a:r>
              <a:rPr kumimoji="1" lang="en-US" sz="1800" kern="0" dirty="0">
                <a:solidFill>
                  <a:schemeClr val="bg1"/>
                </a:solidFill>
                <a:latin typeface="Helvetica"/>
                <a:ea typeface="MS PGothic" pitchFamily="34" charset="-128"/>
              </a:rPr>
              <a:t>)  …  wait (</a:t>
            </a:r>
            <a:r>
              <a:rPr kumimoji="1" lang="en-US" sz="1800" kern="0" dirty="0" err="1">
                <a:solidFill>
                  <a:schemeClr val="bg1"/>
                </a:solidFill>
                <a:latin typeface="Helvetica"/>
                <a:ea typeface="MS PGothic" pitchFamily="34" charset="-128"/>
              </a:rPr>
              <a:t>mutex</a:t>
            </a:r>
            <a:r>
              <a:rPr kumimoji="1" lang="en-US" sz="1800" kern="0" dirty="0">
                <a:solidFill>
                  <a:schemeClr val="bg1"/>
                </a:solidFill>
                <a:latin typeface="Helvetica"/>
                <a:ea typeface="MS PGothic" pitchFamily="34" charset="-128"/>
              </a:rPr>
              <a:t>)</a:t>
            </a:r>
          </a:p>
          <a:p>
            <a:pPr marL="741363" lvl="1" indent="-284163" eaLnBrk="0" fontAlgn="base" hangingPunct="0">
              <a:spcBef>
                <a:spcPct val="35000"/>
              </a:spcBef>
              <a:spcAft>
                <a:spcPct val="0"/>
              </a:spcAft>
              <a:buClr>
                <a:srgbClr val="CC6600"/>
              </a:buClr>
              <a:buSzPct val="80000"/>
              <a:buFont typeface="Monotype Sorts" pitchFamily="-84" charset="2"/>
              <a:buChar char="l"/>
            </a:pPr>
            <a:endParaRPr kumimoji="1" lang="en-US" sz="1800" kern="0" dirty="0">
              <a:solidFill>
                <a:schemeClr val="bg1"/>
              </a:solidFill>
              <a:latin typeface="Helvetica"/>
              <a:ea typeface="MS PGothic" pitchFamily="34" charset="-128"/>
            </a:endParaRP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 Omitting  of wait (</a:t>
            </a:r>
            <a:r>
              <a:rPr kumimoji="1" lang="en-US" sz="1800" kern="0" dirty="0" err="1">
                <a:solidFill>
                  <a:schemeClr val="bg1"/>
                </a:solidFill>
                <a:latin typeface="Helvetica"/>
                <a:ea typeface="MS PGothic" pitchFamily="34" charset="-128"/>
              </a:rPr>
              <a:t>mutex</a:t>
            </a:r>
            <a:r>
              <a:rPr kumimoji="1" lang="en-US" sz="1800" kern="0" dirty="0">
                <a:solidFill>
                  <a:schemeClr val="bg1"/>
                </a:solidFill>
                <a:latin typeface="Helvetica"/>
                <a:ea typeface="MS PGothic" pitchFamily="34" charset="-128"/>
              </a:rPr>
              <a:t>) or signal (</a:t>
            </a:r>
            <a:r>
              <a:rPr kumimoji="1" lang="en-US" sz="1800" kern="0" dirty="0" err="1">
                <a:solidFill>
                  <a:schemeClr val="bg1"/>
                </a:solidFill>
                <a:latin typeface="Helvetica"/>
                <a:ea typeface="MS PGothic" pitchFamily="34" charset="-128"/>
              </a:rPr>
              <a:t>mutex</a:t>
            </a:r>
            <a:r>
              <a:rPr kumimoji="1" lang="en-US" sz="1800" kern="0" dirty="0">
                <a:solidFill>
                  <a:schemeClr val="bg1"/>
                </a:solidFill>
                <a:latin typeface="Helvetica"/>
                <a:ea typeface="MS PGothic" pitchFamily="34" charset="-128"/>
              </a:rPr>
              <a:t>) (or both)</a:t>
            </a:r>
          </a:p>
          <a:p>
            <a:pPr marL="741363" lvl="1" indent="-284163" eaLnBrk="0" fontAlgn="base" hangingPunct="0">
              <a:spcBef>
                <a:spcPct val="35000"/>
              </a:spcBef>
              <a:spcAft>
                <a:spcPct val="0"/>
              </a:spcAft>
              <a:buClr>
                <a:srgbClr val="CC6600"/>
              </a:buClr>
              <a:buSzPct val="80000"/>
              <a:buFont typeface="Monotype Sorts" pitchFamily="-84" charset="2"/>
              <a:buChar char="l"/>
            </a:pPr>
            <a:endParaRPr kumimoji="1" lang="en-US" sz="1800" kern="0" dirty="0">
              <a:solidFill>
                <a:schemeClr val="bg1"/>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Deadlock and starvation are possible.</a:t>
            </a:r>
          </a:p>
          <a:p>
            <a:endParaRPr lang="en-IN" dirty="0">
              <a:solidFill>
                <a:schemeClr val="accent2"/>
              </a:solidFill>
            </a:endParaRPr>
          </a:p>
        </p:txBody>
      </p:sp>
      <p:sp>
        <p:nvSpPr>
          <p:cNvPr id="3" name="Rectangle 2"/>
          <p:cNvSpPr>
            <a:spLocks noGrp="1" noChangeArrowheads="1"/>
          </p:cNvSpPr>
          <p:nvPr/>
        </p:nvSpPr>
        <p:spPr bwMode="auto">
          <a:xfrm>
            <a:off x="609600" y="838200"/>
            <a:ext cx="7762875"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Problems with Semaphores</a:t>
            </a:r>
          </a:p>
        </p:txBody>
      </p:sp>
    </p:spTree>
    <p:extLst>
      <p:ext uri="{BB962C8B-B14F-4D97-AF65-F5344CB8AC3E}">
        <p14:creationId xmlns="" xmlns:p14="http://schemas.microsoft.com/office/powerpoint/2010/main" val="792190070"/>
      </p:ext>
    </p:extLst>
  </p:cSld>
  <p:clrMapOvr>
    <a:masterClrMapping/>
  </p:clrMapOvr>
  <p:transition>
    <p:pull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lnSpc>
                <a:spcPct val="80000"/>
              </a:lnSpc>
              <a:spcBef>
                <a:spcPct val="35000"/>
              </a:spcBef>
              <a:spcAft>
                <a:spcPct val="0"/>
              </a:spcAft>
              <a:buClr>
                <a:srgbClr val="993300"/>
              </a:buClr>
              <a:buSzPct val="90000"/>
              <a:buFont typeface="Monotype Sorts" pitchFamily="-84" charset="2"/>
              <a:buChar char="n"/>
            </a:pPr>
            <a:r>
              <a:rPr kumimoji="1" lang="en-US" sz="1600" kern="0" dirty="0">
                <a:solidFill>
                  <a:schemeClr val="bg1"/>
                </a:solidFill>
                <a:latin typeface="Helvetica"/>
                <a:ea typeface="MS PGothic" pitchFamily="34" charset="-128"/>
              </a:rPr>
              <a:t>A high-level abstraction that provides a convenient and effective mechanism for process synchronization</a:t>
            </a:r>
          </a:p>
          <a:p>
            <a:pPr marL="341313" lvl="0" indent="-341313" eaLnBrk="0" fontAlgn="base" hangingPunct="0">
              <a:lnSpc>
                <a:spcPct val="80000"/>
              </a:lnSpc>
              <a:spcBef>
                <a:spcPct val="35000"/>
              </a:spcBef>
              <a:spcAft>
                <a:spcPct val="0"/>
              </a:spcAft>
              <a:buClr>
                <a:srgbClr val="993300"/>
              </a:buClr>
              <a:buSzPct val="90000"/>
              <a:buFont typeface="Monotype Sorts" pitchFamily="-84" charset="2"/>
              <a:buChar char="n"/>
            </a:pPr>
            <a:r>
              <a:rPr kumimoji="1" lang="en-US" sz="1600" i="1" kern="0" dirty="0">
                <a:solidFill>
                  <a:schemeClr val="bg1"/>
                </a:solidFill>
                <a:latin typeface="Helvetica"/>
                <a:ea typeface="MS PGothic" pitchFamily="34" charset="-128"/>
              </a:rPr>
              <a:t>Abstract data type</a:t>
            </a:r>
            <a:r>
              <a:rPr kumimoji="1" lang="en-US" sz="1600" kern="0" dirty="0">
                <a:solidFill>
                  <a:schemeClr val="bg1"/>
                </a:solidFill>
                <a:latin typeface="Helvetica"/>
                <a:ea typeface="MS PGothic" pitchFamily="34" charset="-128"/>
              </a:rPr>
              <a:t>, internal variables only accessible by code within the procedure</a:t>
            </a:r>
          </a:p>
          <a:p>
            <a:pPr marL="341313" lvl="0" indent="-341313" eaLnBrk="0" fontAlgn="base" hangingPunct="0">
              <a:lnSpc>
                <a:spcPct val="80000"/>
              </a:lnSpc>
              <a:spcBef>
                <a:spcPct val="35000"/>
              </a:spcBef>
              <a:spcAft>
                <a:spcPct val="0"/>
              </a:spcAft>
              <a:buClr>
                <a:srgbClr val="993300"/>
              </a:buClr>
              <a:buSzPct val="90000"/>
              <a:buFont typeface="Monotype Sorts" pitchFamily="-84" charset="2"/>
              <a:buChar char="n"/>
            </a:pPr>
            <a:r>
              <a:rPr kumimoji="1" lang="en-US" sz="1600" kern="0" dirty="0">
                <a:solidFill>
                  <a:schemeClr val="bg1"/>
                </a:solidFill>
                <a:latin typeface="Helvetica"/>
                <a:ea typeface="MS PGothic" pitchFamily="34" charset="-128"/>
              </a:rPr>
              <a:t>Only one process may be active within the monitor at a time</a:t>
            </a:r>
          </a:p>
          <a:p>
            <a:pPr marL="341313" lvl="0" indent="-341313" eaLnBrk="0" fontAlgn="base" hangingPunct="0">
              <a:lnSpc>
                <a:spcPct val="80000"/>
              </a:lnSpc>
              <a:spcBef>
                <a:spcPct val="35000"/>
              </a:spcBef>
              <a:spcAft>
                <a:spcPct val="0"/>
              </a:spcAft>
              <a:buClr>
                <a:srgbClr val="993300"/>
              </a:buClr>
              <a:buSzPct val="90000"/>
              <a:buFont typeface="Monotype Sorts" pitchFamily="-84" charset="2"/>
              <a:buChar char="n"/>
            </a:pPr>
            <a:r>
              <a:rPr kumimoji="1" lang="en-US" sz="1600" kern="0" dirty="0">
                <a:solidFill>
                  <a:schemeClr val="bg1"/>
                </a:solidFill>
                <a:latin typeface="Helvetica"/>
                <a:ea typeface="MS PGothic" pitchFamily="34" charset="-128"/>
              </a:rPr>
              <a:t>But not powerful enough to model some synchronization schemes</a:t>
            </a:r>
          </a:p>
          <a:p>
            <a:pPr marL="1084263" lvl="2" indent="-227013" eaLnBrk="0" fontAlgn="base" hangingPunct="0">
              <a:lnSpc>
                <a:spcPct val="80000"/>
              </a:lnSpc>
              <a:spcBef>
                <a:spcPct val="35000"/>
              </a:spcBef>
              <a:spcAft>
                <a:spcPct val="0"/>
              </a:spcAft>
              <a:buClr>
                <a:srgbClr val="009900"/>
              </a:buClr>
              <a:buSzPct val="75000"/>
              <a:buNone/>
            </a:pPr>
            <a:endParaRPr kumimoji="1" lang="en-US" sz="1400" kern="0" dirty="0">
              <a:solidFill>
                <a:schemeClr val="bg1"/>
              </a:solidFill>
              <a:latin typeface="Helvetica"/>
              <a:ea typeface="MS PGothic" pitchFamily="34" charset="-128"/>
            </a:endParaRPr>
          </a:p>
          <a:p>
            <a:pPr marL="1084263" lvl="2" indent="-227013" eaLnBrk="0" fontAlgn="base" hangingPunct="0">
              <a:lnSpc>
                <a:spcPct val="80000"/>
              </a:lnSpc>
              <a:spcBef>
                <a:spcPct val="35000"/>
              </a:spcBef>
              <a:spcAft>
                <a:spcPct val="0"/>
              </a:spcAft>
              <a:buClr>
                <a:srgbClr val="009900"/>
              </a:buClr>
              <a:buSzPct val="75000"/>
              <a:buNone/>
            </a:pPr>
            <a:r>
              <a:rPr kumimoji="1" lang="en-US" sz="1600" b="1" kern="0" dirty="0">
                <a:solidFill>
                  <a:schemeClr val="bg1"/>
                </a:solidFill>
                <a:latin typeface="Courier New" pitchFamily="49" charset="0"/>
                <a:ea typeface="MS PGothic" pitchFamily="34" charset="-128"/>
              </a:rPr>
              <a:t>monitor monitor-name</a:t>
            </a:r>
          </a:p>
          <a:p>
            <a:pPr marL="1084263" lvl="2" indent="-227013" eaLnBrk="0" fontAlgn="base" hangingPunct="0">
              <a:lnSpc>
                <a:spcPct val="80000"/>
              </a:lnSpc>
              <a:spcBef>
                <a:spcPct val="35000"/>
              </a:spcBef>
              <a:spcAft>
                <a:spcPct val="0"/>
              </a:spcAft>
              <a:buClr>
                <a:srgbClr val="009900"/>
              </a:buClr>
              <a:buSzPct val="75000"/>
              <a:buNone/>
            </a:pPr>
            <a:r>
              <a:rPr kumimoji="1" lang="en-US" sz="1600" b="1" kern="0" dirty="0">
                <a:solidFill>
                  <a:schemeClr val="bg1"/>
                </a:solidFill>
                <a:latin typeface="Courier New" pitchFamily="49" charset="0"/>
                <a:ea typeface="MS PGothic" pitchFamily="34" charset="-128"/>
              </a:rPr>
              <a:t>{</a:t>
            </a:r>
          </a:p>
          <a:p>
            <a:pPr marL="1084263" lvl="2" indent="-227013" eaLnBrk="0" fontAlgn="base" hangingPunct="0">
              <a:lnSpc>
                <a:spcPct val="80000"/>
              </a:lnSpc>
              <a:spcBef>
                <a:spcPct val="35000"/>
              </a:spcBef>
              <a:spcAft>
                <a:spcPct val="0"/>
              </a:spcAft>
              <a:buClr>
                <a:srgbClr val="009900"/>
              </a:buClr>
              <a:buSzPct val="75000"/>
              <a:buNone/>
            </a:pPr>
            <a:r>
              <a:rPr kumimoji="1" lang="en-US" sz="1600" b="1" kern="0" dirty="0">
                <a:solidFill>
                  <a:schemeClr val="bg1"/>
                </a:solidFill>
                <a:latin typeface="Courier New" pitchFamily="49" charset="0"/>
                <a:ea typeface="MS PGothic" pitchFamily="34" charset="-128"/>
              </a:rPr>
              <a:t>	// shared variable declarations</a:t>
            </a:r>
          </a:p>
          <a:p>
            <a:pPr marL="1084263" lvl="2" indent="-227013" eaLnBrk="0" fontAlgn="base" hangingPunct="0">
              <a:lnSpc>
                <a:spcPct val="80000"/>
              </a:lnSpc>
              <a:spcBef>
                <a:spcPct val="35000"/>
              </a:spcBef>
              <a:spcAft>
                <a:spcPct val="0"/>
              </a:spcAft>
              <a:buClr>
                <a:srgbClr val="009900"/>
              </a:buClr>
              <a:buSzPct val="75000"/>
              <a:buNone/>
            </a:pPr>
            <a:r>
              <a:rPr kumimoji="1" lang="en-US" sz="1600" b="1" kern="0" dirty="0">
                <a:solidFill>
                  <a:schemeClr val="bg1"/>
                </a:solidFill>
                <a:latin typeface="Courier New" pitchFamily="49" charset="0"/>
                <a:ea typeface="MS PGothic" pitchFamily="34" charset="-128"/>
              </a:rPr>
              <a:t>	procedure P1 (…) { …. }</a:t>
            </a:r>
          </a:p>
          <a:p>
            <a:pPr marL="1084263" lvl="2" indent="-227013" eaLnBrk="0" fontAlgn="base" hangingPunct="0">
              <a:lnSpc>
                <a:spcPct val="80000"/>
              </a:lnSpc>
              <a:spcBef>
                <a:spcPct val="35000"/>
              </a:spcBef>
              <a:spcAft>
                <a:spcPct val="0"/>
              </a:spcAft>
              <a:buClr>
                <a:srgbClr val="009900"/>
              </a:buClr>
              <a:buSzPct val="75000"/>
              <a:buNone/>
            </a:pPr>
            <a:endParaRPr kumimoji="1" lang="en-US" sz="1600" b="1" kern="0" dirty="0">
              <a:solidFill>
                <a:schemeClr val="bg1"/>
              </a:solidFill>
              <a:latin typeface="Courier New" pitchFamily="49" charset="0"/>
              <a:ea typeface="MS PGothic" pitchFamily="34" charset="-128"/>
            </a:endParaRPr>
          </a:p>
          <a:p>
            <a:pPr marL="1084263" lvl="2" indent="-227013" eaLnBrk="0" fontAlgn="base" hangingPunct="0">
              <a:lnSpc>
                <a:spcPct val="80000"/>
              </a:lnSpc>
              <a:spcBef>
                <a:spcPct val="35000"/>
              </a:spcBef>
              <a:spcAft>
                <a:spcPct val="0"/>
              </a:spcAft>
              <a:buClr>
                <a:srgbClr val="009900"/>
              </a:buClr>
              <a:buSzPct val="75000"/>
              <a:buNone/>
            </a:pPr>
            <a:r>
              <a:rPr kumimoji="1" lang="en-US" sz="1600" b="1" kern="0" dirty="0">
                <a:solidFill>
                  <a:schemeClr val="bg1"/>
                </a:solidFill>
                <a:latin typeface="Courier New" pitchFamily="49" charset="0"/>
                <a:ea typeface="MS PGothic" pitchFamily="34" charset="-128"/>
              </a:rPr>
              <a:t>	procedure </a:t>
            </a:r>
            <a:r>
              <a:rPr kumimoji="1" lang="en-US" sz="1600" b="1" kern="0" dirty="0" err="1">
                <a:solidFill>
                  <a:schemeClr val="bg1"/>
                </a:solidFill>
                <a:latin typeface="Courier New" pitchFamily="49" charset="0"/>
                <a:ea typeface="MS PGothic" pitchFamily="34" charset="-128"/>
              </a:rPr>
              <a:t>Pn</a:t>
            </a:r>
            <a:r>
              <a:rPr kumimoji="1" lang="en-US" sz="1600" b="1" kern="0" dirty="0">
                <a:solidFill>
                  <a:schemeClr val="bg1"/>
                </a:solidFill>
                <a:latin typeface="Courier New" pitchFamily="49" charset="0"/>
                <a:ea typeface="MS PGothic" pitchFamily="34" charset="-128"/>
              </a:rPr>
              <a:t> (…) {……}</a:t>
            </a:r>
          </a:p>
          <a:p>
            <a:pPr marL="1084263" lvl="2" indent="-227013" eaLnBrk="0" fontAlgn="base" hangingPunct="0">
              <a:lnSpc>
                <a:spcPct val="80000"/>
              </a:lnSpc>
              <a:spcBef>
                <a:spcPct val="35000"/>
              </a:spcBef>
              <a:spcAft>
                <a:spcPct val="0"/>
              </a:spcAft>
              <a:buClr>
                <a:srgbClr val="009900"/>
              </a:buClr>
              <a:buSzPct val="75000"/>
              <a:buNone/>
            </a:pPr>
            <a:endParaRPr kumimoji="1" lang="en-US" sz="1600" b="1" kern="0" dirty="0">
              <a:solidFill>
                <a:schemeClr val="bg1"/>
              </a:solidFill>
              <a:latin typeface="Courier New" pitchFamily="49" charset="0"/>
              <a:ea typeface="MS PGothic" pitchFamily="34" charset="-128"/>
            </a:endParaRPr>
          </a:p>
          <a:p>
            <a:pPr marL="1084263" lvl="2" indent="-227013" eaLnBrk="0" fontAlgn="base" hangingPunct="0">
              <a:lnSpc>
                <a:spcPct val="80000"/>
              </a:lnSpc>
              <a:spcBef>
                <a:spcPct val="35000"/>
              </a:spcBef>
              <a:spcAft>
                <a:spcPct val="0"/>
              </a:spcAft>
              <a:buClr>
                <a:srgbClr val="009900"/>
              </a:buClr>
              <a:buSzPct val="75000"/>
              <a:buNone/>
            </a:pPr>
            <a:r>
              <a:rPr kumimoji="1" lang="en-US" sz="1600" b="1" kern="0" dirty="0">
                <a:solidFill>
                  <a:schemeClr val="bg1"/>
                </a:solidFill>
                <a:latin typeface="Courier New" pitchFamily="49" charset="0"/>
                <a:ea typeface="MS PGothic" pitchFamily="34" charset="-128"/>
              </a:rPr>
              <a:t>    Initialization code (…) { … }</a:t>
            </a:r>
          </a:p>
          <a:p>
            <a:pPr marL="1084263" lvl="2" indent="-227013" eaLnBrk="0" fontAlgn="base" hangingPunct="0">
              <a:lnSpc>
                <a:spcPct val="80000"/>
              </a:lnSpc>
              <a:spcBef>
                <a:spcPct val="35000"/>
              </a:spcBef>
              <a:spcAft>
                <a:spcPct val="0"/>
              </a:spcAft>
              <a:buClr>
                <a:srgbClr val="009900"/>
              </a:buClr>
              <a:buSzPct val="75000"/>
              <a:buNone/>
            </a:pPr>
            <a:r>
              <a:rPr kumimoji="1" lang="en-US" sz="1600" b="1" kern="0" dirty="0">
                <a:solidFill>
                  <a:schemeClr val="bg1"/>
                </a:solidFill>
                <a:latin typeface="Courier New" pitchFamily="49" charset="0"/>
                <a:ea typeface="MS PGothic" pitchFamily="34" charset="-128"/>
              </a:rPr>
              <a:t>	}</a:t>
            </a:r>
          </a:p>
          <a:p>
            <a:pPr marL="1084263" lvl="2" indent="-227013" eaLnBrk="0" fontAlgn="base" hangingPunct="0">
              <a:lnSpc>
                <a:spcPct val="80000"/>
              </a:lnSpc>
              <a:spcBef>
                <a:spcPct val="35000"/>
              </a:spcBef>
              <a:spcAft>
                <a:spcPct val="0"/>
              </a:spcAft>
              <a:buClr>
                <a:srgbClr val="009900"/>
              </a:buClr>
              <a:buSzPct val="75000"/>
              <a:buNone/>
            </a:pPr>
            <a:r>
              <a:rPr kumimoji="1" lang="en-US" sz="1600" b="1" kern="0" dirty="0">
                <a:solidFill>
                  <a:schemeClr val="bg1"/>
                </a:solidFill>
                <a:latin typeface="Courier New" pitchFamily="49" charset="0"/>
                <a:ea typeface="MS PGothic" pitchFamily="34" charset="-128"/>
              </a:rPr>
              <a:t>}</a:t>
            </a:r>
          </a:p>
          <a:p>
            <a:endParaRPr lang="en-IN" dirty="0"/>
          </a:p>
        </p:txBody>
      </p:sp>
      <p:sp>
        <p:nvSpPr>
          <p:cNvPr id="3" name="Rectangle 2"/>
          <p:cNvSpPr>
            <a:spLocks noGrp="1" noChangeArrowheads="1"/>
          </p:cNvSpPr>
          <p:nvPr/>
        </p:nvSpPr>
        <p:spPr bwMode="auto">
          <a:xfrm>
            <a:off x="457200" y="838200"/>
            <a:ext cx="8229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Monitors</a:t>
            </a:r>
          </a:p>
        </p:txBody>
      </p:sp>
    </p:spTree>
    <p:extLst>
      <p:ext uri="{BB962C8B-B14F-4D97-AF65-F5344CB8AC3E}">
        <p14:creationId xmlns="" xmlns:p14="http://schemas.microsoft.com/office/powerpoint/2010/main" val="481049577"/>
      </p:ext>
    </p:extLst>
  </p:cSld>
  <p:clrMapOvr>
    <a:masterClrMapping/>
  </p:clrMapOvr>
  <p:transition>
    <p:pull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839787" y="838200"/>
            <a:ext cx="7464425"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Schematic view of a Monitor</a:t>
            </a:r>
          </a:p>
        </p:txBody>
      </p:sp>
      <p:pic>
        <p:nvPicPr>
          <p:cNvPr id="4" name="Content Placeholder 3" descr="6"/>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4600" y="1905000"/>
            <a:ext cx="4419600" cy="34577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195984764"/>
      </p:ext>
    </p:extLst>
  </p:cSld>
  <p:clrMapOvr>
    <a:masterClrMapping/>
  </p:clrMapOvr>
  <p:transition>
    <p:pull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2000" b="1" kern="0" dirty="0">
                <a:solidFill>
                  <a:schemeClr val="bg1"/>
                </a:solidFill>
                <a:latin typeface="Courier New" pitchFamily="49" charset="0"/>
                <a:ea typeface="MS PGothic" pitchFamily="34" charset="-128"/>
                <a:cs typeface="Courier New" pitchFamily="49" charset="0"/>
              </a:rPr>
              <a:t>condition</a:t>
            </a: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2000" b="1" kern="0" dirty="0">
                <a:solidFill>
                  <a:schemeClr val="bg1"/>
                </a:solidFill>
                <a:latin typeface="Courier New" pitchFamily="49" charset="0"/>
                <a:ea typeface="MS PGothic" pitchFamily="34" charset="-128"/>
                <a:cs typeface="Courier New" pitchFamily="49" charset="0"/>
              </a:rPr>
              <a:t>x, y</a:t>
            </a:r>
            <a:r>
              <a:rPr kumimoji="1" lang="en-US" sz="1800" b="1" kern="0" dirty="0">
                <a:solidFill>
                  <a:schemeClr val="bg1"/>
                </a:solidFill>
                <a:latin typeface="Courier New" pitchFamily="49" charset="0"/>
                <a:ea typeface="MS PGothic" pitchFamily="34" charset="-128"/>
                <a:cs typeface="Courier New" pitchFamily="49" charset="0"/>
              </a:rPr>
              <a:t>;</a:t>
            </a:r>
            <a:endParaRPr kumimoji="1" lang="en-US" sz="1800" kern="0" dirty="0">
              <a:solidFill>
                <a:schemeClr val="bg1"/>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Two operations are allowed on a condition variable:</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2000" b="1" kern="0" dirty="0" err="1">
                <a:solidFill>
                  <a:schemeClr val="bg1"/>
                </a:solidFill>
                <a:latin typeface="Courier New" pitchFamily="49" charset="0"/>
                <a:ea typeface="MS PGothic" pitchFamily="34" charset="-128"/>
              </a:rPr>
              <a:t>x.wait</a:t>
            </a:r>
            <a:r>
              <a:rPr kumimoji="1" lang="en-US" sz="2000" b="1" kern="0" dirty="0">
                <a:solidFill>
                  <a:schemeClr val="bg1"/>
                </a:solidFill>
                <a:latin typeface="Courier New" pitchFamily="49" charset="0"/>
                <a:ea typeface="MS PGothic" pitchFamily="34" charset="-128"/>
              </a:rPr>
              <a:t>() </a:t>
            </a:r>
            <a:r>
              <a:rPr kumimoji="1" lang="en-US" sz="1800" kern="0" dirty="0">
                <a:solidFill>
                  <a:schemeClr val="bg1"/>
                </a:solidFill>
                <a:latin typeface="Helvetica"/>
                <a:ea typeface="MS PGothic" pitchFamily="34" charset="-128"/>
              </a:rPr>
              <a:t>–  a process that invokes the operation is suspended until </a:t>
            </a:r>
            <a:r>
              <a:rPr kumimoji="1" lang="en-US" sz="2000" b="1" kern="0" dirty="0" err="1">
                <a:solidFill>
                  <a:schemeClr val="bg1"/>
                </a:solidFill>
                <a:latin typeface="Courier New" pitchFamily="49" charset="0"/>
                <a:ea typeface="MS PGothic" pitchFamily="34" charset="-128"/>
              </a:rPr>
              <a:t>x.signal</a:t>
            </a:r>
            <a:r>
              <a:rPr kumimoji="1" lang="en-US" sz="2000" b="1" kern="0" dirty="0">
                <a:solidFill>
                  <a:schemeClr val="bg1"/>
                </a:solidFill>
                <a:latin typeface="Courier New" pitchFamily="49" charset="0"/>
                <a:ea typeface="MS PGothic" pitchFamily="34" charset="-128"/>
              </a:rPr>
              <a:t>() </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2000" b="1" kern="0" dirty="0" err="1">
                <a:solidFill>
                  <a:schemeClr val="bg1"/>
                </a:solidFill>
                <a:latin typeface="Courier New" pitchFamily="49" charset="0"/>
                <a:ea typeface="MS PGothic" pitchFamily="34" charset="-128"/>
              </a:rPr>
              <a:t>x.signal</a:t>
            </a:r>
            <a:r>
              <a:rPr kumimoji="1" lang="en-US" sz="2000" b="1" kern="0" dirty="0">
                <a:solidFill>
                  <a:schemeClr val="bg1"/>
                </a:solidFill>
                <a:latin typeface="Courier New" pitchFamily="49" charset="0"/>
                <a:ea typeface="MS PGothic" pitchFamily="34" charset="-128"/>
              </a:rPr>
              <a:t>() </a:t>
            </a:r>
            <a:r>
              <a:rPr kumimoji="1" lang="en-US" sz="1800" kern="0" dirty="0">
                <a:solidFill>
                  <a:schemeClr val="bg1"/>
                </a:solidFill>
                <a:latin typeface="Helvetica"/>
                <a:ea typeface="MS PGothic" pitchFamily="34" charset="-128"/>
              </a:rPr>
              <a:t>– resumes one of processes (if any) that  invoked </a:t>
            </a:r>
            <a:r>
              <a:rPr kumimoji="1" lang="en-US" sz="2000" b="1" kern="0" dirty="0" err="1">
                <a:solidFill>
                  <a:schemeClr val="bg1"/>
                </a:solidFill>
                <a:latin typeface="Courier New" pitchFamily="49" charset="0"/>
                <a:ea typeface="MS PGothic" pitchFamily="34" charset="-128"/>
              </a:rPr>
              <a:t>x.wait</a:t>
            </a:r>
            <a:r>
              <a:rPr kumimoji="1" lang="en-US" sz="2000" b="1" kern="0" dirty="0">
                <a:solidFill>
                  <a:schemeClr val="bg1"/>
                </a:solidFill>
                <a:latin typeface="Courier New" pitchFamily="49" charset="0"/>
                <a:ea typeface="MS PGothic" pitchFamily="34" charset="-128"/>
              </a:rPr>
              <a:t>()</a:t>
            </a:r>
          </a:p>
          <a:p>
            <a:pPr marL="1084263" lvl="2" indent="-227013" eaLnBrk="0" fontAlgn="base" hangingPunct="0">
              <a:spcBef>
                <a:spcPct val="35000"/>
              </a:spcBef>
              <a:spcAft>
                <a:spcPct val="0"/>
              </a:spcAft>
              <a:buClr>
                <a:srgbClr val="009900"/>
              </a:buClr>
              <a:buSzPct val="75000"/>
              <a:buFont typeface="Webdings" pitchFamily="18" charset="2"/>
              <a:buChar char="4"/>
            </a:pPr>
            <a:r>
              <a:rPr kumimoji="1" lang="en-US" sz="1800" kern="0" dirty="0">
                <a:solidFill>
                  <a:schemeClr val="bg1"/>
                </a:solidFill>
                <a:latin typeface="Helvetica"/>
                <a:ea typeface="MS PGothic" pitchFamily="34" charset="-128"/>
              </a:rPr>
              <a:t>If no </a:t>
            </a:r>
            <a:r>
              <a:rPr kumimoji="1" lang="en-US" sz="2000" b="1" kern="0" dirty="0" err="1">
                <a:solidFill>
                  <a:schemeClr val="bg1"/>
                </a:solidFill>
                <a:latin typeface="Courier New" pitchFamily="49" charset="0"/>
                <a:ea typeface="MS PGothic" pitchFamily="34" charset="-128"/>
              </a:rPr>
              <a:t>x.wait</a:t>
            </a:r>
            <a:r>
              <a:rPr kumimoji="1" lang="en-US" sz="2000" b="1" kern="0" dirty="0">
                <a:solidFill>
                  <a:schemeClr val="bg1"/>
                </a:solidFill>
                <a:latin typeface="Courier New" pitchFamily="49" charset="0"/>
                <a:ea typeface="MS PGothic" pitchFamily="34" charset="-128"/>
              </a:rPr>
              <a:t>()</a:t>
            </a:r>
            <a:r>
              <a:rPr kumimoji="1" lang="en-US" sz="2000" kern="0" dirty="0">
                <a:solidFill>
                  <a:schemeClr val="bg1"/>
                </a:solidFill>
                <a:latin typeface="Helvetica"/>
                <a:ea typeface="MS PGothic" pitchFamily="34" charset="-128"/>
              </a:rPr>
              <a:t> </a:t>
            </a:r>
            <a:r>
              <a:rPr kumimoji="1" lang="en-US" sz="1800" kern="0" dirty="0">
                <a:solidFill>
                  <a:schemeClr val="bg1"/>
                </a:solidFill>
                <a:latin typeface="Helvetica"/>
                <a:ea typeface="MS PGothic" pitchFamily="34" charset="-128"/>
              </a:rPr>
              <a:t>on the variable, then it has no effect on the variable</a:t>
            </a:r>
          </a:p>
          <a:p>
            <a:endParaRPr lang="en-IN" dirty="0">
              <a:solidFill>
                <a:schemeClr val="accent2"/>
              </a:solidFill>
            </a:endParaRPr>
          </a:p>
        </p:txBody>
      </p:sp>
      <p:sp>
        <p:nvSpPr>
          <p:cNvPr id="3" name="Rectangle 2"/>
          <p:cNvSpPr>
            <a:spLocks noGrp="1" noChangeArrowheads="1"/>
          </p:cNvSpPr>
          <p:nvPr/>
        </p:nvSpPr>
        <p:spPr bwMode="auto">
          <a:xfrm>
            <a:off x="533400" y="762000"/>
            <a:ext cx="7659687"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Condition Variables</a:t>
            </a:r>
          </a:p>
        </p:txBody>
      </p:sp>
    </p:spTree>
    <p:extLst>
      <p:ext uri="{BB962C8B-B14F-4D97-AF65-F5344CB8AC3E}">
        <p14:creationId xmlns="" xmlns:p14="http://schemas.microsoft.com/office/powerpoint/2010/main" val="3599144918"/>
      </p:ext>
    </p:extLst>
  </p:cSld>
  <p:clrMapOvr>
    <a:masterClrMapping/>
  </p:clrMapOvr>
  <p:transition>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648493" y="838200"/>
            <a:ext cx="7847013"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t> </a:t>
            </a:r>
            <a:r>
              <a:rPr lang="en-US" dirty="0" smtClean="0">
                <a:solidFill>
                  <a:schemeClr val="accent2"/>
                </a:solidFill>
              </a:rPr>
              <a:t>Monitor with Condition Variables</a:t>
            </a:r>
          </a:p>
        </p:txBody>
      </p:sp>
      <p:pic>
        <p:nvPicPr>
          <p:cNvPr id="4" name="Content Placeholder 3" descr="6"/>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76400" y="1676400"/>
            <a:ext cx="5638800" cy="403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066777643"/>
      </p:ext>
    </p:extLst>
  </p:cSld>
  <p:clrMapOvr>
    <a:masterClrMapping/>
  </p:clrMapOvr>
  <p:transition>
    <p:pull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If process P invokes </a:t>
            </a:r>
            <a:r>
              <a:rPr kumimoji="1" lang="en-US" sz="2000" b="1" kern="0" dirty="0" err="1">
                <a:solidFill>
                  <a:schemeClr val="bg1"/>
                </a:solidFill>
                <a:latin typeface="Courier New" pitchFamily="49" charset="0"/>
                <a:ea typeface="MS PGothic" pitchFamily="34" charset="-128"/>
                <a:cs typeface="Courier New" pitchFamily="49" charset="0"/>
              </a:rPr>
              <a:t>x.signal</a:t>
            </a:r>
            <a:r>
              <a:rPr kumimoji="1" lang="en-US" sz="2000" b="1" kern="0" dirty="0">
                <a:solidFill>
                  <a:schemeClr val="bg1"/>
                </a:solidFill>
                <a:latin typeface="Courier New" pitchFamily="49" charset="0"/>
                <a:ea typeface="MS PGothic" pitchFamily="34" charset="-128"/>
                <a:cs typeface="Courier New" pitchFamily="49" charset="0"/>
              </a:rPr>
              <a:t>(),</a:t>
            </a:r>
            <a:r>
              <a:rPr kumimoji="1" lang="en-US" sz="2000" kern="0" dirty="0">
                <a:solidFill>
                  <a:schemeClr val="bg1"/>
                </a:solidFill>
                <a:latin typeface="Helvetica"/>
                <a:ea typeface="MS PGothic" pitchFamily="34" charset="-128"/>
                <a:cs typeface="Courier New" pitchFamily="49" charset="0"/>
              </a:rPr>
              <a:t> </a:t>
            </a:r>
            <a:r>
              <a:rPr kumimoji="1" lang="en-US" sz="1800" kern="0" dirty="0">
                <a:solidFill>
                  <a:schemeClr val="bg1"/>
                </a:solidFill>
                <a:latin typeface="Helvetica"/>
                <a:ea typeface="MS PGothic" pitchFamily="34" charset="-128"/>
              </a:rPr>
              <a:t>and</a:t>
            </a:r>
            <a:r>
              <a:rPr kumimoji="1" lang="en-US" sz="2000" kern="0" dirty="0">
                <a:solidFill>
                  <a:schemeClr val="bg1"/>
                </a:solidFill>
                <a:latin typeface="Helvetica"/>
                <a:ea typeface="MS PGothic" pitchFamily="34" charset="-128"/>
                <a:cs typeface="Courier New" pitchFamily="49" charset="0"/>
              </a:rPr>
              <a:t> </a:t>
            </a:r>
            <a:r>
              <a:rPr kumimoji="1" lang="en-US" sz="1800" kern="0" dirty="0">
                <a:solidFill>
                  <a:schemeClr val="bg1"/>
                </a:solidFill>
                <a:latin typeface="Helvetica"/>
                <a:ea typeface="MS PGothic" pitchFamily="34" charset="-128"/>
              </a:rPr>
              <a:t>process Q is suspended in </a:t>
            </a:r>
            <a:r>
              <a:rPr kumimoji="1" lang="en-US" sz="2000" b="1" kern="0" dirty="0" err="1">
                <a:solidFill>
                  <a:schemeClr val="bg1"/>
                </a:solidFill>
                <a:latin typeface="Courier New" pitchFamily="49" charset="0"/>
                <a:ea typeface="MS PGothic" pitchFamily="34" charset="-128"/>
                <a:cs typeface="Courier New" pitchFamily="49" charset="0"/>
              </a:rPr>
              <a:t>x.wait</a:t>
            </a:r>
            <a:r>
              <a:rPr kumimoji="1" lang="en-US" sz="2000" b="1" kern="0" dirty="0">
                <a:solidFill>
                  <a:schemeClr val="bg1"/>
                </a:solidFill>
                <a:latin typeface="Courier New" pitchFamily="49" charset="0"/>
                <a:ea typeface="MS PGothic" pitchFamily="34" charset="-128"/>
                <a:cs typeface="Courier New" pitchFamily="49" charset="0"/>
              </a:rPr>
              <a:t>()</a:t>
            </a:r>
            <a:r>
              <a:rPr kumimoji="1" lang="en-US" sz="1800" kern="0" dirty="0">
                <a:solidFill>
                  <a:schemeClr val="bg1"/>
                </a:solidFill>
                <a:latin typeface="Helvetica"/>
                <a:ea typeface="MS PGothic" pitchFamily="34" charset="-128"/>
              </a:rPr>
              <a:t>, what should happen next?</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Both Q and P cannot execute in </a:t>
            </a:r>
            <a:r>
              <a:rPr kumimoji="1" lang="en-US" sz="1800" kern="0" dirty="0" err="1">
                <a:solidFill>
                  <a:schemeClr val="bg1"/>
                </a:solidFill>
                <a:latin typeface="Helvetica"/>
                <a:ea typeface="MS PGothic" pitchFamily="34" charset="-128"/>
              </a:rPr>
              <a:t>paralel</a:t>
            </a:r>
            <a:r>
              <a:rPr kumimoji="1" lang="en-US" sz="1800" kern="0" dirty="0">
                <a:solidFill>
                  <a:schemeClr val="bg1"/>
                </a:solidFill>
                <a:latin typeface="Helvetica"/>
                <a:ea typeface="MS PGothic" pitchFamily="34" charset="-128"/>
              </a:rPr>
              <a:t>. If Q is resumed, then P must wait</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Options include</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b="1" kern="0" dirty="0">
                <a:solidFill>
                  <a:schemeClr val="bg1"/>
                </a:solidFill>
                <a:latin typeface="Helvetica"/>
                <a:ea typeface="MS PGothic" pitchFamily="34" charset="-128"/>
              </a:rPr>
              <a:t>Signal and wait </a:t>
            </a:r>
            <a:r>
              <a:rPr kumimoji="1" lang="en-US" sz="1800" kern="0" dirty="0">
                <a:solidFill>
                  <a:schemeClr val="bg1"/>
                </a:solidFill>
                <a:latin typeface="Helvetica"/>
                <a:ea typeface="MS PGothic" pitchFamily="34" charset="-128"/>
              </a:rPr>
              <a:t>– P waits until Q either leaves the monitor or it waits for another condition</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b="1" kern="0" dirty="0">
                <a:solidFill>
                  <a:schemeClr val="bg1"/>
                </a:solidFill>
                <a:latin typeface="Helvetica"/>
                <a:ea typeface="MS PGothic" pitchFamily="34" charset="-128"/>
              </a:rPr>
              <a:t>Signal and continue </a:t>
            </a:r>
            <a:r>
              <a:rPr kumimoji="1" lang="en-US" sz="1800" kern="0" dirty="0">
                <a:solidFill>
                  <a:schemeClr val="bg1"/>
                </a:solidFill>
                <a:latin typeface="Helvetica"/>
                <a:ea typeface="MS PGothic" pitchFamily="34" charset="-128"/>
              </a:rPr>
              <a:t>– Q waits until P either leaves the monitor or it  waits for another condition</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Both have pros and cons – language implementer can decide</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Monitors implemented in Concurrent Pascal compromise</a:t>
            </a:r>
          </a:p>
          <a:p>
            <a:pPr marL="1084263" lvl="2" indent="-227013" eaLnBrk="0" fontAlgn="base" hangingPunct="0">
              <a:spcBef>
                <a:spcPct val="35000"/>
              </a:spcBef>
              <a:spcAft>
                <a:spcPct val="0"/>
              </a:spcAft>
              <a:buClr>
                <a:srgbClr val="009900"/>
              </a:buClr>
              <a:buSzPct val="75000"/>
              <a:buFont typeface="Webdings" pitchFamily="18" charset="2"/>
              <a:buChar char="4"/>
            </a:pPr>
            <a:r>
              <a:rPr kumimoji="1" lang="en-US" sz="1800" kern="0" dirty="0">
                <a:solidFill>
                  <a:schemeClr val="bg1"/>
                </a:solidFill>
                <a:latin typeface="Helvetica"/>
                <a:ea typeface="MS PGothic" pitchFamily="34" charset="-128"/>
              </a:rPr>
              <a:t>P executing </a:t>
            </a:r>
            <a:r>
              <a:rPr kumimoji="1" lang="en-US" sz="2000" kern="0" dirty="0">
                <a:solidFill>
                  <a:schemeClr val="bg1"/>
                </a:solidFill>
                <a:latin typeface="Helvetica"/>
                <a:ea typeface="MS PGothic" pitchFamily="34" charset="-128"/>
              </a:rPr>
              <a:t>signal</a:t>
            </a:r>
            <a:r>
              <a:rPr kumimoji="1" lang="en-US" sz="1800" kern="0" dirty="0">
                <a:solidFill>
                  <a:schemeClr val="bg1"/>
                </a:solidFill>
                <a:latin typeface="Helvetica"/>
                <a:ea typeface="MS PGothic" pitchFamily="34" charset="-128"/>
              </a:rPr>
              <a:t> immediately leaves the monitor, Q is resumed</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Implemented in other languages including Mesa, C#, Java</a:t>
            </a:r>
          </a:p>
          <a:p>
            <a:pPr marL="341313" lvl="0" indent="-341313" eaLnBrk="0" fontAlgn="base" hangingPunct="0">
              <a:spcBef>
                <a:spcPct val="35000"/>
              </a:spcBef>
              <a:spcAft>
                <a:spcPct val="0"/>
              </a:spcAft>
              <a:buClr>
                <a:srgbClr val="993300"/>
              </a:buClr>
              <a:buSzPct val="90000"/>
              <a:buFont typeface="Monotype Sorts" pitchFamily="-84" charset="2"/>
              <a:buChar char="n"/>
            </a:pPr>
            <a:endParaRPr kumimoji="1" lang="en-US" sz="1800" kern="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706900" y="838200"/>
            <a:ext cx="7659687"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Condition Variables Choices</a:t>
            </a:r>
          </a:p>
        </p:txBody>
      </p:sp>
    </p:spTree>
    <p:extLst>
      <p:ext uri="{BB962C8B-B14F-4D97-AF65-F5344CB8AC3E}">
        <p14:creationId xmlns="" xmlns:p14="http://schemas.microsoft.com/office/powerpoint/2010/main" val="387242939"/>
      </p:ext>
    </p:extLst>
  </p:cSld>
  <p:clrMapOvr>
    <a:masterClrMapping/>
  </p:clrMapOvr>
  <p:transition>
    <p:pull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monitor </a:t>
            </a:r>
            <a:r>
              <a:rPr kumimoji="1" lang="en-US" sz="1600" kern="0" dirty="0" err="1">
                <a:solidFill>
                  <a:schemeClr val="bg1"/>
                </a:solidFill>
                <a:latin typeface="Courier New" pitchFamily="49" charset="0"/>
                <a:ea typeface="MS PGothic" pitchFamily="34" charset="-128"/>
                <a:cs typeface="Courier New" pitchFamily="49" charset="0"/>
              </a:rPr>
              <a:t>DiningPhilosophers</a:t>
            </a:r>
            <a:endParaRPr kumimoji="1" lang="en-US" sz="1600"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a:t>
            </a:r>
            <a:r>
              <a:rPr kumimoji="1" lang="en-US" sz="1600" kern="0" dirty="0" err="1">
                <a:solidFill>
                  <a:schemeClr val="bg1"/>
                </a:solidFill>
                <a:latin typeface="Courier New" pitchFamily="49" charset="0"/>
                <a:ea typeface="MS PGothic" pitchFamily="34" charset="-128"/>
                <a:cs typeface="Courier New" pitchFamily="49" charset="0"/>
              </a:rPr>
              <a:t>enum</a:t>
            </a:r>
            <a:r>
              <a:rPr kumimoji="1" lang="en-US" sz="1600" kern="0" dirty="0">
                <a:solidFill>
                  <a:schemeClr val="bg1"/>
                </a:solidFill>
                <a:latin typeface="Courier New" pitchFamily="49" charset="0"/>
                <a:ea typeface="MS PGothic" pitchFamily="34" charset="-128"/>
                <a:cs typeface="Courier New" pitchFamily="49" charset="0"/>
              </a:rPr>
              <a:t> { THINKING; HUNGRY, EATING) state [5] ;</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condition self [5];</a:t>
            </a:r>
          </a:p>
          <a:p>
            <a:pPr marL="341313" lvl="0" indent="-341313" eaLnBrk="0" fontAlgn="base" hangingPunct="0">
              <a:lnSpc>
                <a:spcPct val="80000"/>
              </a:lnSpc>
              <a:spcBef>
                <a:spcPct val="35000"/>
              </a:spcBef>
              <a:spcAft>
                <a:spcPct val="0"/>
              </a:spcAft>
              <a:buClr>
                <a:srgbClr val="993300"/>
              </a:buClr>
              <a:buSzPct val="90000"/>
              <a:buNone/>
            </a:pPr>
            <a:endParaRPr kumimoji="1" lang="en-US" sz="1600"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void pickup (</a:t>
            </a:r>
            <a:r>
              <a:rPr kumimoji="1" lang="en-US" sz="1600" kern="0" dirty="0" err="1">
                <a:solidFill>
                  <a:schemeClr val="bg1"/>
                </a:solidFill>
                <a:latin typeface="Courier New" pitchFamily="49" charset="0"/>
                <a:ea typeface="MS PGothic" pitchFamily="34" charset="-128"/>
                <a:cs typeface="Courier New" pitchFamily="49" charset="0"/>
              </a:rPr>
              <a:t>int</a:t>
            </a:r>
            <a:r>
              <a:rPr kumimoji="1" lang="en-US" sz="1600" kern="0" dirty="0">
                <a:solidFill>
                  <a:schemeClr val="bg1"/>
                </a:solidFill>
                <a:latin typeface="Courier New" pitchFamily="49" charset="0"/>
                <a:ea typeface="MS PGothic" pitchFamily="34" charset="-128"/>
                <a:cs typeface="Courier New" pitchFamily="49" charset="0"/>
              </a:rPr>
              <a:t> i) { </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state[i] = HUNGRY;</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test(i);</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if (state[i] != EATING) self[i].wait;</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void putdown (</a:t>
            </a:r>
            <a:r>
              <a:rPr kumimoji="1" lang="en-US" sz="1600" kern="0" dirty="0" err="1">
                <a:solidFill>
                  <a:schemeClr val="bg1"/>
                </a:solidFill>
                <a:latin typeface="Courier New" pitchFamily="49" charset="0"/>
                <a:ea typeface="MS PGothic" pitchFamily="34" charset="-128"/>
                <a:cs typeface="Courier New" pitchFamily="49" charset="0"/>
              </a:rPr>
              <a:t>int</a:t>
            </a:r>
            <a:r>
              <a:rPr kumimoji="1" lang="en-US" sz="1600" kern="0" dirty="0">
                <a:solidFill>
                  <a:schemeClr val="bg1"/>
                </a:solidFill>
                <a:latin typeface="Courier New" pitchFamily="49" charset="0"/>
                <a:ea typeface="MS PGothic" pitchFamily="34" charset="-128"/>
                <a:cs typeface="Courier New" pitchFamily="49" charset="0"/>
              </a:rPr>
              <a:t> i) { </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state[i] = THINKING;</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 test left and right neighbors</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test((i + 4) % 5);</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test((i + 1) % 5);</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a:t>
            </a:r>
          </a:p>
          <a:p>
            <a:endParaRPr lang="en-IN" dirty="0"/>
          </a:p>
        </p:txBody>
      </p:sp>
      <p:sp>
        <p:nvSpPr>
          <p:cNvPr id="3" name="Rectangle 2"/>
          <p:cNvSpPr>
            <a:spLocks noGrp="1" noChangeArrowheads="1"/>
          </p:cNvSpPr>
          <p:nvPr/>
        </p:nvSpPr>
        <p:spPr bwMode="auto">
          <a:xfrm>
            <a:off x="457200" y="838200"/>
            <a:ext cx="80772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sz="2800" dirty="0" smtClean="0">
                <a:solidFill>
                  <a:schemeClr val="accent2"/>
                </a:solidFill>
              </a:rPr>
              <a:t>Monitor Solution to Dining Philosophers</a:t>
            </a:r>
          </a:p>
        </p:txBody>
      </p:sp>
    </p:spTree>
    <p:extLst>
      <p:ext uri="{BB962C8B-B14F-4D97-AF65-F5344CB8AC3E}">
        <p14:creationId xmlns="" xmlns:p14="http://schemas.microsoft.com/office/powerpoint/2010/main" val="4026096570"/>
      </p:ext>
    </p:extLst>
  </p:cSld>
  <p:clrMapOvr>
    <a:masterClrMapping/>
  </p:clrMapOvr>
  <p:transition>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void test (</a:t>
            </a:r>
            <a:r>
              <a:rPr kumimoji="1" lang="en-US" sz="1600" kern="0" dirty="0" err="1">
                <a:solidFill>
                  <a:schemeClr val="bg1"/>
                </a:solidFill>
                <a:latin typeface="Courier New" pitchFamily="49" charset="0"/>
                <a:ea typeface="MS PGothic" pitchFamily="34" charset="-128"/>
                <a:cs typeface="Courier New" pitchFamily="49" charset="0"/>
              </a:rPr>
              <a:t>int</a:t>
            </a:r>
            <a:r>
              <a:rPr kumimoji="1" lang="en-US" sz="1600" kern="0" dirty="0">
                <a:solidFill>
                  <a:schemeClr val="bg1"/>
                </a:solidFill>
                <a:latin typeface="Courier New" pitchFamily="49" charset="0"/>
                <a:ea typeface="MS PGothic" pitchFamily="34" charset="-128"/>
                <a:cs typeface="Courier New" pitchFamily="49" charset="0"/>
              </a:rPr>
              <a:t> i) { </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if ((state[(i + 4) % 5] != EATING) &amp;&amp;</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(state[i] == HUNGRY) &amp;&amp;</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(state[(i + 1) % 5] != EATING) ) { </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state[i] = EATING ;</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self[i].signal () ;</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lnSpc>
                <a:spcPct val="80000"/>
              </a:lnSpc>
              <a:spcBef>
                <a:spcPct val="35000"/>
              </a:spcBef>
              <a:spcAft>
                <a:spcPct val="0"/>
              </a:spcAft>
              <a:buClr>
                <a:srgbClr val="993300"/>
              </a:buClr>
              <a:buSzPct val="90000"/>
              <a:buNone/>
            </a:pPr>
            <a:endParaRPr kumimoji="1" lang="en-US" sz="1600"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a:t>
            </a:r>
            <a:r>
              <a:rPr kumimoji="1" lang="en-US" sz="1600" kern="0" dirty="0" err="1">
                <a:solidFill>
                  <a:schemeClr val="bg1"/>
                </a:solidFill>
                <a:latin typeface="Courier New" pitchFamily="49" charset="0"/>
                <a:ea typeface="MS PGothic" pitchFamily="34" charset="-128"/>
                <a:cs typeface="Courier New" pitchFamily="49" charset="0"/>
              </a:rPr>
              <a:t>initialization_code</a:t>
            </a:r>
            <a:r>
              <a:rPr kumimoji="1" lang="en-US" sz="1600" kern="0" dirty="0">
                <a:solidFill>
                  <a:schemeClr val="bg1"/>
                </a:solidFill>
                <a:latin typeface="Courier New" pitchFamily="49" charset="0"/>
                <a:ea typeface="MS PGothic" pitchFamily="34" charset="-128"/>
                <a:cs typeface="Courier New" pitchFamily="49" charset="0"/>
              </a:rPr>
              <a:t>() { </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for (</a:t>
            </a:r>
            <a:r>
              <a:rPr kumimoji="1" lang="en-US" sz="1600" kern="0" dirty="0" err="1">
                <a:solidFill>
                  <a:schemeClr val="bg1"/>
                </a:solidFill>
                <a:latin typeface="Courier New" pitchFamily="49" charset="0"/>
                <a:ea typeface="MS PGothic" pitchFamily="34" charset="-128"/>
                <a:cs typeface="Courier New" pitchFamily="49" charset="0"/>
              </a:rPr>
              <a:t>int</a:t>
            </a:r>
            <a:r>
              <a:rPr kumimoji="1" lang="en-US" sz="1600" kern="0" dirty="0">
                <a:solidFill>
                  <a:schemeClr val="bg1"/>
                </a:solidFill>
                <a:latin typeface="Courier New" pitchFamily="49" charset="0"/>
                <a:ea typeface="MS PGothic" pitchFamily="34" charset="-128"/>
                <a:cs typeface="Courier New" pitchFamily="49" charset="0"/>
              </a:rPr>
              <a:t> i = 0; i &lt; 5; i++)</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state[i] = THINKING;</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lnSpc>
                <a:spcPct val="80000"/>
              </a:lnSpc>
              <a:spcBef>
                <a:spcPct val="35000"/>
              </a:spcBef>
              <a:spcAft>
                <a:spcPct val="0"/>
              </a:spcAft>
              <a:buClr>
                <a:srgbClr val="993300"/>
              </a:buClr>
              <a:buSzPct val="90000"/>
              <a:buNone/>
            </a:pPr>
            <a:r>
              <a:rPr kumimoji="1" lang="en-US" sz="1600" kern="0" dirty="0">
                <a:solidFill>
                  <a:schemeClr val="bg1"/>
                </a:solidFill>
                <a:latin typeface="Courier New" pitchFamily="49" charset="0"/>
                <a:ea typeface="MS PGothic" pitchFamily="34" charset="-128"/>
                <a:cs typeface="Courier New" pitchFamily="49" charset="0"/>
              </a:rPr>
              <a:t>}</a:t>
            </a:r>
          </a:p>
          <a:p>
            <a:endParaRPr lang="en-IN" dirty="0"/>
          </a:p>
        </p:txBody>
      </p:sp>
      <p:sp>
        <p:nvSpPr>
          <p:cNvPr id="3" name="Rectangle 2"/>
          <p:cNvSpPr>
            <a:spLocks noGrp="1" noChangeArrowheads="1"/>
          </p:cNvSpPr>
          <p:nvPr/>
        </p:nvSpPr>
        <p:spPr bwMode="auto">
          <a:xfrm>
            <a:off x="613569" y="838200"/>
            <a:ext cx="7916862"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Solution to Dining Philosophers (Cont.)</a:t>
            </a:r>
          </a:p>
        </p:txBody>
      </p:sp>
    </p:spTree>
    <p:extLst>
      <p:ext uri="{BB962C8B-B14F-4D97-AF65-F5344CB8AC3E}">
        <p14:creationId xmlns="" xmlns:p14="http://schemas.microsoft.com/office/powerpoint/2010/main" val="1948369384"/>
      </p:ext>
    </p:extLst>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457200" y="762000"/>
            <a:ext cx="822960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Producer</a:t>
            </a:r>
            <a:r>
              <a:rPr lang="en-US" dirty="0" smtClean="0"/>
              <a:t> </a:t>
            </a:r>
          </a:p>
        </p:txBody>
      </p:sp>
      <p:sp>
        <p:nvSpPr>
          <p:cNvPr id="7" name="Rectangle 6"/>
          <p:cNvSpPr>
            <a:spLocks noGrp="1" noChangeArrowheads="1"/>
          </p:cNvSpPr>
          <p:nvPr/>
        </p:nvSpPr>
        <p:spPr bwMode="auto">
          <a:xfrm>
            <a:off x="1205706" y="1524000"/>
            <a:ext cx="6732588" cy="4557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84" charset="2"/>
              <a:buNone/>
            </a:pPr>
            <a:r>
              <a:rPr lang="en-US" sz="1700" dirty="0" smtClean="0">
                <a:latin typeface="Courier New" pitchFamily="49" charset="0"/>
                <a:cs typeface="Courier New" pitchFamily="49" charset="0"/>
              </a:rPr>
              <a:t>while (true) {</a:t>
            </a:r>
            <a:br>
              <a:rPr lang="en-US" sz="1700" dirty="0" smtClean="0">
                <a:latin typeface="Courier New" pitchFamily="49" charset="0"/>
                <a:cs typeface="Courier New" pitchFamily="49" charset="0"/>
              </a:rPr>
            </a:br>
            <a:r>
              <a:rPr lang="en-US" sz="1700" dirty="0" smtClean="0">
                <a:latin typeface="Courier New" pitchFamily="49" charset="0"/>
                <a:cs typeface="Courier New" pitchFamily="49" charset="0"/>
              </a:rPr>
              <a:t>	/* produce an item in next produced */ </a:t>
            </a:r>
          </a:p>
          <a:p>
            <a:pPr marL="0" indent="0">
              <a:buFont typeface="Monotype Sorts" pitchFamily="-84" charset="2"/>
              <a:buNone/>
            </a:pPr>
            <a:r>
              <a:rPr lang="en-US" sz="1700" dirty="0" smtClean="0">
                <a:latin typeface="Courier New" pitchFamily="49" charset="0"/>
                <a:cs typeface="Courier New" pitchFamily="49" charset="0"/>
              </a:rPr>
              <a:t>	</a:t>
            </a:r>
          </a:p>
          <a:p>
            <a:pPr marL="0" indent="0">
              <a:buFont typeface="Monotype Sorts" pitchFamily="-84" charset="2"/>
              <a:buNone/>
            </a:pPr>
            <a:r>
              <a:rPr lang="en-US" sz="1700" dirty="0" smtClean="0">
                <a:latin typeface="Courier New" pitchFamily="49" charset="0"/>
                <a:cs typeface="Courier New" pitchFamily="49" charset="0"/>
              </a:rPr>
              <a:t>	while (counter == BUFFER_SIZE) ; </a:t>
            </a:r>
          </a:p>
          <a:p>
            <a:pPr marL="0" indent="0">
              <a:buFont typeface="Monotype Sorts" pitchFamily="-84" charset="2"/>
              <a:buNone/>
            </a:pPr>
            <a:r>
              <a:rPr lang="en-US" sz="1700" dirty="0" smtClean="0">
                <a:latin typeface="Courier New" pitchFamily="49" charset="0"/>
                <a:cs typeface="Courier New" pitchFamily="49" charset="0"/>
              </a:rPr>
              <a:t>		/* do nothing */ </a:t>
            </a:r>
          </a:p>
          <a:p>
            <a:pPr marL="0" indent="0">
              <a:buFont typeface="Monotype Sorts" pitchFamily="-84" charset="2"/>
              <a:buNone/>
            </a:pPr>
            <a:r>
              <a:rPr lang="en-US" sz="1700" dirty="0" smtClean="0">
                <a:latin typeface="Courier New" pitchFamily="49" charset="0"/>
                <a:cs typeface="Courier New" pitchFamily="49" charset="0"/>
              </a:rPr>
              <a:t>	buffer[in] = </a:t>
            </a:r>
            <a:r>
              <a:rPr lang="en-US" sz="1700" dirty="0" err="1" smtClean="0">
                <a:latin typeface="Courier New" pitchFamily="49" charset="0"/>
                <a:cs typeface="Courier New" pitchFamily="49" charset="0"/>
              </a:rPr>
              <a:t>next_produced</a:t>
            </a:r>
            <a:r>
              <a:rPr lang="en-US" sz="1700" dirty="0" smtClean="0">
                <a:latin typeface="Courier New" pitchFamily="49" charset="0"/>
                <a:cs typeface="Courier New" pitchFamily="49" charset="0"/>
              </a:rPr>
              <a:t>; </a:t>
            </a:r>
          </a:p>
          <a:p>
            <a:pPr marL="0" indent="0">
              <a:buFont typeface="Monotype Sorts" pitchFamily="-84" charset="2"/>
              <a:buNone/>
            </a:pPr>
            <a:r>
              <a:rPr lang="en-US" sz="1700" dirty="0" smtClean="0">
                <a:latin typeface="Courier New" pitchFamily="49" charset="0"/>
                <a:cs typeface="Courier New" pitchFamily="49" charset="0"/>
              </a:rPr>
              <a:t>	in = (in + 1) % BUFFER_SIZE; </a:t>
            </a:r>
          </a:p>
          <a:p>
            <a:pPr marL="0" indent="0">
              <a:buFont typeface="Monotype Sorts" pitchFamily="-84" charset="2"/>
              <a:buNone/>
            </a:pPr>
            <a:r>
              <a:rPr lang="en-US" sz="1700" dirty="0" smtClean="0">
                <a:latin typeface="Courier New" pitchFamily="49" charset="0"/>
                <a:cs typeface="Courier New" pitchFamily="49" charset="0"/>
              </a:rPr>
              <a:t>	counter++; </a:t>
            </a:r>
          </a:p>
          <a:p>
            <a:pPr marL="0" indent="0">
              <a:buFont typeface="Monotype Sorts" pitchFamily="-84" charset="2"/>
              <a:buNone/>
            </a:pPr>
            <a:r>
              <a:rPr lang="en-US" sz="1700" dirty="0" smtClean="0">
                <a:latin typeface="Courier New" pitchFamily="49" charset="0"/>
                <a:cs typeface="Courier New" pitchFamily="49" charset="0"/>
              </a:rPr>
              <a:t>} </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84275" y="1346200"/>
            <a:ext cx="6773863" cy="4565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18525066"/>
      </p:ext>
    </p:extLst>
  </p:cSld>
  <p:clrMapOvr>
    <a:masterClrMapping/>
  </p:clrMapOvr>
  <p:transition>
    <p:pull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lnSpc>
                <a:spcPct val="80000"/>
              </a:lnSpc>
              <a:spcBef>
                <a:spcPct val="35000"/>
              </a:spcBef>
              <a:spcAft>
                <a:spcPct val="0"/>
              </a:spcAft>
              <a:buClr>
                <a:srgbClr val="993300"/>
              </a:buClr>
              <a:buSzPct val="90000"/>
              <a:buNone/>
            </a:pPr>
            <a:endParaRPr kumimoji="1" lang="en-US" sz="1600" kern="0" dirty="0">
              <a:solidFill>
                <a:srgbClr val="0000FF"/>
              </a:solidFill>
              <a:latin typeface="Helvetica"/>
              <a:ea typeface="MS PGothic" pitchFamily="34" charset="-128"/>
            </a:endParaRPr>
          </a:p>
          <a:p>
            <a:pPr marL="341313" lvl="0" indent="-341313" eaLnBrk="0" fontAlgn="base" hangingPunct="0">
              <a:lnSpc>
                <a:spcPct val="80000"/>
              </a:lnSpc>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Each philosopher </a:t>
            </a:r>
            <a:r>
              <a:rPr kumimoji="1" lang="en-US" sz="1800" i="1" kern="0" dirty="0">
                <a:solidFill>
                  <a:schemeClr val="bg1"/>
                </a:solidFill>
                <a:latin typeface="Helvetica"/>
                <a:ea typeface="MS PGothic" pitchFamily="34" charset="-128"/>
              </a:rPr>
              <a:t>i </a:t>
            </a:r>
            <a:r>
              <a:rPr kumimoji="1" lang="en-US" sz="1800" kern="0" dirty="0">
                <a:solidFill>
                  <a:schemeClr val="bg1"/>
                </a:solidFill>
                <a:latin typeface="Helvetica"/>
                <a:ea typeface="MS PGothic" pitchFamily="34" charset="-128"/>
              </a:rPr>
              <a:t>invokes the</a:t>
            </a:r>
            <a:r>
              <a:rPr kumimoji="1" lang="en-US" sz="1800" i="1" kern="0" dirty="0">
                <a:solidFill>
                  <a:schemeClr val="bg1"/>
                </a:solidFill>
                <a:latin typeface="Helvetica"/>
                <a:ea typeface="MS PGothic" pitchFamily="34" charset="-128"/>
              </a:rPr>
              <a:t> </a:t>
            </a:r>
            <a:r>
              <a:rPr kumimoji="1" lang="en-US" sz="1800" kern="0" dirty="0">
                <a:solidFill>
                  <a:schemeClr val="bg1"/>
                </a:solidFill>
                <a:latin typeface="Helvetica"/>
                <a:ea typeface="MS PGothic" pitchFamily="34" charset="-128"/>
              </a:rPr>
              <a:t>operations </a:t>
            </a:r>
            <a:r>
              <a:rPr kumimoji="1" lang="en-US" sz="2000" b="1" kern="0" dirty="0">
                <a:solidFill>
                  <a:schemeClr val="bg1"/>
                </a:solidFill>
                <a:latin typeface="Courier New" pitchFamily="49" charset="0"/>
                <a:ea typeface="MS PGothic" pitchFamily="34" charset="-128"/>
                <a:cs typeface="Courier New" pitchFamily="49" charset="0"/>
              </a:rPr>
              <a:t>pickup()</a:t>
            </a:r>
            <a:r>
              <a:rPr kumimoji="1" lang="en-US" sz="2000" i="1" kern="0" dirty="0">
                <a:solidFill>
                  <a:schemeClr val="bg1"/>
                </a:solidFill>
                <a:latin typeface="Helvetica"/>
                <a:ea typeface="MS PGothic" pitchFamily="34" charset="-128"/>
              </a:rPr>
              <a:t> </a:t>
            </a:r>
            <a:r>
              <a:rPr kumimoji="1" lang="en-US" sz="1800" kern="0" dirty="0">
                <a:solidFill>
                  <a:schemeClr val="bg1"/>
                </a:solidFill>
                <a:latin typeface="Helvetica"/>
                <a:ea typeface="MS PGothic" pitchFamily="34" charset="-128"/>
              </a:rPr>
              <a:t>and </a:t>
            </a:r>
            <a:r>
              <a:rPr kumimoji="1" lang="en-US" sz="2000" b="1" kern="0" dirty="0">
                <a:solidFill>
                  <a:schemeClr val="bg1"/>
                </a:solidFill>
                <a:latin typeface="Courier New" pitchFamily="49" charset="0"/>
                <a:ea typeface="MS PGothic" pitchFamily="34" charset="-128"/>
                <a:cs typeface="Courier New" pitchFamily="49" charset="0"/>
              </a:rPr>
              <a:t>putdown()</a:t>
            </a:r>
            <a:r>
              <a:rPr kumimoji="1" lang="en-US" sz="2000" kern="0" dirty="0">
                <a:solidFill>
                  <a:schemeClr val="bg1"/>
                </a:solidFill>
                <a:latin typeface="Helvetica"/>
                <a:ea typeface="MS PGothic" pitchFamily="34" charset="-128"/>
              </a:rPr>
              <a:t> </a:t>
            </a:r>
            <a:r>
              <a:rPr kumimoji="1" lang="en-US" sz="1800" kern="0" dirty="0">
                <a:solidFill>
                  <a:schemeClr val="bg1"/>
                </a:solidFill>
                <a:latin typeface="Helvetica"/>
                <a:ea typeface="MS PGothic" pitchFamily="34" charset="-128"/>
              </a:rPr>
              <a:t>in the following sequence:</a:t>
            </a:r>
          </a:p>
          <a:p>
            <a:pPr marL="341313" lvl="0" indent="-341313" eaLnBrk="0" fontAlgn="base" hangingPunct="0">
              <a:lnSpc>
                <a:spcPct val="80000"/>
              </a:lnSpc>
              <a:spcBef>
                <a:spcPct val="35000"/>
              </a:spcBef>
              <a:spcAft>
                <a:spcPct val="0"/>
              </a:spcAft>
              <a:buClr>
                <a:srgbClr val="993300"/>
              </a:buClr>
              <a:buSzPct val="90000"/>
              <a:buNone/>
            </a:pPr>
            <a:endParaRPr kumimoji="1" lang="en-US" sz="1800" b="1"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lnSpc>
                <a:spcPct val="80000"/>
              </a:lnSpc>
              <a:spcBef>
                <a:spcPct val="35000"/>
              </a:spcBef>
              <a:spcAft>
                <a:spcPct val="0"/>
              </a:spcAft>
              <a:buClr>
                <a:srgbClr val="993300"/>
              </a:buClr>
              <a:buSzPct val="90000"/>
              <a:buNone/>
            </a:pP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2000" b="1" kern="0" dirty="0" err="1">
                <a:solidFill>
                  <a:schemeClr val="bg1"/>
                </a:solidFill>
                <a:latin typeface="Courier New" pitchFamily="49" charset="0"/>
                <a:ea typeface="MS PGothic" pitchFamily="34" charset="-128"/>
                <a:cs typeface="Courier New" pitchFamily="49" charset="0"/>
              </a:rPr>
              <a:t>DiningPhilosophers.pickup</a:t>
            </a:r>
            <a:r>
              <a:rPr kumimoji="1" lang="en-US" sz="2000" b="1" kern="0" dirty="0">
                <a:solidFill>
                  <a:schemeClr val="bg1"/>
                </a:solidFill>
                <a:latin typeface="Courier New" pitchFamily="49" charset="0"/>
                <a:ea typeface="MS PGothic" pitchFamily="34" charset="-128"/>
                <a:cs typeface="Courier New" pitchFamily="49" charset="0"/>
              </a:rPr>
              <a:t>(i)</a:t>
            </a:r>
            <a:r>
              <a:rPr kumimoji="1" lang="en-US" sz="1800" b="1" kern="0" dirty="0">
                <a:solidFill>
                  <a:schemeClr val="bg1"/>
                </a:solidFill>
                <a:latin typeface="Courier New" pitchFamily="49" charset="0"/>
                <a:ea typeface="MS PGothic" pitchFamily="34" charset="-128"/>
                <a:cs typeface="Courier New" pitchFamily="49" charset="0"/>
              </a:rPr>
              <a:t>;</a:t>
            </a:r>
          </a:p>
          <a:p>
            <a:pPr marL="341313" lvl="0" indent="-341313" eaLnBrk="0" fontAlgn="base" hangingPunct="0">
              <a:lnSpc>
                <a:spcPct val="80000"/>
              </a:lnSpc>
              <a:spcBef>
                <a:spcPct val="35000"/>
              </a:spcBef>
              <a:spcAft>
                <a:spcPct val="0"/>
              </a:spcAft>
              <a:buClr>
                <a:srgbClr val="993300"/>
              </a:buClr>
              <a:buSzPct val="90000"/>
              <a:buNone/>
            </a:pPr>
            <a:endParaRPr kumimoji="1" lang="en-US" sz="1800" b="1"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lnSpc>
                <a:spcPct val="80000"/>
              </a:lnSpc>
              <a:spcBef>
                <a:spcPct val="35000"/>
              </a:spcBef>
              <a:spcAft>
                <a:spcPct val="0"/>
              </a:spcAft>
              <a:buClr>
                <a:srgbClr val="993300"/>
              </a:buClr>
              <a:buSzPct val="90000"/>
              <a:buNone/>
            </a:pPr>
            <a:r>
              <a:rPr kumimoji="1" lang="en-US" sz="1800" b="1" kern="0" dirty="0">
                <a:solidFill>
                  <a:schemeClr val="bg1"/>
                </a:solidFill>
                <a:latin typeface="Courier New" pitchFamily="49" charset="0"/>
                <a:ea typeface="MS PGothic" pitchFamily="34" charset="-128"/>
                <a:cs typeface="Courier New" pitchFamily="49" charset="0"/>
              </a:rPr>
              <a:t>                   EAT</a:t>
            </a:r>
          </a:p>
          <a:p>
            <a:pPr marL="341313" lvl="0" indent="-341313" eaLnBrk="0" fontAlgn="base" hangingPunct="0">
              <a:lnSpc>
                <a:spcPct val="80000"/>
              </a:lnSpc>
              <a:spcBef>
                <a:spcPct val="35000"/>
              </a:spcBef>
              <a:spcAft>
                <a:spcPct val="0"/>
              </a:spcAft>
              <a:buClr>
                <a:srgbClr val="993300"/>
              </a:buClr>
              <a:buSzPct val="90000"/>
              <a:buNone/>
            </a:pPr>
            <a:endParaRPr kumimoji="1" lang="en-US" sz="1800" b="1"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lnSpc>
                <a:spcPct val="80000"/>
              </a:lnSpc>
              <a:spcBef>
                <a:spcPct val="35000"/>
              </a:spcBef>
              <a:spcAft>
                <a:spcPct val="0"/>
              </a:spcAft>
              <a:buClr>
                <a:srgbClr val="993300"/>
              </a:buClr>
              <a:buSzPct val="90000"/>
              <a:buNone/>
            </a:pP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2000" b="1" kern="0" dirty="0" err="1">
                <a:solidFill>
                  <a:schemeClr val="bg1"/>
                </a:solidFill>
                <a:latin typeface="Courier New" pitchFamily="49" charset="0"/>
                <a:ea typeface="MS PGothic" pitchFamily="34" charset="-128"/>
                <a:cs typeface="Courier New" pitchFamily="49" charset="0"/>
              </a:rPr>
              <a:t>DiningPhilosophers.putdown</a:t>
            </a:r>
            <a:r>
              <a:rPr kumimoji="1" lang="en-US" sz="2000" b="1" kern="0" dirty="0">
                <a:solidFill>
                  <a:schemeClr val="bg1"/>
                </a:solidFill>
                <a:latin typeface="Courier New" pitchFamily="49" charset="0"/>
                <a:ea typeface="MS PGothic" pitchFamily="34" charset="-128"/>
                <a:cs typeface="Courier New" pitchFamily="49" charset="0"/>
              </a:rPr>
              <a:t>(i)</a:t>
            </a:r>
            <a:r>
              <a:rPr kumimoji="1" lang="en-US" sz="1800" b="1" kern="0" dirty="0">
                <a:solidFill>
                  <a:schemeClr val="bg1"/>
                </a:solidFill>
                <a:latin typeface="Courier New" pitchFamily="49" charset="0"/>
                <a:ea typeface="MS PGothic" pitchFamily="34" charset="-128"/>
                <a:cs typeface="Courier New" pitchFamily="49" charset="0"/>
              </a:rPr>
              <a:t>;</a:t>
            </a:r>
          </a:p>
          <a:p>
            <a:pPr marL="341313" lvl="0" indent="-341313" eaLnBrk="0" fontAlgn="base" hangingPunct="0">
              <a:lnSpc>
                <a:spcPct val="80000"/>
              </a:lnSpc>
              <a:spcBef>
                <a:spcPct val="35000"/>
              </a:spcBef>
              <a:spcAft>
                <a:spcPct val="0"/>
              </a:spcAft>
              <a:buClr>
                <a:srgbClr val="993300"/>
              </a:buClr>
              <a:buSzPct val="90000"/>
              <a:buNone/>
            </a:pPr>
            <a:endParaRPr kumimoji="1" lang="en-US" sz="1800" kern="0" dirty="0">
              <a:solidFill>
                <a:schemeClr val="bg1"/>
              </a:solidFill>
              <a:latin typeface="Helvetica"/>
              <a:ea typeface="MS PGothic" pitchFamily="34" charset="-128"/>
            </a:endParaRPr>
          </a:p>
          <a:p>
            <a:pPr marL="341313" lvl="0" indent="-341313" eaLnBrk="0" fontAlgn="base" hangingPunct="0">
              <a:lnSpc>
                <a:spcPct val="80000"/>
              </a:lnSpc>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No deadlock, but starvation is possible</a:t>
            </a:r>
          </a:p>
        </p:txBody>
      </p:sp>
      <p:sp>
        <p:nvSpPr>
          <p:cNvPr id="3" name="Rectangle 2"/>
          <p:cNvSpPr>
            <a:spLocks noChangeArrowheads="1"/>
          </p:cNvSpPr>
          <p:nvPr/>
        </p:nvSpPr>
        <p:spPr bwMode="auto">
          <a:xfrm>
            <a:off x="580587" y="762000"/>
            <a:ext cx="7916863"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6" tIns="45714" rIns="91426" bIns="45714" anchor="b"/>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56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28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00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72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algn="ctr" eaLnBrk="1" hangingPunct="1"/>
            <a:r>
              <a:rPr lang="en-US" sz="3200" b="1" dirty="0">
                <a:solidFill>
                  <a:schemeClr val="accent2"/>
                </a:solidFill>
                <a:latin typeface="Arial" pitchFamily="34" charset="0"/>
              </a:rPr>
              <a:t>Solution to Dining Philosophers (Cont.)</a:t>
            </a:r>
          </a:p>
        </p:txBody>
      </p:sp>
    </p:spTree>
    <p:extLst>
      <p:ext uri="{BB962C8B-B14F-4D97-AF65-F5344CB8AC3E}">
        <p14:creationId xmlns="" xmlns:p14="http://schemas.microsoft.com/office/powerpoint/2010/main" val="1445834696"/>
      </p:ext>
    </p:extLst>
  </p:cSld>
  <p:clrMapOvr>
    <a:masterClrMapping/>
  </p:clrMapOvr>
  <p:transition>
    <p:pull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1313" lvl="0" indent="-341313" eaLnBrk="0" fontAlgn="base" hangingPunct="0">
              <a:lnSpc>
                <a:spcPct val="80000"/>
              </a:lnSpc>
              <a:spcBef>
                <a:spcPct val="35000"/>
              </a:spcBef>
              <a:spcAft>
                <a:spcPct val="0"/>
              </a:spcAft>
              <a:buClr>
                <a:srgbClr val="993300"/>
              </a:buClr>
              <a:buSzPct val="90000"/>
              <a:buFont typeface="Monotype Sorts" pitchFamily="-84" charset="2"/>
              <a:buChar char="n"/>
              <a:tabLst>
                <a:tab pos="1887538" algn="l"/>
                <a:tab pos="2335213" algn="l"/>
                <a:tab pos="2506663" algn="l"/>
              </a:tabLst>
            </a:pPr>
            <a:r>
              <a:rPr kumimoji="1" lang="en-US" sz="1800" kern="0" dirty="0">
                <a:solidFill>
                  <a:schemeClr val="bg1"/>
                </a:solidFill>
                <a:latin typeface="Helvetica"/>
                <a:ea typeface="MS PGothic" pitchFamily="34" charset="-128"/>
              </a:rPr>
              <a:t>Variables </a:t>
            </a:r>
          </a:p>
          <a:p>
            <a:pPr marL="341313" lvl="0" indent="-341313" eaLnBrk="0" fontAlgn="base" hangingPunct="0">
              <a:lnSpc>
                <a:spcPct val="80000"/>
              </a:lnSpc>
              <a:spcBef>
                <a:spcPct val="35000"/>
              </a:spcBef>
              <a:spcAft>
                <a:spcPct val="0"/>
              </a:spcAft>
              <a:buClr>
                <a:srgbClr val="993300"/>
              </a:buClr>
              <a:buSzPct val="90000"/>
              <a:buNone/>
              <a:tabLst>
                <a:tab pos="1887538" algn="l"/>
                <a:tab pos="2335213" algn="l"/>
                <a:tab pos="2506663" algn="l"/>
              </a:tabLst>
            </a:pPr>
            <a:endParaRPr kumimoji="1" lang="en-US" sz="1800" kern="0" dirty="0">
              <a:solidFill>
                <a:schemeClr val="bg1"/>
              </a:solidFill>
              <a:latin typeface="Helvetica"/>
              <a:ea typeface="MS PGothic" pitchFamily="34" charset="-128"/>
            </a:endParaRPr>
          </a:p>
          <a:p>
            <a:pPr marL="341313" lvl="0" indent="-341313" eaLnBrk="0" fontAlgn="base" hangingPunct="0">
              <a:lnSpc>
                <a:spcPct val="80000"/>
              </a:lnSpc>
              <a:spcBef>
                <a:spcPct val="15000"/>
              </a:spcBef>
              <a:spcAft>
                <a:spcPct val="0"/>
              </a:spcAft>
              <a:buClr>
                <a:srgbClr val="993300"/>
              </a:buClr>
              <a:buSzPct val="90000"/>
              <a:buNone/>
              <a:tabLst>
                <a:tab pos="1887538" algn="l"/>
                <a:tab pos="2335213" algn="l"/>
                <a:tab pos="2506663" algn="l"/>
              </a:tabLst>
            </a:pPr>
            <a:r>
              <a:rPr kumimoji="1" lang="en-US" sz="1800" b="1" kern="0" dirty="0">
                <a:solidFill>
                  <a:schemeClr val="bg1"/>
                </a:solidFill>
                <a:latin typeface="Courier New" pitchFamily="49" charset="0"/>
                <a:ea typeface="MS PGothic" pitchFamily="34" charset="-128"/>
                <a:cs typeface="Courier New" pitchFamily="49" charset="0"/>
              </a:rPr>
              <a:t>	 semaphore </a:t>
            </a:r>
            <a:r>
              <a:rPr kumimoji="1" lang="en-US" sz="1800" b="1" kern="0" dirty="0" err="1">
                <a:solidFill>
                  <a:schemeClr val="bg1"/>
                </a:solidFill>
                <a:latin typeface="Courier New" pitchFamily="49" charset="0"/>
                <a:ea typeface="MS PGothic" pitchFamily="34" charset="-128"/>
                <a:cs typeface="Courier New" pitchFamily="49" charset="0"/>
              </a:rPr>
              <a:t>mutex</a:t>
            </a:r>
            <a:r>
              <a:rPr kumimoji="1" lang="en-US" sz="1800" b="1" kern="0" dirty="0">
                <a:solidFill>
                  <a:schemeClr val="bg1"/>
                </a:solidFill>
                <a:latin typeface="Courier New" pitchFamily="49" charset="0"/>
                <a:ea typeface="MS PGothic" pitchFamily="34" charset="-128"/>
                <a:cs typeface="Courier New" pitchFamily="49" charset="0"/>
              </a:rPr>
              <a:t>;  // (initially  = 1)</a:t>
            </a:r>
          </a:p>
          <a:p>
            <a:pPr marL="341313" lvl="0" indent="-341313" eaLnBrk="0" fontAlgn="base" hangingPunct="0">
              <a:lnSpc>
                <a:spcPct val="80000"/>
              </a:lnSpc>
              <a:spcBef>
                <a:spcPct val="15000"/>
              </a:spcBef>
              <a:spcAft>
                <a:spcPct val="0"/>
              </a:spcAft>
              <a:buClr>
                <a:srgbClr val="993300"/>
              </a:buClr>
              <a:buSzPct val="90000"/>
              <a:buNone/>
              <a:tabLst>
                <a:tab pos="1887538" algn="l"/>
                <a:tab pos="2335213" algn="l"/>
                <a:tab pos="2506663" algn="l"/>
              </a:tabLst>
            </a:pPr>
            <a:r>
              <a:rPr kumimoji="1" lang="en-US" sz="1800" b="1" kern="0" dirty="0">
                <a:solidFill>
                  <a:schemeClr val="bg1"/>
                </a:solidFill>
                <a:latin typeface="Courier New" pitchFamily="49" charset="0"/>
                <a:ea typeface="MS PGothic" pitchFamily="34" charset="-128"/>
                <a:cs typeface="Courier New" pitchFamily="49" charset="0"/>
              </a:rPr>
              <a:t>	 semaphore next;   // (initially  = 0)</a:t>
            </a:r>
          </a:p>
          <a:p>
            <a:pPr marL="341313" lvl="0" indent="-341313" eaLnBrk="0" fontAlgn="base" hangingPunct="0">
              <a:lnSpc>
                <a:spcPct val="80000"/>
              </a:lnSpc>
              <a:spcBef>
                <a:spcPct val="15000"/>
              </a:spcBef>
              <a:spcAft>
                <a:spcPct val="0"/>
              </a:spcAft>
              <a:buClr>
                <a:srgbClr val="993300"/>
              </a:buClr>
              <a:buSzPct val="90000"/>
              <a:buNone/>
              <a:tabLst>
                <a:tab pos="1887538" algn="l"/>
                <a:tab pos="2335213" algn="l"/>
                <a:tab pos="2506663" algn="l"/>
              </a:tabLst>
            </a:pP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1800" b="1" kern="0" dirty="0" err="1">
                <a:solidFill>
                  <a:schemeClr val="bg1"/>
                </a:solidFill>
                <a:latin typeface="Courier New" pitchFamily="49" charset="0"/>
                <a:ea typeface="MS PGothic" pitchFamily="34" charset="-128"/>
                <a:cs typeface="Courier New" pitchFamily="49" charset="0"/>
              </a:rPr>
              <a:t>int</a:t>
            </a: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1800" b="1" kern="0" dirty="0" err="1">
                <a:solidFill>
                  <a:schemeClr val="bg1"/>
                </a:solidFill>
                <a:latin typeface="Courier New" pitchFamily="49" charset="0"/>
                <a:ea typeface="MS PGothic" pitchFamily="34" charset="-128"/>
                <a:cs typeface="Courier New" pitchFamily="49" charset="0"/>
              </a:rPr>
              <a:t>next_count</a:t>
            </a:r>
            <a:r>
              <a:rPr kumimoji="1" lang="en-US" sz="1800" b="1" kern="0" dirty="0">
                <a:solidFill>
                  <a:schemeClr val="bg1"/>
                </a:solidFill>
                <a:latin typeface="Courier New" pitchFamily="49" charset="0"/>
                <a:ea typeface="MS PGothic" pitchFamily="34" charset="-128"/>
                <a:cs typeface="Courier New" pitchFamily="49" charset="0"/>
              </a:rPr>
              <a:t> = 0;</a:t>
            </a:r>
            <a:br>
              <a:rPr kumimoji="1" lang="en-US" sz="1800" b="1" kern="0" dirty="0">
                <a:solidFill>
                  <a:schemeClr val="bg1"/>
                </a:solidFill>
                <a:latin typeface="Courier New" pitchFamily="49" charset="0"/>
                <a:ea typeface="MS PGothic" pitchFamily="34" charset="-128"/>
                <a:cs typeface="Courier New" pitchFamily="49" charset="0"/>
              </a:rPr>
            </a:br>
            <a:endParaRPr kumimoji="1" lang="en-US" sz="1800" b="1"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lnSpc>
                <a:spcPct val="80000"/>
              </a:lnSpc>
              <a:spcBef>
                <a:spcPct val="35000"/>
              </a:spcBef>
              <a:spcAft>
                <a:spcPct val="0"/>
              </a:spcAft>
              <a:buClr>
                <a:srgbClr val="993300"/>
              </a:buClr>
              <a:buSzPct val="90000"/>
              <a:buFont typeface="Monotype Sorts" pitchFamily="-84" charset="2"/>
              <a:buChar char="n"/>
              <a:tabLst>
                <a:tab pos="1887538" algn="l"/>
                <a:tab pos="2335213" algn="l"/>
                <a:tab pos="2506663" algn="l"/>
              </a:tabLst>
            </a:pPr>
            <a:r>
              <a:rPr kumimoji="1" lang="en-US" sz="1800" kern="0" dirty="0">
                <a:solidFill>
                  <a:schemeClr val="bg1"/>
                </a:solidFill>
                <a:latin typeface="Helvetica"/>
                <a:ea typeface="MS PGothic" pitchFamily="34" charset="-128"/>
              </a:rPr>
              <a:t>Each procedure </a:t>
            </a:r>
            <a:r>
              <a:rPr kumimoji="1" lang="en-US" sz="1800" b="1" i="1" kern="0" dirty="0">
                <a:solidFill>
                  <a:schemeClr val="bg1"/>
                </a:solidFill>
                <a:latin typeface="Helvetica"/>
                <a:ea typeface="MS PGothic" pitchFamily="34" charset="-128"/>
              </a:rPr>
              <a:t>F</a:t>
            </a:r>
            <a:r>
              <a:rPr kumimoji="1" lang="en-US" sz="1800" kern="0" dirty="0">
                <a:solidFill>
                  <a:schemeClr val="bg1"/>
                </a:solidFill>
                <a:latin typeface="Helvetica"/>
                <a:ea typeface="MS PGothic" pitchFamily="34" charset="-128"/>
              </a:rPr>
              <a:t>  will be replaced by</a:t>
            </a:r>
          </a:p>
          <a:p>
            <a:pPr marL="341313" lvl="0" indent="-341313" eaLnBrk="0" fontAlgn="base" hangingPunct="0">
              <a:lnSpc>
                <a:spcPct val="80000"/>
              </a:lnSpc>
              <a:spcBef>
                <a:spcPct val="35000"/>
              </a:spcBef>
              <a:spcAft>
                <a:spcPct val="0"/>
              </a:spcAft>
              <a:buClr>
                <a:srgbClr val="993300"/>
              </a:buClr>
              <a:buSzPct val="90000"/>
              <a:buFont typeface="Monotype Sorts" pitchFamily="-84" charset="2"/>
              <a:buChar char="n"/>
              <a:tabLst>
                <a:tab pos="1887538" algn="l"/>
                <a:tab pos="2335213" algn="l"/>
                <a:tab pos="2506663" algn="l"/>
              </a:tabLst>
            </a:pPr>
            <a:endParaRPr kumimoji="1" lang="en-US" sz="1600" kern="0" dirty="0">
              <a:solidFill>
                <a:schemeClr val="bg1"/>
              </a:solidFill>
              <a:latin typeface="Helvetica"/>
              <a:ea typeface="MS PGothic" pitchFamily="34" charset="-128"/>
            </a:endParaRPr>
          </a:p>
          <a:p>
            <a:pPr marL="341313" lvl="0" indent="-341313" eaLnBrk="0" fontAlgn="base" hangingPunct="0">
              <a:lnSpc>
                <a:spcPct val="80000"/>
              </a:lnSpc>
              <a:spcBef>
                <a:spcPct val="15000"/>
              </a:spcBef>
              <a:spcAft>
                <a:spcPct val="0"/>
              </a:spcAft>
              <a:buClr>
                <a:srgbClr val="993300"/>
              </a:buClr>
              <a:buSzPct val="90000"/>
              <a:buNone/>
              <a:tabLst>
                <a:tab pos="1887538" algn="l"/>
                <a:tab pos="2335213" algn="l"/>
                <a:tab pos="2506663" algn="l"/>
              </a:tabLst>
            </a:pPr>
            <a:r>
              <a:rPr kumimoji="1" lang="en-US" sz="1800" b="1" kern="0" dirty="0">
                <a:solidFill>
                  <a:schemeClr val="bg1"/>
                </a:solidFill>
                <a:latin typeface="Courier New" pitchFamily="49" charset="0"/>
                <a:ea typeface="MS PGothic" pitchFamily="34" charset="-128"/>
                <a:cs typeface="Courier New" pitchFamily="49" charset="0"/>
              </a:rPr>
              <a:t>			wait(</a:t>
            </a:r>
            <a:r>
              <a:rPr kumimoji="1" lang="en-US" sz="1800" b="1" kern="0" dirty="0" err="1">
                <a:solidFill>
                  <a:schemeClr val="bg1"/>
                </a:solidFill>
                <a:latin typeface="Courier New" pitchFamily="49" charset="0"/>
                <a:ea typeface="MS PGothic" pitchFamily="34" charset="-128"/>
                <a:cs typeface="Courier New" pitchFamily="49" charset="0"/>
              </a:rPr>
              <a:t>mutex</a:t>
            </a:r>
            <a:r>
              <a:rPr kumimoji="1" lang="en-US" sz="1800" b="1" kern="0" dirty="0">
                <a:solidFill>
                  <a:schemeClr val="bg1"/>
                </a:solidFill>
                <a:latin typeface="Courier New" pitchFamily="49" charset="0"/>
                <a:ea typeface="MS PGothic" pitchFamily="34" charset="-128"/>
                <a:cs typeface="Courier New" pitchFamily="49" charset="0"/>
              </a:rPr>
              <a:t>);</a:t>
            </a:r>
          </a:p>
          <a:p>
            <a:pPr marL="341313" lvl="0" indent="-341313" eaLnBrk="0" fontAlgn="base" hangingPunct="0">
              <a:lnSpc>
                <a:spcPct val="80000"/>
              </a:lnSpc>
              <a:spcBef>
                <a:spcPct val="15000"/>
              </a:spcBef>
              <a:spcAft>
                <a:spcPct val="0"/>
              </a:spcAft>
              <a:buClr>
                <a:srgbClr val="993300"/>
              </a:buClr>
              <a:buSzPct val="90000"/>
              <a:buNone/>
              <a:tabLst>
                <a:tab pos="1887538" algn="l"/>
                <a:tab pos="2335213" algn="l"/>
                <a:tab pos="2506663" algn="l"/>
              </a:tabLst>
            </a:pPr>
            <a:r>
              <a:rPr kumimoji="1" lang="en-US" sz="1800" b="1" kern="0" dirty="0">
                <a:solidFill>
                  <a:schemeClr val="bg1"/>
                </a:solidFill>
                <a:latin typeface="Courier New" pitchFamily="49" charset="0"/>
                <a:ea typeface="MS PGothic" pitchFamily="34" charset="-128"/>
                <a:cs typeface="Courier New" pitchFamily="49" charset="0"/>
              </a:rPr>
              <a:t>			     …			 </a:t>
            </a:r>
          </a:p>
          <a:p>
            <a:pPr marL="341313" lvl="0" indent="-341313" eaLnBrk="0" fontAlgn="base" hangingPunct="0">
              <a:lnSpc>
                <a:spcPct val="80000"/>
              </a:lnSpc>
              <a:spcBef>
                <a:spcPct val="15000"/>
              </a:spcBef>
              <a:spcAft>
                <a:spcPct val="0"/>
              </a:spcAft>
              <a:buClr>
                <a:srgbClr val="993300"/>
              </a:buClr>
              <a:buSzPct val="90000"/>
              <a:buNone/>
              <a:tabLst>
                <a:tab pos="1887538" algn="l"/>
                <a:tab pos="2335213" algn="l"/>
                <a:tab pos="2506663" algn="l"/>
              </a:tabLst>
            </a:pPr>
            <a:r>
              <a:rPr kumimoji="1" lang="en-US" sz="1800" b="1" kern="0" dirty="0">
                <a:solidFill>
                  <a:schemeClr val="bg1"/>
                </a:solidFill>
                <a:latin typeface="Courier New" pitchFamily="49" charset="0"/>
                <a:ea typeface="MS PGothic" pitchFamily="34" charset="-128"/>
                <a:cs typeface="Courier New" pitchFamily="49" charset="0"/>
              </a:rPr>
              <a:t>                    body of F;</a:t>
            </a:r>
          </a:p>
          <a:p>
            <a:pPr marL="341313" lvl="0" indent="-341313" eaLnBrk="0" fontAlgn="base" hangingPunct="0">
              <a:lnSpc>
                <a:spcPct val="80000"/>
              </a:lnSpc>
              <a:spcBef>
                <a:spcPct val="15000"/>
              </a:spcBef>
              <a:spcAft>
                <a:spcPct val="0"/>
              </a:spcAft>
              <a:buClr>
                <a:srgbClr val="993300"/>
              </a:buClr>
              <a:buSzPct val="90000"/>
              <a:buNone/>
              <a:tabLst>
                <a:tab pos="1887538" algn="l"/>
                <a:tab pos="2335213" algn="l"/>
                <a:tab pos="2506663" algn="l"/>
              </a:tabLst>
            </a:pPr>
            <a:r>
              <a:rPr kumimoji="1" lang="en-US" sz="18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lnSpc>
                <a:spcPct val="80000"/>
              </a:lnSpc>
              <a:spcBef>
                <a:spcPct val="15000"/>
              </a:spcBef>
              <a:spcAft>
                <a:spcPct val="0"/>
              </a:spcAft>
              <a:buClr>
                <a:srgbClr val="993300"/>
              </a:buClr>
              <a:buSzPct val="90000"/>
              <a:buNone/>
              <a:tabLst>
                <a:tab pos="1887538" algn="l"/>
                <a:tab pos="2335213" algn="l"/>
                <a:tab pos="2506663" algn="l"/>
              </a:tabLst>
            </a:pPr>
            <a:r>
              <a:rPr kumimoji="1" lang="en-US" sz="1800" b="1" kern="0" dirty="0">
                <a:solidFill>
                  <a:schemeClr val="bg1"/>
                </a:solidFill>
                <a:latin typeface="Courier New" pitchFamily="49" charset="0"/>
                <a:ea typeface="MS PGothic" pitchFamily="34" charset="-128"/>
                <a:cs typeface="Courier New" pitchFamily="49" charset="0"/>
              </a:rPr>
              <a:t>			if (</a:t>
            </a:r>
            <a:r>
              <a:rPr kumimoji="1" lang="en-US" sz="1800" b="1" kern="0" dirty="0" err="1">
                <a:solidFill>
                  <a:schemeClr val="bg1"/>
                </a:solidFill>
                <a:latin typeface="Courier New" pitchFamily="49" charset="0"/>
                <a:ea typeface="MS PGothic" pitchFamily="34" charset="-128"/>
                <a:cs typeface="Courier New" pitchFamily="49" charset="0"/>
              </a:rPr>
              <a:t>next_count</a:t>
            </a:r>
            <a:r>
              <a:rPr kumimoji="1" lang="en-US" sz="1800" b="1" kern="0" dirty="0">
                <a:solidFill>
                  <a:schemeClr val="bg1"/>
                </a:solidFill>
                <a:latin typeface="Courier New" pitchFamily="49" charset="0"/>
                <a:ea typeface="MS PGothic" pitchFamily="34" charset="-128"/>
                <a:cs typeface="Courier New" pitchFamily="49" charset="0"/>
              </a:rPr>
              <a:t> &gt; 0)</a:t>
            </a:r>
          </a:p>
          <a:p>
            <a:pPr marL="341313" lvl="0" indent="-341313" eaLnBrk="0" fontAlgn="base" hangingPunct="0">
              <a:lnSpc>
                <a:spcPct val="80000"/>
              </a:lnSpc>
              <a:spcBef>
                <a:spcPct val="15000"/>
              </a:spcBef>
              <a:spcAft>
                <a:spcPct val="0"/>
              </a:spcAft>
              <a:buClr>
                <a:srgbClr val="993300"/>
              </a:buClr>
              <a:buSzPct val="90000"/>
              <a:buNone/>
              <a:tabLst>
                <a:tab pos="1887538" algn="l"/>
                <a:tab pos="2335213" algn="l"/>
                <a:tab pos="2506663" algn="l"/>
              </a:tabLst>
            </a:pPr>
            <a:r>
              <a:rPr kumimoji="1" lang="en-US" sz="1800" b="1" kern="0" dirty="0">
                <a:solidFill>
                  <a:schemeClr val="bg1"/>
                </a:solidFill>
                <a:latin typeface="Courier New" pitchFamily="49" charset="0"/>
                <a:ea typeface="MS PGothic" pitchFamily="34" charset="-128"/>
                <a:cs typeface="Courier New" pitchFamily="49" charset="0"/>
              </a:rPr>
              <a:t>				signal(next)</a:t>
            </a:r>
          </a:p>
          <a:p>
            <a:pPr marL="341313" lvl="0" indent="-341313" eaLnBrk="0" fontAlgn="base" hangingPunct="0">
              <a:lnSpc>
                <a:spcPct val="80000"/>
              </a:lnSpc>
              <a:spcBef>
                <a:spcPct val="15000"/>
              </a:spcBef>
              <a:spcAft>
                <a:spcPct val="0"/>
              </a:spcAft>
              <a:buClr>
                <a:srgbClr val="993300"/>
              </a:buClr>
              <a:buSzPct val="90000"/>
              <a:buNone/>
              <a:tabLst>
                <a:tab pos="1887538" algn="l"/>
                <a:tab pos="2335213" algn="l"/>
                <a:tab pos="2506663" algn="l"/>
              </a:tabLst>
            </a:pPr>
            <a:r>
              <a:rPr kumimoji="1" lang="en-US" sz="1800" b="1" kern="0" dirty="0">
                <a:solidFill>
                  <a:schemeClr val="bg1"/>
                </a:solidFill>
                <a:latin typeface="Courier New" pitchFamily="49" charset="0"/>
                <a:ea typeface="MS PGothic" pitchFamily="34" charset="-128"/>
                <a:cs typeface="Courier New" pitchFamily="49" charset="0"/>
              </a:rPr>
              <a:t>			else </a:t>
            </a:r>
          </a:p>
          <a:p>
            <a:pPr marL="341313" lvl="0" indent="-341313" eaLnBrk="0" fontAlgn="base" hangingPunct="0">
              <a:lnSpc>
                <a:spcPct val="80000"/>
              </a:lnSpc>
              <a:spcBef>
                <a:spcPct val="15000"/>
              </a:spcBef>
              <a:spcAft>
                <a:spcPct val="0"/>
              </a:spcAft>
              <a:buClr>
                <a:srgbClr val="993300"/>
              </a:buClr>
              <a:buSzPct val="90000"/>
              <a:buNone/>
              <a:tabLst>
                <a:tab pos="1887538" algn="l"/>
                <a:tab pos="2335213" algn="l"/>
                <a:tab pos="2506663" algn="l"/>
              </a:tabLst>
            </a:pPr>
            <a:r>
              <a:rPr kumimoji="1" lang="en-US" sz="1800" b="1" kern="0" dirty="0">
                <a:solidFill>
                  <a:schemeClr val="bg1"/>
                </a:solidFill>
                <a:latin typeface="Courier New" pitchFamily="49" charset="0"/>
                <a:ea typeface="MS PGothic" pitchFamily="34" charset="-128"/>
                <a:cs typeface="Courier New" pitchFamily="49" charset="0"/>
              </a:rPr>
              <a:t>				signal(</a:t>
            </a:r>
            <a:r>
              <a:rPr kumimoji="1" lang="en-US" sz="1800" b="1" kern="0" dirty="0" err="1">
                <a:solidFill>
                  <a:schemeClr val="bg1"/>
                </a:solidFill>
                <a:latin typeface="Courier New" pitchFamily="49" charset="0"/>
                <a:ea typeface="MS PGothic" pitchFamily="34" charset="-128"/>
                <a:cs typeface="Courier New" pitchFamily="49" charset="0"/>
              </a:rPr>
              <a:t>mutex</a:t>
            </a:r>
            <a:r>
              <a:rPr kumimoji="1" lang="en-US" sz="1800" b="1" kern="0" dirty="0">
                <a:solidFill>
                  <a:schemeClr val="bg1"/>
                </a:solidFill>
                <a:latin typeface="Courier New" pitchFamily="49" charset="0"/>
                <a:ea typeface="MS PGothic" pitchFamily="34" charset="-128"/>
                <a:cs typeface="Courier New" pitchFamily="49" charset="0"/>
              </a:rPr>
              <a:t>);</a:t>
            </a:r>
            <a:br>
              <a:rPr kumimoji="1" lang="en-US" sz="1800" b="1" kern="0" dirty="0">
                <a:solidFill>
                  <a:schemeClr val="bg1"/>
                </a:solidFill>
                <a:latin typeface="Courier New" pitchFamily="49" charset="0"/>
                <a:ea typeface="MS PGothic" pitchFamily="34" charset="-128"/>
                <a:cs typeface="Courier New" pitchFamily="49" charset="0"/>
              </a:rPr>
            </a:br>
            <a:endParaRPr kumimoji="1" lang="en-US" sz="1800" b="1"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lnSpc>
                <a:spcPct val="80000"/>
              </a:lnSpc>
              <a:spcBef>
                <a:spcPct val="35000"/>
              </a:spcBef>
              <a:spcAft>
                <a:spcPct val="0"/>
              </a:spcAft>
              <a:buClr>
                <a:srgbClr val="993300"/>
              </a:buClr>
              <a:buSzPct val="90000"/>
              <a:buFont typeface="Monotype Sorts" pitchFamily="-84" charset="2"/>
              <a:buChar char="n"/>
              <a:tabLst>
                <a:tab pos="1887538" algn="l"/>
                <a:tab pos="2335213" algn="l"/>
                <a:tab pos="2506663" algn="l"/>
              </a:tabLst>
            </a:pPr>
            <a:r>
              <a:rPr kumimoji="1" lang="en-US" sz="1800" kern="0" dirty="0">
                <a:solidFill>
                  <a:schemeClr val="bg1"/>
                </a:solidFill>
                <a:latin typeface="Helvetica"/>
                <a:ea typeface="MS PGothic" pitchFamily="34" charset="-128"/>
              </a:rPr>
              <a:t>Mutual exclusion within a monitor is ensured</a:t>
            </a:r>
          </a:p>
        </p:txBody>
      </p:sp>
      <p:sp>
        <p:nvSpPr>
          <p:cNvPr id="3" name="Rectangle 2"/>
          <p:cNvSpPr>
            <a:spLocks noGrp="1" noChangeArrowheads="1"/>
          </p:cNvSpPr>
          <p:nvPr/>
        </p:nvSpPr>
        <p:spPr bwMode="auto">
          <a:xfrm>
            <a:off x="533400" y="762000"/>
            <a:ext cx="7715250" cy="727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sz="2800" dirty="0" smtClean="0">
                <a:solidFill>
                  <a:schemeClr val="accent2"/>
                </a:solidFill>
              </a:rPr>
              <a:t>Monitor Implementation Using Semaphores</a:t>
            </a:r>
          </a:p>
        </p:txBody>
      </p:sp>
    </p:spTree>
    <p:extLst>
      <p:ext uri="{BB962C8B-B14F-4D97-AF65-F5344CB8AC3E}">
        <p14:creationId xmlns="" xmlns:p14="http://schemas.microsoft.com/office/powerpoint/2010/main" val="1207560749"/>
      </p:ext>
    </p:extLst>
  </p:cSld>
  <p:clrMapOvr>
    <a:masterClrMapping/>
  </p:clrMapOvr>
  <p:transition>
    <p:pull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lnSpc>
                <a:spcPct val="90000"/>
              </a:lnSpc>
              <a:spcBef>
                <a:spcPct val="15000"/>
              </a:spcBef>
              <a:spcAft>
                <a:spcPct val="0"/>
              </a:spcAft>
              <a:buClr>
                <a:srgbClr val="993300"/>
              </a:buClr>
              <a:buSzPct val="90000"/>
              <a:buFont typeface="Monotype Sorts" pitchFamily="-84" charset="2"/>
              <a:buChar char="n"/>
              <a:tabLst>
                <a:tab pos="1828800" algn="l"/>
                <a:tab pos="2217738" algn="l"/>
              </a:tabLst>
            </a:pPr>
            <a:r>
              <a:rPr kumimoji="1" lang="en-US" sz="1800" kern="0" dirty="0">
                <a:solidFill>
                  <a:schemeClr val="bg1"/>
                </a:solidFill>
                <a:latin typeface="Helvetica"/>
                <a:ea typeface="MS PGothic" pitchFamily="34" charset="-128"/>
              </a:rPr>
              <a:t>For each condition variable </a:t>
            </a:r>
            <a:r>
              <a:rPr kumimoji="1" lang="en-US" sz="1800" b="1" i="1" kern="0" dirty="0">
                <a:solidFill>
                  <a:schemeClr val="bg1"/>
                </a:solidFill>
                <a:latin typeface="Helvetica"/>
                <a:ea typeface="MS PGothic" pitchFamily="34" charset="-128"/>
              </a:rPr>
              <a:t>x</a:t>
            </a:r>
            <a:r>
              <a:rPr kumimoji="1" lang="en-US" sz="1800" kern="0" dirty="0">
                <a:solidFill>
                  <a:schemeClr val="bg1"/>
                </a:solidFill>
                <a:latin typeface="Helvetica"/>
                <a:ea typeface="MS PGothic" pitchFamily="34" charset="-128"/>
              </a:rPr>
              <a:t>, we  have</a:t>
            </a:r>
            <a:r>
              <a:rPr kumimoji="1" lang="en-US" sz="1600" kern="0" dirty="0">
                <a:solidFill>
                  <a:schemeClr val="bg1"/>
                </a:solidFill>
                <a:latin typeface="Helvetica"/>
                <a:ea typeface="MS PGothic" pitchFamily="34" charset="-128"/>
              </a:rPr>
              <a:t>:</a:t>
            </a:r>
          </a:p>
          <a:p>
            <a:pPr marL="341313" lvl="0" indent="-341313" eaLnBrk="0" fontAlgn="base" hangingPunct="0">
              <a:lnSpc>
                <a:spcPct val="90000"/>
              </a:lnSpc>
              <a:spcBef>
                <a:spcPct val="15000"/>
              </a:spcBef>
              <a:spcAft>
                <a:spcPct val="0"/>
              </a:spcAft>
              <a:buClr>
                <a:srgbClr val="993300"/>
              </a:buClr>
              <a:buSzPct val="90000"/>
              <a:buNone/>
              <a:tabLst>
                <a:tab pos="1828800" algn="l"/>
                <a:tab pos="2217738" algn="l"/>
              </a:tabLst>
            </a:pPr>
            <a:endParaRPr kumimoji="1" lang="en-US" sz="1600" kern="0" dirty="0">
              <a:solidFill>
                <a:schemeClr val="bg1"/>
              </a:solidFill>
              <a:latin typeface="Helvetica"/>
              <a:ea typeface="MS PGothic" pitchFamily="34" charset="-128"/>
            </a:endParaRPr>
          </a:p>
          <a:p>
            <a:pPr marL="341313" lvl="0" indent="-341313" eaLnBrk="0" fontAlgn="base" hangingPunct="0">
              <a:lnSpc>
                <a:spcPct val="90000"/>
              </a:lnSpc>
              <a:spcBef>
                <a:spcPct val="15000"/>
              </a:spcBef>
              <a:spcAft>
                <a:spcPct val="0"/>
              </a:spcAft>
              <a:buClr>
                <a:srgbClr val="993300"/>
              </a:buClr>
              <a:buSzPct val="90000"/>
              <a:buNone/>
              <a:tabLst>
                <a:tab pos="1828800" algn="l"/>
                <a:tab pos="2217738" algn="l"/>
              </a:tabLst>
            </a:pPr>
            <a:r>
              <a:rPr kumimoji="1" lang="en-US" sz="1800" b="1" kern="0" dirty="0">
                <a:solidFill>
                  <a:schemeClr val="bg1"/>
                </a:solidFill>
                <a:latin typeface="Courier New" pitchFamily="49" charset="0"/>
                <a:ea typeface="MS PGothic" pitchFamily="34" charset="-128"/>
                <a:cs typeface="Courier New" pitchFamily="49" charset="0"/>
              </a:rPr>
              <a:t>		semaphore </a:t>
            </a:r>
            <a:r>
              <a:rPr kumimoji="1" lang="en-US" sz="1800" b="1" kern="0" dirty="0" err="1">
                <a:solidFill>
                  <a:schemeClr val="bg1"/>
                </a:solidFill>
                <a:latin typeface="Courier New" pitchFamily="49" charset="0"/>
                <a:ea typeface="MS PGothic" pitchFamily="34" charset="-128"/>
                <a:cs typeface="Courier New" pitchFamily="49" charset="0"/>
              </a:rPr>
              <a:t>x_sem</a:t>
            </a:r>
            <a:r>
              <a:rPr kumimoji="1" lang="en-US" sz="1800" b="1" kern="0" dirty="0">
                <a:solidFill>
                  <a:schemeClr val="bg1"/>
                </a:solidFill>
                <a:latin typeface="Courier New" pitchFamily="49" charset="0"/>
                <a:ea typeface="MS PGothic" pitchFamily="34" charset="-128"/>
                <a:cs typeface="Courier New" pitchFamily="49" charset="0"/>
              </a:rPr>
              <a:t>; // (initially  = 0)</a:t>
            </a:r>
          </a:p>
          <a:p>
            <a:pPr marL="341313" lvl="0" indent="-341313" eaLnBrk="0" fontAlgn="base" hangingPunct="0">
              <a:lnSpc>
                <a:spcPct val="90000"/>
              </a:lnSpc>
              <a:spcBef>
                <a:spcPct val="15000"/>
              </a:spcBef>
              <a:spcAft>
                <a:spcPct val="0"/>
              </a:spcAft>
              <a:buClr>
                <a:srgbClr val="993300"/>
              </a:buClr>
              <a:buSzPct val="90000"/>
              <a:buNone/>
              <a:tabLst>
                <a:tab pos="1828800" algn="l"/>
                <a:tab pos="2217738" algn="l"/>
              </a:tabLst>
            </a:pP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1800" b="1" kern="0" dirty="0" err="1">
                <a:solidFill>
                  <a:schemeClr val="bg1"/>
                </a:solidFill>
                <a:latin typeface="Courier New" pitchFamily="49" charset="0"/>
                <a:ea typeface="MS PGothic" pitchFamily="34" charset="-128"/>
                <a:cs typeface="Courier New" pitchFamily="49" charset="0"/>
              </a:rPr>
              <a:t>int</a:t>
            </a: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1800" b="1" kern="0" dirty="0" err="1">
                <a:solidFill>
                  <a:schemeClr val="bg1"/>
                </a:solidFill>
                <a:latin typeface="Courier New" pitchFamily="49" charset="0"/>
                <a:ea typeface="MS PGothic" pitchFamily="34" charset="-128"/>
                <a:cs typeface="Courier New" pitchFamily="49" charset="0"/>
              </a:rPr>
              <a:t>x_count</a:t>
            </a:r>
            <a:r>
              <a:rPr kumimoji="1" lang="en-US" sz="1800" b="1" kern="0" dirty="0">
                <a:solidFill>
                  <a:schemeClr val="bg1"/>
                </a:solidFill>
                <a:latin typeface="Courier New" pitchFamily="49" charset="0"/>
                <a:ea typeface="MS PGothic" pitchFamily="34" charset="-128"/>
                <a:cs typeface="Courier New" pitchFamily="49" charset="0"/>
              </a:rPr>
              <a:t> = 0;</a:t>
            </a:r>
            <a:br>
              <a:rPr kumimoji="1" lang="en-US" sz="1800" b="1" kern="0" dirty="0">
                <a:solidFill>
                  <a:schemeClr val="bg1"/>
                </a:solidFill>
                <a:latin typeface="Courier New" pitchFamily="49" charset="0"/>
                <a:ea typeface="MS PGothic" pitchFamily="34" charset="-128"/>
                <a:cs typeface="Courier New" pitchFamily="49" charset="0"/>
              </a:rPr>
            </a:br>
            <a:endParaRPr kumimoji="1" lang="en-US" sz="1800" b="1"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lnSpc>
                <a:spcPct val="90000"/>
              </a:lnSpc>
              <a:spcBef>
                <a:spcPct val="15000"/>
              </a:spcBef>
              <a:spcAft>
                <a:spcPct val="0"/>
              </a:spcAft>
              <a:buClr>
                <a:srgbClr val="993300"/>
              </a:buClr>
              <a:buSzPct val="90000"/>
              <a:buFont typeface="Monotype Sorts" pitchFamily="-84" charset="2"/>
              <a:buChar char="n"/>
              <a:tabLst>
                <a:tab pos="1828800" algn="l"/>
                <a:tab pos="2217738" algn="l"/>
              </a:tabLst>
            </a:pPr>
            <a:r>
              <a:rPr kumimoji="1" lang="en-US" sz="1800" kern="0" dirty="0">
                <a:solidFill>
                  <a:schemeClr val="bg1"/>
                </a:solidFill>
                <a:latin typeface="Helvetica"/>
                <a:ea typeface="MS PGothic" pitchFamily="34" charset="-128"/>
              </a:rPr>
              <a:t>The operation </a:t>
            </a:r>
            <a:r>
              <a:rPr kumimoji="1" lang="en-US" sz="1800" kern="0" dirty="0" err="1">
                <a:solidFill>
                  <a:schemeClr val="bg1"/>
                </a:solidFill>
                <a:latin typeface="Helvetica"/>
                <a:ea typeface="MS PGothic" pitchFamily="34" charset="-128"/>
              </a:rPr>
              <a:t>x.wait</a:t>
            </a:r>
            <a:r>
              <a:rPr kumimoji="1" lang="en-US" sz="1800" b="1" kern="0" dirty="0">
                <a:solidFill>
                  <a:schemeClr val="bg1"/>
                </a:solidFill>
                <a:latin typeface="Helvetica"/>
                <a:ea typeface="MS PGothic" pitchFamily="34" charset="-128"/>
              </a:rPr>
              <a:t> </a:t>
            </a:r>
            <a:r>
              <a:rPr kumimoji="1" lang="en-US" sz="1800" kern="0" dirty="0">
                <a:solidFill>
                  <a:schemeClr val="bg1"/>
                </a:solidFill>
                <a:latin typeface="Helvetica"/>
                <a:ea typeface="MS PGothic" pitchFamily="34" charset="-128"/>
              </a:rPr>
              <a:t>can be implemented as</a:t>
            </a:r>
            <a:r>
              <a:rPr kumimoji="1" lang="en-US" sz="1600" kern="0" dirty="0">
                <a:solidFill>
                  <a:schemeClr val="bg1"/>
                </a:solidFill>
                <a:latin typeface="Helvetica"/>
                <a:ea typeface="MS PGothic" pitchFamily="34" charset="-128"/>
              </a:rPr>
              <a:t>:</a:t>
            </a:r>
          </a:p>
          <a:p>
            <a:pPr marL="341313" lvl="0" indent="-341313" eaLnBrk="0" fontAlgn="base" hangingPunct="0">
              <a:lnSpc>
                <a:spcPct val="90000"/>
              </a:lnSpc>
              <a:spcBef>
                <a:spcPct val="15000"/>
              </a:spcBef>
              <a:spcAft>
                <a:spcPct val="0"/>
              </a:spcAft>
              <a:buClr>
                <a:srgbClr val="993300"/>
              </a:buClr>
              <a:buSzPct val="90000"/>
              <a:buNone/>
              <a:tabLst>
                <a:tab pos="1828800" algn="l"/>
                <a:tab pos="2217738" algn="l"/>
              </a:tabLst>
            </a:pPr>
            <a:r>
              <a:rPr kumimoji="1" lang="en-US" sz="1600" kern="0" dirty="0">
                <a:solidFill>
                  <a:schemeClr val="bg1"/>
                </a:solidFill>
                <a:latin typeface="Helvetica"/>
                <a:ea typeface="MS PGothic" pitchFamily="34" charset="-128"/>
              </a:rPr>
              <a:t>		</a:t>
            </a:r>
          </a:p>
          <a:p>
            <a:pPr marL="341313" lvl="0" indent="-341313" eaLnBrk="0" fontAlgn="base" hangingPunct="0">
              <a:lnSpc>
                <a:spcPct val="90000"/>
              </a:lnSpc>
              <a:spcBef>
                <a:spcPct val="15000"/>
              </a:spcBef>
              <a:spcAft>
                <a:spcPct val="0"/>
              </a:spcAft>
              <a:buClr>
                <a:srgbClr val="993300"/>
              </a:buClr>
              <a:buSzPct val="90000"/>
              <a:buNone/>
              <a:tabLst>
                <a:tab pos="1828800" algn="l"/>
                <a:tab pos="2217738" algn="l"/>
              </a:tabLst>
            </a:pP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1800" b="1" kern="0" dirty="0" err="1">
                <a:solidFill>
                  <a:schemeClr val="bg1"/>
                </a:solidFill>
                <a:latin typeface="Courier New" pitchFamily="49" charset="0"/>
                <a:ea typeface="MS PGothic" pitchFamily="34" charset="-128"/>
                <a:cs typeface="Courier New" pitchFamily="49" charset="0"/>
              </a:rPr>
              <a:t>x_count</a:t>
            </a:r>
            <a:r>
              <a:rPr kumimoji="1" lang="en-US" sz="1800" b="1" kern="0" dirty="0">
                <a:solidFill>
                  <a:schemeClr val="bg1"/>
                </a:solidFill>
                <a:latin typeface="Courier New" pitchFamily="49" charset="0"/>
                <a:ea typeface="MS PGothic" pitchFamily="34" charset="-128"/>
                <a:cs typeface="Courier New" pitchFamily="49" charset="0"/>
              </a:rPr>
              <a:t>++;</a:t>
            </a:r>
          </a:p>
          <a:p>
            <a:pPr marL="341313" lvl="0" indent="-341313" eaLnBrk="0" fontAlgn="base" hangingPunct="0">
              <a:lnSpc>
                <a:spcPct val="90000"/>
              </a:lnSpc>
              <a:spcBef>
                <a:spcPct val="15000"/>
              </a:spcBef>
              <a:spcAft>
                <a:spcPct val="0"/>
              </a:spcAft>
              <a:buClr>
                <a:srgbClr val="993300"/>
              </a:buClr>
              <a:buSzPct val="90000"/>
              <a:buNone/>
              <a:tabLst>
                <a:tab pos="1828800" algn="l"/>
                <a:tab pos="2217738" algn="l"/>
              </a:tabLst>
            </a:pPr>
            <a:r>
              <a:rPr kumimoji="1" lang="en-US" sz="1800" b="1" kern="0" dirty="0">
                <a:solidFill>
                  <a:schemeClr val="bg1"/>
                </a:solidFill>
                <a:latin typeface="Courier New" pitchFamily="49" charset="0"/>
                <a:ea typeface="MS PGothic" pitchFamily="34" charset="-128"/>
                <a:cs typeface="Courier New" pitchFamily="49" charset="0"/>
              </a:rPr>
              <a:t>		if (</a:t>
            </a:r>
            <a:r>
              <a:rPr kumimoji="1" lang="en-US" sz="1800" b="1" kern="0" dirty="0" err="1">
                <a:solidFill>
                  <a:schemeClr val="bg1"/>
                </a:solidFill>
                <a:latin typeface="Courier New" pitchFamily="49" charset="0"/>
                <a:ea typeface="MS PGothic" pitchFamily="34" charset="-128"/>
                <a:cs typeface="Courier New" pitchFamily="49" charset="0"/>
              </a:rPr>
              <a:t>next_count</a:t>
            </a:r>
            <a:r>
              <a:rPr kumimoji="1" lang="en-US" sz="1800" b="1" kern="0" dirty="0">
                <a:solidFill>
                  <a:schemeClr val="bg1"/>
                </a:solidFill>
                <a:latin typeface="Courier New" pitchFamily="49" charset="0"/>
                <a:ea typeface="MS PGothic" pitchFamily="34" charset="-128"/>
                <a:cs typeface="Courier New" pitchFamily="49" charset="0"/>
              </a:rPr>
              <a:t> &gt; 0)</a:t>
            </a:r>
          </a:p>
          <a:p>
            <a:pPr marL="341313" lvl="0" indent="-341313" eaLnBrk="0" fontAlgn="base" hangingPunct="0">
              <a:lnSpc>
                <a:spcPct val="90000"/>
              </a:lnSpc>
              <a:spcBef>
                <a:spcPct val="15000"/>
              </a:spcBef>
              <a:spcAft>
                <a:spcPct val="0"/>
              </a:spcAft>
              <a:buClr>
                <a:srgbClr val="993300"/>
              </a:buClr>
              <a:buSzPct val="90000"/>
              <a:buNone/>
              <a:tabLst>
                <a:tab pos="1828800" algn="l"/>
                <a:tab pos="2217738" algn="l"/>
              </a:tabLst>
            </a:pPr>
            <a:r>
              <a:rPr kumimoji="1" lang="en-US" sz="1800" b="1" kern="0" dirty="0">
                <a:solidFill>
                  <a:schemeClr val="bg1"/>
                </a:solidFill>
                <a:latin typeface="Courier New" pitchFamily="49" charset="0"/>
                <a:ea typeface="MS PGothic" pitchFamily="34" charset="-128"/>
                <a:cs typeface="Courier New" pitchFamily="49" charset="0"/>
              </a:rPr>
              <a:t>			signal(next);</a:t>
            </a:r>
          </a:p>
          <a:p>
            <a:pPr marL="341313" lvl="0" indent="-341313" eaLnBrk="0" fontAlgn="base" hangingPunct="0">
              <a:lnSpc>
                <a:spcPct val="90000"/>
              </a:lnSpc>
              <a:spcBef>
                <a:spcPct val="15000"/>
              </a:spcBef>
              <a:spcAft>
                <a:spcPct val="0"/>
              </a:spcAft>
              <a:buClr>
                <a:srgbClr val="993300"/>
              </a:buClr>
              <a:buSzPct val="90000"/>
              <a:buNone/>
              <a:tabLst>
                <a:tab pos="1828800" algn="l"/>
                <a:tab pos="2217738" algn="l"/>
              </a:tabLst>
            </a:pPr>
            <a:r>
              <a:rPr kumimoji="1" lang="en-US" sz="1800" b="1" kern="0" dirty="0">
                <a:solidFill>
                  <a:schemeClr val="bg1"/>
                </a:solidFill>
                <a:latin typeface="Courier New" pitchFamily="49" charset="0"/>
                <a:ea typeface="MS PGothic" pitchFamily="34" charset="-128"/>
                <a:cs typeface="Courier New" pitchFamily="49" charset="0"/>
              </a:rPr>
              <a:t>		else</a:t>
            </a:r>
          </a:p>
          <a:p>
            <a:pPr marL="341313" lvl="0" indent="-341313" eaLnBrk="0" fontAlgn="base" hangingPunct="0">
              <a:lnSpc>
                <a:spcPct val="90000"/>
              </a:lnSpc>
              <a:spcBef>
                <a:spcPct val="15000"/>
              </a:spcBef>
              <a:spcAft>
                <a:spcPct val="0"/>
              </a:spcAft>
              <a:buClr>
                <a:srgbClr val="993300"/>
              </a:buClr>
              <a:buSzPct val="90000"/>
              <a:buNone/>
              <a:tabLst>
                <a:tab pos="1828800" algn="l"/>
                <a:tab pos="2217738" algn="l"/>
              </a:tabLst>
            </a:pPr>
            <a:r>
              <a:rPr kumimoji="1" lang="en-US" sz="1800" b="1" kern="0" dirty="0">
                <a:solidFill>
                  <a:schemeClr val="bg1"/>
                </a:solidFill>
                <a:latin typeface="Courier New" pitchFamily="49" charset="0"/>
                <a:ea typeface="MS PGothic" pitchFamily="34" charset="-128"/>
                <a:cs typeface="Courier New" pitchFamily="49" charset="0"/>
              </a:rPr>
              <a:t>			signal(</a:t>
            </a:r>
            <a:r>
              <a:rPr kumimoji="1" lang="en-US" sz="1800" b="1" kern="0" dirty="0" err="1">
                <a:solidFill>
                  <a:schemeClr val="bg1"/>
                </a:solidFill>
                <a:latin typeface="Courier New" pitchFamily="49" charset="0"/>
                <a:ea typeface="MS PGothic" pitchFamily="34" charset="-128"/>
                <a:cs typeface="Courier New" pitchFamily="49" charset="0"/>
              </a:rPr>
              <a:t>mutex</a:t>
            </a:r>
            <a:r>
              <a:rPr kumimoji="1" lang="en-US" sz="1800" b="1" kern="0" dirty="0">
                <a:solidFill>
                  <a:schemeClr val="bg1"/>
                </a:solidFill>
                <a:latin typeface="Courier New" pitchFamily="49" charset="0"/>
                <a:ea typeface="MS PGothic" pitchFamily="34" charset="-128"/>
                <a:cs typeface="Courier New" pitchFamily="49" charset="0"/>
              </a:rPr>
              <a:t>);</a:t>
            </a:r>
          </a:p>
          <a:p>
            <a:pPr marL="341313" lvl="0" indent="-341313" eaLnBrk="0" fontAlgn="base" hangingPunct="0">
              <a:lnSpc>
                <a:spcPct val="90000"/>
              </a:lnSpc>
              <a:spcBef>
                <a:spcPct val="15000"/>
              </a:spcBef>
              <a:spcAft>
                <a:spcPct val="0"/>
              </a:spcAft>
              <a:buClr>
                <a:srgbClr val="993300"/>
              </a:buClr>
              <a:buSzPct val="90000"/>
              <a:buNone/>
              <a:tabLst>
                <a:tab pos="1828800" algn="l"/>
                <a:tab pos="2217738" algn="l"/>
              </a:tabLst>
            </a:pPr>
            <a:r>
              <a:rPr kumimoji="1" lang="en-US" sz="1800" b="1" kern="0" dirty="0">
                <a:solidFill>
                  <a:schemeClr val="bg1"/>
                </a:solidFill>
                <a:latin typeface="Courier New" pitchFamily="49" charset="0"/>
                <a:ea typeface="MS PGothic" pitchFamily="34" charset="-128"/>
                <a:cs typeface="Courier New" pitchFamily="49" charset="0"/>
              </a:rPr>
              <a:t>		wait(</a:t>
            </a:r>
            <a:r>
              <a:rPr kumimoji="1" lang="en-US" sz="1800" b="1" kern="0" dirty="0" err="1">
                <a:solidFill>
                  <a:schemeClr val="bg1"/>
                </a:solidFill>
                <a:latin typeface="Courier New" pitchFamily="49" charset="0"/>
                <a:ea typeface="MS PGothic" pitchFamily="34" charset="-128"/>
                <a:cs typeface="Courier New" pitchFamily="49" charset="0"/>
              </a:rPr>
              <a:t>x_sem</a:t>
            </a:r>
            <a:r>
              <a:rPr kumimoji="1" lang="en-US" sz="1800" b="1" kern="0" dirty="0">
                <a:solidFill>
                  <a:schemeClr val="bg1"/>
                </a:solidFill>
                <a:latin typeface="Courier New" pitchFamily="49" charset="0"/>
                <a:ea typeface="MS PGothic" pitchFamily="34" charset="-128"/>
                <a:cs typeface="Courier New" pitchFamily="49" charset="0"/>
              </a:rPr>
              <a:t>);</a:t>
            </a:r>
          </a:p>
          <a:p>
            <a:pPr marL="341313" lvl="0" indent="-341313" eaLnBrk="0" fontAlgn="base" hangingPunct="0">
              <a:lnSpc>
                <a:spcPct val="90000"/>
              </a:lnSpc>
              <a:spcBef>
                <a:spcPct val="15000"/>
              </a:spcBef>
              <a:spcAft>
                <a:spcPct val="0"/>
              </a:spcAft>
              <a:buClr>
                <a:srgbClr val="993300"/>
              </a:buClr>
              <a:buSzPct val="90000"/>
              <a:buNone/>
              <a:tabLst>
                <a:tab pos="1828800" algn="l"/>
                <a:tab pos="2217738" algn="l"/>
              </a:tabLst>
            </a:pP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1800" b="1" kern="0" dirty="0" err="1">
                <a:solidFill>
                  <a:schemeClr val="bg1"/>
                </a:solidFill>
                <a:latin typeface="Courier New" pitchFamily="49" charset="0"/>
                <a:ea typeface="MS PGothic" pitchFamily="34" charset="-128"/>
                <a:cs typeface="Courier New" pitchFamily="49" charset="0"/>
              </a:rPr>
              <a:t>x_count</a:t>
            </a:r>
            <a:r>
              <a:rPr kumimoji="1" lang="en-US" sz="1800" b="1" kern="0" dirty="0">
                <a:solidFill>
                  <a:schemeClr val="bg1"/>
                </a:solidFill>
                <a:latin typeface="Courier New" pitchFamily="49" charset="0"/>
                <a:ea typeface="MS PGothic" pitchFamily="34" charset="-128"/>
                <a:cs typeface="Courier New" pitchFamily="49" charset="0"/>
              </a:rPr>
              <a:t>--;</a:t>
            </a:r>
          </a:p>
          <a:p>
            <a:pPr marL="341313" lvl="0" indent="-341313" eaLnBrk="0" fontAlgn="base" hangingPunct="0">
              <a:lnSpc>
                <a:spcPct val="90000"/>
              </a:lnSpc>
              <a:spcBef>
                <a:spcPct val="15000"/>
              </a:spcBef>
              <a:spcAft>
                <a:spcPct val="0"/>
              </a:spcAft>
              <a:buClr>
                <a:srgbClr val="993300"/>
              </a:buClr>
              <a:buSzPct val="90000"/>
              <a:buNone/>
              <a:tabLst>
                <a:tab pos="1828800" algn="l"/>
                <a:tab pos="2217738" algn="l"/>
              </a:tabLst>
            </a:pPr>
            <a:r>
              <a:rPr kumimoji="1" lang="en-US" sz="1600" b="1" kern="0" dirty="0">
                <a:solidFill>
                  <a:schemeClr val="accent2"/>
                </a:solidFill>
                <a:latin typeface="Helvetica"/>
                <a:ea typeface="MS PGothic" pitchFamily="34" charset="-128"/>
              </a:rPr>
              <a:t>		</a:t>
            </a:r>
          </a:p>
        </p:txBody>
      </p:sp>
      <p:sp>
        <p:nvSpPr>
          <p:cNvPr id="3" name="Rectangle 2"/>
          <p:cNvSpPr>
            <a:spLocks noGrp="1" noChangeArrowheads="1"/>
          </p:cNvSpPr>
          <p:nvPr/>
        </p:nvSpPr>
        <p:spPr bwMode="auto">
          <a:xfrm>
            <a:off x="470848" y="838200"/>
            <a:ext cx="822960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sz="2600" dirty="0" smtClean="0">
                <a:solidFill>
                  <a:schemeClr val="accent2"/>
                </a:solidFill>
              </a:rPr>
              <a:t>Monitor Implementation – Condition Variables</a:t>
            </a:r>
          </a:p>
        </p:txBody>
      </p:sp>
    </p:spTree>
    <p:extLst>
      <p:ext uri="{BB962C8B-B14F-4D97-AF65-F5344CB8AC3E}">
        <p14:creationId xmlns="" xmlns:p14="http://schemas.microsoft.com/office/powerpoint/2010/main" val="2641756156"/>
      </p:ext>
    </p:extLst>
  </p:cSld>
  <p:clrMapOvr>
    <a:masterClrMapping/>
  </p:clrMapOvr>
  <p:transition>
    <p:pull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tabLst>
                <a:tab pos="1368425" algn="l"/>
                <a:tab pos="1712913" algn="l"/>
                <a:tab pos="2335213" algn="l"/>
              </a:tabLst>
            </a:pPr>
            <a:r>
              <a:rPr kumimoji="1" lang="en-US" sz="1800" kern="0" dirty="0">
                <a:solidFill>
                  <a:schemeClr val="bg1"/>
                </a:solidFill>
                <a:latin typeface="Helvetica"/>
                <a:ea typeface="MS PGothic" pitchFamily="34" charset="-128"/>
              </a:rPr>
              <a:t>The operation </a:t>
            </a:r>
            <a:r>
              <a:rPr kumimoji="1" lang="en-US" sz="1800" b="1" kern="0" dirty="0" err="1">
                <a:solidFill>
                  <a:schemeClr val="bg1"/>
                </a:solidFill>
                <a:latin typeface="Courier New" pitchFamily="49" charset="0"/>
                <a:ea typeface="MS PGothic" pitchFamily="34" charset="-128"/>
                <a:cs typeface="Courier New" pitchFamily="49" charset="0"/>
              </a:rPr>
              <a:t>x.signal</a:t>
            </a: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1800" kern="0" dirty="0">
                <a:solidFill>
                  <a:schemeClr val="bg1"/>
                </a:solidFill>
                <a:latin typeface="Helvetica"/>
                <a:ea typeface="MS PGothic" pitchFamily="34" charset="-128"/>
              </a:rPr>
              <a:t>can be implemented as:</a:t>
            </a:r>
            <a:br>
              <a:rPr kumimoji="1" lang="en-US" sz="1800" kern="0" dirty="0">
                <a:solidFill>
                  <a:schemeClr val="bg1"/>
                </a:solidFill>
                <a:latin typeface="Helvetica"/>
                <a:ea typeface="MS PGothic" pitchFamily="34" charset="-128"/>
              </a:rPr>
            </a:br>
            <a:endParaRPr kumimoji="1" lang="en-US" sz="1800" kern="0" dirty="0">
              <a:solidFill>
                <a:schemeClr val="bg1"/>
              </a:solidFill>
              <a:latin typeface="Helvetica"/>
              <a:ea typeface="MS PGothic" pitchFamily="34" charset="-128"/>
            </a:endParaRPr>
          </a:p>
          <a:p>
            <a:pPr marL="341313" lvl="0" indent="-341313" eaLnBrk="0" fontAlgn="base" hangingPunct="0">
              <a:spcBef>
                <a:spcPct val="15000"/>
              </a:spcBef>
              <a:spcAft>
                <a:spcPct val="0"/>
              </a:spcAft>
              <a:buClr>
                <a:srgbClr val="993300"/>
              </a:buClr>
              <a:buSzPct val="90000"/>
              <a:buNone/>
              <a:tabLst>
                <a:tab pos="1368425" algn="l"/>
                <a:tab pos="1712913" algn="l"/>
                <a:tab pos="2335213" algn="l"/>
              </a:tabLst>
            </a:pPr>
            <a:r>
              <a:rPr kumimoji="1" lang="en-US" sz="1800" b="1" kern="0" dirty="0">
                <a:solidFill>
                  <a:schemeClr val="bg1"/>
                </a:solidFill>
                <a:latin typeface="Courier New" pitchFamily="49" charset="0"/>
                <a:ea typeface="MS PGothic" pitchFamily="34" charset="-128"/>
                <a:cs typeface="Courier New" pitchFamily="49" charset="0"/>
              </a:rPr>
              <a:t>		if (</a:t>
            </a:r>
            <a:r>
              <a:rPr kumimoji="1" lang="en-US" sz="1800" b="1" kern="0" dirty="0" err="1">
                <a:solidFill>
                  <a:schemeClr val="bg1"/>
                </a:solidFill>
                <a:latin typeface="Courier New" pitchFamily="49" charset="0"/>
                <a:ea typeface="MS PGothic" pitchFamily="34" charset="-128"/>
                <a:cs typeface="Courier New" pitchFamily="49" charset="0"/>
              </a:rPr>
              <a:t>x_count</a:t>
            </a:r>
            <a:r>
              <a:rPr kumimoji="1" lang="en-US" sz="1800" b="1" kern="0" dirty="0">
                <a:solidFill>
                  <a:schemeClr val="bg1"/>
                </a:solidFill>
                <a:latin typeface="Courier New" pitchFamily="49" charset="0"/>
                <a:ea typeface="MS PGothic" pitchFamily="34" charset="-128"/>
                <a:cs typeface="Courier New" pitchFamily="49" charset="0"/>
              </a:rPr>
              <a:t> &gt; 0) {</a:t>
            </a:r>
          </a:p>
          <a:p>
            <a:pPr marL="341313" lvl="0" indent="-341313" eaLnBrk="0" fontAlgn="base" hangingPunct="0">
              <a:spcBef>
                <a:spcPct val="15000"/>
              </a:spcBef>
              <a:spcAft>
                <a:spcPct val="0"/>
              </a:spcAft>
              <a:buClr>
                <a:srgbClr val="993300"/>
              </a:buClr>
              <a:buSzPct val="90000"/>
              <a:buNone/>
              <a:tabLst>
                <a:tab pos="1368425" algn="l"/>
                <a:tab pos="1712913" algn="l"/>
                <a:tab pos="2335213" algn="l"/>
              </a:tabLst>
            </a:pP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1800" b="1" kern="0" dirty="0" err="1">
                <a:solidFill>
                  <a:schemeClr val="bg1"/>
                </a:solidFill>
                <a:latin typeface="Courier New" pitchFamily="49" charset="0"/>
                <a:ea typeface="MS PGothic" pitchFamily="34" charset="-128"/>
                <a:cs typeface="Courier New" pitchFamily="49" charset="0"/>
              </a:rPr>
              <a:t>next_count</a:t>
            </a:r>
            <a:r>
              <a:rPr kumimoji="1" lang="en-US" sz="1800" b="1" kern="0" dirty="0">
                <a:solidFill>
                  <a:schemeClr val="bg1"/>
                </a:solidFill>
                <a:latin typeface="Courier New" pitchFamily="49" charset="0"/>
                <a:ea typeface="MS PGothic" pitchFamily="34" charset="-128"/>
                <a:cs typeface="Courier New" pitchFamily="49" charset="0"/>
              </a:rPr>
              <a:t>++;</a:t>
            </a:r>
          </a:p>
          <a:p>
            <a:pPr marL="341313" lvl="0" indent="-341313" eaLnBrk="0" fontAlgn="base" hangingPunct="0">
              <a:spcBef>
                <a:spcPct val="15000"/>
              </a:spcBef>
              <a:spcAft>
                <a:spcPct val="0"/>
              </a:spcAft>
              <a:buClr>
                <a:srgbClr val="993300"/>
              </a:buClr>
              <a:buSzPct val="90000"/>
              <a:buNone/>
              <a:tabLst>
                <a:tab pos="1368425" algn="l"/>
                <a:tab pos="1712913" algn="l"/>
                <a:tab pos="2335213" algn="l"/>
              </a:tabLst>
            </a:pPr>
            <a:r>
              <a:rPr kumimoji="1" lang="en-US" sz="1800" b="1" kern="0" dirty="0">
                <a:solidFill>
                  <a:schemeClr val="bg1"/>
                </a:solidFill>
                <a:latin typeface="Courier New" pitchFamily="49" charset="0"/>
                <a:ea typeface="MS PGothic" pitchFamily="34" charset="-128"/>
                <a:cs typeface="Courier New" pitchFamily="49" charset="0"/>
              </a:rPr>
              <a:t>			signal(</a:t>
            </a:r>
            <a:r>
              <a:rPr kumimoji="1" lang="en-US" sz="1800" b="1" kern="0" dirty="0" err="1">
                <a:solidFill>
                  <a:schemeClr val="bg1"/>
                </a:solidFill>
                <a:latin typeface="Courier New" pitchFamily="49" charset="0"/>
                <a:ea typeface="MS PGothic" pitchFamily="34" charset="-128"/>
                <a:cs typeface="Courier New" pitchFamily="49" charset="0"/>
              </a:rPr>
              <a:t>x_sem</a:t>
            </a:r>
            <a:r>
              <a:rPr kumimoji="1" lang="en-US" sz="1800" b="1" kern="0" dirty="0">
                <a:solidFill>
                  <a:schemeClr val="bg1"/>
                </a:solidFill>
                <a:latin typeface="Courier New" pitchFamily="49" charset="0"/>
                <a:ea typeface="MS PGothic" pitchFamily="34" charset="-128"/>
                <a:cs typeface="Courier New" pitchFamily="49" charset="0"/>
              </a:rPr>
              <a:t>);</a:t>
            </a:r>
          </a:p>
          <a:p>
            <a:pPr marL="341313" lvl="0" indent="-341313" eaLnBrk="0" fontAlgn="base" hangingPunct="0">
              <a:spcBef>
                <a:spcPct val="15000"/>
              </a:spcBef>
              <a:spcAft>
                <a:spcPct val="0"/>
              </a:spcAft>
              <a:buClr>
                <a:srgbClr val="993300"/>
              </a:buClr>
              <a:buSzPct val="90000"/>
              <a:buNone/>
              <a:tabLst>
                <a:tab pos="1368425" algn="l"/>
                <a:tab pos="1712913" algn="l"/>
                <a:tab pos="2335213" algn="l"/>
              </a:tabLst>
            </a:pPr>
            <a:r>
              <a:rPr kumimoji="1" lang="en-US" sz="1800" b="1" kern="0" dirty="0">
                <a:solidFill>
                  <a:schemeClr val="bg1"/>
                </a:solidFill>
                <a:latin typeface="Courier New" pitchFamily="49" charset="0"/>
                <a:ea typeface="MS PGothic" pitchFamily="34" charset="-128"/>
                <a:cs typeface="Courier New" pitchFamily="49" charset="0"/>
              </a:rPr>
              <a:t>			wait(next);</a:t>
            </a:r>
          </a:p>
          <a:p>
            <a:pPr marL="341313" lvl="0" indent="-341313" eaLnBrk="0" fontAlgn="base" hangingPunct="0">
              <a:spcBef>
                <a:spcPct val="15000"/>
              </a:spcBef>
              <a:spcAft>
                <a:spcPct val="0"/>
              </a:spcAft>
              <a:buClr>
                <a:srgbClr val="993300"/>
              </a:buClr>
              <a:buSzPct val="90000"/>
              <a:buNone/>
              <a:tabLst>
                <a:tab pos="1368425" algn="l"/>
                <a:tab pos="1712913" algn="l"/>
                <a:tab pos="2335213" algn="l"/>
              </a:tabLst>
            </a:pP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1800" b="1" kern="0" dirty="0" err="1">
                <a:solidFill>
                  <a:schemeClr val="bg1"/>
                </a:solidFill>
                <a:latin typeface="Courier New" pitchFamily="49" charset="0"/>
                <a:ea typeface="MS PGothic" pitchFamily="34" charset="-128"/>
                <a:cs typeface="Courier New" pitchFamily="49" charset="0"/>
              </a:rPr>
              <a:t>next_count</a:t>
            </a:r>
            <a:r>
              <a:rPr kumimoji="1" lang="en-US" sz="1800" b="1" kern="0" dirty="0">
                <a:solidFill>
                  <a:schemeClr val="bg1"/>
                </a:solidFill>
                <a:latin typeface="Courier New" pitchFamily="49" charset="0"/>
                <a:ea typeface="MS PGothic" pitchFamily="34" charset="-128"/>
                <a:cs typeface="Courier New" pitchFamily="49" charset="0"/>
              </a:rPr>
              <a:t>--;</a:t>
            </a:r>
          </a:p>
          <a:p>
            <a:pPr marL="341313" lvl="0" indent="-341313" eaLnBrk="0" fontAlgn="base" hangingPunct="0">
              <a:spcBef>
                <a:spcPct val="15000"/>
              </a:spcBef>
              <a:spcAft>
                <a:spcPct val="0"/>
              </a:spcAft>
              <a:buClr>
                <a:srgbClr val="993300"/>
              </a:buClr>
              <a:buSzPct val="90000"/>
              <a:buNone/>
              <a:tabLst>
                <a:tab pos="1368425" algn="l"/>
                <a:tab pos="1712913" algn="l"/>
                <a:tab pos="2335213" algn="l"/>
              </a:tabLst>
            </a:pPr>
            <a:r>
              <a:rPr kumimoji="1" lang="en-US" sz="18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spcBef>
                <a:spcPct val="15000"/>
              </a:spcBef>
              <a:spcAft>
                <a:spcPct val="0"/>
              </a:spcAft>
              <a:buClr>
                <a:srgbClr val="993300"/>
              </a:buClr>
              <a:buSzPct val="90000"/>
              <a:buNone/>
              <a:tabLst>
                <a:tab pos="1368425" algn="l"/>
                <a:tab pos="1712913" algn="l"/>
                <a:tab pos="2335213" algn="l"/>
              </a:tabLst>
            </a:pPr>
            <a:r>
              <a:rPr kumimoji="1" lang="en-US" sz="1800" b="1" kern="0" dirty="0">
                <a:solidFill>
                  <a:schemeClr val="accent2"/>
                </a:solidFill>
                <a:latin typeface="Helvetica"/>
                <a:ea typeface="MS PGothic" pitchFamily="34" charset="-128"/>
              </a:rPr>
              <a:t>		</a:t>
            </a:r>
            <a:r>
              <a:rPr kumimoji="1" lang="en-US" sz="1800" kern="0" dirty="0">
                <a:solidFill>
                  <a:schemeClr val="accent2"/>
                </a:solidFill>
                <a:latin typeface="Helvetica"/>
                <a:ea typeface="MS PGothic" pitchFamily="34" charset="-128"/>
              </a:rPr>
              <a:t>	</a:t>
            </a:r>
          </a:p>
          <a:p>
            <a:endParaRPr lang="en-IN" dirty="0"/>
          </a:p>
        </p:txBody>
      </p:sp>
      <p:sp>
        <p:nvSpPr>
          <p:cNvPr id="3" name="Rectangle 2"/>
          <p:cNvSpPr>
            <a:spLocks noGrp="1" noChangeArrowheads="1"/>
          </p:cNvSpPr>
          <p:nvPr/>
        </p:nvSpPr>
        <p:spPr bwMode="auto">
          <a:xfrm>
            <a:off x="719209" y="762000"/>
            <a:ext cx="775335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Monitor Implementation (Cont.)</a:t>
            </a:r>
          </a:p>
        </p:txBody>
      </p:sp>
    </p:spTree>
    <p:extLst>
      <p:ext uri="{BB962C8B-B14F-4D97-AF65-F5344CB8AC3E}">
        <p14:creationId xmlns="" xmlns:p14="http://schemas.microsoft.com/office/powerpoint/2010/main" val="1287312528"/>
      </p:ext>
    </p:extLst>
  </p:cSld>
  <p:clrMapOvr>
    <a:masterClrMapping/>
  </p:clrMapOvr>
  <p:transition>
    <p:pull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If several processes queued on condition x, and </a:t>
            </a:r>
            <a:r>
              <a:rPr kumimoji="1" lang="en-US" sz="1800" kern="0" dirty="0" err="1">
                <a:solidFill>
                  <a:schemeClr val="bg1"/>
                </a:solidFill>
                <a:latin typeface="Helvetica"/>
                <a:ea typeface="MS PGothic" pitchFamily="34" charset="-128"/>
              </a:rPr>
              <a:t>x.signal</a:t>
            </a:r>
            <a:r>
              <a:rPr kumimoji="1" lang="en-US" sz="1800" kern="0" dirty="0">
                <a:solidFill>
                  <a:schemeClr val="bg1"/>
                </a:solidFill>
                <a:latin typeface="Helvetica"/>
                <a:ea typeface="MS PGothic" pitchFamily="34" charset="-128"/>
              </a:rPr>
              <a:t>() executed, which should be resumed?</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FCFS frequently not adequate </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b="1" kern="0" dirty="0">
                <a:solidFill>
                  <a:schemeClr val="bg1"/>
                </a:solidFill>
                <a:latin typeface="Helvetica"/>
                <a:ea typeface="MS PGothic" pitchFamily="34" charset="-128"/>
              </a:rPr>
              <a:t>conditional-wait </a:t>
            </a:r>
            <a:r>
              <a:rPr kumimoji="1" lang="en-US" sz="1800" kern="0" dirty="0">
                <a:solidFill>
                  <a:schemeClr val="bg1"/>
                </a:solidFill>
                <a:latin typeface="Helvetica"/>
                <a:ea typeface="MS PGothic" pitchFamily="34" charset="-128"/>
              </a:rPr>
              <a:t>construct of the form </a:t>
            </a:r>
            <a:r>
              <a:rPr kumimoji="1" lang="en-US" sz="1800" kern="0" dirty="0" err="1">
                <a:solidFill>
                  <a:schemeClr val="bg1"/>
                </a:solidFill>
                <a:latin typeface="Helvetica"/>
                <a:ea typeface="MS PGothic" pitchFamily="34" charset="-128"/>
              </a:rPr>
              <a:t>x.wait</a:t>
            </a:r>
            <a:r>
              <a:rPr kumimoji="1" lang="en-US" sz="1800" kern="0" dirty="0">
                <a:solidFill>
                  <a:schemeClr val="bg1"/>
                </a:solidFill>
                <a:latin typeface="Helvetica"/>
                <a:ea typeface="MS PGothic" pitchFamily="34" charset="-128"/>
              </a:rPr>
              <a:t>(c)</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Where c is </a:t>
            </a:r>
            <a:r>
              <a:rPr kumimoji="1" lang="en-US" sz="1800" b="1" kern="0" dirty="0">
                <a:solidFill>
                  <a:schemeClr val="bg1"/>
                </a:solidFill>
                <a:latin typeface="Helvetica"/>
                <a:ea typeface="MS PGothic" pitchFamily="34" charset="-128"/>
              </a:rPr>
              <a:t>priority number</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Process with lowest number (highest priority) is scheduled next</a:t>
            </a:r>
          </a:p>
          <a:p>
            <a:endParaRPr lang="en-IN" dirty="0">
              <a:solidFill>
                <a:schemeClr val="accent2"/>
              </a:solidFill>
            </a:endParaRPr>
          </a:p>
        </p:txBody>
      </p:sp>
      <p:sp>
        <p:nvSpPr>
          <p:cNvPr id="3" name="Title 1"/>
          <p:cNvSpPr>
            <a:spLocks noGrp="1"/>
          </p:cNvSpPr>
          <p:nvPr/>
        </p:nvSpPr>
        <p:spPr bwMode="auto">
          <a:xfrm>
            <a:off x="609600" y="914400"/>
            <a:ext cx="8229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r>
              <a:rPr lang="en-US" dirty="0" smtClean="0">
                <a:solidFill>
                  <a:schemeClr val="accent2"/>
                </a:solidFill>
              </a:rPr>
              <a:t>Resuming Processes within a Monitor</a:t>
            </a:r>
          </a:p>
        </p:txBody>
      </p:sp>
    </p:spTree>
    <p:extLst>
      <p:ext uri="{BB962C8B-B14F-4D97-AF65-F5344CB8AC3E}">
        <p14:creationId xmlns="" xmlns:p14="http://schemas.microsoft.com/office/powerpoint/2010/main" val="345035055"/>
      </p:ext>
    </p:extLst>
  </p:cSld>
  <p:clrMapOvr>
    <a:masterClrMapping/>
  </p:clrMapOvr>
  <p:transition>
    <p:pull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lnSpc>
                <a:spcPct val="80000"/>
              </a:lnSpc>
              <a:spcBef>
                <a:spcPct val="35000"/>
              </a:spcBef>
              <a:spcAft>
                <a:spcPct val="0"/>
              </a:spcAft>
              <a:buClr>
                <a:srgbClr val="993300"/>
              </a:buClr>
              <a:buSzPct val="90000"/>
              <a:buNone/>
            </a:pPr>
            <a:endParaRPr kumimoji="1" lang="en-US" sz="1600" kern="0" dirty="0">
              <a:solidFill>
                <a:srgbClr val="0000FF"/>
              </a:solidFill>
              <a:latin typeface="Helvetica"/>
              <a:ea typeface="MS PGothic" pitchFamily="34" charset="-128"/>
            </a:endParaRPr>
          </a:p>
          <a:p>
            <a:pPr marL="341313" lvl="0" indent="-341313" eaLnBrk="0" fontAlgn="base" hangingPunct="0">
              <a:lnSpc>
                <a:spcPct val="80000"/>
              </a:lnSpc>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Allocate a single resource among competing processes using priority numbers that specify the maximum time a process  plans to use the resource</a:t>
            </a:r>
          </a:p>
          <a:p>
            <a:pPr marL="341313" lvl="0" indent="-341313" eaLnBrk="0" fontAlgn="base" hangingPunct="0">
              <a:lnSpc>
                <a:spcPct val="80000"/>
              </a:lnSpc>
              <a:spcBef>
                <a:spcPct val="35000"/>
              </a:spcBef>
              <a:spcAft>
                <a:spcPct val="0"/>
              </a:spcAft>
              <a:buClr>
                <a:srgbClr val="993300"/>
              </a:buClr>
              <a:buSzPct val="90000"/>
              <a:buNone/>
            </a:pPr>
            <a:endParaRPr kumimoji="1" lang="en-US" sz="1800" b="1"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lnSpc>
                <a:spcPct val="80000"/>
              </a:lnSpc>
              <a:spcBef>
                <a:spcPct val="35000"/>
              </a:spcBef>
              <a:spcAft>
                <a:spcPct val="0"/>
              </a:spcAft>
              <a:buClr>
                <a:srgbClr val="993300"/>
              </a:buClr>
              <a:buSzPct val="90000"/>
              <a:buNone/>
            </a:pP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2000" b="1" kern="0" dirty="0" err="1">
                <a:solidFill>
                  <a:schemeClr val="bg1"/>
                </a:solidFill>
                <a:latin typeface="Courier New" pitchFamily="49" charset="0"/>
                <a:ea typeface="MS PGothic" pitchFamily="34" charset="-128"/>
                <a:cs typeface="Courier New" pitchFamily="49" charset="0"/>
              </a:rPr>
              <a:t>R.acquire</a:t>
            </a:r>
            <a:r>
              <a:rPr kumimoji="1" lang="en-US" sz="2000" b="1" kern="0" dirty="0">
                <a:solidFill>
                  <a:schemeClr val="bg1"/>
                </a:solidFill>
                <a:latin typeface="Courier New" pitchFamily="49" charset="0"/>
                <a:ea typeface="MS PGothic" pitchFamily="34" charset="-128"/>
                <a:cs typeface="Courier New" pitchFamily="49" charset="0"/>
              </a:rPr>
              <a:t>(t)</a:t>
            </a:r>
            <a:r>
              <a:rPr kumimoji="1" lang="en-US" sz="1800" b="1" kern="0" dirty="0">
                <a:solidFill>
                  <a:schemeClr val="bg1"/>
                </a:solidFill>
                <a:latin typeface="Courier New" pitchFamily="49" charset="0"/>
                <a:ea typeface="MS PGothic" pitchFamily="34" charset="-128"/>
                <a:cs typeface="Courier New" pitchFamily="49" charset="0"/>
              </a:rPr>
              <a:t>;</a:t>
            </a:r>
          </a:p>
          <a:p>
            <a:pPr marL="341313" lvl="0" indent="-341313" eaLnBrk="0" fontAlgn="base" hangingPunct="0">
              <a:lnSpc>
                <a:spcPct val="80000"/>
              </a:lnSpc>
              <a:spcBef>
                <a:spcPct val="35000"/>
              </a:spcBef>
              <a:spcAft>
                <a:spcPct val="0"/>
              </a:spcAft>
              <a:buClr>
                <a:srgbClr val="993300"/>
              </a:buClr>
              <a:buSzPct val="90000"/>
              <a:buNone/>
            </a:pPr>
            <a:r>
              <a:rPr kumimoji="1" lang="en-US" sz="18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lnSpc>
                <a:spcPct val="80000"/>
              </a:lnSpc>
              <a:spcBef>
                <a:spcPct val="35000"/>
              </a:spcBef>
              <a:spcAft>
                <a:spcPct val="0"/>
              </a:spcAft>
              <a:buClr>
                <a:srgbClr val="993300"/>
              </a:buClr>
              <a:buSzPct val="90000"/>
              <a:buNone/>
            </a:pPr>
            <a:r>
              <a:rPr kumimoji="1" lang="en-US" sz="1800" b="1" kern="0" dirty="0">
                <a:solidFill>
                  <a:schemeClr val="bg1"/>
                </a:solidFill>
                <a:latin typeface="Courier New" pitchFamily="49" charset="0"/>
                <a:ea typeface="MS PGothic" pitchFamily="34" charset="-128"/>
                <a:cs typeface="Courier New" pitchFamily="49" charset="0"/>
              </a:rPr>
              <a:t>                access the </a:t>
            </a:r>
            <a:r>
              <a:rPr kumimoji="1" lang="en-US" sz="1800" b="1" kern="0" dirty="0" err="1">
                <a:solidFill>
                  <a:schemeClr val="bg1"/>
                </a:solidFill>
                <a:latin typeface="Courier New" pitchFamily="49" charset="0"/>
                <a:ea typeface="MS PGothic" pitchFamily="34" charset="-128"/>
                <a:cs typeface="Courier New" pitchFamily="49" charset="0"/>
              </a:rPr>
              <a:t>resurce</a:t>
            </a:r>
            <a:r>
              <a:rPr kumimoji="1" lang="en-US" sz="1800" b="1" kern="0" dirty="0">
                <a:solidFill>
                  <a:schemeClr val="bg1"/>
                </a:solidFill>
                <a:latin typeface="Courier New" pitchFamily="49" charset="0"/>
                <a:ea typeface="MS PGothic" pitchFamily="34" charset="-128"/>
                <a:cs typeface="Courier New" pitchFamily="49" charset="0"/>
              </a:rPr>
              <a:t>;</a:t>
            </a:r>
          </a:p>
          <a:p>
            <a:pPr marL="341313" lvl="0" indent="-341313" eaLnBrk="0" fontAlgn="base" hangingPunct="0">
              <a:lnSpc>
                <a:spcPct val="80000"/>
              </a:lnSpc>
              <a:spcBef>
                <a:spcPct val="35000"/>
              </a:spcBef>
              <a:spcAft>
                <a:spcPct val="0"/>
              </a:spcAft>
              <a:buClr>
                <a:srgbClr val="993300"/>
              </a:buClr>
              <a:buSzPct val="90000"/>
              <a:buNone/>
            </a:pPr>
            <a:r>
              <a:rPr kumimoji="1" lang="en-US" sz="1800" b="1" kern="0" dirty="0">
                <a:solidFill>
                  <a:schemeClr val="bg1"/>
                </a:solidFill>
                <a:latin typeface="Courier New" pitchFamily="49" charset="0"/>
                <a:ea typeface="MS PGothic" pitchFamily="34" charset="-128"/>
                <a:cs typeface="Courier New" pitchFamily="49" charset="0"/>
              </a:rPr>
              <a:t>                   ...</a:t>
            </a:r>
          </a:p>
          <a:p>
            <a:pPr marL="341313" lvl="0" indent="-341313" eaLnBrk="0" fontAlgn="base" hangingPunct="0">
              <a:lnSpc>
                <a:spcPct val="80000"/>
              </a:lnSpc>
              <a:spcBef>
                <a:spcPct val="35000"/>
              </a:spcBef>
              <a:spcAft>
                <a:spcPct val="0"/>
              </a:spcAft>
              <a:buClr>
                <a:srgbClr val="993300"/>
              </a:buClr>
              <a:buSzPct val="90000"/>
              <a:buNone/>
            </a:pPr>
            <a:endParaRPr kumimoji="1" lang="en-US" sz="1800" b="1" kern="0" dirty="0">
              <a:solidFill>
                <a:schemeClr val="bg1"/>
              </a:solidFill>
              <a:latin typeface="Courier New" pitchFamily="49" charset="0"/>
              <a:ea typeface="MS PGothic" pitchFamily="34" charset="-128"/>
              <a:cs typeface="Courier New" pitchFamily="49" charset="0"/>
            </a:endParaRPr>
          </a:p>
          <a:p>
            <a:pPr marL="341313" lvl="0" indent="-341313" eaLnBrk="0" fontAlgn="base" hangingPunct="0">
              <a:lnSpc>
                <a:spcPct val="80000"/>
              </a:lnSpc>
              <a:spcBef>
                <a:spcPct val="35000"/>
              </a:spcBef>
              <a:spcAft>
                <a:spcPct val="0"/>
              </a:spcAft>
              <a:buClr>
                <a:srgbClr val="993300"/>
              </a:buClr>
              <a:buSzPct val="90000"/>
              <a:buNone/>
            </a:pPr>
            <a:r>
              <a:rPr kumimoji="1" lang="en-US" sz="1800" b="1" kern="0" dirty="0">
                <a:solidFill>
                  <a:schemeClr val="bg1"/>
                </a:solidFill>
                <a:latin typeface="Courier New" pitchFamily="49" charset="0"/>
                <a:ea typeface="MS PGothic" pitchFamily="34" charset="-128"/>
                <a:cs typeface="Courier New" pitchFamily="49" charset="0"/>
              </a:rPr>
              <a:t>               </a:t>
            </a:r>
            <a:r>
              <a:rPr kumimoji="1" lang="en-US" sz="2000" b="1" kern="0" dirty="0" err="1">
                <a:solidFill>
                  <a:schemeClr val="bg1"/>
                </a:solidFill>
                <a:latin typeface="Courier New" pitchFamily="49" charset="0"/>
                <a:ea typeface="MS PGothic" pitchFamily="34" charset="-128"/>
                <a:cs typeface="Courier New" pitchFamily="49" charset="0"/>
              </a:rPr>
              <a:t>R.release</a:t>
            </a:r>
            <a:r>
              <a:rPr kumimoji="1" lang="en-US" sz="2000" b="1" kern="0" dirty="0">
                <a:solidFill>
                  <a:schemeClr val="bg1"/>
                </a:solidFill>
                <a:latin typeface="Courier New" pitchFamily="49" charset="0"/>
                <a:ea typeface="MS PGothic" pitchFamily="34" charset="-128"/>
                <a:cs typeface="Courier New" pitchFamily="49" charset="0"/>
              </a:rPr>
              <a:t>;</a:t>
            </a:r>
          </a:p>
          <a:p>
            <a:pPr marL="341313" lvl="0" indent="-341313" eaLnBrk="0" fontAlgn="base" hangingPunct="0">
              <a:lnSpc>
                <a:spcPct val="80000"/>
              </a:lnSpc>
              <a:spcBef>
                <a:spcPct val="35000"/>
              </a:spcBef>
              <a:spcAft>
                <a:spcPct val="0"/>
              </a:spcAft>
              <a:buClr>
                <a:srgbClr val="993300"/>
              </a:buClr>
              <a:buSzPct val="90000"/>
              <a:buNone/>
            </a:pPr>
            <a:endParaRPr kumimoji="1" lang="en-US" sz="1800" kern="0" dirty="0">
              <a:solidFill>
                <a:schemeClr val="bg1"/>
              </a:solidFill>
              <a:latin typeface="Helvetica"/>
              <a:ea typeface="MS PGothic" pitchFamily="34" charset="-128"/>
            </a:endParaRPr>
          </a:p>
          <a:p>
            <a:pPr marL="341313" lvl="0" indent="-341313" eaLnBrk="0" fontAlgn="base" hangingPunct="0">
              <a:lnSpc>
                <a:spcPct val="80000"/>
              </a:lnSpc>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Where R is an instance of  type </a:t>
            </a:r>
            <a:r>
              <a:rPr kumimoji="1" lang="en-US" sz="2000" b="1" kern="0" dirty="0" err="1">
                <a:solidFill>
                  <a:schemeClr val="bg1"/>
                </a:solidFill>
                <a:latin typeface="Courier New" pitchFamily="49" charset="0"/>
                <a:ea typeface="MS PGothic" pitchFamily="34" charset="-128"/>
                <a:cs typeface="Courier New" pitchFamily="49" charset="0"/>
              </a:rPr>
              <a:t>ResourceAllocator</a:t>
            </a:r>
            <a:endParaRPr kumimoji="1" lang="en-US" sz="2000" b="1" kern="0" dirty="0">
              <a:solidFill>
                <a:schemeClr val="bg1"/>
              </a:solidFill>
              <a:latin typeface="Courier New" pitchFamily="49" charset="0"/>
              <a:ea typeface="MS PGothic" pitchFamily="34" charset="-128"/>
              <a:cs typeface="Courier New" pitchFamily="49" charset="0"/>
            </a:endParaRPr>
          </a:p>
          <a:p>
            <a:endParaRPr lang="en-IN" dirty="0"/>
          </a:p>
        </p:txBody>
      </p:sp>
      <p:sp>
        <p:nvSpPr>
          <p:cNvPr id="3" name="Rectangle 2"/>
          <p:cNvSpPr>
            <a:spLocks noChangeArrowheads="1"/>
          </p:cNvSpPr>
          <p:nvPr/>
        </p:nvSpPr>
        <p:spPr bwMode="auto">
          <a:xfrm>
            <a:off x="457200" y="838200"/>
            <a:ext cx="7916863"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6" tIns="45714" rIns="91426" bIns="45714" anchor="b"/>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56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28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00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72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algn="ctr" eaLnBrk="1" hangingPunct="1"/>
            <a:r>
              <a:rPr lang="en-US" sz="3200" b="1" dirty="0">
                <a:solidFill>
                  <a:schemeClr val="accent2"/>
                </a:solidFill>
                <a:latin typeface="Arial" pitchFamily="34" charset="0"/>
              </a:rPr>
              <a:t>Single Resource allocation</a:t>
            </a:r>
            <a:r>
              <a:rPr lang="en-US" sz="3200" b="1" dirty="0">
                <a:solidFill>
                  <a:srgbClr val="006699"/>
                </a:solidFill>
                <a:latin typeface="Arial" pitchFamily="34" charset="0"/>
              </a:rPr>
              <a:t> </a:t>
            </a:r>
          </a:p>
        </p:txBody>
      </p:sp>
    </p:spTree>
    <p:extLst>
      <p:ext uri="{BB962C8B-B14F-4D97-AF65-F5344CB8AC3E}">
        <p14:creationId xmlns="" xmlns:p14="http://schemas.microsoft.com/office/powerpoint/2010/main" val="1143119742"/>
      </p:ext>
    </p:extLst>
  </p:cSld>
  <p:clrMapOvr>
    <a:masterClrMapping/>
  </p:clrMapOvr>
  <p:transition>
    <p:pull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monitor </a:t>
            </a:r>
            <a:r>
              <a:rPr lang="en-US" dirty="0" err="1">
                <a:solidFill>
                  <a:schemeClr val="bg1"/>
                </a:solidFill>
                <a:latin typeface="Courier New" pitchFamily="49" charset="0"/>
                <a:cs typeface="Courier New" pitchFamily="49" charset="0"/>
              </a:rPr>
              <a:t>ResourceAllocator</a:t>
            </a:r>
            <a:r>
              <a:rPr lang="en-US" dirty="0">
                <a:solidFill>
                  <a:schemeClr val="bg1"/>
                </a:solidFill>
                <a:latin typeface="Courier New" pitchFamily="49" charset="0"/>
                <a:cs typeface="Courier New" pitchFamily="49" charset="0"/>
              </a:rPr>
              <a:t> </a:t>
            </a:r>
          </a:p>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 </a:t>
            </a:r>
          </a:p>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	</a:t>
            </a:r>
            <a:r>
              <a:rPr lang="en-US" dirty="0" err="1">
                <a:solidFill>
                  <a:schemeClr val="bg1"/>
                </a:solidFill>
                <a:latin typeface="Courier New" pitchFamily="49" charset="0"/>
                <a:cs typeface="Courier New" pitchFamily="49" charset="0"/>
              </a:rPr>
              <a:t>boolean</a:t>
            </a:r>
            <a:r>
              <a:rPr lang="en-US" dirty="0">
                <a:solidFill>
                  <a:schemeClr val="bg1"/>
                </a:solidFill>
                <a:latin typeface="Courier New" pitchFamily="49" charset="0"/>
                <a:cs typeface="Courier New" pitchFamily="49" charset="0"/>
              </a:rPr>
              <a:t> busy; </a:t>
            </a:r>
          </a:p>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	condition x; </a:t>
            </a:r>
          </a:p>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	void acquire(</a:t>
            </a:r>
            <a:r>
              <a:rPr lang="en-US" dirty="0" err="1">
                <a:solidFill>
                  <a:schemeClr val="bg1"/>
                </a:solidFill>
                <a:latin typeface="Courier New" pitchFamily="49" charset="0"/>
                <a:cs typeface="Courier New" pitchFamily="49" charset="0"/>
              </a:rPr>
              <a:t>int</a:t>
            </a:r>
            <a:r>
              <a:rPr lang="en-US" dirty="0">
                <a:solidFill>
                  <a:schemeClr val="bg1"/>
                </a:solidFill>
                <a:latin typeface="Courier New" pitchFamily="49" charset="0"/>
                <a:cs typeface="Courier New" pitchFamily="49" charset="0"/>
              </a:rPr>
              <a:t> time) { </a:t>
            </a:r>
          </a:p>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		if (busy) </a:t>
            </a:r>
          </a:p>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			</a:t>
            </a:r>
            <a:r>
              <a:rPr lang="en-US" dirty="0" err="1">
                <a:solidFill>
                  <a:schemeClr val="bg1"/>
                </a:solidFill>
                <a:latin typeface="Courier New" pitchFamily="49" charset="0"/>
                <a:cs typeface="Courier New" pitchFamily="49" charset="0"/>
              </a:rPr>
              <a:t>x.wait</a:t>
            </a:r>
            <a:r>
              <a:rPr lang="en-US" dirty="0">
                <a:solidFill>
                  <a:schemeClr val="bg1"/>
                </a:solidFill>
                <a:latin typeface="Courier New" pitchFamily="49" charset="0"/>
                <a:cs typeface="Courier New" pitchFamily="49" charset="0"/>
              </a:rPr>
              <a:t>(time); </a:t>
            </a:r>
          </a:p>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		busy = TRUE; </a:t>
            </a:r>
          </a:p>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	} </a:t>
            </a:r>
          </a:p>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	void release() { </a:t>
            </a:r>
          </a:p>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		busy = FALSE; </a:t>
            </a:r>
          </a:p>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		</a:t>
            </a:r>
            <a:r>
              <a:rPr lang="en-US" dirty="0" err="1">
                <a:solidFill>
                  <a:schemeClr val="bg1"/>
                </a:solidFill>
                <a:latin typeface="Courier New" pitchFamily="49" charset="0"/>
                <a:cs typeface="Courier New" pitchFamily="49" charset="0"/>
              </a:rPr>
              <a:t>x.signal</a:t>
            </a:r>
            <a:r>
              <a:rPr lang="en-US" dirty="0">
                <a:solidFill>
                  <a:schemeClr val="bg1"/>
                </a:solidFill>
                <a:latin typeface="Courier New" pitchFamily="49" charset="0"/>
                <a:cs typeface="Courier New" pitchFamily="49" charset="0"/>
              </a:rPr>
              <a:t>(); </a:t>
            </a:r>
          </a:p>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	} </a:t>
            </a:r>
          </a:p>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initialization code() {</a:t>
            </a:r>
          </a:p>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	 busy = FALSE; </a:t>
            </a:r>
          </a:p>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	}</a:t>
            </a:r>
          </a:p>
          <a:p>
            <a:pPr>
              <a:spcBef>
                <a:spcPct val="15000"/>
              </a:spcBef>
              <a:buFont typeface="Monotype Sorts" pitchFamily="-84" charset="2"/>
              <a:buNone/>
              <a:tabLst>
                <a:tab pos="1368425" algn="l"/>
                <a:tab pos="1712913" algn="l"/>
                <a:tab pos="2335213" algn="l"/>
              </a:tabLst>
            </a:pPr>
            <a:r>
              <a:rPr lang="en-US" dirty="0">
                <a:solidFill>
                  <a:schemeClr val="bg1"/>
                </a:solidFill>
                <a:latin typeface="Courier New" pitchFamily="49" charset="0"/>
                <a:cs typeface="Courier New" pitchFamily="49" charset="0"/>
              </a:rPr>
              <a:t>}</a:t>
            </a:r>
            <a:r>
              <a:rPr lang="en-US" b="1" dirty="0">
                <a:solidFill>
                  <a:schemeClr val="bg1"/>
                </a:solidFill>
              </a:rPr>
              <a:t>	</a:t>
            </a:r>
            <a:r>
              <a:rPr lang="en-US" sz="2800" b="1" dirty="0">
                <a:solidFill>
                  <a:schemeClr val="bg1"/>
                </a:solidFill>
              </a:rPr>
              <a:t>	</a:t>
            </a:r>
            <a:r>
              <a:rPr lang="en-US" sz="2800" dirty="0">
                <a:solidFill>
                  <a:schemeClr val="bg1"/>
                </a:solidFill>
              </a:rPr>
              <a:t>	</a:t>
            </a:r>
          </a:p>
          <a:p>
            <a:endParaRPr lang="en-IN" dirty="0"/>
          </a:p>
        </p:txBody>
      </p:sp>
      <p:sp>
        <p:nvSpPr>
          <p:cNvPr id="3" name="Rectangle 2"/>
          <p:cNvSpPr>
            <a:spLocks noGrp="1" noChangeArrowheads="1"/>
          </p:cNvSpPr>
          <p:nvPr/>
        </p:nvSpPr>
        <p:spPr bwMode="auto">
          <a:xfrm>
            <a:off x="727869" y="914400"/>
            <a:ext cx="7688262"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A Monitor to Allocate Single Resource</a:t>
            </a:r>
          </a:p>
        </p:txBody>
      </p:sp>
    </p:spTree>
    <p:extLst>
      <p:ext uri="{BB962C8B-B14F-4D97-AF65-F5344CB8AC3E}">
        <p14:creationId xmlns="" xmlns:p14="http://schemas.microsoft.com/office/powerpoint/2010/main" val="2621743352"/>
      </p:ext>
    </p:extLst>
  </p:cSld>
  <p:clrMapOvr>
    <a:masterClrMapping/>
  </p:clrMapOvr>
  <p:transition>
    <p:pull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Solaris</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Windows</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Linux</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err="1">
                <a:solidFill>
                  <a:srgbClr val="000000"/>
                </a:solidFill>
                <a:latin typeface="Helvetica"/>
                <a:ea typeface="MS PGothic" pitchFamily="34" charset="-128"/>
              </a:rPr>
              <a:t>Pthreads</a:t>
            </a:r>
            <a:endParaRPr kumimoji="1" lang="en-US" sz="1800" kern="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609600" y="838200"/>
            <a:ext cx="7529512"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Synchronization Examples</a:t>
            </a:r>
          </a:p>
        </p:txBody>
      </p:sp>
    </p:spTree>
    <p:extLst>
      <p:ext uri="{BB962C8B-B14F-4D97-AF65-F5344CB8AC3E}">
        <p14:creationId xmlns="" xmlns:p14="http://schemas.microsoft.com/office/powerpoint/2010/main" val="1292493958"/>
      </p:ext>
    </p:extLst>
  </p:cSld>
  <p:clrMapOvr>
    <a:masterClrMapping/>
  </p:clrMapOvr>
  <p:transition>
    <p:pull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Implements a variety of locks to support multitasking, multithreading (including real-time threads), and multiprocessing</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Uses </a:t>
            </a:r>
            <a:r>
              <a:rPr kumimoji="1" lang="en-US" sz="1800" b="1" kern="0" dirty="0">
                <a:solidFill>
                  <a:srgbClr val="3366FF"/>
                </a:solidFill>
                <a:latin typeface="Helvetica"/>
                <a:ea typeface="MS PGothic" pitchFamily="34" charset="-128"/>
              </a:rPr>
              <a:t>adaptive </a:t>
            </a:r>
            <a:r>
              <a:rPr kumimoji="1" lang="en-US" sz="1800" b="1" kern="0" dirty="0" err="1">
                <a:solidFill>
                  <a:srgbClr val="3366FF"/>
                </a:solidFill>
                <a:latin typeface="Helvetica"/>
                <a:ea typeface="MS PGothic" pitchFamily="34" charset="-128"/>
              </a:rPr>
              <a:t>mutexes</a:t>
            </a:r>
            <a:r>
              <a:rPr kumimoji="1" lang="en-US" sz="1800" kern="0" dirty="0">
                <a:solidFill>
                  <a:srgbClr val="3366FF"/>
                </a:solidFill>
                <a:latin typeface="Helvetica"/>
                <a:ea typeface="MS PGothic" pitchFamily="34" charset="-128"/>
              </a:rPr>
              <a:t> </a:t>
            </a:r>
            <a:r>
              <a:rPr kumimoji="1" lang="en-US" sz="1800" kern="0" dirty="0">
                <a:solidFill>
                  <a:srgbClr val="000000"/>
                </a:solidFill>
                <a:latin typeface="Helvetica"/>
                <a:ea typeface="MS PGothic" pitchFamily="34" charset="-128"/>
              </a:rPr>
              <a:t>for efficiency when protecting data from short code segments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600" kern="0" dirty="0">
                <a:solidFill>
                  <a:srgbClr val="000000"/>
                </a:solidFill>
                <a:latin typeface="Helvetica"/>
                <a:ea typeface="MS PGothic" pitchFamily="34" charset="-128"/>
              </a:rPr>
              <a:t>Starts as a standard semaphore spin-lock</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600" kern="0" dirty="0">
                <a:solidFill>
                  <a:srgbClr val="000000"/>
                </a:solidFill>
                <a:latin typeface="Helvetica"/>
                <a:ea typeface="MS PGothic" pitchFamily="34" charset="-128"/>
              </a:rPr>
              <a:t>If lock held, and by a thread running on another CPU, spins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600" kern="0" dirty="0">
                <a:solidFill>
                  <a:srgbClr val="000000"/>
                </a:solidFill>
                <a:latin typeface="Helvetica"/>
                <a:ea typeface="MS PGothic" pitchFamily="34" charset="-128"/>
              </a:rPr>
              <a:t>If lock held by non-run-state thread, block and sleep waiting for signal of lock being released</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Uses </a:t>
            </a:r>
            <a:r>
              <a:rPr kumimoji="1" lang="en-US" sz="1800" b="1" kern="0" dirty="0">
                <a:solidFill>
                  <a:srgbClr val="3366FF"/>
                </a:solidFill>
                <a:latin typeface="Helvetica"/>
                <a:ea typeface="MS PGothic" pitchFamily="34" charset="-128"/>
              </a:rPr>
              <a:t>condition variables</a:t>
            </a:r>
            <a:r>
              <a:rPr kumimoji="1" lang="en-US" sz="1800" kern="0" dirty="0">
                <a:solidFill>
                  <a:srgbClr val="3366FF"/>
                </a:solidFill>
                <a:latin typeface="Helvetica"/>
                <a:ea typeface="MS PGothic" pitchFamily="34" charset="-128"/>
              </a:rPr>
              <a:t> </a:t>
            </a:r>
            <a:endParaRPr kumimoji="1" lang="en-US" sz="1800" kern="0" dirty="0">
              <a:solidFill>
                <a:srgbClr val="000000"/>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Uses </a:t>
            </a:r>
            <a:r>
              <a:rPr kumimoji="1" lang="en-US" sz="1800" b="1" kern="0" dirty="0">
                <a:solidFill>
                  <a:srgbClr val="3366FF"/>
                </a:solidFill>
                <a:latin typeface="Helvetica"/>
                <a:ea typeface="MS PGothic" pitchFamily="34" charset="-128"/>
              </a:rPr>
              <a:t>readers-writers</a:t>
            </a:r>
            <a:r>
              <a:rPr kumimoji="1" lang="en-US" sz="1800" kern="0" dirty="0">
                <a:solidFill>
                  <a:srgbClr val="3366FF"/>
                </a:solidFill>
                <a:latin typeface="Helvetica"/>
                <a:ea typeface="MS PGothic" pitchFamily="34" charset="-128"/>
              </a:rPr>
              <a:t> </a:t>
            </a:r>
            <a:r>
              <a:rPr kumimoji="1" lang="en-US" sz="1800" kern="0" dirty="0">
                <a:solidFill>
                  <a:srgbClr val="000000"/>
                </a:solidFill>
                <a:latin typeface="Helvetica"/>
                <a:ea typeface="MS PGothic" pitchFamily="34" charset="-128"/>
              </a:rPr>
              <a:t>locks when longer sections of code need access to data</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Uses </a:t>
            </a:r>
            <a:r>
              <a:rPr kumimoji="1" lang="en-US" sz="1800" b="1" kern="0" dirty="0">
                <a:solidFill>
                  <a:srgbClr val="3366FF"/>
                </a:solidFill>
                <a:latin typeface="Helvetica"/>
                <a:ea typeface="MS PGothic" pitchFamily="34" charset="-128"/>
              </a:rPr>
              <a:t>turnstiles</a:t>
            </a:r>
            <a:r>
              <a:rPr kumimoji="1" lang="en-US" sz="1800" kern="0" dirty="0">
                <a:solidFill>
                  <a:srgbClr val="000000"/>
                </a:solidFill>
                <a:latin typeface="Helvetica"/>
                <a:ea typeface="MS PGothic" pitchFamily="34" charset="-128"/>
              </a:rPr>
              <a:t> to order the list of threads waiting to acquire either an adaptive </a:t>
            </a:r>
            <a:r>
              <a:rPr kumimoji="1" lang="en-US" sz="1800" kern="0" dirty="0" err="1">
                <a:solidFill>
                  <a:srgbClr val="000000"/>
                </a:solidFill>
                <a:latin typeface="Helvetica"/>
                <a:ea typeface="MS PGothic" pitchFamily="34" charset="-128"/>
              </a:rPr>
              <a:t>mutex</a:t>
            </a:r>
            <a:r>
              <a:rPr kumimoji="1" lang="en-US" sz="1800" kern="0" dirty="0">
                <a:solidFill>
                  <a:srgbClr val="000000"/>
                </a:solidFill>
                <a:latin typeface="Helvetica"/>
                <a:ea typeface="MS PGothic" pitchFamily="34" charset="-128"/>
              </a:rPr>
              <a:t> or reader-writer lock</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600" kern="0" dirty="0">
                <a:solidFill>
                  <a:srgbClr val="000000"/>
                </a:solidFill>
                <a:latin typeface="Helvetica"/>
                <a:ea typeface="MS PGothic" pitchFamily="34" charset="-128"/>
              </a:rPr>
              <a:t>Turnstiles are per-lock-holding-thread, not per-object</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Priority-inheritance per-turnstile gives the running thread the highest of the priorities of the threads in its turnstile</a:t>
            </a:r>
          </a:p>
          <a:p>
            <a:endParaRPr lang="en-IN" dirty="0"/>
          </a:p>
        </p:txBody>
      </p:sp>
      <p:sp>
        <p:nvSpPr>
          <p:cNvPr id="3" name="Rectangle 2"/>
          <p:cNvSpPr>
            <a:spLocks noGrp="1" noChangeArrowheads="1"/>
          </p:cNvSpPr>
          <p:nvPr/>
        </p:nvSpPr>
        <p:spPr bwMode="auto">
          <a:xfrm>
            <a:off x="914400" y="838200"/>
            <a:ext cx="757555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Solaris Synchronization</a:t>
            </a:r>
          </a:p>
        </p:txBody>
      </p:sp>
    </p:spTree>
    <p:extLst>
      <p:ext uri="{BB962C8B-B14F-4D97-AF65-F5344CB8AC3E}">
        <p14:creationId xmlns="" xmlns:p14="http://schemas.microsoft.com/office/powerpoint/2010/main" val="3592643794"/>
      </p:ext>
    </p:extLst>
  </p:cSld>
  <p:clrMapOvr>
    <a:masterClrMapping/>
  </p:clrMapOvr>
  <p:transition>
    <p:pull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Uses interrupt masks to protect access to global resources on uniprocessor systems</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Uses </a:t>
            </a:r>
            <a:r>
              <a:rPr kumimoji="1" lang="en-US" sz="1800" b="1" kern="0" dirty="0">
                <a:solidFill>
                  <a:srgbClr val="3366FF"/>
                </a:solidFill>
                <a:latin typeface="Helvetica"/>
                <a:ea typeface="MS PGothic" pitchFamily="34" charset="-128"/>
              </a:rPr>
              <a:t>spinlocks </a:t>
            </a:r>
            <a:r>
              <a:rPr kumimoji="1" lang="en-US" sz="1800" kern="0" dirty="0">
                <a:solidFill>
                  <a:srgbClr val="000000"/>
                </a:solidFill>
                <a:latin typeface="Helvetica"/>
                <a:ea typeface="MS PGothic" pitchFamily="34" charset="-128"/>
              </a:rPr>
              <a:t>on multiprocessor systems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err="1">
                <a:solidFill>
                  <a:srgbClr val="000000"/>
                </a:solidFill>
                <a:latin typeface="Helvetica"/>
                <a:ea typeface="MS PGothic" pitchFamily="34" charset="-128"/>
              </a:rPr>
              <a:t>Spinlocking</a:t>
            </a:r>
            <a:r>
              <a:rPr kumimoji="1" lang="en-US" sz="1800" kern="0" dirty="0">
                <a:solidFill>
                  <a:srgbClr val="000000"/>
                </a:solidFill>
                <a:latin typeface="Helvetica"/>
                <a:ea typeface="MS PGothic" pitchFamily="34" charset="-128"/>
              </a:rPr>
              <a:t>-thread will never be preempted</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Also provides </a:t>
            </a:r>
            <a:r>
              <a:rPr kumimoji="1" lang="en-US" sz="1800" b="1" kern="0" dirty="0">
                <a:solidFill>
                  <a:srgbClr val="3366FF"/>
                </a:solidFill>
                <a:latin typeface="Helvetica"/>
                <a:ea typeface="MS PGothic" pitchFamily="34" charset="-128"/>
              </a:rPr>
              <a:t>dispatcher objects </a:t>
            </a:r>
            <a:r>
              <a:rPr kumimoji="1" lang="en-US" sz="1800" kern="0" dirty="0">
                <a:solidFill>
                  <a:srgbClr val="000000"/>
                </a:solidFill>
                <a:latin typeface="Helvetica"/>
                <a:ea typeface="MS PGothic" pitchFamily="34" charset="-128"/>
              </a:rPr>
              <a:t>user-land which may act </a:t>
            </a:r>
            <a:r>
              <a:rPr kumimoji="1" lang="en-US" sz="1800" kern="0" dirty="0" err="1">
                <a:solidFill>
                  <a:srgbClr val="000000"/>
                </a:solidFill>
                <a:latin typeface="Helvetica"/>
                <a:ea typeface="MS PGothic" pitchFamily="34" charset="-128"/>
              </a:rPr>
              <a:t>mutexes</a:t>
            </a:r>
            <a:r>
              <a:rPr kumimoji="1" lang="en-US" sz="1800" kern="0" dirty="0">
                <a:solidFill>
                  <a:srgbClr val="000000"/>
                </a:solidFill>
                <a:latin typeface="Helvetica"/>
                <a:ea typeface="MS PGothic" pitchFamily="34" charset="-128"/>
              </a:rPr>
              <a:t>, semaphores, events, and timers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b="1" kern="0" dirty="0">
                <a:solidFill>
                  <a:srgbClr val="3366FF"/>
                </a:solidFill>
                <a:latin typeface="Helvetica"/>
                <a:ea typeface="MS PGothic" pitchFamily="34" charset="-128"/>
              </a:rPr>
              <a:t>Events</a:t>
            </a:r>
          </a:p>
          <a:p>
            <a:pPr marL="1084263" lvl="2" indent="-227013" eaLnBrk="0" fontAlgn="base" hangingPunct="0">
              <a:spcBef>
                <a:spcPct val="35000"/>
              </a:spcBef>
              <a:spcAft>
                <a:spcPct val="0"/>
              </a:spcAft>
              <a:buClr>
                <a:srgbClr val="009900"/>
              </a:buClr>
              <a:buSzPct val="75000"/>
              <a:buFont typeface="Webdings" pitchFamily="18" charset="2"/>
              <a:buChar char="4"/>
            </a:pPr>
            <a:r>
              <a:rPr kumimoji="1" lang="en-US" sz="1800" kern="0" dirty="0">
                <a:solidFill>
                  <a:srgbClr val="000000"/>
                </a:solidFill>
                <a:latin typeface="Helvetica"/>
                <a:ea typeface="MS PGothic" pitchFamily="34" charset="-128"/>
              </a:rPr>
              <a:t>An event acts much like a condition variable</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rgbClr val="000000"/>
                </a:solidFill>
                <a:latin typeface="Helvetica"/>
                <a:ea typeface="MS PGothic" pitchFamily="34" charset="-128"/>
              </a:rPr>
              <a:t>Timers notify one or more thread when time expired</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rgbClr val="000000"/>
                </a:solidFill>
                <a:latin typeface="Helvetica"/>
                <a:ea typeface="MS PGothic" pitchFamily="34" charset="-128"/>
              </a:rPr>
              <a:t>Dispatcher objects either </a:t>
            </a:r>
            <a:r>
              <a:rPr kumimoji="1" lang="en-US" sz="1800" b="1" kern="0" dirty="0">
                <a:solidFill>
                  <a:srgbClr val="3366FF"/>
                </a:solidFill>
                <a:latin typeface="Helvetica"/>
                <a:ea typeface="MS PGothic" pitchFamily="34" charset="-128"/>
              </a:rPr>
              <a:t>signaled-state </a:t>
            </a:r>
            <a:r>
              <a:rPr kumimoji="1" lang="en-US" sz="1800" kern="0" dirty="0">
                <a:solidFill>
                  <a:srgbClr val="000000"/>
                </a:solidFill>
                <a:latin typeface="Helvetica"/>
                <a:ea typeface="MS PGothic" pitchFamily="34" charset="-128"/>
              </a:rPr>
              <a:t>(object available) or </a:t>
            </a:r>
            <a:r>
              <a:rPr kumimoji="1" lang="en-US" sz="1800" b="1" kern="0" dirty="0">
                <a:solidFill>
                  <a:srgbClr val="3366FF"/>
                </a:solidFill>
                <a:latin typeface="Helvetica"/>
                <a:ea typeface="MS PGothic" pitchFamily="34" charset="-128"/>
              </a:rPr>
              <a:t>non-signaled state </a:t>
            </a:r>
            <a:r>
              <a:rPr kumimoji="1" lang="en-US" sz="1800" kern="0" dirty="0">
                <a:solidFill>
                  <a:srgbClr val="000000"/>
                </a:solidFill>
                <a:latin typeface="Helvetica"/>
                <a:ea typeface="MS PGothic" pitchFamily="34" charset="-128"/>
              </a:rPr>
              <a:t>(thread will block)</a:t>
            </a:r>
          </a:p>
          <a:p>
            <a:endParaRPr lang="en-IN" dirty="0"/>
          </a:p>
        </p:txBody>
      </p:sp>
      <p:sp>
        <p:nvSpPr>
          <p:cNvPr id="3" name="Rectangle 2"/>
          <p:cNvSpPr>
            <a:spLocks noGrp="1" noChangeArrowheads="1"/>
          </p:cNvSpPr>
          <p:nvPr/>
        </p:nvSpPr>
        <p:spPr bwMode="auto">
          <a:xfrm>
            <a:off x="774487" y="762000"/>
            <a:ext cx="7604125"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Windows Synchronization</a:t>
            </a:r>
          </a:p>
        </p:txBody>
      </p:sp>
    </p:spTree>
    <p:extLst>
      <p:ext uri="{BB962C8B-B14F-4D97-AF65-F5344CB8AC3E}">
        <p14:creationId xmlns="" xmlns:p14="http://schemas.microsoft.com/office/powerpoint/2010/main" val="4286570975"/>
      </p:ext>
    </p:extLst>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453788" y="762000"/>
            <a:ext cx="822960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Consumer</a:t>
            </a: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6894" y="1447800"/>
            <a:ext cx="6913563"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12873800"/>
      </p:ext>
    </p:extLst>
  </p:cSld>
  <p:clrMapOvr>
    <a:masterClrMapping/>
  </p:clrMapOvr>
  <p:transition>
    <p:pull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Linux:</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rgbClr val="000000"/>
                </a:solidFill>
                <a:latin typeface="Helvetica"/>
                <a:ea typeface="MS PGothic" pitchFamily="34" charset="-128"/>
              </a:rPr>
              <a:t>Prior to kernel Version 2.6, disables interrupts to implement short critical sections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rgbClr val="000000"/>
                </a:solidFill>
                <a:latin typeface="Helvetica"/>
                <a:ea typeface="MS PGothic" pitchFamily="34" charset="-128"/>
              </a:rPr>
              <a:t>Version 2.6 and later, fully preemptive</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Linux provides: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rgbClr val="000000"/>
                </a:solidFill>
                <a:latin typeface="Helvetica"/>
                <a:ea typeface="MS PGothic" pitchFamily="34" charset="-128"/>
              </a:rPr>
              <a:t>Semaphores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rgbClr val="000000"/>
                </a:solidFill>
                <a:latin typeface="Helvetica"/>
                <a:ea typeface="MS PGothic" pitchFamily="34" charset="-128"/>
              </a:rPr>
              <a:t>atomic integers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rgbClr val="000000"/>
                </a:solidFill>
                <a:latin typeface="Helvetica"/>
                <a:ea typeface="MS PGothic" pitchFamily="34" charset="-128"/>
              </a:rPr>
              <a:t>spinlocks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rgbClr val="000000"/>
                </a:solidFill>
                <a:latin typeface="Helvetica"/>
                <a:ea typeface="MS PGothic" pitchFamily="34" charset="-128"/>
              </a:rPr>
              <a:t>reader-writer versions of both</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On single-</a:t>
            </a:r>
            <a:r>
              <a:rPr kumimoji="1" lang="en-US" sz="1800" kern="0" dirty="0" err="1">
                <a:solidFill>
                  <a:srgbClr val="000000"/>
                </a:solidFill>
                <a:latin typeface="Helvetica"/>
                <a:ea typeface="MS PGothic" pitchFamily="34" charset="-128"/>
              </a:rPr>
              <a:t>cpu</a:t>
            </a:r>
            <a:r>
              <a:rPr kumimoji="1" lang="en-US" sz="1800" kern="0" dirty="0">
                <a:solidFill>
                  <a:srgbClr val="000000"/>
                </a:solidFill>
                <a:latin typeface="Helvetica"/>
                <a:ea typeface="MS PGothic" pitchFamily="34" charset="-128"/>
              </a:rPr>
              <a:t> system, spinlocks replaced by enabling and disabling kernel preemption</a:t>
            </a:r>
          </a:p>
          <a:p>
            <a:endParaRPr lang="en-IN" dirty="0"/>
          </a:p>
        </p:txBody>
      </p:sp>
      <p:sp>
        <p:nvSpPr>
          <p:cNvPr id="3" name="Rectangle 2"/>
          <p:cNvSpPr>
            <a:spLocks noGrp="1" noChangeArrowheads="1"/>
          </p:cNvSpPr>
          <p:nvPr/>
        </p:nvSpPr>
        <p:spPr bwMode="auto">
          <a:xfrm>
            <a:off x="533400" y="762000"/>
            <a:ext cx="7688262"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Linux Synchronization</a:t>
            </a:r>
          </a:p>
        </p:txBody>
      </p:sp>
    </p:spTree>
    <p:extLst>
      <p:ext uri="{BB962C8B-B14F-4D97-AF65-F5344CB8AC3E}">
        <p14:creationId xmlns="" xmlns:p14="http://schemas.microsoft.com/office/powerpoint/2010/main" val="270344922"/>
      </p:ext>
    </p:extLst>
  </p:cSld>
  <p:clrMapOvr>
    <a:masterClrMapping/>
  </p:clrMapOvr>
  <p:transition>
    <p:pull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err="1">
                <a:solidFill>
                  <a:srgbClr val="000000"/>
                </a:solidFill>
                <a:latin typeface="Helvetica"/>
                <a:ea typeface="MS PGothic" pitchFamily="34" charset="-128"/>
              </a:rPr>
              <a:t>Pthreads</a:t>
            </a:r>
            <a:r>
              <a:rPr kumimoji="1" lang="en-US" sz="1800" kern="0" dirty="0">
                <a:solidFill>
                  <a:srgbClr val="000000"/>
                </a:solidFill>
                <a:latin typeface="Helvetica"/>
                <a:ea typeface="MS PGothic" pitchFamily="34" charset="-128"/>
              </a:rPr>
              <a:t> API is OS-independent</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It provides: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err="1">
                <a:solidFill>
                  <a:srgbClr val="000000"/>
                </a:solidFill>
                <a:latin typeface="Helvetica"/>
                <a:ea typeface="MS PGothic" pitchFamily="34" charset="-128"/>
              </a:rPr>
              <a:t>mutex</a:t>
            </a:r>
            <a:r>
              <a:rPr kumimoji="1" lang="en-US" sz="1800" kern="0" dirty="0">
                <a:solidFill>
                  <a:srgbClr val="000000"/>
                </a:solidFill>
                <a:latin typeface="Helvetica"/>
                <a:ea typeface="MS PGothic" pitchFamily="34" charset="-128"/>
              </a:rPr>
              <a:t> locks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rgbClr val="000000"/>
                </a:solidFill>
                <a:latin typeface="Helvetica"/>
                <a:ea typeface="MS PGothic" pitchFamily="34" charset="-128"/>
              </a:rPr>
              <a:t>condition variable</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Non-portable extensions include:</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rgbClr val="000000"/>
                </a:solidFill>
                <a:latin typeface="Helvetica"/>
                <a:ea typeface="MS PGothic" pitchFamily="34" charset="-128"/>
              </a:rPr>
              <a:t>read-write locks</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rgbClr val="000000"/>
                </a:solidFill>
                <a:latin typeface="Helvetica"/>
                <a:ea typeface="MS PGothic" pitchFamily="34" charset="-128"/>
              </a:rPr>
              <a:t>spinlocks</a:t>
            </a:r>
          </a:p>
          <a:p>
            <a:endParaRPr lang="en-IN" dirty="0"/>
          </a:p>
        </p:txBody>
      </p:sp>
      <p:sp>
        <p:nvSpPr>
          <p:cNvPr id="3" name="Rectangle 2"/>
          <p:cNvSpPr>
            <a:spLocks noGrp="1" noChangeArrowheads="1"/>
          </p:cNvSpPr>
          <p:nvPr/>
        </p:nvSpPr>
        <p:spPr bwMode="auto">
          <a:xfrm>
            <a:off x="685800" y="838200"/>
            <a:ext cx="7483475"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err="1" smtClean="0">
                <a:solidFill>
                  <a:schemeClr val="accent2"/>
                </a:solidFill>
              </a:rPr>
              <a:t>Pthreads</a:t>
            </a:r>
            <a:r>
              <a:rPr lang="en-US" dirty="0" smtClean="0">
                <a:solidFill>
                  <a:schemeClr val="accent2"/>
                </a:solidFill>
              </a:rPr>
              <a:t> Synchronization</a:t>
            </a:r>
          </a:p>
        </p:txBody>
      </p:sp>
    </p:spTree>
    <p:extLst>
      <p:ext uri="{BB962C8B-B14F-4D97-AF65-F5344CB8AC3E}">
        <p14:creationId xmlns="" xmlns:p14="http://schemas.microsoft.com/office/powerpoint/2010/main" val="3725663060"/>
      </p:ext>
    </p:extLst>
  </p:cSld>
  <p:clrMapOvr>
    <a:masterClrMapping/>
  </p:clrMapOvr>
  <p:transition>
    <p:pull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Transactional Memory</a:t>
            </a:r>
            <a:br>
              <a:rPr kumimoji="1" lang="en-US" sz="1800" kern="0" dirty="0">
                <a:solidFill>
                  <a:srgbClr val="000000"/>
                </a:solidFill>
                <a:latin typeface="Helvetica"/>
                <a:ea typeface="MS PGothic" pitchFamily="34" charset="-128"/>
              </a:rPr>
            </a:br>
            <a:endParaRPr kumimoji="1" lang="en-US" sz="1800" kern="0" dirty="0">
              <a:solidFill>
                <a:srgbClr val="000000"/>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err="1">
                <a:solidFill>
                  <a:srgbClr val="000000"/>
                </a:solidFill>
                <a:latin typeface="Helvetica"/>
                <a:ea typeface="MS PGothic" pitchFamily="34" charset="-128"/>
              </a:rPr>
              <a:t>OpenMP</a:t>
            </a:r>
            <a:r>
              <a:rPr kumimoji="1" lang="en-US" sz="1800" kern="0" dirty="0">
                <a:solidFill>
                  <a:srgbClr val="000000"/>
                </a:solidFill>
                <a:latin typeface="Helvetica"/>
                <a:ea typeface="MS PGothic" pitchFamily="34" charset="-128"/>
              </a:rPr>
              <a:t/>
            </a:r>
            <a:br>
              <a:rPr kumimoji="1" lang="en-US" sz="1800" kern="0" dirty="0">
                <a:solidFill>
                  <a:srgbClr val="000000"/>
                </a:solidFill>
                <a:latin typeface="Helvetica"/>
                <a:ea typeface="MS PGothic" pitchFamily="34" charset="-128"/>
              </a:rPr>
            </a:br>
            <a:endParaRPr kumimoji="1" lang="en-US" sz="1800" kern="0" dirty="0">
              <a:solidFill>
                <a:srgbClr val="000000"/>
              </a:solidFill>
              <a:latin typeface="Helvetica"/>
              <a:ea typeface="MS PGothic" pitchFamily="34" charset="-128"/>
            </a:endParaRP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Functional Programming Languages</a:t>
            </a:r>
          </a:p>
          <a:p>
            <a:endParaRPr lang="en-IN" dirty="0"/>
          </a:p>
        </p:txBody>
      </p:sp>
      <p:sp>
        <p:nvSpPr>
          <p:cNvPr id="5" name="Rectangle 4"/>
          <p:cNvSpPr>
            <a:spLocks noGrp="1" noChangeArrowheads="1"/>
          </p:cNvSpPr>
          <p:nvPr/>
        </p:nvSpPr>
        <p:spPr bwMode="auto">
          <a:xfrm>
            <a:off x="685800" y="838200"/>
            <a:ext cx="7483475"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Alternative Approaches</a:t>
            </a:r>
          </a:p>
        </p:txBody>
      </p:sp>
    </p:spTree>
    <p:extLst>
      <p:ext uri="{BB962C8B-B14F-4D97-AF65-F5344CB8AC3E}">
        <p14:creationId xmlns="" xmlns:p14="http://schemas.microsoft.com/office/powerpoint/2010/main" val="3369341709"/>
      </p:ext>
    </p:extLst>
  </p:cSld>
  <p:clrMapOvr>
    <a:masterClrMapping/>
  </p:clrMapOvr>
  <p:transition>
    <p:pull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lnSpc>
                <a:spcPct val="80000"/>
              </a:lnSpc>
              <a:spcBef>
                <a:spcPct val="35000"/>
              </a:spcBef>
              <a:spcAft>
                <a:spcPct val="0"/>
              </a:spcAft>
              <a:buClr>
                <a:srgbClr val="993300"/>
              </a:buClr>
              <a:buSzPct val="90000"/>
              <a:buFont typeface="Monotype Sorts" pitchFamily="-84" charset="2"/>
              <a:buChar char="n"/>
            </a:pPr>
            <a:r>
              <a:rPr kumimoji="1" lang="en-US" sz="1800" kern="0" dirty="0">
                <a:solidFill>
                  <a:srgbClr val="000000"/>
                </a:solidFill>
                <a:latin typeface="Helvetica"/>
                <a:ea typeface="MS PGothic" pitchFamily="34" charset="-128"/>
              </a:rPr>
              <a:t>A </a:t>
            </a:r>
            <a:r>
              <a:rPr kumimoji="1" lang="en-US" sz="1800" b="1" kern="0" dirty="0">
                <a:solidFill>
                  <a:srgbClr val="000000"/>
                </a:solidFill>
                <a:latin typeface="Helvetica"/>
                <a:ea typeface="MS PGothic" pitchFamily="34" charset="-128"/>
              </a:rPr>
              <a:t>memory transaction </a:t>
            </a:r>
            <a:r>
              <a:rPr kumimoji="1" lang="en-US" sz="1800" kern="0" dirty="0">
                <a:solidFill>
                  <a:srgbClr val="000000"/>
                </a:solidFill>
                <a:latin typeface="Helvetica"/>
                <a:ea typeface="MS PGothic" pitchFamily="34" charset="-128"/>
              </a:rPr>
              <a:t>is a sequence of read-write operations to memory that are performed atomically.</a:t>
            </a:r>
          </a:p>
          <a:p>
            <a:pPr marL="341313" lvl="0" indent="-341313" eaLnBrk="0" fontAlgn="base" hangingPunct="0">
              <a:lnSpc>
                <a:spcPct val="80000"/>
              </a:lnSpc>
              <a:spcBef>
                <a:spcPct val="35000"/>
              </a:spcBef>
              <a:spcAft>
                <a:spcPct val="0"/>
              </a:spcAft>
              <a:buClr>
                <a:srgbClr val="993300"/>
              </a:buClr>
              <a:buSzPct val="90000"/>
              <a:buNone/>
            </a:pPr>
            <a:endParaRPr kumimoji="1" lang="en-US" sz="1800" b="1" kern="0" dirty="0">
              <a:solidFill>
                <a:srgbClr val="000000"/>
              </a:solidFill>
              <a:latin typeface="Courier New" pitchFamily="49" charset="0"/>
              <a:ea typeface="MS PGothic" pitchFamily="34" charset="-128"/>
              <a:cs typeface="Courier New" pitchFamily="49" charset="0"/>
            </a:endParaRPr>
          </a:p>
          <a:p>
            <a:pPr marL="341313" lvl="0" indent="-341313" eaLnBrk="0" fontAlgn="base" hangingPunct="0">
              <a:lnSpc>
                <a:spcPct val="80000"/>
              </a:lnSpc>
              <a:spcBef>
                <a:spcPct val="35000"/>
              </a:spcBef>
              <a:spcAft>
                <a:spcPct val="0"/>
              </a:spcAft>
              <a:buClr>
                <a:srgbClr val="993300"/>
              </a:buClr>
              <a:buSzPct val="90000"/>
              <a:buNone/>
            </a:pPr>
            <a:r>
              <a:rPr kumimoji="1" lang="en-US" sz="1800" b="1" kern="0" dirty="0">
                <a:solidFill>
                  <a:srgbClr val="000000"/>
                </a:solidFill>
                <a:latin typeface="Courier New" pitchFamily="49" charset="0"/>
                <a:ea typeface="MS PGothic" pitchFamily="34" charset="-128"/>
                <a:cs typeface="Courier New" pitchFamily="49" charset="0"/>
              </a:rPr>
              <a:t>              </a:t>
            </a:r>
            <a:r>
              <a:rPr kumimoji="1" lang="en-US" sz="2000" b="1" kern="0" dirty="0">
                <a:solidFill>
                  <a:srgbClr val="000000"/>
                </a:solidFill>
                <a:latin typeface="Courier New" pitchFamily="49" charset="0"/>
                <a:ea typeface="MS PGothic" pitchFamily="34" charset="-128"/>
                <a:cs typeface="Courier New" pitchFamily="49" charset="0"/>
              </a:rPr>
              <a:t>void update()</a:t>
            </a:r>
          </a:p>
          <a:p>
            <a:pPr marL="341313" lvl="0" indent="-341313" eaLnBrk="0" fontAlgn="base" hangingPunct="0">
              <a:lnSpc>
                <a:spcPct val="80000"/>
              </a:lnSpc>
              <a:spcBef>
                <a:spcPct val="35000"/>
              </a:spcBef>
              <a:spcAft>
                <a:spcPct val="0"/>
              </a:spcAft>
              <a:buClr>
                <a:srgbClr val="993300"/>
              </a:buClr>
              <a:buSzPct val="90000"/>
              <a:buNone/>
            </a:pPr>
            <a:r>
              <a:rPr kumimoji="1" lang="en-US" sz="2000" b="1" kern="0" dirty="0">
                <a:solidFill>
                  <a:srgbClr val="000000"/>
                </a:solidFill>
                <a:latin typeface="Courier New" pitchFamily="49" charset="0"/>
                <a:ea typeface="MS PGothic" pitchFamily="34" charset="-128"/>
                <a:cs typeface="Courier New" pitchFamily="49" charset="0"/>
              </a:rPr>
              <a:t>			 {</a:t>
            </a:r>
          </a:p>
          <a:p>
            <a:pPr marL="341313" lvl="0" indent="-341313" eaLnBrk="0" fontAlgn="base" hangingPunct="0">
              <a:lnSpc>
                <a:spcPct val="80000"/>
              </a:lnSpc>
              <a:spcBef>
                <a:spcPct val="35000"/>
              </a:spcBef>
              <a:spcAft>
                <a:spcPct val="0"/>
              </a:spcAft>
              <a:buClr>
                <a:srgbClr val="993300"/>
              </a:buClr>
              <a:buSzPct val="90000"/>
              <a:buNone/>
            </a:pPr>
            <a:r>
              <a:rPr kumimoji="1" lang="en-US" sz="2000" b="1" kern="0" dirty="0">
                <a:solidFill>
                  <a:srgbClr val="000000"/>
                </a:solidFill>
                <a:latin typeface="Courier New" pitchFamily="49" charset="0"/>
                <a:ea typeface="MS PGothic" pitchFamily="34" charset="-128"/>
                <a:cs typeface="Courier New" pitchFamily="49" charset="0"/>
              </a:rPr>
              <a:t>				/* read/write memory */</a:t>
            </a:r>
          </a:p>
          <a:p>
            <a:pPr marL="341313" lvl="0" indent="-341313" eaLnBrk="0" fontAlgn="base" hangingPunct="0">
              <a:lnSpc>
                <a:spcPct val="80000"/>
              </a:lnSpc>
              <a:spcBef>
                <a:spcPct val="35000"/>
              </a:spcBef>
              <a:spcAft>
                <a:spcPct val="0"/>
              </a:spcAft>
              <a:buClr>
                <a:srgbClr val="993300"/>
              </a:buClr>
              <a:buSzPct val="90000"/>
              <a:buNone/>
            </a:pPr>
            <a:r>
              <a:rPr kumimoji="1" lang="en-US" sz="2000" b="1" kern="0" dirty="0">
                <a:solidFill>
                  <a:srgbClr val="000000"/>
                </a:solidFill>
                <a:latin typeface="Courier New" pitchFamily="49" charset="0"/>
                <a:ea typeface="MS PGothic" pitchFamily="34" charset="-128"/>
                <a:cs typeface="Courier New" pitchFamily="49" charset="0"/>
              </a:rPr>
              <a:t>			  }</a:t>
            </a:r>
          </a:p>
          <a:p>
            <a:pPr marL="341313" lvl="0" indent="-341313" eaLnBrk="0" fontAlgn="base" hangingPunct="0">
              <a:lnSpc>
                <a:spcPct val="80000"/>
              </a:lnSpc>
              <a:spcBef>
                <a:spcPct val="35000"/>
              </a:spcBef>
              <a:spcAft>
                <a:spcPct val="0"/>
              </a:spcAft>
              <a:buClr>
                <a:srgbClr val="993300"/>
              </a:buClr>
              <a:buSzPct val="90000"/>
              <a:buNone/>
            </a:pPr>
            <a:endParaRPr kumimoji="1" lang="en-US" sz="1800" kern="0" dirty="0">
              <a:solidFill>
                <a:srgbClr val="0000FF"/>
              </a:solidFill>
              <a:latin typeface="Helvetica"/>
              <a:ea typeface="MS PGothic" pitchFamily="34" charset="-128"/>
            </a:endParaRPr>
          </a:p>
          <a:p>
            <a:endParaRPr lang="en-IN" dirty="0"/>
          </a:p>
        </p:txBody>
      </p:sp>
      <p:sp>
        <p:nvSpPr>
          <p:cNvPr id="3" name="Rectangle 2"/>
          <p:cNvSpPr>
            <a:spLocks noChangeArrowheads="1"/>
          </p:cNvSpPr>
          <p:nvPr/>
        </p:nvSpPr>
        <p:spPr bwMode="auto">
          <a:xfrm>
            <a:off x="613569" y="762000"/>
            <a:ext cx="7916863"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6" tIns="45714" rIns="91426" bIns="45714" anchor="b"/>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56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28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00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72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algn="ctr" eaLnBrk="1" hangingPunct="1"/>
            <a:r>
              <a:rPr lang="en-US" sz="3200" b="1" dirty="0">
                <a:solidFill>
                  <a:schemeClr val="accent2"/>
                </a:solidFill>
                <a:latin typeface="Arial" pitchFamily="34" charset="0"/>
              </a:rPr>
              <a:t>Transactional Memory</a:t>
            </a:r>
          </a:p>
        </p:txBody>
      </p:sp>
    </p:spTree>
    <p:extLst>
      <p:ext uri="{BB962C8B-B14F-4D97-AF65-F5344CB8AC3E}">
        <p14:creationId xmlns="" xmlns:p14="http://schemas.microsoft.com/office/powerpoint/2010/main" val="3474738237"/>
      </p:ext>
    </p:extLst>
  </p:cSld>
  <p:clrMapOvr>
    <a:masterClrMapping/>
  </p:clrMapOvr>
  <p:transition>
    <p:pull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lnSpc>
                <a:spcPct val="80000"/>
              </a:lnSpc>
              <a:spcBef>
                <a:spcPct val="35000"/>
              </a:spcBef>
              <a:spcAft>
                <a:spcPct val="0"/>
              </a:spcAft>
              <a:buClr>
                <a:srgbClr val="993300"/>
              </a:buClr>
              <a:buSzPct val="90000"/>
              <a:buFont typeface="Monotype Sorts" pitchFamily="-84" charset="2"/>
              <a:buChar char="n"/>
            </a:pPr>
            <a:r>
              <a:rPr kumimoji="1" lang="en-US" sz="1800" kern="0" dirty="0" err="1">
                <a:solidFill>
                  <a:srgbClr val="000000"/>
                </a:solidFill>
                <a:latin typeface="Helvetica"/>
                <a:ea typeface="MS PGothic" pitchFamily="34" charset="-128"/>
              </a:rPr>
              <a:t>OpenMP</a:t>
            </a:r>
            <a:r>
              <a:rPr kumimoji="1" lang="en-US" sz="1800" kern="0" dirty="0">
                <a:solidFill>
                  <a:srgbClr val="000000"/>
                </a:solidFill>
                <a:latin typeface="Helvetica"/>
                <a:ea typeface="MS PGothic" pitchFamily="34" charset="-128"/>
              </a:rPr>
              <a:t> is a set of compiler directives and API that support parallel </a:t>
            </a:r>
            <a:r>
              <a:rPr kumimoji="1" lang="en-US" sz="1800" kern="0" dirty="0" err="1">
                <a:solidFill>
                  <a:srgbClr val="000000"/>
                </a:solidFill>
                <a:latin typeface="Helvetica"/>
                <a:ea typeface="MS PGothic" pitchFamily="34" charset="-128"/>
              </a:rPr>
              <a:t>progamming</a:t>
            </a:r>
            <a:r>
              <a:rPr kumimoji="1" lang="en-US" sz="1800" kern="0" dirty="0">
                <a:solidFill>
                  <a:srgbClr val="000000"/>
                </a:solidFill>
                <a:latin typeface="Helvetica"/>
                <a:ea typeface="MS PGothic" pitchFamily="34" charset="-128"/>
              </a:rPr>
              <a:t>.</a:t>
            </a:r>
          </a:p>
          <a:p>
            <a:pPr marL="341313" lvl="0" indent="-341313" eaLnBrk="0" fontAlgn="base" hangingPunct="0">
              <a:lnSpc>
                <a:spcPct val="80000"/>
              </a:lnSpc>
              <a:spcBef>
                <a:spcPct val="35000"/>
              </a:spcBef>
              <a:spcAft>
                <a:spcPct val="0"/>
              </a:spcAft>
              <a:buClr>
                <a:srgbClr val="993300"/>
              </a:buClr>
              <a:buSzPct val="90000"/>
              <a:buNone/>
            </a:pPr>
            <a:endParaRPr kumimoji="1" lang="en-US" sz="1800" b="1" kern="0" dirty="0">
              <a:solidFill>
                <a:srgbClr val="000000"/>
              </a:solidFill>
              <a:latin typeface="Courier New" pitchFamily="49" charset="0"/>
              <a:ea typeface="MS PGothic" pitchFamily="34" charset="-128"/>
              <a:cs typeface="Courier New" pitchFamily="49" charset="0"/>
            </a:endParaRPr>
          </a:p>
          <a:p>
            <a:pPr marL="341313" lvl="0" indent="-341313" eaLnBrk="0" fontAlgn="base" hangingPunct="0">
              <a:lnSpc>
                <a:spcPct val="80000"/>
              </a:lnSpc>
              <a:spcBef>
                <a:spcPct val="35000"/>
              </a:spcBef>
              <a:spcAft>
                <a:spcPct val="0"/>
              </a:spcAft>
              <a:buClr>
                <a:srgbClr val="993300"/>
              </a:buClr>
              <a:buSzPct val="90000"/>
              <a:buNone/>
            </a:pPr>
            <a:r>
              <a:rPr kumimoji="1" lang="en-US" sz="1800" b="1" kern="0" dirty="0">
                <a:solidFill>
                  <a:srgbClr val="000000"/>
                </a:solidFill>
                <a:latin typeface="Courier New" pitchFamily="49" charset="0"/>
                <a:ea typeface="MS PGothic" pitchFamily="34" charset="-128"/>
                <a:cs typeface="Courier New" pitchFamily="49" charset="0"/>
              </a:rPr>
              <a:t>              </a:t>
            </a:r>
            <a:r>
              <a:rPr kumimoji="1" lang="en-US" sz="2000" b="1" kern="0" dirty="0">
                <a:solidFill>
                  <a:srgbClr val="000000"/>
                </a:solidFill>
                <a:latin typeface="Courier New" pitchFamily="49" charset="0"/>
                <a:ea typeface="MS PGothic" pitchFamily="34" charset="-128"/>
                <a:cs typeface="Courier New" pitchFamily="49" charset="0"/>
              </a:rPr>
              <a:t>void update(</a:t>
            </a:r>
            <a:r>
              <a:rPr kumimoji="1" lang="en-US" sz="2000" b="1" kern="0" dirty="0" err="1">
                <a:solidFill>
                  <a:srgbClr val="000000"/>
                </a:solidFill>
                <a:latin typeface="Courier New" pitchFamily="49" charset="0"/>
                <a:ea typeface="MS PGothic" pitchFamily="34" charset="-128"/>
                <a:cs typeface="Courier New" pitchFamily="49" charset="0"/>
              </a:rPr>
              <a:t>int</a:t>
            </a:r>
            <a:r>
              <a:rPr kumimoji="1" lang="en-US" sz="2000" b="1" kern="0" dirty="0">
                <a:solidFill>
                  <a:srgbClr val="000000"/>
                </a:solidFill>
                <a:latin typeface="Courier New" pitchFamily="49" charset="0"/>
                <a:ea typeface="MS PGothic" pitchFamily="34" charset="-128"/>
                <a:cs typeface="Courier New" pitchFamily="49" charset="0"/>
              </a:rPr>
              <a:t> value)</a:t>
            </a:r>
          </a:p>
          <a:p>
            <a:pPr marL="341313" lvl="0" indent="-341313" eaLnBrk="0" fontAlgn="base" hangingPunct="0">
              <a:lnSpc>
                <a:spcPct val="80000"/>
              </a:lnSpc>
              <a:spcBef>
                <a:spcPct val="35000"/>
              </a:spcBef>
              <a:spcAft>
                <a:spcPct val="0"/>
              </a:spcAft>
              <a:buClr>
                <a:srgbClr val="993300"/>
              </a:buClr>
              <a:buSzPct val="90000"/>
              <a:buNone/>
            </a:pPr>
            <a:r>
              <a:rPr kumimoji="1" lang="en-US" sz="2000" b="1" kern="0" dirty="0">
                <a:solidFill>
                  <a:srgbClr val="000000"/>
                </a:solidFill>
                <a:latin typeface="Courier New" pitchFamily="49" charset="0"/>
                <a:ea typeface="MS PGothic" pitchFamily="34" charset="-128"/>
                <a:cs typeface="Courier New" pitchFamily="49" charset="0"/>
              </a:rPr>
              <a:t>			 {</a:t>
            </a:r>
          </a:p>
          <a:p>
            <a:pPr marL="341313" lvl="0" indent="-341313" eaLnBrk="0" fontAlgn="base" hangingPunct="0">
              <a:lnSpc>
                <a:spcPct val="80000"/>
              </a:lnSpc>
              <a:spcBef>
                <a:spcPct val="35000"/>
              </a:spcBef>
              <a:spcAft>
                <a:spcPct val="0"/>
              </a:spcAft>
              <a:buClr>
                <a:srgbClr val="993300"/>
              </a:buClr>
              <a:buSzPct val="90000"/>
              <a:buNone/>
            </a:pPr>
            <a:r>
              <a:rPr kumimoji="1" lang="en-US" sz="2000" b="1" kern="0" dirty="0">
                <a:solidFill>
                  <a:srgbClr val="000000"/>
                </a:solidFill>
                <a:latin typeface="Courier New" pitchFamily="49" charset="0"/>
                <a:ea typeface="MS PGothic" pitchFamily="34" charset="-128"/>
                <a:cs typeface="Courier New" pitchFamily="49" charset="0"/>
              </a:rPr>
              <a:t>				#pragma </a:t>
            </a:r>
            <a:r>
              <a:rPr kumimoji="1" lang="en-US" sz="2000" b="1" kern="0" dirty="0" err="1">
                <a:solidFill>
                  <a:srgbClr val="000000"/>
                </a:solidFill>
                <a:latin typeface="Courier New" pitchFamily="49" charset="0"/>
                <a:ea typeface="MS PGothic" pitchFamily="34" charset="-128"/>
                <a:cs typeface="Courier New" pitchFamily="49" charset="0"/>
              </a:rPr>
              <a:t>omp</a:t>
            </a:r>
            <a:r>
              <a:rPr kumimoji="1" lang="en-US" sz="2000" b="1" kern="0" dirty="0">
                <a:solidFill>
                  <a:srgbClr val="000000"/>
                </a:solidFill>
                <a:latin typeface="Courier New" pitchFamily="49" charset="0"/>
                <a:ea typeface="MS PGothic" pitchFamily="34" charset="-128"/>
                <a:cs typeface="Courier New" pitchFamily="49" charset="0"/>
              </a:rPr>
              <a:t> critical</a:t>
            </a:r>
          </a:p>
          <a:p>
            <a:pPr marL="341313" lvl="0" indent="-341313" eaLnBrk="0" fontAlgn="base" hangingPunct="0">
              <a:lnSpc>
                <a:spcPct val="80000"/>
              </a:lnSpc>
              <a:spcBef>
                <a:spcPct val="35000"/>
              </a:spcBef>
              <a:spcAft>
                <a:spcPct val="0"/>
              </a:spcAft>
              <a:buClr>
                <a:srgbClr val="993300"/>
              </a:buClr>
              <a:buSzPct val="90000"/>
              <a:buNone/>
            </a:pPr>
            <a:r>
              <a:rPr kumimoji="1" lang="en-US" sz="2000" b="1" kern="0" dirty="0">
                <a:solidFill>
                  <a:srgbClr val="000000"/>
                </a:solidFill>
                <a:latin typeface="Courier New" pitchFamily="49" charset="0"/>
                <a:ea typeface="MS PGothic" pitchFamily="34" charset="-128"/>
                <a:cs typeface="Courier New" pitchFamily="49" charset="0"/>
              </a:rPr>
              <a:t>				{</a:t>
            </a:r>
          </a:p>
          <a:p>
            <a:pPr marL="341313" lvl="0" indent="-341313" eaLnBrk="0" fontAlgn="base" hangingPunct="0">
              <a:lnSpc>
                <a:spcPct val="80000"/>
              </a:lnSpc>
              <a:spcBef>
                <a:spcPct val="35000"/>
              </a:spcBef>
              <a:spcAft>
                <a:spcPct val="0"/>
              </a:spcAft>
              <a:buClr>
                <a:srgbClr val="993300"/>
              </a:buClr>
              <a:buSzPct val="90000"/>
              <a:buNone/>
            </a:pPr>
            <a:r>
              <a:rPr kumimoji="1" lang="en-US" sz="2000" b="1" kern="0" dirty="0">
                <a:solidFill>
                  <a:srgbClr val="000000"/>
                </a:solidFill>
                <a:latin typeface="Courier New" pitchFamily="49" charset="0"/>
                <a:ea typeface="MS PGothic" pitchFamily="34" charset="-128"/>
                <a:cs typeface="Courier New" pitchFamily="49" charset="0"/>
              </a:rPr>
              <a:t>					count += value</a:t>
            </a:r>
          </a:p>
          <a:p>
            <a:pPr marL="341313" lvl="0" indent="-341313" eaLnBrk="0" fontAlgn="base" hangingPunct="0">
              <a:lnSpc>
                <a:spcPct val="80000"/>
              </a:lnSpc>
              <a:spcBef>
                <a:spcPct val="35000"/>
              </a:spcBef>
              <a:spcAft>
                <a:spcPct val="0"/>
              </a:spcAft>
              <a:buClr>
                <a:srgbClr val="993300"/>
              </a:buClr>
              <a:buSzPct val="90000"/>
              <a:buNone/>
            </a:pPr>
            <a:r>
              <a:rPr kumimoji="1" lang="en-US" sz="2000" b="1" kern="0" dirty="0">
                <a:solidFill>
                  <a:srgbClr val="000000"/>
                </a:solidFill>
                <a:latin typeface="Courier New" pitchFamily="49" charset="0"/>
                <a:ea typeface="MS PGothic" pitchFamily="34" charset="-128"/>
                <a:cs typeface="Courier New" pitchFamily="49" charset="0"/>
              </a:rPr>
              <a:t>				}</a:t>
            </a:r>
          </a:p>
          <a:p>
            <a:pPr marL="341313" lvl="0" indent="-341313" eaLnBrk="0" fontAlgn="base" hangingPunct="0">
              <a:lnSpc>
                <a:spcPct val="80000"/>
              </a:lnSpc>
              <a:spcBef>
                <a:spcPct val="35000"/>
              </a:spcBef>
              <a:spcAft>
                <a:spcPct val="0"/>
              </a:spcAft>
              <a:buClr>
                <a:srgbClr val="993300"/>
              </a:buClr>
              <a:buSzPct val="90000"/>
              <a:buNone/>
            </a:pPr>
            <a:r>
              <a:rPr kumimoji="1" lang="en-US" sz="2000" b="1" kern="0" dirty="0">
                <a:solidFill>
                  <a:srgbClr val="000000"/>
                </a:solidFill>
                <a:latin typeface="Courier New" pitchFamily="49" charset="0"/>
                <a:ea typeface="MS PGothic" pitchFamily="34" charset="-128"/>
                <a:cs typeface="Courier New" pitchFamily="49" charset="0"/>
              </a:rPr>
              <a:t>			  }</a:t>
            </a:r>
          </a:p>
          <a:p>
            <a:pPr marL="341313" lvl="0" indent="-341313" eaLnBrk="0" fontAlgn="base" hangingPunct="0">
              <a:lnSpc>
                <a:spcPct val="80000"/>
              </a:lnSpc>
              <a:spcBef>
                <a:spcPct val="35000"/>
              </a:spcBef>
              <a:spcAft>
                <a:spcPct val="0"/>
              </a:spcAft>
              <a:buClr>
                <a:srgbClr val="993300"/>
              </a:buClr>
              <a:buSzPct val="90000"/>
              <a:buNone/>
            </a:pPr>
            <a:endParaRPr kumimoji="1" lang="en-US" sz="1800" kern="0" dirty="0">
              <a:solidFill>
                <a:srgbClr val="0000FF"/>
              </a:solidFill>
              <a:latin typeface="Helvetica"/>
              <a:ea typeface="MS PGothic" pitchFamily="34" charset="-128"/>
            </a:endParaRPr>
          </a:p>
          <a:p>
            <a:pPr marL="341313" lvl="0" indent="-341313" eaLnBrk="0" fontAlgn="base" hangingPunct="0">
              <a:lnSpc>
                <a:spcPct val="80000"/>
              </a:lnSpc>
              <a:spcBef>
                <a:spcPct val="35000"/>
              </a:spcBef>
              <a:spcAft>
                <a:spcPct val="0"/>
              </a:spcAft>
              <a:buClr>
                <a:srgbClr val="993300"/>
              </a:buClr>
              <a:buSzPct val="90000"/>
              <a:buNone/>
            </a:pPr>
            <a:r>
              <a:rPr kumimoji="1" lang="en-US" sz="1800" kern="0" dirty="0">
                <a:solidFill>
                  <a:srgbClr val="000000"/>
                </a:solidFill>
                <a:latin typeface="Helvetica"/>
                <a:ea typeface="MS PGothic" pitchFamily="34" charset="-128"/>
              </a:rPr>
              <a:t>The code contained within the </a:t>
            </a:r>
            <a:r>
              <a:rPr kumimoji="1" lang="en-US" sz="1800" b="1" kern="0" dirty="0">
                <a:solidFill>
                  <a:srgbClr val="000000"/>
                </a:solidFill>
                <a:latin typeface="Courier New" pitchFamily="49" charset="0"/>
                <a:ea typeface="MS PGothic" pitchFamily="34" charset="-128"/>
                <a:cs typeface="Courier New" pitchFamily="49" charset="0"/>
              </a:rPr>
              <a:t>#pragma </a:t>
            </a:r>
            <a:r>
              <a:rPr kumimoji="1" lang="en-US" sz="1800" b="1" kern="0" dirty="0" err="1">
                <a:solidFill>
                  <a:srgbClr val="000000"/>
                </a:solidFill>
                <a:latin typeface="Courier New" pitchFamily="49" charset="0"/>
                <a:ea typeface="MS PGothic" pitchFamily="34" charset="-128"/>
                <a:cs typeface="Courier New" pitchFamily="49" charset="0"/>
              </a:rPr>
              <a:t>omp</a:t>
            </a:r>
            <a:r>
              <a:rPr kumimoji="1" lang="en-US" sz="1800" b="1" kern="0" dirty="0">
                <a:solidFill>
                  <a:srgbClr val="000000"/>
                </a:solidFill>
                <a:latin typeface="Courier New" pitchFamily="49" charset="0"/>
                <a:ea typeface="MS PGothic" pitchFamily="34" charset="-128"/>
                <a:cs typeface="Courier New" pitchFamily="49" charset="0"/>
              </a:rPr>
              <a:t> critical </a:t>
            </a:r>
            <a:r>
              <a:rPr kumimoji="1" lang="en-US" sz="1800" kern="0" dirty="0">
                <a:solidFill>
                  <a:srgbClr val="000000"/>
                </a:solidFill>
                <a:latin typeface="Helvetica"/>
                <a:ea typeface="MS PGothic" pitchFamily="34" charset="-128"/>
              </a:rPr>
              <a:t>directive is treated as a critical section and performed atomically.</a:t>
            </a:r>
          </a:p>
          <a:p>
            <a:endParaRPr lang="en-IN" dirty="0"/>
          </a:p>
        </p:txBody>
      </p:sp>
      <p:sp>
        <p:nvSpPr>
          <p:cNvPr id="3" name="Rectangle 2"/>
          <p:cNvSpPr>
            <a:spLocks noChangeArrowheads="1"/>
          </p:cNvSpPr>
          <p:nvPr/>
        </p:nvSpPr>
        <p:spPr bwMode="auto">
          <a:xfrm>
            <a:off x="579450" y="762000"/>
            <a:ext cx="7916863"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6" tIns="45714" rIns="91426" bIns="45714" anchor="b"/>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56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28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00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72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algn="ctr" eaLnBrk="1" hangingPunct="1"/>
            <a:r>
              <a:rPr lang="en-US" sz="3200" b="1" dirty="0" err="1">
                <a:solidFill>
                  <a:schemeClr val="accent2"/>
                </a:solidFill>
                <a:latin typeface="Arial" pitchFamily="34" charset="0"/>
              </a:rPr>
              <a:t>OpenMP</a:t>
            </a:r>
            <a:endParaRPr lang="en-US" sz="3200" b="1" dirty="0">
              <a:solidFill>
                <a:schemeClr val="accent2"/>
              </a:solidFill>
              <a:latin typeface="Arial" pitchFamily="34" charset="0"/>
            </a:endParaRPr>
          </a:p>
        </p:txBody>
      </p:sp>
    </p:spTree>
    <p:extLst>
      <p:ext uri="{BB962C8B-B14F-4D97-AF65-F5344CB8AC3E}">
        <p14:creationId xmlns="" xmlns:p14="http://schemas.microsoft.com/office/powerpoint/2010/main" val="1051795380"/>
      </p:ext>
    </p:extLst>
  </p:cSld>
  <p:clrMapOvr>
    <a:masterClrMapping/>
  </p:clrMapOvr>
  <p:transition>
    <p:pull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bwMode="auto">
          <a:xfrm>
            <a:off x="457200" y="2590800"/>
            <a:ext cx="8229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4000" dirty="0" smtClean="0">
                <a:solidFill>
                  <a:schemeClr val="accent2"/>
                </a:solidFill>
              </a:rPr>
              <a:t>CPU Scheduling</a:t>
            </a:r>
          </a:p>
        </p:txBody>
      </p:sp>
    </p:spTree>
  </p:cSld>
  <p:clrMapOvr>
    <a:masterClrMapping/>
  </p:clrMapOvr>
  <p:transition>
    <p:pull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81525F-6FBB-423D-9DB0-F6B8F3FE6FC1}"/>
              </a:ext>
            </a:extLst>
          </p:cNvPr>
          <p:cNvSpPr>
            <a:spLocks noGrp="1"/>
          </p:cNvSpPr>
          <p:nvPr>
            <p:ph type="title" idx="4294967295"/>
          </p:nvPr>
        </p:nvSpPr>
        <p:spPr>
          <a:xfrm>
            <a:off x="457200" y="274638"/>
            <a:ext cx="7239000" cy="1143000"/>
          </a:xfrm>
        </p:spPr>
        <p:txBody>
          <a:bodyPr>
            <a:normAutofit/>
          </a:bodyPr>
          <a:lstStyle/>
          <a:p>
            <a:r>
              <a:rPr lang="en-US" sz="3600" dirty="0" smtClean="0">
                <a:solidFill>
                  <a:schemeClr val="accent2"/>
                </a:solidFill>
              </a:rPr>
              <a:t>CPU Scheduling</a:t>
            </a:r>
            <a:endParaRPr lang="en-IN" sz="3600" dirty="0">
              <a:solidFill>
                <a:schemeClr val="accent2"/>
              </a:solidFill>
            </a:endParaRPr>
          </a:p>
        </p:txBody>
      </p:sp>
      <p:sp>
        <p:nvSpPr>
          <p:cNvPr id="5" name="Rectangle 4"/>
          <p:cNvSpPr>
            <a:spLocks noGrp="1" noChangeArrowheads="1"/>
          </p:cNvSpPr>
          <p:nvPr/>
        </p:nvSpPr>
        <p:spPr bwMode="auto">
          <a:xfrm>
            <a:off x="1551781" y="1793875"/>
            <a:ext cx="6040438" cy="327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80000"/>
              </a:lnSpc>
              <a:defRPr/>
            </a:pPr>
            <a:r>
              <a:rPr lang="en-US" kern="0" dirty="0" smtClean="0">
                <a:solidFill>
                  <a:schemeClr val="bg1"/>
                </a:solidFill>
                <a:latin typeface="Helvetica"/>
              </a:rPr>
              <a:t>Understanding the CPU scheduling techniques </a:t>
            </a:r>
          </a:p>
          <a:p>
            <a:pPr lvl="1">
              <a:lnSpc>
                <a:spcPct val="80000"/>
              </a:lnSpc>
              <a:defRPr/>
            </a:pPr>
            <a:r>
              <a:rPr lang="en-US" kern="0" dirty="0" smtClean="0">
                <a:solidFill>
                  <a:schemeClr val="bg1"/>
                </a:solidFill>
                <a:latin typeface="Helvetica"/>
              </a:rPr>
              <a:t>FCFS,</a:t>
            </a:r>
          </a:p>
          <a:p>
            <a:pPr lvl="1">
              <a:lnSpc>
                <a:spcPct val="80000"/>
              </a:lnSpc>
              <a:defRPr/>
            </a:pPr>
            <a:r>
              <a:rPr lang="en-US" kern="0" dirty="0" smtClean="0">
                <a:solidFill>
                  <a:schemeClr val="bg1"/>
                </a:solidFill>
                <a:latin typeface="Helvetica"/>
              </a:rPr>
              <a:t>SJF,</a:t>
            </a:r>
          </a:p>
          <a:p>
            <a:pPr lvl="1">
              <a:lnSpc>
                <a:spcPct val="80000"/>
              </a:lnSpc>
              <a:defRPr/>
            </a:pPr>
            <a:r>
              <a:rPr lang="en-US" kern="0" dirty="0" smtClean="0">
                <a:solidFill>
                  <a:schemeClr val="bg1"/>
                </a:solidFill>
                <a:latin typeface="Helvetica"/>
              </a:rPr>
              <a:t>Priority </a:t>
            </a:r>
          </a:p>
          <a:p>
            <a:pPr lvl="1">
              <a:lnSpc>
                <a:spcPct val="80000"/>
              </a:lnSpc>
              <a:defRPr/>
            </a:pPr>
            <a:r>
              <a:rPr lang="en-US" kern="0" dirty="0" smtClean="0">
                <a:solidFill>
                  <a:schemeClr val="bg1"/>
                </a:solidFill>
                <a:latin typeface="Helvetica"/>
              </a:rPr>
              <a:t>Round robin, </a:t>
            </a:r>
          </a:p>
          <a:p>
            <a:pPr lvl="1">
              <a:lnSpc>
                <a:spcPct val="80000"/>
              </a:lnSpc>
              <a:defRPr/>
            </a:pPr>
            <a:r>
              <a:rPr lang="en-US" kern="0" dirty="0" smtClean="0">
                <a:solidFill>
                  <a:schemeClr val="bg1"/>
                </a:solidFill>
                <a:latin typeface="Helvetica"/>
              </a:rPr>
              <a:t>Multilevel queue Scheduling, </a:t>
            </a:r>
          </a:p>
          <a:p>
            <a:pPr lvl="1">
              <a:lnSpc>
                <a:spcPct val="80000"/>
              </a:lnSpc>
              <a:defRPr/>
            </a:pPr>
            <a:r>
              <a:rPr lang="en-US" kern="0" dirty="0" smtClean="0">
                <a:solidFill>
                  <a:schemeClr val="bg1"/>
                </a:solidFill>
                <a:latin typeface="Helvetica"/>
              </a:rPr>
              <a:t>Multilevel feedback Scheduling</a:t>
            </a:r>
          </a:p>
          <a:p>
            <a:pPr>
              <a:lnSpc>
                <a:spcPct val="80000"/>
              </a:lnSpc>
              <a:defRPr/>
            </a:pPr>
            <a:r>
              <a:rPr lang="en-US" kern="0" dirty="0" smtClean="0">
                <a:solidFill>
                  <a:schemeClr val="bg1"/>
                </a:solidFill>
                <a:latin typeface="Helvetica"/>
              </a:rPr>
              <a:t>Understanding the Real Time scheduling techniques </a:t>
            </a:r>
          </a:p>
          <a:p>
            <a:pPr lvl="1">
              <a:lnSpc>
                <a:spcPct val="80000"/>
              </a:lnSpc>
              <a:defRPr/>
            </a:pPr>
            <a:r>
              <a:rPr lang="en-US" kern="0" dirty="0" smtClean="0">
                <a:solidFill>
                  <a:schemeClr val="bg1"/>
                </a:solidFill>
                <a:latin typeface="Helvetica"/>
              </a:rPr>
              <a:t>Rate Monotonic Scheduling</a:t>
            </a:r>
          </a:p>
          <a:p>
            <a:pPr lvl="1">
              <a:lnSpc>
                <a:spcPct val="80000"/>
              </a:lnSpc>
              <a:defRPr/>
            </a:pPr>
            <a:r>
              <a:rPr lang="en-US" kern="0" dirty="0" smtClean="0">
                <a:solidFill>
                  <a:schemeClr val="bg1"/>
                </a:solidFill>
                <a:latin typeface="Helvetica"/>
              </a:rPr>
              <a:t>Deadline Scheduling</a:t>
            </a:r>
          </a:p>
        </p:txBody>
      </p:sp>
    </p:spTree>
    <p:extLst>
      <p:ext uri="{BB962C8B-B14F-4D97-AF65-F5344CB8AC3E}">
        <p14:creationId xmlns="" xmlns:p14="http://schemas.microsoft.com/office/powerpoint/2010/main" val="840922198"/>
      </p:ext>
    </p:extLst>
  </p:cSld>
  <p:clrMapOvr>
    <a:masterClrMapping/>
  </p:clrMapOvr>
  <p:transition>
    <p:pull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bwMode="auto">
          <a:xfrm>
            <a:off x="470848" y="685800"/>
            <a:ext cx="8229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CPU Scheduling – Basic Concepts</a:t>
            </a:r>
          </a:p>
        </p:txBody>
      </p:sp>
      <p:sp>
        <p:nvSpPr>
          <p:cNvPr id="7" name="Content Placeholder 6"/>
          <p:cNvSpPr>
            <a:spLocks noGrp="1" noChangeArrowheads="1"/>
          </p:cNvSpPr>
          <p:nvPr>
            <p:ph idx="1"/>
          </p:nvPr>
        </p:nvSpPr>
        <p:spPr bwMode="auto">
          <a:xfrm>
            <a:off x="457200" y="1600200"/>
            <a:ext cx="43434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defRPr/>
            </a:pPr>
            <a:r>
              <a:rPr lang="en-US" sz="1800" dirty="0" smtClean="0">
                <a:solidFill>
                  <a:prstClr val="black"/>
                </a:solidFill>
                <a:latin typeface="Arial" charset="0"/>
                <a:cs typeface="Arial" charset="0"/>
              </a:rPr>
              <a:t>CPU scheduling is the basis of </a:t>
            </a:r>
            <a:r>
              <a:rPr lang="en-US" sz="1800" dirty="0" err="1" smtClean="0">
                <a:solidFill>
                  <a:prstClr val="black"/>
                </a:solidFill>
                <a:latin typeface="Arial" charset="0"/>
                <a:cs typeface="Arial" charset="0"/>
              </a:rPr>
              <a:t>multiprogrammed</a:t>
            </a:r>
            <a:r>
              <a:rPr lang="en-US" sz="1800" dirty="0" smtClean="0">
                <a:solidFill>
                  <a:prstClr val="black"/>
                </a:solidFill>
                <a:latin typeface="Arial" charset="0"/>
                <a:cs typeface="Arial" charset="0"/>
              </a:rPr>
              <a:t> operating systems. By switching the CPU among processes, the operating system can make the computer more productive.. </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endParaRPr kumimoji="1" lang="en-US" altLang="en-US" sz="1800" b="0" i="0" u="none" strike="noStrike" kern="0" cap="none" spc="0" normalizeH="0" baseline="0" noProof="0" dirty="0" smtClean="0">
              <a:ln>
                <a:noFill/>
              </a:ln>
              <a:solidFill>
                <a:srgbClr val="000000"/>
              </a:solidFill>
              <a:effectLst/>
              <a:uLnTx/>
              <a:uFillTx/>
              <a:latin typeface="Helvetica"/>
              <a:ea typeface="MS PGothic"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1800" b="0" i="0" u="none" strike="noStrike" kern="0" cap="none" spc="0" normalizeH="0" baseline="0" noProof="0" dirty="0" smtClean="0">
                <a:ln>
                  <a:noFill/>
                </a:ln>
                <a:solidFill>
                  <a:srgbClr val="000000"/>
                </a:solidFill>
                <a:effectLst/>
                <a:uLnTx/>
                <a:uFillTx/>
                <a:latin typeface="Helvetica"/>
                <a:ea typeface="MS PGothic" pitchFamily="34" charset="-128"/>
              </a:rPr>
              <a:t>Maximum CPU utilization obtained with multiprogramming</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1800" b="0" i="0" u="none" strike="noStrike" kern="0" cap="none" spc="0" normalizeH="0" baseline="0" noProof="0" dirty="0" smtClean="0">
                <a:ln>
                  <a:noFill/>
                </a:ln>
                <a:solidFill>
                  <a:srgbClr val="000000"/>
                </a:solidFill>
                <a:effectLst/>
                <a:uLnTx/>
                <a:uFillTx/>
                <a:latin typeface="Helvetica"/>
                <a:ea typeface="MS PGothic" pitchFamily="34" charset="-128"/>
              </a:rPr>
              <a:t>CPU–I/O Burst Cycle – Process execution consists of a </a:t>
            </a:r>
            <a:r>
              <a:rPr kumimoji="1" lang="en-US" altLang="en-US" sz="1800" b="1" i="0" u="none" strike="noStrike" kern="0" cap="none" spc="0" normalizeH="0" baseline="0" noProof="0" dirty="0" smtClean="0">
                <a:ln>
                  <a:noFill/>
                </a:ln>
                <a:solidFill>
                  <a:srgbClr val="3366FF"/>
                </a:solidFill>
                <a:effectLst/>
                <a:uLnTx/>
                <a:uFillTx/>
                <a:latin typeface="Helvetica"/>
                <a:ea typeface="MS PGothic" pitchFamily="34" charset="-128"/>
              </a:rPr>
              <a:t>cycle</a:t>
            </a:r>
            <a:r>
              <a:rPr kumimoji="1" lang="en-US" altLang="en-US" sz="1800" b="0" i="0" u="none" strike="noStrike" kern="0" cap="none" spc="0" normalizeH="0" baseline="0" noProof="0" dirty="0" smtClean="0">
                <a:ln>
                  <a:noFill/>
                </a:ln>
                <a:solidFill>
                  <a:srgbClr val="000000"/>
                </a:solidFill>
                <a:effectLst/>
                <a:uLnTx/>
                <a:uFillTx/>
                <a:latin typeface="Helvetica"/>
                <a:ea typeface="MS PGothic" pitchFamily="34" charset="-128"/>
              </a:rPr>
              <a:t> of CPU execution and I/O wait</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1800" b="1" i="0" u="none" strike="noStrike" kern="0" cap="none" spc="0" normalizeH="0" baseline="0" noProof="0" dirty="0" smtClean="0">
                <a:ln>
                  <a:noFill/>
                </a:ln>
                <a:solidFill>
                  <a:srgbClr val="3366FF"/>
                </a:solidFill>
                <a:effectLst/>
                <a:uLnTx/>
                <a:uFillTx/>
                <a:latin typeface="Helvetica"/>
                <a:ea typeface="MS PGothic" pitchFamily="34" charset="-128"/>
              </a:rPr>
              <a:t>CPU burst </a:t>
            </a:r>
            <a:r>
              <a:rPr kumimoji="1" lang="en-US" altLang="en-US" sz="1800" b="0" i="0" u="none" strike="noStrike" kern="0" cap="none" spc="0" normalizeH="0" baseline="0" noProof="0" dirty="0" smtClean="0">
                <a:ln>
                  <a:noFill/>
                </a:ln>
                <a:solidFill>
                  <a:srgbClr val="000000"/>
                </a:solidFill>
                <a:effectLst/>
                <a:uLnTx/>
                <a:uFillTx/>
                <a:latin typeface="Helvetica"/>
                <a:ea typeface="MS PGothic" pitchFamily="34" charset="-128"/>
              </a:rPr>
              <a:t>followed by </a:t>
            </a:r>
            <a:r>
              <a:rPr kumimoji="1" lang="en-US" altLang="en-US" sz="1800" b="1" i="0" u="none" strike="noStrike" kern="0" cap="none" spc="0" normalizeH="0" baseline="0" noProof="0" dirty="0" smtClean="0">
                <a:ln>
                  <a:noFill/>
                </a:ln>
                <a:solidFill>
                  <a:srgbClr val="3366FF"/>
                </a:solidFill>
                <a:effectLst/>
                <a:uLnTx/>
                <a:uFillTx/>
                <a:latin typeface="Helvetica"/>
                <a:ea typeface="MS PGothic" pitchFamily="34" charset="-128"/>
              </a:rPr>
              <a:t>I/O burst</a:t>
            </a:r>
            <a:endParaRPr kumimoji="1" lang="en-US" altLang="en-US" sz="1800" b="0" i="0" u="none" strike="noStrike" kern="0" cap="none" spc="0" normalizeH="0" baseline="0" noProof="0" dirty="0" smtClean="0">
              <a:ln>
                <a:noFill/>
              </a:ln>
              <a:solidFill>
                <a:srgbClr val="000000"/>
              </a:solidFill>
              <a:effectLst/>
              <a:uLnTx/>
              <a:uFillTx/>
              <a:latin typeface="Helvetica"/>
              <a:ea typeface="MS PGothic"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1800" b="0" i="0" u="none" strike="noStrike" kern="0" cap="none" spc="0" normalizeH="0" baseline="0" noProof="0" dirty="0" smtClean="0">
                <a:ln>
                  <a:noFill/>
                </a:ln>
                <a:solidFill>
                  <a:srgbClr val="000000"/>
                </a:solidFill>
                <a:effectLst/>
                <a:uLnTx/>
                <a:uFillTx/>
                <a:latin typeface="Helvetica"/>
                <a:ea typeface="MS PGothic" pitchFamily="34" charset="-128"/>
              </a:rPr>
              <a:t>CPU burst distribution is of main concern</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tabLst/>
              <a:defRPr/>
            </a:pPr>
            <a:endParaRPr kumimoji="1" lang="en-US" altLang="en-US" sz="1800" b="0" i="0" u="none" strike="noStrike" kern="0" cap="none" spc="0" normalizeH="0" baseline="0" noProof="0" dirty="0" smtClean="0">
              <a:ln>
                <a:noFill/>
              </a:ln>
              <a:solidFill>
                <a:srgbClr val="000000"/>
              </a:solidFill>
              <a:effectLst/>
              <a:uLnTx/>
              <a:uFillTx/>
              <a:latin typeface="Helvetica"/>
              <a:ea typeface="MS PGothic" pitchFamily="34" charset="-128"/>
            </a:endParaRPr>
          </a:p>
        </p:txBody>
      </p:sp>
      <p:pic>
        <p:nvPicPr>
          <p:cNvPr id="8" name="Picture 7" descr="6_01.pdf"/>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638800" y="1338262"/>
            <a:ext cx="2360613"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82757843"/>
      </p:ext>
    </p:extLst>
  </p:cSld>
  <p:clrMapOvr>
    <a:masterClrMapping/>
  </p:clrMapOvr>
  <p:transition>
    <p:pull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altLang="en-US" sz="2400" dirty="0" smtClean="0">
                <a:solidFill>
                  <a:schemeClr val="bg1"/>
                </a:solidFill>
                <a:ea typeface="ＭＳ Ｐゴシック" panose="020B0600070205080204" pitchFamily="34" charset="-128"/>
              </a:rPr>
              <a:t>Selects from among the processes in memory that are ready to execute, and allocates the CPU to one of them</a:t>
            </a:r>
          </a:p>
          <a:p>
            <a:pPr algn="just"/>
            <a:r>
              <a:rPr lang="en-US" altLang="en-US" sz="2400" dirty="0" smtClean="0">
                <a:solidFill>
                  <a:schemeClr val="bg1"/>
                </a:solidFill>
                <a:ea typeface="ＭＳ Ｐゴシック" panose="020B0600070205080204" pitchFamily="34" charset="-128"/>
              </a:rPr>
              <a:t>CPU scheduling decisions may take place when a process:</a:t>
            </a:r>
          </a:p>
          <a:p>
            <a:pPr marL="800100" lvl="1" indent="-342900" algn="just">
              <a:buFont typeface="Monotype Sorts" charset="2"/>
              <a:buNone/>
            </a:pPr>
            <a:r>
              <a:rPr lang="en-US" altLang="en-US" sz="2400" dirty="0" smtClean="0">
                <a:solidFill>
                  <a:schemeClr val="bg1"/>
                </a:solidFill>
                <a:ea typeface="ＭＳ Ｐゴシック" panose="020B0600070205080204" pitchFamily="34" charset="-128"/>
              </a:rPr>
              <a:t>1.	Switches from running to waiting state</a:t>
            </a:r>
          </a:p>
          <a:p>
            <a:pPr marL="800100" lvl="1" indent="-342900" algn="just">
              <a:buFont typeface="Monotype Sorts" charset="2"/>
              <a:buNone/>
            </a:pPr>
            <a:r>
              <a:rPr lang="en-US" altLang="en-US" sz="2400" dirty="0" smtClean="0">
                <a:solidFill>
                  <a:schemeClr val="bg1"/>
                </a:solidFill>
                <a:ea typeface="ＭＳ Ｐゴシック" panose="020B0600070205080204" pitchFamily="34" charset="-128"/>
              </a:rPr>
              <a:t>2.	Switches from running to ready state</a:t>
            </a:r>
          </a:p>
          <a:p>
            <a:pPr marL="800100" lvl="1" indent="-342900" algn="just">
              <a:buFont typeface="Monotype Sorts" charset="2"/>
              <a:buNone/>
            </a:pPr>
            <a:r>
              <a:rPr lang="en-US" altLang="en-US" sz="2400" dirty="0" smtClean="0">
                <a:solidFill>
                  <a:schemeClr val="bg1"/>
                </a:solidFill>
                <a:ea typeface="ＭＳ Ｐゴシック" panose="020B0600070205080204" pitchFamily="34" charset="-128"/>
              </a:rPr>
              <a:t>3.	Switches from waiting to ready</a:t>
            </a:r>
          </a:p>
          <a:p>
            <a:pPr marL="800100" lvl="1" indent="-342900" algn="just">
              <a:buFont typeface="Monotype Sorts" charset="2"/>
              <a:buAutoNum type="arabicPeriod" startAt="4"/>
            </a:pPr>
            <a:r>
              <a:rPr lang="en-US" altLang="en-US" sz="2400" dirty="0" smtClean="0">
                <a:solidFill>
                  <a:schemeClr val="bg1"/>
                </a:solidFill>
                <a:ea typeface="ＭＳ Ｐゴシック" panose="020B0600070205080204" pitchFamily="34" charset="-128"/>
              </a:rPr>
              <a:t>Terminates</a:t>
            </a:r>
          </a:p>
          <a:p>
            <a:pPr algn="just"/>
            <a:r>
              <a:rPr lang="en-US" altLang="en-US" sz="2400" dirty="0" smtClean="0">
                <a:solidFill>
                  <a:schemeClr val="bg1"/>
                </a:solidFill>
                <a:ea typeface="ＭＳ Ｐゴシック" panose="020B0600070205080204" pitchFamily="34" charset="-128"/>
              </a:rPr>
              <a:t>Scheduling under 1 and 4 is </a:t>
            </a:r>
            <a:r>
              <a:rPr lang="en-US" altLang="en-US" sz="2400" b="1" dirty="0" smtClean="0">
                <a:solidFill>
                  <a:schemeClr val="bg1"/>
                </a:solidFill>
                <a:ea typeface="ＭＳ Ｐゴシック" panose="020B0600070205080204" pitchFamily="34" charset="-128"/>
              </a:rPr>
              <a:t>non-preemptive</a:t>
            </a:r>
          </a:p>
          <a:p>
            <a:pPr algn="just"/>
            <a:r>
              <a:rPr lang="en-US" altLang="en-US" sz="2400" dirty="0" smtClean="0">
                <a:solidFill>
                  <a:schemeClr val="bg1"/>
                </a:solidFill>
                <a:ea typeface="ＭＳ Ｐゴシック" panose="020B0600070205080204" pitchFamily="34" charset="-128"/>
              </a:rPr>
              <a:t>All other scheduling is </a:t>
            </a:r>
            <a:r>
              <a:rPr lang="en-US" altLang="en-US" sz="2400" b="1" dirty="0" smtClean="0">
                <a:solidFill>
                  <a:schemeClr val="bg1"/>
                </a:solidFill>
                <a:ea typeface="ＭＳ Ｐゴシック" panose="020B0600070205080204" pitchFamily="34" charset="-128"/>
              </a:rPr>
              <a:t>preemptive – implications for data sharing between threads/processes</a:t>
            </a:r>
          </a:p>
          <a:p>
            <a:endParaRPr lang="en-IN" dirty="0">
              <a:solidFill>
                <a:schemeClr val="bg1"/>
              </a:solidFill>
            </a:endParaRPr>
          </a:p>
        </p:txBody>
      </p:sp>
      <p:sp>
        <p:nvSpPr>
          <p:cNvPr id="3" name="Rectangle 2"/>
          <p:cNvSpPr>
            <a:spLocks noGrp="1" noChangeArrowheads="1"/>
          </p:cNvSpPr>
          <p:nvPr/>
        </p:nvSpPr>
        <p:spPr bwMode="auto">
          <a:xfrm>
            <a:off x="381000" y="838200"/>
            <a:ext cx="76200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CPU Scheduler</a:t>
            </a:r>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533400" y="838200"/>
            <a:ext cx="76200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Histogram of CPU-burst Times</a:t>
            </a:r>
          </a:p>
        </p:txBody>
      </p:sp>
      <p:pic>
        <p:nvPicPr>
          <p:cNvPr id="4" name="Content Placeholder 3"/>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69351" y="1600200"/>
            <a:ext cx="6805298"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63056285"/>
      </p:ext>
    </p:extLst>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pPr>
            <a:r>
              <a:rPr kumimoji="1" lang="en-US" sz="1800" b="1" kern="0" dirty="0">
                <a:solidFill>
                  <a:schemeClr val="bg1"/>
                </a:solidFill>
                <a:latin typeface="Courier New" pitchFamily="49" charset="0"/>
                <a:ea typeface="MS PGothic" pitchFamily="34" charset="-128"/>
                <a:cs typeface="Courier New" pitchFamily="49" charset="0"/>
              </a:rPr>
              <a:t>counter++ </a:t>
            </a:r>
            <a:r>
              <a:rPr kumimoji="1" lang="en-US" sz="1600" kern="0" dirty="0">
                <a:solidFill>
                  <a:schemeClr val="bg1"/>
                </a:solidFill>
                <a:latin typeface="Helvetica"/>
                <a:ea typeface="MS PGothic" pitchFamily="34" charset="-128"/>
              </a:rPr>
              <a:t>could be implemented as</a:t>
            </a:r>
            <a:br>
              <a:rPr kumimoji="1" lang="en-US" sz="1600" kern="0" dirty="0">
                <a:solidFill>
                  <a:schemeClr val="bg1"/>
                </a:solidFill>
                <a:latin typeface="Helvetica"/>
                <a:ea typeface="MS PGothic" pitchFamily="34" charset="-128"/>
              </a:rPr>
            </a:br>
            <a:r>
              <a:rPr kumimoji="1" lang="en-US" sz="1600" kern="0" dirty="0">
                <a:solidFill>
                  <a:schemeClr val="bg1"/>
                </a:solidFill>
                <a:latin typeface="Helvetica"/>
                <a:ea typeface="MS PGothic" pitchFamily="34" charset="-128"/>
              </a:rPr>
              <a:t/>
            </a:r>
            <a:br>
              <a:rPr kumimoji="1" lang="en-US" sz="1600" kern="0" dirty="0">
                <a:solidFill>
                  <a:schemeClr val="bg1"/>
                </a:solidFill>
                <a:latin typeface="Helvetica"/>
                <a:ea typeface="MS PGothic" pitchFamily="34" charset="-128"/>
              </a:rPr>
            </a:br>
            <a:r>
              <a:rPr kumimoji="1" lang="en-US" sz="1600" b="1" kern="0" dirty="0">
                <a:solidFill>
                  <a:schemeClr val="bg1"/>
                </a:solidFill>
                <a:latin typeface="Courier New" pitchFamily="49" charset="0"/>
                <a:ea typeface="MS PGothic" pitchFamily="34" charset="-128"/>
                <a:cs typeface="Courier New" pitchFamily="49" charset="0"/>
              </a:rPr>
              <a:t>     register1 = counter</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register1 = register1 + 1</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counter = register1</a:t>
            </a:r>
            <a:endParaRPr kumimoji="1" lang="en-US" sz="800" kern="0" dirty="0">
              <a:solidFill>
                <a:schemeClr val="bg1"/>
              </a:solidFill>
              <a:latin typeface="Helvetica"/>
              <a:ea typeface="MS PGothic" pitchFamily="34" charset="-128"/>
            </a:endParaRP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pPr>
            <a:r>
              <a:rPr kumimoji="1" lang="en-US" sz="1800" b="1" kern="0" dirty="0">
                <a:solidFill>
                  <a:schemeClr val="bg1"/>
                </a:solidFill>
                <a:latin typeface="Courier New" pitchFamily="49" charset="0"/>
                <a:ea typeface="MS PGothic" pitchFamily="34" charset="-128"/>
                <a:cs typeface="Courier New" pitchFamily="49" charset="0"/>
              </a:rPr>
              <a:t>counter--</a:t>
            </a:r>
            <a:r>
              <a:rPr kumimoji="1" lang="en-US" sz="1600" b="1" kern="0" dirty="0">
                <a:solidFill>
                  <a:schemeClr val="bg1"/>
                </a:solidFill>
                <a:latin typeface="Courier New" pitchFamily="49" charset="0"/>
                <a:ea typeface="MS PGothic" pitchFamily="34" charset="-128"/>
                <a:cs typeface="Courier New" pitchFamily="49" charset="0"/>
              </a:rPr>
              <a:t> </a:t>
            </a:r>
            <a:r>
              <a:rPr kumimoji="1" lang="en-US" sz="1600" kern="0" dirty="0">
                <a:solidFill>
                  <a:schemeClr val="bg1"/>
                </a:solidFill>
                <a:latin typeface="Helvetica"/>
                <a:ea typeface="MS PGothic" pitchFamily="34" charset="-128"/>
              </a:rPr>
              <a:t>could be implemented as</a:t>
            </a:r>
            <a:br>
              <a:rPr kumimoji="1" lang="en-US" sz="1600" kern="0" dirty="0">
                <a:solidFill>
                  <a:schemeClr val="bg1"/>
                </a:solidFill>
                <a:latin typeface="Helvetica"/>
                <a:ea typeface="MS PGothic" pitchFamily="34" charset="-128"/>
              </a:rPr>
            </a:br>
            <a:r>
              <a:rPr kumimoji="1" lang="en-US" sz="1600" kern="0" dirty="0">
                <a:solidFill>
                  <a:schemeClr val="bg1"/>
                </a:solidFill>
                <a:latin typeface="Helvetica"/>
                <a:ea typeface="MS PGothic" pitchFamily="34" charset="-128"/>
              </a:rPr>
              <a:t/>
            </a:r>
            <a:br>
              <a:rPr kumimoji="1" lang="en-US" sz="1600" kern="0" dirty="0">
                <a:solidFill>
                  <a:schemeClr val="bg1"/>
                </a:solidFill>
                <a:latin typeface="Helvetica"/>
                <a:ea typeface="MS PGothic" pitchFamily="34" charset="-128"/>
              </a:rPr>
            </a:br>
            <a:r>
              <a:rPr kumimoji="1" lang="en-US" sz="1600" b="1" kern="0" dirty="0">
                <a:solidFill>
                  <a:schemeClr val="bg1"/>
                </a:solidFill>
                <a:latin typeface="Courier New" pitchFamily="49" charset="0"/>
                <a:ea typeface="MS PGothic" pitchFamily="34" charset="-128"/>
                <a:cs typeface="Courier New" pitchFamily="49" charset="0"/>
              </a:rPr>
              <a:t>     register2 = counter</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register2 = register2 - 1</a:t>
            </a:r>
            <a:br>
              <a:rPr kumimoji="1" lang="en-US" sz="1600" b="1" kern="0" dirty="0">
                <a:solidFill>
                  <a:schemeClr val="bg1"/>
                </a:solidFill>
                <a:latin typeface="Courier New" pitchFamily="49" charset="0"/>
                <a:ea typeface="MS PGothic" pitchFamily="34" charset="-128"/>
                <a:cs typeface="Courier New" pitchFamily="49" charset="0"/>
              </a:rPr>
            </a:br>
            <a:r>
              <a:rPr kumimoji="1" lang="en-US" sz="1600" b="1" kern="0" dirty="0">
                <a:solidFill>
                  <a:schemeClr val="bg1"/>
                </a:solidFill>
                <a:latin typeface="Courier New" pitchFamily="49" charset="0"/>
                <a:ea typeface="MS PGothic" pitchFamily="34" charset="-128"/>
                <a:cs typeface="Courier New" pitchFamily="49" charset="0"/>
              </a:rPr>
              <a:t>     counter = register2</a:t>
            </a:r>
          </a:p>
          <a:p>
            <a:pPr marL="341313" lvl="0" indent="-341313" eaLnBrk="0" fontAlgn="base" hangingPunct="0">
              <a:lnSpc>
                <a:spcPct val="90000"/>
              </a:lnSpc>
              <a:spcBef>
                <a:spcPct val="35000"/>
              </a:spcBef>
              <a:spcAft>
                <a:spcPct val="0"/>
              </a:spcAft>
              <a:buClr>
                <a:srgbClr val="993300"/>
              </a:buClr>
              <a:buSzPct val="90000"/>
              <a:buNone/>
            </a:pPr>
            <a:endParaRPr kumimoji="1" lang="en-US" sz="800" kern="0" dirty="0">
              <a:solidFill>
                <a:schemeClr val="bg1"/>
              </a:solidFill>
              <a:latin typeface="Helvetica"/>
              <a:ea typeface="MS PGothic" pitchFamily="34" charset="-128"/>
            </a:endParaRPr>
          </a:p>
          <a:p>
            <a:pPr marL="341313" lvl="0" indent="-341313" eaLnBrk="0" fontAlgn="base" hangingPunct="0">
              <a:lnSpc>
                <a:spcPct val="90000"/>
              </a:lnSpc>
              <a:spcBef>
                <a:spcPct val="35000"/>
              </a:spcBef>
              <a:spcAft>
                <a:spcPct val="0"/>
              </a:spcAft>
              <a:buClr>
                <a:srgbClr val="993300"/>
              </a:buClr>
              <a:buSzPct val="90000"/>
              <a:buFont typeface="Monotype Sorts" pitchFamily="-84" charset="2"/>
              <a:buChar char="n"/>
            </a:pPr>
            <a:r>
              <a:rPr kumimoji="1" lang="en-US" sz="1600" kern="0" dirty="0">
                <a:solidFill>
                  <a:schemeClr val="bg1"/>
                </a:solidFill>
                <a:latin typeface="Helvetica"/>
                <a:ea typeface="MS PGothic" pitchFamily="34" charset="-128"/>
              </a:rPr>
              <a:t>Consider this execution interleaving with </a:t>
            </a:r>
            <a:r>
              <a:rPr kumimoji="1" lang="ja-JP" altLang="en-US" sz="1600" kern="0" dirty="0">
                <a:solidFill>
                  <a:schemeClr val="bg1"/>
                </a:solidFill>
                <a:latin typeface="Helvetica"/>
                <a:ea typeface="MS PGothic" pitchFamily="34" charset="-128"/>
              </a:rPr>
              <a:t>“</a:t>
            </a:r>
            <a:r>
              <a:rPr kumimoji="1" lang="en-US" altLang="ja-JP" sz="1600" kern="0" dirty="0">
                <a:solidFill>
                  <a:schemeClr val="bg1"/>
                </a:solidFill>
                <a:latin typeface="Helvetica"/>
                <a:ea typeface="MS PGothic" pitchFamily="34" charset="-128"/>
              </a:rPr>
              <a:t>count = 5</a:t>
            </a:r>
            <a:r>
              <a:rPr kumimoji="1" lang="ja-JP" altLang="en-US" sz="1600" kern="0" dirty="0">
                <a:solidFill>
                  <a:schemeClr val="bg1"/>
                </a:solidFill>
                <a:latin typeface="Helvetica"/>
                <a:ea typeface="MS PGothic" pitchFamily="34" charset="-128"/>
              </a:rPr>
              <a:t>”</a:t>
            </a:r>
            <a:r>
              <a:rPr kumimoji="1" lang="en-US" altLang="ja-JP" sz="1600" kern="0" dirty="0">
                <a:solidFill>
                  <a:schemeClr val="bg1"/>
                </a:solidFill>
                <a:latin typeface="Helvetica"/>
                <a:ea typeface="MS PGothic" pitchFamily="34" charset="-128"/>
              </a:rPr>
              <a:t> initially:</a:t>
            </a:r>
          </a:p>
          <a:p>
            <a:pPr marL="741363" lvl="1" indent="-284163" eaLnBrk="0" fontAlgn="base" hangingPunct="0">
              <a:lnSpc>
                <a:spcPct val="90000"/>
              </a:lnSpc>
              <a:spcBef>
                <a:spcPct val="35000"/>
              </a:spcBef>
              <a:spcAft>
                <a:spcPct val="0"/>
              </a:spcAft>
              <a:buClr>
                <a:srgbClr val="CC6600"/>
              </a:buClr>
              <a:buSzPct val="80000"/>
              <a:buNone/>
            </a:pPr>
            <a:r>
              <a:rPr kumimoji="1" lang="en-US" sz="1600" kern="0" dirty="0">
                <a:solidFill>
                  <a:schemeClr val="bg1"/>
                </a:solidFill>
                <a:latin typeface="Helvetica"/>
                <a:ea typeface="MS PGothic" pitchFamily="34" charset="-128"/>
              </a:rPr>
              <a:t>	S0: producer execute </a:t>
            </a:r>
            <a:r>
              <a:rPr kumimoji="1" lang="en-US" sz="1600" b="1" kern="0" dirty="0">
                <a:solidFill>
                  <a:schemeClr val="bg1"/>
                </a:solidFill>
                <a:latin typeface="Courier New" pitchFamily="49" charset="0"/>
                <a:ea typeface="MS PGothic" pitchFamily="34" charset="-128"/>
              </a:rPr>
              <a:t>register1 = counter         </a:t>
            </a:r>
            <a:r>
              <a:rPr kumimoji="1" lang="en-US" sz="1600" kern="0" dirty="0">
                <a:solidFill>
                  <a:schemeClr val="bg1"/>
                </a:solidFill>
                <a:latin typeface="Helvetica"/>
                <a:ea typeface="MS PGothic" pitchFamily="34" charset="-128"/>
              </a:rPr>
              <a:t>{register1 = 5}</a:t>
            </a:r>
            <a:br>
              <a:rPr kumimoji="1" lang="en-US" sz="1600" kern="0" dirty="0">
                <a:solidFill>
                  <a:schemeClr val="bg1"/>
                </a:solidFill>
                <a:latin typeface="Helvetica"/>
                <a:ea typeface="MS PGothic" pitchFamily="34" charset="-128"/>
              </a:rPr>
            </a:br>
            <a:r>
              <a:rPr kumimoji="1" lang="en-US" sz="1600" kern="0" dirty="0">
                <a:solidFill>
                  <a:schemeClr val="bg1"/>
                </a:solidFill>
                <a:latin typeface="Helvetica"/>
                <a:ea typeface="MS PGothic" pitchFamily="34" charset="-128"/>
              </a:rPr>
              <a:t>S1: producer execute </a:t>
            </a:r>
            <a:r>
              <a:rPr kumimoji="1" lang="en-US" sz="1600" b="1" kern="0" dirty="0">
                <a:solidFill>
                  <a:schemeClr val="bg1"/>
                </a:solidFill>
                <a:latin typeface="Courier New" pitchFamily="49" charset="0"/>
                <a:ea typeface="MS PGothic" pitchFamily="34" charset="-128"/>
              </a:rPr>
              <a:t>register1 = register1 + 1   </a:t>
            </a:r>
            <a:r>
              <a:rPr kumimoji="1" lang="en-US" sz="1600" kern="0" dirty="0">
                <a:solidFill>
                  <a:schemeClr val="bg1"/>
                </a:solidFill>
                <a:latin typeface="Helvetica"/>
                <a:ea typeface="MS PGothic" pitchFamily="34" charset="-128"/>
              </a:rPr>
              <a:t>{register1 = 6} </a:t>
            </a:r>
            <a:br>
              <a:rPr kumimoji="1" lang="en-US" sz="1600" kern="0" dirty="0">
                <a:solidFill>
                  <a:schemeClr val="bg1"/>
                </a:solidFill>
                <a:latin typeface="Helvetica"/>
                <a:ea typeface="MS PGothic" pitchFamily="34" charset="-128"/>
              </a:rPr>
            </a:br>
            <a:r>
              <a:rPr kumimoji="1" lang="en-US" sz="1600" kern="0" dirty="0">
                <a:solidFill>
                  <a:schemeClr val="bg1"/>
                </a:solidFill>
                <a:latin typeface="Helvetica"/>
                <a:ea typeface="MS PGothic" pitchFamily="34" charset="-128"/>
              </a:rPr>
              <a:t>S2: consumer execute </a:t>
            </a:r>
            <a:r>
              <a:rPr kumimoji="1" lang="en-US" sz="1600" b="1" kern="0" dirty="0">
                <a:solidFill>
                  <a:schemeClr val="bg1"/>
                </a:solidFill>
                <a:latin typeface="Courier New" pitchFamily="49" charset="0"/>
                <a:ea typeface="MS PGothic" pitchFamily="34" charset="-128"/>
              </a:rPr>
              <a:t>register2 = counter        </a:t>
            </a:r>
            <a:r>
              <a:rPr kumimoji="1" lang="en-US" sz="1600" kern="0" dirty="0">
                <a:solidFill>
                  <a:schemeClr val="bg1"/>
                </a:solidFill>
                <a:latin typeface="Helvetica"/>
                <a:ea typeface="MS PGothic" pitchFamily="34" charset="-128"/>
              </a:rPr>
              <a:t>{register2 = 5} </a:t>
            </a:r>
            <a:br>
              <a:rPr kumimoji="1" lang="en-US" sz="1600" kern="0" dirty="0">
                <a:solidFill>
                  <a:schemeClr val="bg1"/>
                </a:solidFill>
                <a:latin typeface="Helvetica"/>
                <a:ea typeface="MS PGothic" pitchFamily="34" charset="-128"/>
              </a:rPr>
            </a:br>
            <a:r>
              <a:rPr kumimoji="1" lang="en-US" sz="1600" kern="0" dirty="0">
                <a:solidFill>
                  <a:schemeClr val="bg1"/>
                </a:solidFill>
                <a:latin typeface="Helvetica"/>
                <a:ea typeface="MS PGothic" pitchFamily="34" charset="-128"/>
              </a:rPr>
              <a:t>S3: consumer execute </a:t>
            </a:r>
            <a:r>
              <a:rPr kumimoji="1" lang="en-US" sz="1600" b="1" kern="0" dirty="0">
                <a:solidFill>
                  <a:schemeClr val="bg1"/>
                </a:solidFill>
                <a:latin typeface="Courier New" pitchFamily="49" charset="0"/>
                <a:ea typeface="MS PGothic" pitchFamily="34" charset="-128"/>
              </a:rPr>
              <a:t>register2 = register2 – 1  </a:t>
            </a:r>
            <a:r>
              <a:rPr kumimoji="1" lang="en-US" sz="1600" kern="0" dirty="0">
                <a:solidFill>
                  <a:schemeClr val="bg1"/>
                </a:solidFill>
                <a:latin typeface="Helvetica"/>
                <a:ea typeface="MS PGothic" pitchFamily="34" charset="-128"/>
              </a:rPr>
              <a:t>{register2 = 4} </a:t>
            </a:r>
            <a:br>
              <a:rPr kumimoji="1" lang="en-US" sz="1600" kern="0" dirty="0">
                <a:solidFill>
                  <a:schemeClr val="bg1"/>
                </a:solidFill>
                <a:latin typeface="Helvetica"/>
                <a:ea typeface="MS PGothic" pitchFamily="34" charset="-128"/>
              </a:rPr>
            </a:br>
            <a:r>
              <a:rPr kumimoji="1" lang="en-US" sz="1600" kern="0" dirty="0">
                <a:solidFill>
                  <a:schemeClr val="bg1"/>
                </a:solidFill>
                <a:latin typeface="Helvetica"/>
                <a:ea typeface="MS PGothic" pitchFamily="34" charset="-128"/>
              </a:rPr>
              <a:t>S4: producer execute </a:t>
            </a:r>
            <a:r>
              <a:rPr kumimoji="1" lang="en-US" sz="1600" b="1" kern="0" dirty="0">
                <a:solidFill>
                  <a:schemeClr val="bg1"/>
                </a:solidFill>
                <a:latin typeface="Courier New" pitchFamily="49" charset="0"/>
                <a:ea typeface="MS PGothic" pitchFamily="34" charset="-128"/>
              </a:rPr>
              <a:t>counter = register1         </a:t>
            </a:r>
            <a:r>
              <a:rPr kumimoji="1" lang="en-US" sz="1600" kern="0" dirty="0">
                <a:solidFill>
                  <a:schemeClr val="bg1"/>
                </a:solidFill>
                <a:latin typeface="Helvetica"/>
                <a:ea typeface="MS PGothic" pitchFamily="34" charset="-128"/>
              </a:rPr>
              <a:t>{counter = 6 } </a:t>
            </a:r>
            <a:br>
              <a:rPr kumimoji="1" lang="en-US" sz="1600" kern="0" dirty="0">
                <a:solidFill>
                  <a:schemeClr val="bg1"/>
                </a:solidFill>
                <a:latin typeface="Helvetica"/>
                <a:ea typeface="MS PGothic" pitchFamily="34" charset="-128"/>
              </a:rPr>
            </a:br>
            <a:r>
              <a:rPr kumimoji="1" lang="en-US" sz="1600" kern="0" dirty="0">
                <a:solidFill>
                  <a:schemeClr val="bg1"/>
                </a:solidFill>
                <a:latin typeface="Helvetica"/>
                <a:ea typeface="MS PGothic" pitchFamily="34" charset="-128"/>
              </a:rPr>
              <a:t>S5: consumer execute </a:t>
            </a:r>
            <a:r>
              <a:rPr kumimoji="1" lang="en-US" sz="1600" b="1" kern="0" dirty="0">
                <a:solidFill>
                  <a:schemeClr val="bg1"/>
                </a:solidFill>
                <a:latin typeface="Courier New" pitchFamily="49" charset="0"/>
                <a:ea typeface="MS PGothic" pitchFamily="34" charset="-128"/>
              </a:rPr>
              <a:t>counter = register2        </a:t>
            </a:r>
            <a:r>
              <a:rPr kumimoji="1" lang="en-US" sz="1600" kern="0" dirty="0">
                <a:solidFill>
                  <a:schemeClr val="bg1"/>
                </a:solidFill>
                <a:latin typeface="Helvetica"/>
                <a:ea typeface="MS PGothic" pitchFamily="34" charset="-128"/>
              </a:rPr>
              <a:t>{counter = 4}</a:t>
            </a:r>
          </a:p>
          <a:p>
            <a:pPr marL="741363" lvl="1" indent="-284163" eaLnBrk="0" fontAlgn="base" hangingPunct="0">
              <a:lnSpc>
                <a:spcPct val="90000"/>
              </a:lnSpc>
              <a:spcBef>
                <a:spcPct val="35000"/>
              </a:spcBef>
              <a:spcAft>
                <a:spcPct val="0"/>
              </a:spcAft>
              <a:buClr>
                <a:srgbClr val="CC6600"/>
              </a:buClr>
              <a:buSzPct val="80000"/>
              <a:buNone/>
            </a:pPr>
            <a:endParaRPr kumimoji="1" lang="en-US" sz="1800" kern="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228600" y="838200"/>
            <a:ext cx="8229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Race Condition</a:t>
            </a:r>
          </a:p>
        </p:txBody>
      </p:sp>
    </p:spTree>
    <p:extLst>
      <p:ext uri="{BB962C8B-B14F-4D97-AF65-F5344CB8AC3E}">
        <p14:creationId xmlns="" xmlns:p14="http://schemas.microsoft.com/office/powerpoint/2010/main" val="573849292"/>
      </p:ext>
    </p:extLst>
  </p:cSld>
  <p:clrMapOvr>
    <a:masterClrMapping/>
  </p:clrMapOvr>
  <p:transition>
    <p:pull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Dispatcher module gives control of the CPU to the process selected by the short-term scheduler; this involves:</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switching context</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switching to user mode</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jumping to the proper location in the user program to restart that program</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3366FF"/>
                </a:solidFill>
                <a:latin typeface="Helvetica"/>
                <a:ea typeface="MS PGothic" pitchFamily="34" charset="-128"/>
              </a:rPr>
              <a:t>Dispatch latency </a:t>
            </a:r>
            <a:r>
              <a:rPr kumimoji="1" lang="en-US" altLang="en-US" sz="1800" kern="0" dirty="0">
                <a:solidFill>
                  <a:srgbClr val="000000"/>
                </a:solidFill>
                <a:latin typeface="Helvetica"/>
                <a:ea typeface="MS PGothic" pitchFamily="34" charset="-128"/>
              </a:rPr>
              <a:t>– time it takes for the dispatcher to stop one process and start another running</a:t>
            </a:r>
          </a:p>
          <a:p>
            <a:endParaRPr lang="en-IN" dirty="0"/>
          </a:p>
        </p:txBody>
      </p:sp>
      <p:sp>
        <p:nvSpPr>
          <p:cNvPr id="3" name="Rectangle 2"/>
          <p:cNvSpPr>
            <a:spLocks noGrp="1" noChangeArrowheads="1"/>
          </p:cNvSpPr>
          <p:nvPr/>
        </p:nvSpPr>
        <p:spPr bwMode="auto">
          <a:xfrm>
            <a:off x="457200" y="838200"/>
            <a:ext cx="822960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Dispatcher</a:t>
            </a:r>
          </a:p>
        </p:txBody>
      </p:sp>
    </p:spTree>
    <p:extLst>
      <p:ext uri="{BB962C8B-B14F-4D97-AF65-F5344CB8AC3E}">
        <p14:creationId xmlns="" xmlns:p14="http://schemas.microsoft.com/office/powerpoint/2010/main" val="3511970610"/>
      </p:ext>
    </p:extLst>
  </p:cSld>
  <p:clrMapOvr>
    <a:masterClrMapping/>
  </p:clrMapOvr>
  <p:transition>
    <p:pull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CPU utilization </a:t>
            </a:r>
            <a:r>
              <a:rPr kumimoji="1" lang="en-US" altLang="en-US" sz="1800" kern="0" dirty="0">
                <a:solidFill>
                  <a:srgbClr val="000000"/>
                </a:solidFill>
                <a:latin typeface="Helvetica"/>
                <a:ea typeface="MS PGothic" pitchFamily="34" charset="-128"/>
              </a:rPr>
              <a:t>– keep the CPU as busy as possible</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Throughput</a:t>
            </a:r>
            <a:r>
              <a:rPr kumimoji="1" lang="en-US" altLang="en-US" sz="1800" kern="0" dirty="0">
                <a:solidFill>
                  <a:srgbClr val="000000"/>
                </a:solidFill>
                <a:latin typeface="Helvetica"/>
                <a:ea typeface="MS PGothic" pitchFamily="34" charset="-128"/>
              </a:rPr>
              <a:t> – # of processes that complete their execution per time unit</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Turnaround time </a:t>
            </a:r>
            <a:r>
              <a:rPr kumimoji="1" lang="en-US" altLang="en-US" sz="1800" kern="0" dirty="0">
                <a:solidFill>
                  <a:srgbClr val="000000"/>
                </a:solidFill>
                <a:latin typeface="Helvetica"/>
                <a:ea typeface="MS PGothic" pitchFamily="34" charset="-128"/>
              </a:rPr>
              <a:t>– amount of time to execute a particular process</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Waiting time </a:t>
            </a:r>
            <a:r>
              <a:rPr kumimoji="1" lang="en-US" altLang="en-US" sz="1800" kern="0" dirty="0">
                <a:solidFill>
                  <a:srgbClr val="000000"/>
                </a:solidFill>
                <a:latin typeface="Helvetica"/>
                <a:ea typeface="MS PGothic" pitchFamily="34" charset="-128"/>
              </a:rPr>
              <a:t>– amount of time a process has been waiting in the ready queue</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b="1" kern="0" dirty="0">
                <a:solidFill>
                  <a:srgbClr val="000000"/>
                </a:solidFill>
                <a:latin typeface="Helvetica"/>
                <a:ea typeface="MS PGothic" pitchFamily="34" charset="-128"/>
              </a:rPr>
              <a:t>Response time </a:t>
            </a:r>
            <a:r>
              <a:rPr kumimoji="1" lang="en-US" altLang="en-US" sz="1800" kern="0" dirty="0">
                <a:solidFill>
                  <a:srgbClr val="000000"/>
                </a:solidFill>
                <a:latin typeface="Helvetica"/>
                <a:ea typeface="MS PGothic" pitchFamily="34" charset="-128"/>
              </a:rPr>
              <a:t>– amount of time it takes from when a request was submitted until the first response is produced, not output  (for time-sharing environment)</a:t>
            </a:r>
          </a:p>
          <a:p>
            <a:endParaRPr lang="en-IN" dirty="0"/>
          </a:p>
        </p:txBody>
      </p:sp>
      <p:sp>
        <p:nvSpPr>
          <p:cNvPr id="3" name="Rectangle 2"/>
          <p:cNvSpPr>
            <a:spLocks noGrp="1" noChangeArrowheads="1"/>
          </p:cNvSpPr>
          <p:nvPr/>
        </p:nvSpPr>
        <p:spPr bwMode="auto">
          <a:xfrm>
            <a:off x="609600" y="838200"/>
            <a:ext cx="76962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Scheduling Criteria</a:t>
            </a:r>
          </a:p>
        </p:txBody>
      </p:sp>
    </p:spTree>
    <p:extLst>
      <p:ext uri="{BB962C8B-B14F-4D97-AF65-F5344CB8AC3E}">
        <p14:creationId xmlns="" xmlns:p14="http://schemas.microsoft.com/office/powerpoint/2010/main" val="1648601561"/>
      </p:ext>
    </p:extLst>
  </p:cSld>
  <p:clrMapOvr>
    <a:masterClrMapping/>
  </p:clrMapOvr>
  <p:transition>
    <p:pull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Max CPU utilization</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Max throughput</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Min turnaround time </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Min waiting time </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Min response time</a:t>
            </a:r>
          </a:p>
          <a:p>
            <a:endParaRPr lang="en-IN" dirty="0"/>
          </a:p>
        </p:txBody>
      </p:sp>
      <p:sp>
        <p:nvSpPr>
          <p:cNvPr id="3" name="Rectangle 2"/>
          <p:cNvSpPr>
            <a:spLocks noGrp="1" noChangeArrowheads="1"/>
          </p:cNvSpPr>
          <p:nvPr/>
        </p:nvSpPr>
        <p:spPr bwMode="auto">
          <a:xfrm>
            <a:off x="609600" y="838200"/>
            <a:ext cx="7513637"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800" dirty="0" smtClean="0">
                <a:solidFill>
                  <a:schemeClr val="accent2"/>
                </a:solidFill>
              </a:rPr>
              <a:t>Scheduling Algorithm Optimization Criteria</a:t>
            </a:r>
          </a:p>
        </p:txBody>
      </p:sp>
    </p:spTree>
    <p:extLst>
      <p:ext uri="{BB962C8B-B14F-4D97-AF65-F5344CB8AC3E}">
        <p14:creationId xmlns="" xmlns:p14="http://schemas.microsoft.com/office/powerpoint/2010/main" val="4255236841"/>
      </p:ext>
    </p:extLst>
  </p:cSld>
  <p:clrMapOvr>
    <a:masterClrMapping/>
  </p:clrMapOvr>
  <p:transition>
    <p:pull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573088" y="914400"/>
            <a:ext cx="79978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400" dirty="0" smtClean="0">
                <a:solidFill>
                  <a:schemeClr val="accent2"/>
                </a:solidFill>
              </a:rPr>
              <a:t>First- Come, First-Served (FCFS) Scheduling</a:t>
            </a:r>
          </a:p>
        </p:txBody>
      </p:sp>
      <p:sp>
        <p:nvSpPr>
          <p:cNvPr id="8" name="Rectangle 7"/>
          <p:cNvSpPr>
            <a:spLocks noGrp="1" noChangeArrowheads="1"/>
          </p:cNvSpPr>
          <p:nvPr/>
        </p:nvSpPr>
        <p:spPr bwMode="auto">
          <a:xfrm>
            <a:off x="788987" y="1752600"/>
            <a:ext cx="7566025"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None/>
              <a:tabLst>
                <a:tab pos="3028950" algn="ctr"/>
                <a:tab pos="4633913" algn="ctr"/>
              </a:tabLst>
              <a:defRPr/>
            </a:pPr>
            <a:r>
              <a:rPr kumimoji="1" lang="en-US" altLang="en-US" sz="1600" b="0" i="0" u="none" strike="noStrike" kern="0" cap="none" spc="0" normalizeH="0" baseline="0" noProof="0" smtClean="0">
                <a:ln>
                  <a:noFill/>
                </a:ln>
                <a:solidFill>
                  <a:srgbClr val="000000"/>
                </a:solidFill>
                <a:effectLst/>
                <a:uLnTx/>
                <a:uFillTx/>
                <a:latin typeface="Helvetica"/>
                <a:ea typeface="MS PGothic" pitchFamily="34" charset="-128"/>
              </a:rPr>
              <a:t>		</a:t>
            </a:r>
            <a:r>
              <a:rPr kumimoji="1" lang="en-US" altLang="en-US" sz="1800" b="0" i="0" u="sng" strike="noStrike" kern="0" cap="none" spc="0" normalizeH="0" baseline="0" noProof="0" smtClean="0">
                <a:ln>
                  <a:noFill/>
                </a:ln>
                <a:solidFill>
                  <a:srgbClr val="000000"/>
                </a:solidFill>
                <a:effectLst/>
                <a:uLnTx/>
                <a:uFillTx/>
                <a:latin typeface="Helvetica"/>
                <a:ea typeface="MS PGothic" pitchFamily="34" charset="-128"/>
              </a:rPr>
              <a:t>Process</a:t>
            </a:r>
            <a: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t>	</a:t>
            </a:r>
            <a:r>
              <a:rPr kumimoji="1" lang="en-US" altLang="en-US" sz="1800" b="0" i="0" u="sng" strike="noStrike" kern="0" cap="none" spc="0" normalizeH="0" baseline="0" noProof="0" smtClean="0">
                <a:ln>
                  <a:noFill/>
                </a:ln>
                <a:solidFill>
                  <a:srgbClr val="000000"/>
                </a:solidFill>
                <a:effectLst/>
                <a:uLnTx/>
                <a:uFillTx/>
                <a:latin typeface="Helvetica"/>
                <a:ea typeface="MS PGothic" pitchFamily="34" charset="-128"/>
              </a:rPr>
              <a:t>Burst Time	</a:t>
            </a: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None/>
              <a:tabLst>
                <a:tab pos="3028950" algn="ctr"/>
                <a:tab pos="4633913" algn="ctr"/>
              </a:tabLst>
              <a:defRPr/>
            </a:pPr>
            <a: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t>		 </a:t>
            </a:r>
            <a:r>
              <a:rPr kumimoji="1" lang="en-US" altLang="en-US" sz="1800" b="0" i="1" u="none" strike="noStrike" kern="0" cap="none" spc="0" normalizeH="0" baseline="0" noProof="0" smtClean="0">
                <a:ln>
                  <a:noFill/>
                </a:ln>
                <a:solidFill>
                  <a:srgbClr val="000000"/>
                </a:solidFill>
                <a:effectLst/>
                <a:uLnTx/>
                <a:uFillTx/>
                <a:latin typeface="Helvetica"/>
                <a:ea typeface="MS PGothic" pitchFamily="34" charset="-128"/>
              </a:rPr>
              <a:t>P</a:t>
            </a:r>
            <a:r>
              <a:rPr kumimoji="1" lang="en-US" altLang="en-US" sz="1800" b="0" i="1" u="none" strike="noStrike" kern="0" cap="none" spc="0" normalizeH="0" baseline="-25000" noProof="0" smtClean="0">
                <a:ln>
                  <a:noFill/>
                </a:ln>
                <a:solidFill>
                  <a:srgbClr val="000000"/>
                </a:solidFill>
                <a:effectLst/>
                <a:uLnTx/>
                <a:uFillTx/>
                <a:latin typeface="Helvetica"/>
                <a:ea typeface="MS PGothic" pitchFamily="34" charset="-128"/>
              </a:rPr>
              <a:t>1</a:t>
            </a:r>
            <a: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t>	24</a:t>
            </a: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None/>
              <a:tabLst>
                <a:tab pos="3028950" algn="ctr"/>
                <a:tab pos="4633913" algn="ctr"/>
              </a:tabLst>
              <a:defRPr/>
            </a:pPr>
            <a: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t>		 </a:t>
            </a:r>
            <a:r>
              <a:rPr kumimoji="1" lang="en-US" altLang="en-US" sz="1800" b="0" i="1" u="none" strike="noStrike" kern="0" cap="none" spc="0" normalizeH="0" baseline="0" noProof="0" smtClean="0">
                <a:ln>
                  <a:noFill/>
                </a:ln>
                <a:solidFill>
                  <a:srgbClr val="000000"/>
                </a:solidFill>
                <a:effectLst/>
                <a:uLnTx/>
                <a:uFillTx/>
                <a:latin typeface="Helvetica"/>
                <a:ea typeface="MS PGothic" pitchFamily="34" charset="-128"/>
              </a:rPr>
              <a:t>P</a:t>
            </a:r>
            <a:r>
              <a:rPr kumimoji="1" lang="en-US" altLang="en-US" sz="1800" b="0" i="1" u="none" strike="noStrike" kern="0" cap="none" spc="0" normalizeH="0" baseline="-25000" noProof="0" smtClean="0">
                <a:ln>
                  <a:noFill/>
                </a:ln>
                <a:solidFill>
                  <a:srgbClr val="000000"/>
                </a:solidFill>
                <a:effectLst/>
                <a:uLnTx/>
                <a:uFillTx/>
                <a:latin typeface="Helvetica"/>
                <a:ea typeface="MS PGothic" pitchFamily="34" charset="-128"/>
              </a:rPr>
              <a:t>2</a:t>
            </a:r>
            <a: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t> 	3</a:t>
            </a: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None/>
              <a:tabLst>
                <a:tab pos="3028950" algn="ctr"/>
                <a:tab pos="4633913" algn="ctr"/>
              </a:tabLst>
              <a:defRPr/>
            </a:pPr>
            <a: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t>		 </a:t>
            </a:r>
            <a:r>
              <a:rPr kumimoji="1" lang="en-US" altLang="en-US" sz="1800" b="0" i="1" u="none" strike="noStrike" kern="0" cap="none" spc="0" normalizeH="0" baseline="0" noProof="0" smtClean="0">
                <a:ln>
                  <a:noFill/>
                </a:ln>
                <a:solidFill>
                  <a:srgbClr val="000000"/>
                </a:solidFill>
                <a:effectLst/>
                <a:uLnTx/>
                <a:uFillTx/>
                <a:latin typeface="Helvetica"/>
                <a:ea typeface="MS PGothic" pitchFamily="34" charset="-128"/>
              </a:rPr>
              <a:t>P</a:t>
            </a:r>
            <a:r>
              <a:rPr kumimoji="1" lang="en-US" altLang="en-US" sz="1800" b="0" i="1" u="none" strike="noStrike" kern="0" cap="none" spc="0" normalizeH="0" baseline="-25000" noProof="0" smtClean="0">
                <a:ln>
                  <a:noFill/>
                </a:ln>
                <a:solidFill>
                  <a:srgbClr val="000000"/>
                </a:solidFill>
                <a:effectLst/>
                <a:uLnTx/>
                <a:uFillTx/>
                <a:latin typeface="Helvetica"/>
                <a:ea typeface="MS PGothic" pitchFamily="34" charset="-128"/>
              </a:rPr>
              <a:t>3	 </a:t>
            </a:r>
            <a: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t>3</a:t>
            </a:r>
            <a:r>
              <a:rPr kumimoji="1" lang="en-US" altLang="en-US" sz="1800" b="0" i="1" u="none" strike="noStrike" kern="0" cap="none" spc="0" normalizeH="0" baseline="-25000" noProof="0" smtClean="0">
                <a:ln>
                  <a:noFill/>
                </a:ln>
                <a:solidFill>
                  <a:srgbClr val="000000"/>
                </a:solidFill>
                <a:effectLst/>
                <a:uLnTx/>
                <a:uFillTx/>
                <a:latin typeface="Helvetica"/>
                <a:ea typeface="MS PGothic" pitchFamily="34" charset="-128"/>
              </a:rPr>
              <a:t> </a:t>
            </a: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Char char="n"/>
              <a:tabLst>
                <a:tab pos="3028950" algn="ctr"/>
                <a:tab pos="4633913" algn="ctr"/>
              </a:tabLst>
              <a:defRPr/>
            </a:pPr>
            <a: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t>Suppose that the processes arrive in the order: </a:t>
            </a:r>
            <a:r>
              <a:rPr kumimoji="1" lang="en-US" altLang="en-US" sz="1800" b="0" i="1" u="none" strike="noStrike" kern="0" cap="none" spc="0" normalizeH="0" baseline="0" noProof="0" smtClean="0">
                <a:ln>
                  <a:noFill/>
                </a:ln>
                <a:solidFill>
                  <a:srgbClr val="000000"/>
                </a:solidFill>
                <a:effectLst/>
                <a:uLnTx/>
                <a:uFillTx/>
                <a:latin typeface="Helvetica"/>
                <a:ea typeface="MS PGothic" pitchFamily="34" charset="-128"/>
              </a:rPr>
              <a:t>P</a:t>
            </a:r>
            <a:r>
              <a:rPr kumimoji="1" lang="en-US" altLang="en-US" sz="1800" b="0" i="1" u="none" strike="noStrike" kern="0" cap="none" spc="0" normalizeH="0" baseline="-25000" noProof="0" smtClean="0">
                <a:ln>
                  <a:noFill/>
                </a:ln>
                <a:solidFill>
                  <a:srgbClr val="000000"/>
                </a:solidFill>
                <a:effectLst/>
                <a:uLnTx/>
                <a:uFillTx/>
                <a:latin typeface="Helvetica"/>
                <a:ea typeface="MS PGothic" pitchFamily="34" charset="-128"/>
              </a:rPr>
              <a:t>1</a:t>
            </a:r>
            <a: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t> , </a:t>
            </a:r>
            <a:r>
              <a:rPr kumimoji="1" lang="en-US" altLang="en-US" sz="1800" b="0" i="1" u="none" strike="noStrike" kern="0" cap="none" spc="0" normalizeH="0" baseline="0" noProof="0" smtClean="0">
                <a:ln>
                  <a:noFill/>
                </a:ln>
                <a:solidFill>
                  <a:srgbClr val="000000"/>
                </a:solidFill>
                <a:effectLst/>
                <a:uLnTx/>
                <a:uFillTx/>
                <a:latin typeface="Helvetica"/>
                <a:ea typeface="MS PGothic" pitchFamily="34" charset="-128"/>
              </a:rPr>
              <a:t>P</a:t>
            </a:r>
            <a:r>
              <a:rPr kumimoji="1" lang="en-US" altLang="en-US" sz="1800" b="0" i="1" u="none" strike="noStrike" kern="0" cap="none" spc="0" normalizeH="0" baseline="-25000" noProof="0" smtClean="0">
                <a:ln>
                  <a:noFill/>
                </a:ln>
                <a:solidFill>
                  <a:srgbClr val="000000"/>
                </a:solidFill>
                <a:effectLst/>
                <a:uLnTx/>
                <a:uFillTx/>
                <a:latin typeface="Helvetica"/>
                <a:ea typeface="MS PGothic" pitchFamily="34" charset="-128"/>
              </a:rPr>
              <a:t>2</a:t>
            </a:r>
            <a: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t> , </a:t>
            </a:r>
            <a:r>
              <a:rPr kumimoji="1" lang="en-US" altLang="en-US" sz="1800" b="0" i="1" u="none" strike="noStrike" kern="0" cap="none" spc="0" normalizeH="0" baseline="0" noProof="0" smtClean="0">
                <a:ln>
                  <a:noFill/>
                </a:ln>
                <a:solidFill>
                  <a:srgbClr val="000000"/>
                </a:solidFill>
                <a:effectLst/>
                <a:uLnTx/>
                <a:uFillTx/>
                <a:latin typeface="Helvetica"/>
                <a:ea typeface="MS PGothic" pitchFamily="34" charset="-128"/>
              </a:rPr>
              <a:t>P</a:t>
            </a:r>
            <a:r>
              <a:rPr kumimoji="1" lang="en-US" altLang="en-US" sz="1800" b="0" i="1" u="none" strike="noStrike" kern="0" cap="none" spc="0" normalizeH="0" baseline="-25000" noProof="0" smtClean="0">
                <a:ln>
                  <a:noFill/>
                </a:ln>
                <a:solidFill>
                  <a:srgbClr val="000000"/>
                </a:solidFill>
                <a:effectLst/>
                <a:uLnTx/>
                <a:uFillTx/>
                <a:latin typeface="Helvetica"/>
                <a:ea typeface="MS PGothic" pitchFamily="34" charset="-128"/>
              </a:rPr>
              <a:t>3  </a:t>
            </a:r>
            <a:br>
              <a:rPr kumimoji="1" lang="en-US" altLang="en-US" sz="1800" b="0" i="1" u="none" strike="noStrike" kern="0" cap="none" spc="0" normalizeH="0" baseline="-25000" noProof="0" smtClean="0">
                <a:ln>
                  <a:noFill/>
                </a:ln>
                <a:solidFill>
                  <a:srgbClr val="000000"/>
                </a:solidFill>
                <a:effectLst/>
                <a:uLnTx/>
                <a:uFillTx/>
                <a:latin typeface="Helvetica"/>
                <a:ea typeface="MS PGothic" pitchFamily="34" charset="-128"/>
              </a:rPr>
            </a:br>
            <a: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t>The Gantt Chart for the schedule is:</a:t>
            </a:r>
            <a:b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br>
            <a:r>
              <a:rPr kumimoji="1" lang="en-US" altLang="en-US" sz="1600" b="0" i="0" u="none" strike="noStrike" kern="0" cap="none" spc="0" normalizeH="0" baseline="0" noProof="0" smtClean="0">
                <a:ln>
                  <a:noFill/>
                </a:ln>
                <a:solidFill>
                  <a:srgbClr val="000000"/>
                </a:solidFill>
                <a:effectLst/>
                <a:uLnTx/>
                <a:uFillTx/>
                <a:latin typeface="Helvetica"/>
                <a:ea typeface="MS PGothic" pitchFamily="34" charset="-128"/>
              </a:rPr>
              <a:t/>
            </a:r>
            <a:br>
              <a:rPr kumimoji="1" lang="en-US" altLang="en-US" sz="1600" b="0" i="0" u="none" strike="noStrike" kern="0" cap="none" spc="0" normalizeH="0" baseline="0" noProof="0" smtClean="0">
                <a:ln>
                  <a:noFill/>
                </a:ln>
                <a:solidFill>
                  <a:srgbClr val="000000"/>
                </a:solidFill>
                <a:effectLst/>
                <a:uLnTx/>
                <a:uFillTx/>
                <a:latin typeface="Helvetica"/>
                <a:ea typeface="MS PGothic" pitchFamily="34" charset="-128"/>
              </a:rPr>
            </a:br>
            <a:r>
              <a:rPr kumimoji="1" lang="en-US" altLang="en-US" sz="1600" b="0" i="0" u="none" strike="noStrike" kern="0" cap="none" spc="0" normalizeH="0" baseline="0" noProof="0" smtClean="0">
                <a:ln>
                  <a:noFill/>
                </a:ln>
                <a:solidFill>
                  <a:srgbClr val="000000"/>
                </a:solidFill>
                <a:effectLst/>
                <a:uLnTx/>
                <a:uFillTx/>
                <a:latin typeface="Helvetica"/>
                <a:ea typeface="MS PGothic" pitchFamily="34" charset="-128"/>
              </a:rPr>
              <a:t/>
            </a:r>
            <a:br>
              <a:rPr kumimoji="1" lang="en-US" altLang="en-US" sz="1600" b="0" i="0" u="none" strike="noStrike" kern="0" cap="none" spc="0" normalizeH="0" baseline="0" noProof="0" smtClean="0">
                <a:ln>
                  <a:noFill/>
                </a:ln>
                <a:solidFill>
                  <a:srgbClr val="000000"/>
                </a:solidFill>
                <a:effectLst/>
                <a:uLnTx/>
                <a:uFillTx/>
                <a:latin typeface="Helvetica"/>
                <a:ea typeface="MS PGothic" pitchFamily="34" charset="-128"/>
              </a:rPr>
            </a:br>
            <a:r>
              <a:rPr kumimoji="1" lang="en-US" altLang="en-US" sz="1600" b="0" i="0" u="none" strike="noStrike" kern="0" cap="none" spc="0" normalizeH="0" baseline="0" noProof="0" smtClean="0">
                <a:ln>
                  <a:noFill/>
                </a:ln>
                <a:solidFill>
                  <a:srgbClr val="000000"/>
                </a:solidFill>
                <a:effectLst/>
                <a:uLnTx/>
                <a:uFillTx/>
                <a:latin typeface="Helvetica"/>
                <a:ea typeface="MS PGothic" pitchFamily="34" charset="-128"/>
              </a:rPr>
              <a:t/>
            </a:r>
            <a:br>
              <a:rPr kumimoji="1" lang="en-US" altLang="en-US" sz="1600" b="0" i="0" u="none" strike="noStrike" kern="0" cap="none" spc="0" normalizeH="0" baseline="0" noProof="0" smtClean="0">
                <a:ln>
                  <a:noFill/>
                </a:ln>
                <a:solidFill>
                  <a:srgbClr val="000000"/>
                </a:solidFill>
                <a:effectLst/>
                <a:uLnTx/>
                <a:uFillTx/>
                <a:latin typeface="Helvetica"/>
                <a:ea typeface="MS PGothic" pitchFamily="34" charset="-128"/>
              </a:rPr>
            </a:br>
            <a:r>
              <a:rPr kumimoji="1" lang="en-US" altLang="en-US" sz="1600" b="0" i="0" u="none" strike="noStrike" kern="0" cap="none" spc="0" normalizeH="0" baseline="0" noProof="0" smtClean="0">
                <a:ln>
                  <a:noFill/>
                </a:ln>
                <a:solidFill>
                  <a:srgbClr val="000000"/>
                </a:solidFill>
                <a:effectLst/>
                <a:uLnTx/>
                <a:uFillTx/>
                <a:latin typeface="Helvetica"/>
                <a:ea typeface="MS PGothic" pitchFamily="34" charset="-128"/>
              </a:rPr>
              <a:t/>
            </a:r>
            <a:br>
              <a:rPr kumimoji="1" lang="en-US" altLang="en-US" sz="1600" b="0" i="0" u="none" strike="noStrike" kern="0" cap="none" spc="0" normalizeH="0" baseline="0" noProof="0" smtClean="0">
                <a:ln>
                  <a:noFill/>
                </a:ln>
                <a:solidFill>
                  <a:srgbClr val="000000"/>
                </a:solidFill>
                <a:effectLst/>
                <a:uLnTx/>
                <a:uFillTx/>
                <a:latin typeface="Helvetica"/>
                <a:ea typeface="MS PGothic" pitchFamily="34" charset="-128"/>
              </a:rPr>
            </a:br>
            <a:endParaRPr kumimoji="1" lang="en-US" altLang="en-US" sz="1600" b="0" i="0" u="none" strike="noStrike" kern="0" cap="none" spc="0" normalizeH="0" baseline="0" noProof="0" smtClean="0">
              <a:ln>
                <a:noFill/>
              </a:ln>
              <a:solidFill>
                <a:srgbClr val="000000"/>
              </a:solidFill>
              <a:effectLst/>
              <a:uLnTx/>
              <a:uFillTx/>
              <a:latin typeface="Helvetica"/>
              <a:ea typeface="MS PGothic" pitchFamily="34" charset="-128"/>
            </a:endParaRP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None/>
              <a:tabLst>
                <a:tab pos="3028950" algn="ctr"/>
                <a:tab pos="4633913" algn="ctr"/>
              </a:tabLst>
              <a:defRPr/>
            </a:pPr>
            <a:endParaRPr kumimoji="1" lang="en-US" altLang="en-US" sz="1600" b="0" i="0" u="none" strike="noStrike" kern="0" cap="none" spc="0" normalizeH="0" baseline="0" noProof="0" smtClean="0">
              <a:ln>
                <a:noFill/>
              </a:ln>
              <a:solidFill>
                <a:srgbClr val="000000"/>
              </a:solidFill>
              <a:effectLst/>
              <a:uLnTx/>
              <a:uFillTx/>
              <a:latin typeface="Helvetica"/>
              <a:ea typeface="MS PGothic" pitchFamily="34" charset="-128"/>
            </a:endParaRP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Char char="n"/>
              <a:tabLst>
                <a:tab pos="3028950" algn="ctr"/>
                <a:tab pos="4633913" algn="ctr"/>
              </a:tabLst>
              <a:defRPr/>
            </a:pPr>
            <a: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t>Waiting time for </a:t>
            </a:r>
            <a:r>
              <a:rPr kumimoji="1" lang="en-US" altLang="en-US" sz="1800" b="0" i="1" u="none" strike="noStrike" kern="0" cap="none" spc="0" normalizeH="0" baseline="0" noProof="0" smtClean="0">
                <a:ln>
                  <a:noFill/>
                </a:ln>
                <a:solidFill>
                  <a:srgbClr val="000000"/>
                </a:solidFill>
                <a:effectLst/>
                <a:uLnTx/>
                <a:uFillTx/>
                <a:latin typeface="Helvetica"/>
                <a:ea typeface="MS PGothic" pitchFamily="34" charset="-128"/>
              </a:rPr>
              <a:t>P</a:t>
            </a:r>
            <a:r>
              <a:rPr kumimoji="1" lang="en-US" altLang="en-US" sz="1800" b="0" i="1" u="none" strike="noStrike" kern="0" cap="none" spc="0" normalizeH="0" baseline="-25000" noProof="0" smtClean="0">
                <a:ln>
                  <a:noFill/>
                </a:ln>
                <a:solidFill>
                  <a:srgbClr val="000000"/>
                </a:solidFill>
                <a:effectLst/>
                <a:uLnTx/>
                <a:uFillTx/>
                <a:latin typeface="Helvetica"/>
                <a:ea typeface="MS PGothic" pitchFamily="34" charset="-128"/>
              </a:rPr>
              <a:t>1</a:t>
            </a:r>
            <a: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t>  = 0; </a:t>
            </a:r>
            <a:r>
              <a:rPr kumimoji="1" lang="en-US" altLang="en-US" sz="1800" b="0" i="1" u="none" strike="noStrike" kern="0" cap="none" spc="0" normalizeH="0" baseline="0" noProof="0" smtClean="0">
                <a:ln>
                  <a:noFill/>
                </a:ln>
                <a:solidFill>
                  <a:srgbClr val="000000"/>
                </a:solidFill>
                <a:effectLst/>
                <a:uLnTx/>
                <a:uFillTx/>
                <a:latin typeface="Helvetica"/>
                <a:ea typeface="MS PGothic" pitchFamily="34" charset="-128"/>
              </a:rPr>
              <a:t>P</a:t>
            </a:r>
            <a:r>
              <a:rPr kumimoji="1" lang="en-US" altLang="en-US" sz="1800" b="0" i="1" u="none" strike="noStrike" kern="0" cap="none" spc="0" normalizeH="0" baseline="-25000" noProof="0" smtClean="0">
                <a:ln>
                  <a:noFill/>
                </a:ln>
                <a:solidFill>
                  <a:srgbClr val="000000"/>
                </a:solidFill>
                <a:effectLst/>
                <a:uLnTx/>
                <a:uFillTx/>
                <a:latin typeface="Helvetica"/>
                <a:ea typeface="MS PGothic" pitchFamily="34" charset="-128"/>
              </a:rPr>
              <a:t>2</a:t>
            </a:r>
            <a: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t>  = 24; </a:t>
            </a:r>
            <a:r>
              <a:rPr kumimoji="1" lang="en-US" altLang="en-US" sz="1800" b="0" i="1" u="none" strike="noStrike" kern="0" cap="none" spc="0" normalizeH="0" baseline="0" noProof="0" smtClean="0">
                <a:ln>
                  <a:noFill/>
                </a:ln>
                <a:solidFill>
                  <a:srgbClr val="000000"/>
                </a:solidFill>
                <a:effectLst/>
                <a:uLnTx/>
                <a:uFillTx/>
                <a:latin typeface="Helvetica"/>
                <a:ea typeface="MS PGothic" pitchFamily="34" charset="-128"/>
              </a:rPr>
              <a:t>P</a:t>
            </a:r>
            <a:r>
              <a:rPr kumimoji="1" lang="en-US" altLang="en-US" sz="1800" b="0" i="1" u="none" strike="noStrike" kern="0" cap="none" spc="0" normalizeH="0" baseline="-25000" noProof="0" smtClean="0">
                <a:ln>
                  <a:noFill/>
                </a:ln>
                <a:solidFill>
                  <a:srgbClr val="000000"/>
                </a:solidFill>
                <a:effectLst/>
                <a:uLnTx/>
                <a:uFillTx/>
                <a:latin typeface="Helvetica"/>
                <a:ea typeface="MS PGothic" pitchFamily="34" charset="-128"/>
              </a:rPr>
              <a:t>3 </a:t>
            </a:r>
            <a: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t>= 27</a:t>
            </a: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pitchFamily="-84" charset="2"/>
              <a:buChar char="n"/>
              <a:tabLst>
                <a:tab pos="3028950" algn="ctr"/>
                <a:tab pos="4633913" algn="ctr"/>
              </a:tabLst>
              <a:defRPr/>
            </a:pPr>
            <a:r>
              <a:rPr kumimoji="1" lang="en-US" altLang="en-US" sz="1800" b="0" i="0" u="none" strike="noStrike" kern="0" cap="none" spc="0" normalizeH="0" baseline="0" noProof="0" smtClean="0">
                <a:ln>
                  <a:noFill/>
                </a:ln>
                <a:solidFill>
                  <a:srgbClr val="000000"/>
                </a:solidFill>
                <a:effectLst/>
                <a:uLnTx/>
                <a:uFillTx/>
                <a:latin typeface="Helvetica"/>
                <a:ea typeface="MS PGothic" pitchFamily="34" charset="-128"/>
              </a:rPr>
              <a:t>Average waiting time:  (0 + 24 + 27)/3 = 17</a:t>
            </a:r>
          </a:p>
        </p:txBody>
      </p:sp>
      <p:pic>
        <p:nvPicPr>
          <p:cNvPr id="9" name="Picture 8"/>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90600" y="3829844"/>
            <a:ext cx="6954838" cy="801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43187838"/>
      </p:ext>
    </p:extLst>
  </p:cSld>
  <p:clrMapOvr>
    <a:masterClrMapping/>
  </p:clrMapOvr>
  <p:transition>
    <p:pull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None/>
              <a:tabLst>
                <a:tab pos="3649345" algn="ctr"/>
              </a:tabLst>
              <a:defRPr/>
            </a:pPr>
            <a:r>
              <a:rPr kumimoji="1" lang="en-US" altLang="en-US" sz="1800" kern="0" dirty="0">
                <a:solidFill>
                  <a:srgbClr val="000000"/>
                </a:solidFill>
                <a:latin typeface="Helvetica"/>
                <a:ea typeface="MS PGothic" pitchFamily="34" charset="-128"/>
              </a:rPr>
              <a:t>Suppose that the processes arrive in the order:</a:t>
            </a:r>
          </a:p>
          <a:p>
            <a:pPr lvl="0" eaLnBrk="0" fontAlgn="base" hangingPunct="0">
              <a:spcBef>
                <a:spcPct val="35000"/>
              </a:spcBef>
              <a:spcAft>
                <a:spcPct val="0"/>
              </a:spcAft>
              <a:buClr>
                <a:srgbClr val="993300"/>
              </a:buClr>
              <a:buSzPct val="90000"/>
              <a:buNone/>
              <a:tabLst>
                <a:tab pos="3649345" algn="ctr"/>
              </a:tabLst>
              <a:defRPr/>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2</a:t>
            </a:r>
            <a:r>
              <a:rPr kumimoji="1" lang="en-US" altLang="en-US" sz="1800" kern="0" dirty="0">
                <a:solidFill>
                  <a:srgbClr val="000000"/>
                </a:solidFill>
                <a:latin typeface="Helvetica"/>
                <a:ea typeface="MS PGothic" pitchFamily="34" charset="-128"/>
              </a:rPr>
              <a:t> ,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3</a:t>
            </a:r>
            <a:r>
              <a:rPr kumimoji="1" lang="en-US" altLang="en-US" sz="1800" kern="0" dirty="0">
                <a:solidFill>
                  <a:srgbClr val="000000"/>
                </a:solidFill>
                <a:latin typeface="Helvetica"/>
                <a:ea typeface="MS PGothic" pitchFamily="34" charset="-128"/>
              </a:rPr>
              <a:t> ,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1</a:t>
            </a:r>
            <a:r>
              <a:rPr kumimoji="1" lang="en-US" altLang="en-US" sz="1800" kern="0" dirty="0">
                <a:solidFill>
                  <a:srgbClr val="000000"/>
                </a:solidFill>
                <a:latin typeface="Helvetica"/>
                <a:ea typeface="MS PGothic" pitchFamily="34" charset="-128"/>
              </a:rPr>
              <a:t> </a:t>
            </a:r>
          </a:p>
          <a:p>
            <a:pPr lvl="0" eaLnBrk="0" fontAlgn="base" hangingPunct="0">
              <a:spcBef>
                <a:spcPct val="35000"/>
              </a:spcBef>
              <a:spcAft>
                <a:spcPct val="0"/>
              </a:spcAft>
              <a:buClr>
                <a:srgbClr val="993300"/>
              </a:buClr>
              <a:buSzPct val="90000"/>
              <a:buFont typeface="Monotype Sorts" pitchFamily="-84" charset="2"/>
              <a:buChar char="n"/>
              <a:tabLst>
                <a:tab pos="3649345" algn="ctr"/>
              </a:tabLst>
              <a:defRPr/>
            </a:pPr>
            <a:r>
              <a:rPr kumimoji="1" lang="en-US" altLang="en-US" sz="1800" kern="0" dirty="0">
                <a:solidFill>
                  <a:srgbClr val="000000"/>
                </a:solidFill>
                <a:latin typeface="Helvetica"/>
                <a:ea typeface="MS PGothic" pitchFamily="34" charset="-128"/>
              </a:rPr>
              <a:t>The Gantt chart for the schedule is:</a:t>
            </a:r>
            <a:br>
              <a:rPr kumimoji="1" lang="en-US" altLang="en-US" sz="1800" kern="0" dirty="0">
                <a:solidFill>
                  <a:srgbClr val="000000"/>
                </a:solidFill>
                <a:latin typeface="Helvetica"/>
                <a:ea typeface="MS PGothic" pitchFamily="34" charset="-128"/>
              </a:rPr>
            </a:b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3649345" algn="ctr"/>
              </a:tabLst>
              <a:defRPr/>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3649345" algn="ctr"/>
              </a:tabLst>
              <a:defRPr/>
            </a:pPr>
            <a:endParaRPr kumimoji="1" lang="en-US" altLang="en-US" sz="1800" kern="0" dirty="0">
              <a:solidFill>
                <a:srgbClr val="000000"/>
              </a:solidFill>
              <a:latin typeface="Helvetica"/>
              <a:ea typeface="MS PGothic" pitchFamily="34" charset="-128"/>
            </a:endParaRPr>
          </a:p>
          <a:p>
            <a:pPr marL="0" lvl="0" indent="0" eaLnBrk="0" fontAlgn="base" hangingPunct="0">
              <a:spcBef>
                <a:spcPct val="35000"/>
              </a:spcBef>
              <a:spcAft>
                <a:spcPct val="0"/>
              </a:spcAft>
              <a:buClr>
                <a:srgbClr val="993300"/>
              </a:buClr>
              <a:buSzPct val="90000"/>
              <a:buNone/>
              <a:tabLst>
                <a:tab pos="3649345" algn="ctr"/>
              </a:tabLst>
              <a:defRPr/>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3649345" algn="ctr"/>
              </a:tabLst>
              <a:defRPr/>
            </a:pPr>
            <a:r>
              <a:rPr kumimoji="1" lang="en-US" altLang="en-US" sz="1800" kern="0" dirty="0">
                <a:solidFill>
                  <a:srgbClr val="000000"/>
                </a:solidFill>
                <a:latin typeface="Helvetica"/>
                <a:ea typeface="MS PGothic" pitchFamily="34" charset="-128"/>
              </a:rPr>
              <a:t>Waiting time for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1 </a:t>
            </a:r>
            <a:r>
              <a:rPr kumimoji="1" lang="en-US" altLang="en-US" sz="1800" i="1" kern="0" dirty="0">
                <a:solidFill>
                  <a:srgbClr val="000000"/>
                </a:solidFill>
                <a:latin typeface="Helvetica"/>
                <a:ea typeface="MS PGothic" pitchFamily="34" charset="-128"/>
              </a:rPr>
              <a:t>=</a:t>
            </a:r>
            <a:r>
              <a:rPr kumimoji="1" lang="en-US" altLang="en-US" sz="1800" kern="0" dirty="0">
                <a:solidFill>
                  <a:srgbClr val="000000"/>
                </a:solidFill>
                <a:latin typeface="Helvetica"/>
                <a:ea typeface="MS PGothic" pitchFamily="34" charset="-128"/>
              </a:rPr>
              <a:t> 6</a:t>
            </a:r>
            <a:r>
              <a:rPr kumimoji="1" lang="en-US" altLang="en-US" sz="1800" i="1" kern="0" dirty="0">
                <a:solidFill>
                  <a:srgbClr val="000000"/>
                </a:solidFill>
                <a:latin typeface="Helvetica"/>
                <a:ea typeface="MS PGothic" pitchFamily="34" charset="-128"/>
              </a:rPr>
              <a:t>;</a:t>
            </a:r>
            <a:r>
              <a:rPr kumimoji="1" lang="en-US" altLang="en-US" sz="1800" i="1" kern="0" baseline="-2500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2</a:t>
            </a:r>
            <a:r>
              <a:rPr kumimoji="1" lang="en-US" altLang="en-US" sz="1800" kern="0" dirty="0">
                <a:solidFill>
                  <a:srgbClr val="000000"/>
                </a:solidFill>
                <a:latin typeface="Helvetica"/>
                <a:ea typeface="MS PGothic" pitchFamily="34" charset="-128"/>
              </a:rPr>
              <a:t> = 0</a:t>
            </a:r>
            <a:r>
              <a:rPr kumimoji="1" lang="en-US" altLang="en-US" sz="1800" i="1" kern="0" baseline="-2500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3 </a:t>
            </a:r>
            <a:r>
              <a:rPr kumimoji="1" lang="en-US" altLang="en-US" sz="1800" i="1" kern="0" dirty="0">
                <a:solidFill>
                  <a:srgbClr val="000000"/>
                </a:solidFill>
                <a:latin typeface="Helvetica"/>
                <a:ea typeface="MS PGothic" pitchFamily="34" charset="-128"/>
              </a:rPr>
              <a:t>= </a:t>
            </a:r>
            <a:r>
              <a:rPr kumimoji="1" lang="en-US" altLang="en-US" sz="1800" kern="0" dirty="0">
                <a:solidFill>
                  <a:srgbClr val="000000"/>
                </a:solidFill>
                <a:latin typeface="Helvetica"/>
                <a:ea typeface="MS PGothic" pitchFamily="34" charset="-128"/>
              </a:rPr>
              <a:t>3</a:t>
            </a:r>
            <a:endParaRPr kumimoji="1" lang="en-US" altLang="en-US" sz="1800" i="1"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3649345" algn="ctr"/>
              </a:tabLst>
              <a:defRPr/>
            </a:pPr>
            <a:r>
              <a:rPr kumimoji="1" lang="en-US" altLang="en-US" sz="1800" kern="0" dirty="0">
                <a:solidFill>
                  <a:srgbClr val="000000"/>
                </a:solidFill>
                <a:latin typeface="Helvetica"/>
                <a:ea typeface="MS PGothic" pitchFamily="34" charset="-128"/>
              </a:rPr>
              <a:t>Average waiting time:   (6 + 0 + 3)/3 = 3</a:t>
            </a:r>
          </a:p>
          <a:p>
            <a:pPr lvl="0" eaLnBrk="0" fontAlgn="base" hangingPunct="0">
              <a:spcBef>
                <a:spcPct val="35000"/>
              </a:spcBef>
              <a:spcAft>
                <a:spcPct val="0"/>
              </a:spcAft>
              <a:buClr>
                <a:srgbClr val="993300"/>
              </a:buClr>
              <a:buSzPct val="90000"/>
              <a:buFont typeface="Monotype Sorts" pitchFamily="-84" charset="2"/>
              <a:buChar char="n"/>
              <a:tabLst>
                <a:tab pos="3649345" algn="ctr"/>
              </a:tabLst>
              <a:defRPr/>
            </a:pPr>
            <a:r>
              <a:rPr kumimoji="1" lang="en-US" altLang="en-US" sz="1800" kern="0" dirty="0">
                <a:solidFill>
                  <a:srgbClr val="000000"/>
                </a:solidFill>
                <a:latin typeface="Helvetica"/>
                <a:ea typeface="MS PGothic" pitchFamily="34" charset="-128"/>
              </a:rPr>
              <a:t>Much better than previous case</a:t>
            </a:r>
          </a:p>
          <a:p>
            <a:pPr lvl="0" eaLnBrk="0" fontAlgn="base" hangingPunct="0">
              <a:spcBef>
                <a:spcPct val="35000"/>
              </a:spcBef>
              <a:spcAft>
                <a:spcPct val="0"/>
              </a:spcAft>
              <a:buClr>
                <a:srgbClr val="993300"/>
              </a:buClr>
              <a:buSzPct val="90000"/>
              <a:buFont typeface="Monotype Sorts" pitchFamily="-84" charset="2"/>
              <a:buChar char="n"/>
              <a:tabLst>
                <a:tab pos="3649345" algn="ctr"/>
              </a:tabLst>
              <a:defRPr/>
            </a:pPr>
            <a:r>
              <a:rPr kumimoji="1" lang="en-US" altLang="en-US" sz="1800" b="1" kern="0" dirty="0">
                <a:solidFill>
                  <a:srgbClr val="3366FF"/>
                </a:solidFill>
                <a:latin typeface="Helvetica"/>
                <a:ea typeface="MS PGothic" pitchFamily="34" charset="-128"/>
              </a:rPr>
              <a:t>Convoy effect </a:t>
            </a:r>
            <a:r>
              <a:rPr kumimoji="1" lang="en-US" altLang="en-US" sz="1800" kern="0" dirty="0">
                <a:solidFill>
                  <a:srgbClr val="000000"/>
                </a:solidFill>
                <a:latin typeface="Helvetica"/>
                <a:ea typeface="MS PGothic" pitchFamily="34" charset="-128"/>
              </a:rPr>
              <a:t>- short process behind long process</a:t>
            </a:r>
          </a:p>
          <a:p>
            <a:pPr lvl="1" eaLnBrk="0" fontAlgn="base" hangingPunct="0">
              <a:spcBef>
                <a:spcPct val="35000"/>
              </a:spcBef>
              <a:spcAft>
                <a:spcPct val="0"/>
              </a:spcAft>
              <a:buClr>
                <a:srgbClr val="CC6600"/>
              </a:buClr>
              <a:buSzPct val="80000"/>
              <a:buFont typeface="Monotype Sorts" pitchFamily="-84" charset="2"/>
              <a:buChar char="l"/>
              <a:tabLst>
                <a:tab pos="3649345" algn="ctr"/>
              </a:tabLst>
              <a:defRPr/>
            </a:pPr>
            <a:r>
              <a:rPr kumimoji="1" lang="en-US" altLang="en-US" sz="1800" kern="0" dirty="0">
                <a:solidFill>
                  <a:srgbClr val="000000"/>
                </a:solidFill>
                <a:latin typeface="Helvetica"/>
                <a:ea typeface="MS PGothic" pitchFamily="34" charset="-128"/>
              </a:rPr>
              <a:t>Consider one CPU-bound and many I/O-bound processes</a:t>
            </a:r>
          </a:p>
          <a:p>
            <a:endParaRPr lang="en-IN" dirty="0"/>
          </a:p>
        </p:txBody>
      </p:sp>
      <p:sp>
        <p:nvSpPr>
          <p:cNvPr id="3" name="Rectangle 2"/>
          <p:cNvSpPr>
            <a:spLocks noGrp="1" noChangeArrowheads="1"/>
          </p:cNvSpPr>
          <p:nvPr/>
        </p:nvSpPr>
        <p:spPr bwMode="auto">
          <a:xfrm>
            <a:off x="733580" y="838200"/>
            <a:ext cx="7704137"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FCFS Scheduling (Cont.)</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10444" y="3026568"/>
            <a:ext cx="7123113" cy="80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031094610"/>
      </p:ext>
    </p:extLst>
  </p:cSld>
  <p:clrMapOvr>
    <a:masterClrMapping/>
  </p:clrMapOvr>
  <p:transition>
    <p:pull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Associate with each process the length of its next CPU burst</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 Use these lengths to schedule the process with the shortest time</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SJF is optimal – gives minimum average waiting time for a given set of processes</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The difficulty is knowing the length of the next CPU request</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Could ask the user</a:t>
            </a:r>
          </a:p>
          <a:p>
            <a:endParaRPr lang="en-IN" dirty="0"/>
          </a:p>
        </p:txBody>
      </p:sp>
      <p:sp>
        <p:nvSpPr>
          <p:cNvPr id="4" name="Rectangle 3"/>
          <p:cNvSpPr>
            <a:spLocks noGrp="1" noChangeArrowheads="1"/>
          </p:cNvSpPr>
          <p:nvPr/>
        </p:nvSpPr>
        <p:spPr bwMode="auto">
          <a:xfrm>
            <a:off x="533400" y="838200"/>
            <a:ext cx="7704137"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Shortest-Job-First (SJF) Scheduling</a:t>
            </a:r>
          </a:p>
        </p:txBody>
      </p:sp>
    </p:spTree>
    <p:extLst>
      <p:ext uri="{BB962C8B-B14F-4D97-AF65-F5344CB8AC3E}">
        <p14:creationId xmlns="" xmlns:p14="http://schemas.microsoft.com/office/powerpoint/2010/main" val="1514334999"/>
      </p:ext>
    </p:extLst>
  </p:cSld>
  <p:clrMapOvr>
    <a:masterClrMapping/>
  </p:clrMapOvr>
  <p:transition>
    <p:pull dir="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600200"/>
            <a:ext cx="8229600" cy="4525963"/>
          </a:xfrm>
        </p:spPr>
        <p:txBody>
          <a:bodyPr/>
          <a:lstStyle/>
          <a:p>
            <a:pPr lvl="0" eaLnBrk="0" fontAlgn="base" hangingPunct="0">
              <a:spcBef>
                <a:spcPct val="35000"/>
              </a:spcBef>
              <a:spcAft>
                <a:spcPct val="0"/>
              </a:spcAft>
              <a:buClr>
                <a:srgbClr val="993300"/>
              </a:buClr>
              <a:buSzPct val="90000"/>
              <a:buNone/>
              <a:tabLst>
                <a:tab pos="1600200" algn="ctr"/>
                <a:tab pos="3251200" algn="ctr"/>
                <a:tab pos="5140325" algn="ctr"/>
              </a:tabLst>
            </a:pPr>
            <a:r>
              <a:rPr kumimoji="1" lang="en-US" altLang="en-US" sz="1800" kern="0" dirty="0">
                <a:solidFill>
                  <a:srgbClr val="000000"/>
                </a:solidFill>
                <a:latin typeface="Helvetica"/>
                <a:ea typeface="MS PGothic" pitchFamily="34" charset="-128"/>
              </a:rPr>
              <a:t>	      	                </a:t>
            </a:r>
            <a:r>
              <a:rPr kumimoji="1" lang="en-US" altLang="en-US" sz="1800" u="sng" kern="0" dirty="0" err="1">
                <a:solidFill>
                  <a:srgbClr val="000000"/>
                </a:solidFill>
                <a:latin typeface="Helvetica"/>
                <a:ea typeface="MS PGothic" pitchFamily="34" charset="-128"/>
              </a:rPr>
              <a:t>Process</a:t>
            </a:r>
            <a:r>
              <a:rPr kumimoji="1" lang="en-US" altLang="en-US" sz="1800" u="sng" kern="0" dirty="0" err="1">
                <a:solidFill>
                  <a:srgbClr val="FFFFFF"/>
                </a:solidFill>
                <a:latin typeface="Helvetica"/>
                <a:ea typeface="MS PGothic" pitchFamily="34" charset="-128"/>
              </a:rPr>
              <a:t>Arriva</a:t>
            </a:r>
            <a:r>
              <a:rPr kumimoji="1" lang="en-US" altLang="en-US" sz="1800" u="sng" kern="0" dirty="0">
                <a:solidFill>
                  <a:srgbClr val="FFFFFF"/>
                </a:solidFill>
                <a:latin typeface="Helvetica"/>
                <a:ea typeface="MS PGothic" pitchFamily="34" charset="-128"/>
              </a:rPr>
              <a:t>	l Time</a:t>
            </a:r>
            <a:r>
              <a:rPr kumimoji="1" lang="en-US" altLang="en-US" sz="1800" kern="0" dirty="0">
                <a:solidFill>
                  <a:srgbClr val="000000"/>
                </a:solidFill>
                <a:latin typeface="Helvetica"/>
                <a:ea typeface="MS PGothic" pitchFamily="34" charset="-128"/>
              </a:rPr>
              <a:t>	</a:t>
            </a:r>
            <a:r>
              <a:rPr kumimoji="1" lang="en-US" altLang="en-US" sz="1800" u="sng" kern="0" dirty="0">
                <a:solidFill>
                  <a:srgbClr val="000000"/>
                </a:solidFill>
                <a:latin typeface="Helvetica"/>
                <a:ea typeface="MS PGothic" pitchFamily="34" charset="-128"/>
              </a:rPr>
              <a:t>Burst Time</a:t>
            </a: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None/>
              <a:tabLst>
                <a:tab pos="1600200" algn="ctr"/>
                <a:tab pos="3251200" algn="ctr"/>
                <a:tab pos="5140325"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1</a:t>
            </a:r>
            <a:r>
              <a:rPr kumimoji="1" lang="en-US" altLang="en-US" sz="1800" kern="0" dirty="0">
                <a:solidFill>
                  <a:srgbClr val="000000"/>
                </a:solidFill>
                <a:latin typeface="Helvetica"/>
                <a:ea typeface="MS PGothic" pitchFamily="34" charset="-128"/>
              </a:rPr>
              <a:t>	</a:t>
            </a:r>
            <a:r>
              <a:rPr kumimoji="1" lang="en-US" altLang="en-US" sz="1800" kern="0" dirty="0">
                <a:solidFill>
                  <a:srgbClr val="FFFFFF"/>
                </a:solidFill>
                <a:latin typeface="Helvetica"/>
                <a:ea typeface="MS PGothic" pitchFamily="34" charset="-128"/>
              </a:rPr>
              <a:t>0.0</a:t>
            </a:r>
            <a:r>
              <a:rPr kumimoji="1" lang="en-US" altLang="en-US" sz="1800" kern="0" dirty="0">
                <a:solidFill>
                  <a:srgbClr val="000000"/>
                </a:solidFill>
                <a:latin typeface="Helvetica"/>
                <a:ea typeface="MS PGothic" pitchFamily="34" charset="-128"/>
              </a:rPr>
              <a:t>	6</a:t>
            </a:r>
          </a:p>
          <a:p>
            <a:pPr lvl="0" eaLnBrk="0" fontAlgn="base" hangingPunct="0">
              <a:spcBef>
                <a:spcPct val="35000"/>
              </a:spcBef>
              <a:spcAft>
                <a:spcPct val="0"/>
              </a:spcAft>
              <a:buClr>
                <a:srgbClr val="993300"/>
              </a:buClr>
              <a:buSzPct val="90000"/>
              <a:buNone/>
              <a:tabLst>
                <a:tab pos="1600200" algn="ctr"/>
                <a:tab pos="3251200" algn="ctr"/>
                <a:tab pos="5140325"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2 	</a:t>
            </a:r>
            <a:r>
              <a:rPr kumimoji="1" lang="en-US" altLang="en-US" sz="1800" kern="0" dirty="0">
                <a:solidFill>
                  <a:srgbClr val="FFFFFF"/>
                </a:solidFill>
                <a:latin typeface="Helvetica"/>
                <a:ea typeface="MS PGothic" pitchFamily="34" charset="-128"/>
              </a:rPr>
              <a:t>2.0</a:t>
            </a:r>
            <a:r>
              <a:rPr kumimoji="1" lang="en-US" altLang="en-US" sz="1800" kern="0" dirty="0">
                <a:solidFill>
                  <a:srgbClr val="000000"/>
                </a:solidFill>
                <a:latin typeface="Helvetica"/>
                <a:ea typeface="MS PGothic" pitchFamily="34" charset="-128"/>
              </a:rPr>
              <a:t>	8</a:t>
            </a:r>
          </a:p>
          <a:p>
            <a:pPr lvl="0" eaLnBrk="0" fontAlgn="base" hangingPunct="0">
              <a:spcBef>
                <a:spcPct val="35000"/>
              </a:spcBef>
              <a:spcAft>
                <a:spcPct val="0"/>
              </a:spcAft>
              <a:buClr>
                <a:srgbClr val="993300"/>
              </a:buClr>
              <a:buSzPct val="90000"/>
              <a:buNone/>
              <a:tabLst>
                <a:tab pos="1600200" algn="ctr"/>
                <a:tab pos="3251200" algn="ctr"/>
                <a:tab pos="5140325"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3</a:t>
            </a:r>
            <a:r>
              <a:rPr kumimoji="1" lang="en-US" altLang="en-US" sz="1800" kern="0" dirty="0">
                <a:solidFill>
                  <a:srgbClr val="000000"/>
                </a:solidFill>
                <a:latin typeface="Helvetica"/>
                <a:ea typeface="MS PGothic" pitchFamily="34" charset="-128"/>
              </a:rPr>
              <a:t>	</a:t>
            </a:r>
            <a:r>
              <a:rPr kumimoji="1" lang="en-US" altLang="en-US" sz="1800" kern="0" dirty="0">
                <a:solidFill>
                  <a:srgbClr val="FFFFFF"/>
                </a:solidFill>
                <a:latin typeface="Helvetica"/>
                <a:ea typeface="MS PGothic" pitchFamily="34" charset="-128"/>
              </a:rPr>
              <a:t>4.0</a:t>
            </a:r>
            <a:r>
              <a:rPr kumimoji="1" lang="en-US" altLang="en-US" sz="1800" kern="0" dirty="0">
                <a:solidFill>
                  <a:srgbClr val="000000"/>
                </a:solidFill>
                <a:latin typeface="Helvetica"/>
                <a:ea typeface="MS PGothic" pitchFamily="34" charset="-128"/>
              </a:rPr>
              <a:t>	7</a:t>
            </a:r>
          </a:p>
          <a:p>
            <a:pPr lvl="0" eaLnBrk="0" fontAlgn="base" hangingPunct="0">
              <a:spcBef>
                <a:spcPct val="35000"/>
              </a:spcBef>
              <a:spcAft>
                <a:spcPct val="0"/>
              </a:spcAft>
              <a:buClr>
                <a:srgbClr val="993300"/>
              </a:buClr>
              <a:buSzPct val="90000"/>
              <a:buNone/>
              <a:tabLst>
                <a:tab pos="1600200" algn="ctr"/>
                <a:tab pos="3251200" algn="ctr"/>
                <a:tab pos="5140325"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4</a:t>
            </a:r>
            <a:r>
              <a:rPr kumimoji="1" lang="en-US" altLang="en-US" sz="1800" kern="0" dirty="0">
                <a:solidFill>
                  <a:srgbClr val="000000"/>
                </a:solidFill>
                <a:latin typeface="Helvetica"/>
                <a:ea typeface="MS PGothic" pitchFamily="34" charset="-128"/>
              </a:rPr>
              <a:t>	</a:t>
            </a:r>
            <a:r>
              <a:rPr kumimoji="1" lang="en-US" altLang="en-US" sz="1800" kern="0" dirty="0">
                <a:solidFill>
                  <a:srgbClr val="FFFFFF"/>
                </a:solidFill>
                <a:latin typeface="Helvetica"/>
                <a:ea typeface="MS PGothic" pitchFamily="34" charset="-128"/>
              </a:rPr>
              <a:t>5.0</a:t>
            </a:r>
            <a:r>
              <a:rPr kumimoji="1" lang="en-US" altLang="en-US" sz="1800" kern="0" dirty="0">
                <a:solidFill>
                  <a:srgbClr val="000000"/>
                </a:solidFill>
                <a:latin typeface="Helvetica"/>
                <a:ea typeface="MS PGothic" pitchFamily="34" charset="-128"/>
              </a:rPr>
              <a:t>	3</a:t>
            </a:r>
          </a:p>
          <a:p>
            <a:pPr lvl="0" eaLnBrk="0" fontAlgn="base" hangingPunct="0">
              <a:spcBef>
                <a:spcPct val="35000"/>
              </a:spcBef>
              <a:spcAft>
                <a:spcPct val="0"/>
              </a:spcAft>
              <a:buClr>
                <a:srgbClr val="993300"/>
              </a:buClr>
              <a:buSzPct val="90000"/>
              <a:buNone/>
              <a:tabLst>
                <a:tab pos="1600200" algn="ctr"/>
                <a:tab pos="3251200" algn="ctr"/>
                <a:tab pos="5140325" algn="ctr"/>
              </a:tabLst>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1600200" algn="ctr"/>
                <a:tab pos="3251200" algn="ctr"/>
                <a:tab pos="5140325" algn="ctr"/>
              </a:tabLst>
            </a:pPr>
            <a:r>
              <a:rPr kumimoji="1" lang="en-US" altLang="en-US" sz="1800" kern="0" dirty="0">
                <a:solidFill>
                  <a:srgbClr val="000000"/>
                </a:solidFill>
                <a:latin typeface="Helvetica"/>
                <a:ea typeface="MS PGothic" pitchFamily="34" charset="-128"/>
              </a:rPr>
              <a:t>SJF scheduling chart</a:t>
            </a:r>
          </a:p>
          <a:p>
            <a:pPr lvl="0" eaLnBrk="0" fontAlgn="base" hangingPunct="0">
              <a:spcBef>
                <a:spcPct val="35000"/>
              </a:spcBef>
              <a:spcAft>
                <a:spcPct val="0"/>
              </a:spcAft>
              <a:buClr>
                <a:srgbClr val="993300"/>
              </a:buClr>
              <a:buSzPct val="90000"/>
              <a:buFont typeface="Monotype Sorts" pitchFamily="-84" charset="2"/>
              <a:buChar char="n"/>
              <a:tabLst>
                <a:tab pos="1600200" algn="ctr"/>
                <a:tab pos="3251200" algn="ctr"/>
                <a:tab pos="5140325" algn="ctr"/>
              </a:tabLst>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1600200" algn="ctr"/>
                <a:tab pos="3251200" algn="ctr"/>
                <a:tab pos="5140325" algn="ctr"/>
              </a:tabLst>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1600200" algn="ctr"/>
                <a:tab pos="3251200" algn="ctr"/>
                <a:tab pos="5140325" algn="ctr"/>
              </a:tabLst>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None/>
              <a:tabLst>
                <a:tab pos="1600200" algn="ctr"/>
                <a:tab pos="3251200" algn="ctr"/>
                <a:tab pos="5140325" algn="ctr"/>
              </a:tabLst>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1600200" algn="ctr"/>
                <a:tab pos="3251200" algn="ctr"/>
                <a:tab pos="5140325" algn="ctr"/>
              </a:tabLst>
            </a:pPr>
            <a:r>
              <a:rPr kumimoji="1" lang="en-US" altLang="en-US" sz="1800" kern="0" dirty="0">
                <a:solidFill>
                  <a:srgbClr val="000000"/>
                </a:solidFill>
                <a:latin typeface="Helvetica"/>
                <a:ea typeface="MS PGothic" pitchFamily="34" charset="-128"/>
              </a:rPr>
              <a:t>Average waiting time = (3 + 16 + 9 + 0) / 4 = 7</a:t>
            </a:r>
            <a:endParaRPr kumimoji="1" lang="en-US" altLang="en-US" sz="1800" i="1" kern="0" baseline="-2500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457200" y="838200"/>
            <a:ext cx="8229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Example of SJF</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90600" y="4267200"/>
            <a:ext cx="6796087" cy="895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837196387"/>
      </p:ext>
    </p:extLst>
  </p:cSld>
  <p:clrMapOvr>
    <a:masterClrMapping/>
  </p:clrMapOvr>
  <p:transition>
    <p:pull dir="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defRPr/>
            </a:pPr>
            <a:r>
              <a:rPr kumimoji="1" lang="en-US" altLang="en-US" sz="1800" kern="0" dirty="0">
                <a:solidFill>
                  <a:srgbClr val="000000"/>
                </a:solidFill>
                <a:latin typeface="Helvetica"/>
                <a:ea typeface="MS PGothic" pitchFamily="34" charset="-128"/>
              </a:rPr>
              <a:t>Can only estimate the length – should be similar to the previous one</a:t>
            </a:r>
          </a:p>
          <a:p>
            <a:pPr lvl="1" eaLnBrk="0" fontAlgn="base" hangingPunct="0">
              <a:spcBef>
                <a:spcPct val="35000"/>
              </a:spcBef>
              <a:spcAft>
                <a:spcPct val="0"/>
              </a:spcAft>
              <a:buClr>
                <a:srgbClr val="CC6600"/>
              </a:buClr>
              <a:buSzPct val="80000"/>
              <a:buFont typeface="Monotype Sorts" pitchFamily="-84" charset="2"/>
              <a:buChar char="l"/>
              <a:defRPr/>
            </a:pPr>
            <a:r>
              <a:rPr kumimoji="1" lang="en-US" altLang="en-US" sz="1800" kern="0" dirty="0">
                <a:solidFill>
                  <a:srgbClr val="000000"/>
                </a:solidFill>
                <a:latin typeface="Helvetica"/>
                <a:ea typeface="MS PGothic" pitchFamily="34" charset="-128"/>
              </a:rPr>
              <a:t>Then pick process with shortest predicted next CPU burst</a:t>
            </a:r>
          </a:p>
          <a:p>
            <a:pPr lvl="0" eaLnBrk="0" fontAlgn="base" hangingPunct="0">
              <a:spcBef>
                <a:spcPct val="35000"/>
              </a:spcBef>
              <a:spcAft>
                <a:spcPct val="0"/>
              </a:spcAft>
              <a:buClr>
                <a:srgbClr val="993300"/>
              </a:buClr>
              <a:buSzPct val="90000"/>
              <a:buFont typeface="Monotype Sorts" pitchFamily="-84" charset="2"/>
              <a:buChar char="n"/>
              <a:defRPr/>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defRPr/>
            </a:pPr>
            <a:r>
              <a:rPr kumimoji="1" lang="en-US" altLang="en-US" sz="1800" kern="0" dirty="0">
                <a:solidFill>
                  <a:srgbClr val="000000"/>
                </a:solidFill>
                <a:latin typeface="Helvetica"/>
                <a:ea typeface="MS PGothic" pitchFamily="34" charset="-128"/>
              </a:rPr>
              <a:t>Can be done by using the length of previous CPU bursts, using exponential averaging</a:t>
            </a:r>
          </a:p>
          <a:p>
            <a:pPr lvl="0" eaLnBrk="0" fontAlgn="base" hangingPunct="0">
              <a:spcBef>
                <a:spcPct val="35000"/>
              </a:spcBef>
              <a:spcAft>
                <a:spcPct val="0"/>
              </a:spcAft>
              <a:buClr>
                <a:srgbClr val="993300"/>
              </a:buClr>
              <a:buSzPct val="90000"/>
              <a:buFont typeface="Monotype Sorts" pitchFamily="-84" charset="2"/>
              <a:buChar char="n"/>
              <a:defRPr/>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defRPr/>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defRPr/>
            </a:pPr>
            <a:endParaRPr kumimoji="1" lang="en-US" altLang="en-US" sz="1800" kern="0" dirty="0">
              <a:solidFill>
                <a:srgbClr val="000000"/>
              </a:solidFill>
              <a:latin typeface="Helvetica"/>
              <a:ea typeface="MS PGothic" pitchFamily="34" charset="-128"/>
            </a:endParaRPr>
          </a:p>
          <a:p>
            <a:pPr marL="0" lvl="0" indent="0" eaLnBrk="0" fontAlgn="base" hangingPunct="0">
              <a:spcBef>
                <a:spcPct val="35000"/>
              </a:spcBef>
              <a:spcAft>
                <a:spcPct val="0"/>
              </a:spcAft>
              <a:buClr>
                <a:srgbClr val="993300"/>
              </a:buClr>
              <a:buSzPct val="90000"/>
              <a:buNone/>
              <a:defRPr/>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defRPr/>
            </a:pPr>
            <a:r>
              <a:rPr kumimoji="1" lang="en-US" altLang="en-US" sz="1800" kern="0" dirty="0">
                <a:solidFill>
                  <a:srgbClr val="000000"/>
                </a:solidFill>
                <a:latin typeface="Helvetica"/>
                <a:ea typeface="MS PGothic" pitchFamily="34" charset="-128"/>
              </a:rPr>
              <a:t>Commonly, </a:t>
            </a:r>
            <a:r>
              <a:rPr kumimoji="1" lang="en-US" altLang="en-US" sz="1800" kern="0" dirty="0">
                <a:solidFill>
                  <a:srgbClr val="000000"/>
                </a:solidFill>
                <a:latin typeface="Lucida Grande" pitchFamily="-84" charset="0"/>
                <a:ea typeface="MS PGothic" pitchFamily="34" charset="-128"/>
              </a:rPr>
              <a:t>α </a:t>
            </a:r>
            <a:r>
              <a:rPr kumimoji="1" lang="en-US" altLang="en-US" sz="1800" kern="0" dirty="0">
                <a:solidFill>
                  <a:srgbClr val="000000"/>
                </a:solidFill>
                <a:latin typeface="Helvetica"/>
                <a:ea typeface="MS PGothic" pitchFamily="34" charset="-128"/>
              </a:rPr>
              <a:t>set to ½</a:t>
            </a:r>
          </a:p>
          <a:p>
            <a:pPr lvl="0" eaLnBrk="0" fontAlgn="base" hangingPunct="0">
              <a:spcBef>
                <a:spcPct val="35000"/>
              </a:spcBef>
              <a:spcAft>
                <a:spcPct val="0"/>
              </a:spcAft>
              <a:buClr>
                <a:srgbClr val="993300"/>
              </a:buClr>
              <a:buSzPct val="90000"/>
              <a:buFont typeface="Monotype Sorts" pitchFamily="-84" charset="2"/>
              <a:buChar char="n"/>
              <a:defRPr/>
            </a:pPr>
            <a:r>
              <a:rPr kumimoji="1" lang="en-US" altLang="en-US" sz="1800" kern="0" dirty="0">
                <a:solidFill>
                  <a:srgbClr val="000000"/>
                </a:solidFill>
                <a:latin typeface="Helvetica"/>
                <a:ea typeface="MS PGothic" pitchFamily="34" charset="-128"/>
              </a:rPr>
              <a:t>Preemptive version called </a:t>
            </a:r>
            <a:r>
              <a:rPr kumimoji="1" lang="en-US" altLang="en-US" sz="1800" b="1" kern="0" dirty="0">
                <a:solidFill>
                  <a:srgbClr val="3366FF"/>
                </a:solidFill>
                <a:latin typeface="Helvetica"/>
                <a:ea typeface="MS PGothic" pitchFamily="34" charset="-128"/>
              </a:rPr>
              <a:t>shortest-remaining-time-first</a:t>
            </a:r>
          </a:p>
          <a:p>
            <a:pPr lvl="1" eaLnBrk="0" fontAlgn="base" hangingPunct="0">
              <a:spcBef>
                <a:spcPct val="35000"/>
              </a:spcBef>
              <a:spcAft>
                <a:spcPct val="0"/>
              </a:spcAft>
              <a:buClr>
                <a:srgbClr val="CC6600"/>
              </a:buClr>
              <a:buSzPct val="80000"/>
              <a:buNone/>
              <a:defRPr/>
            </a:pPr>
            <a:endParaRPr kumimoji="1" lang="en-US" altLang="en-US" sz="1800" kern="0" dirty="0">
              <a:solidFill>
                <a:srgbClr val="000000"/>
              </a:solidFill>
              <a:latin typeface="Helvetica"/>
              <a:ea typeface="MS PGothic" pitchFamily="34" charset="-128"/>
            </a:endParaRPr>
          </a:p>
          <a:p>
            <a:pPr lvl="1" eaLnBrk="0" fontAlgn="base" hangingPunct="0">
              <a:spcBef>
                <a:spcPct val="35000"/>
              </a:spcBef>
              <a:spcAft>
                <a:spcPct val="0"/>
              </a:spcAft>
              <a:buClr>
                <a:srgbClr val="CC6600"/>
              </a:buClr>
              <a:buSzPct val="80000"/>
              <a:buNone/>
              <a:defRPr/>
            </a:pPr>
            <a:endParaRPr kumimoji="1" lang="en-US" altLang="en-US" sz="1800" kern="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533400" y="762000"/>
            <a:ext cx="7772400" cy="611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Determining Length of Next CPU Burst</a:t>
            </a:r>
          </a:p>
        </p:txBody>
      </p:sp>
      <p:graphicFrame>
        <p:nvGraphicFramePr>
          <p:cNvPr id="4" name="Object 3"/>
          <p:cNvGraphicFramePr>
            <a:graphicFrameLocks noChangeAspect="1"/>
          </p:cNvGraphicFramePr>
          <p:nvPr>
            <p:extLst>
              <p:ext uri="{D42A27DB-BD31-4B8C-83A1-F6EECF244321}">
                <p14:modId xmlns="" xmlns:p14="http://schemas.microsoft.com/office/powerpoint/2010/main" val="24693593"/>
              </p:ext>
            </p:extLst>
          </p:nvPr>
        </p:nvGraphicFramePr>
        <p:xfrm>
          <a:off x="1752600" y="3429000"/>
          <a:ext cx="4427537" cy="1254125"/>
        </p:xfrm>
        <a:graphic>
          <a:graphicData uri="http://schemas.openxmlformats.org/presentationml/2006/ole">
            <p:oleObj spid="_x0000_s1050" name="Equation" r:id="rId3" imgW="2946400" imgH="889000" progId="Equation.3">
              <p:embed/>
            </p:oleObj>
          </a:graphicData>
        </a:graphic>
      </p:graphicFrame>
    </p:spTree>
    <p:extLst>
      <p:ext uri="{BB962C8B-B14F-4D97-AF65-F5344CB8AC3E}">
        <p14:creationId xmlns="" xmlns:p14="http://schemas.microsoft.com/office/powerpoint/2010/main" val="1951896387"/>
      </p:ext>
    </p:extLst>
  </p:cSld>
  <p:clrMapOvr>
    <a:masterClrMapping/>
  </p:clrMapOvr>
  <p:transition>
    <p:pull dir="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a:spLocks noGrp="1" noChangeArrowheads="1"/>
          </p:cNvSpPr>
          <p:nvPr/>
        </p:nvSpPr>
        <p:spPr bwMode="auto">
          <a:xfrm>
            <a:off x="460375" y="762000"/>
            <a:ext cx="8223250"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400" dirty="0" smtClean="0">
                <a:solidFill>
                  <a:schemeClr val="accent2"/>
                </a:solidFill>
              </a:rPr>
              <a:t>Prediction of the Length of the Next CPU Burst</a:t>
            </a:r>
          </a:p>
        </p:txBody>
      </p:sp>
      <p:pic>
        <p:nvPicPr>
          <p:cNvPr id="5" name="Picture 4" descr="6_03.pdf"/>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76400" y="1752600"/>
            <a:ext cx="5387975" cy="4384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412272461"/>
      </p:ext>
    </p:extLst>
  </p:cSld>
  <p:clrMapOvr>
    <a:masterClrMapping/>
  </p:clrMapOvr>
  <p:transition>
    <p:pull dir="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lnSpc>
                <a:spcPct val="90000"/>
              </a:lnSpc>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sym typeface="Symbol" pitchFamily="18" charset="2"/>
              </a:rPr>
              <a:t> =0</a:t>
            </a:r>
          </a:p>
          <a:p>
            <a:pPr lvl="1" eaLnBrk="0" fontAlgn="base" hangingPunct="0">
              <a:lnSpc>
                <a:spcPct val="90000"/>
              </a:lnSpc>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sym typeface="Symbol" pitchFamily="18" charset="2"/>
              </a:rPr>
              <a:t></a:t>
            </a:r>
            <a:r>
              <a:rPr kumimoji="1" lang="en-US" altLang="en-US" sz="1800" kern="0" baseline="-25000" dirty="0">
                <a:solidFill>
                  <a:srgbClr val="000000"/>
                </a:solidFill>
                <a:latin typeface="Helvetica"/>
                <a:ea typeface="MS PGothic" pitchFamily="34" charset="-128"/>
                <a:sym typeface="Symbol" pitchFamily="18" charset="2"/>
              </a:rPr>
              <a:t>n+1</a:t>
            </a:r>
            <a:r>
              <a:rPr kumimoji="1" lang="en-US" altLang="en-US" sz="1800" kern="0" dirty="0">
                <a:solidFill>
                  <a:srgbClr val="000000"/>
                </a:solidFill>
                <a:latin typeface="Helvetica"/>
                <a:ea typeface="MS PGothic" pitchFamily="34" charset="-128"/>
                <a:sym typeface="Symbol" pitchFamily="18" charset="2"/>
              </a:rPr>
              <a:t> = </a:t>
            </a:r>
            <a:r>
              <a:rPr kumimoji="1" lang="en-US" altLang="en-US" sz="1800" kern="0" baseline="-25000" dirty="0">
                <a:solidFill>
                  <a:srgbClr val="000000"/>
                </a:solidFill>
                <a:latin typeface="Helvetica"/>
                <a:ea typeface="MS PGothic" pitchFamily="34" charset="-128"/>
                <a:sym typeface="Symbol" pitchFamily="18" charset="2"/>
              </a:rPr>
              <a:t>n</a:t>
            </a:r>
          </a:p>
          <a:p>
            <a:pPr lvl="1" eaLnBrk="0" fontAlgn="base" hangingPunct="0">
              <a:lnSpc>
                <a:spcPct val="90000"/>
              </a:lnSpc>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sym typeface="Symbol" pitchFamily="18" charset="2"/>
              </a:rPr>
              <a:t>Recent history does not count</a:t>
            </a:r>
          </a:p>
          <a:p>
            <a:pPr lvl="0" eaLnBrk="0" fontAlgn="base" hangingPunct="0">
              <a:lnSpc>
                <a:spcPct val="90000"/>
              </a:lnSpc>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sym typeface="Symbol" pitchFamily="18" charset="2"/>
              </a:rPr>
              <a:t> =1</a:t>
            </a:r>
          </a:p>
          <a:p>
            <a:pPr lvl="1" eaLnBrk="0" fontAlgn="base" hangingPunct="0">
              <a:lnSpc>
                <a:spcPct val="90000"/>
              </a:lnSpc>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sym typeface="Symbol" pitchFamily="18" charset="2"/>
              </a:rPr>
              <a:t> </a:t>
            </a:r>
            <a:r>
              <a:rPr kumimoji="1" lang="en-US" altLang="en-US" sz="1800" kern="0" baseline="-25000" dirty="0">
                <a:solidFill>
                  <a:srgbClr val="000000"/>
                </a:solidFill>
                <a:latin typeface="Helvetica"/>
                <a:ea typeface="MS PGothic" pitchFamily="34" charset="-128"/>
                <a:sym typeface="Symbol" pitchFamily="18" charset="2"/>
              </a:rPr>
              <a:t>n+1</a:t>
            </a:r>
            <a:r>
              <a:rPr kumimoji="1" lang="en-US" altLang="en-US" sz="1800" kern="0" dirty="0">
                <a:solidFill>
                  <a:srgbClr val="000000"/>
                </a:solidFill>
                <a:latin typeface="Helvetica"/>
                <a:ea typeface="MS PGothic" pitchFamily="34" charset="-128"/>
                <a:sym typeface="Symbol" pitchFamily="18" charset="2"/>
              </a:rPr>
              <a:t> =  </a:t>
            </a:r>
            <a:r>
              <a:rPr kumimoji="1" lang="en-US" altLang="en-US" sz="1800" i="1" kern="0" dirty="0" err="1">
                <a:solidFill>
                  <a:srgbClr val="000000"/>
                </a:solidFill>
                <a:latin typeface="Helvetica"/>
                <a:ea typeface="MS PGothic" pitchFamily="34" charset="-128"/>
                <a:sym typeface="Symbol" pitchFamily="18" charset="2"/>
              </a:rPr>
              <a:t>t</a:t>
            </a:r>
            <a:r>
              <a:rPr kumimoji="1" lang="en-US" altLang="en-US" sz="1800" kern="0" baseline="-25000" dirty="0" err="1">
                <a:solidFill>
                  <a:srgbClr val="000000"/>
                </a:solidFill>
                <a:latin typeface="Helvetica"/>
                <a:ea typeface="MS PGothic" pitchFamily="34" charset="-128"/>
                <a:sym typeface="Symbol" pitchFamily="18" charset="2"/>
              </a:rPr>
              <a:t>n</a:t>
            </a:r>
            <a:endParaRPr kumimoji="1" lang="en-US" altLang="en-US" sz="1800" kern="0" baseline="-25000" dirty="0">
              <a:solidFill>
                <a:srgbClr val="000000"/>
              </a:solidFill>
              <a:latin typeface="Helvetica"/>
              <a:ea typeface="MS PGothic" pitchFamily="34" charset="-128"/>
              <a:sym typeface="Symbol" pitchFamily="18" charset="2"/>
            </a:endParaRPr>
          </a:p>
          <a:p>
            <a:pPr lvl="1" eaLnBrk="0" fontAlgn="base" hangingPunct="0">
              <a:lnSpc>
                <a:spcPct val="90000"/>
              </a:lnSpc>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sym typeface="Symbol" pitchFamily="18" charset="2"/>
              </a:rPr>
              <a:t>Only the actual last CPU burst counts</a:t>
            </a:r>
          </a:p>
          <a:p>
            <a:pPr lvl="0" eaLnBrk="0" fontAlgn="base" hangingPunct="0">
              <a:lnSpc>
                <a:spcPct val="90000"/>
              </a:lnSpc>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sym typeface="Symbol" pitchFamily="18" charset="2"/>
              </a:rPr>
              <a:t>If we expand the formula, we get:</a:t>
            </a:r>
          </a:p>
          <a:p>
            <a:pPr marL="1085850" lvl="2" eaLnBrk="0" fontAlgn="base" hangingPunct="0">
              <a:lnSpc>
                <a:spcPct val="90000"/>
              </a:lnSpc>
              <a:spcBef>
                <a:spcPct val="35000"/>
              </a:spcBef>
              <a:spcAft>
                <a:spcPct val="0"/>
              </a:spcAft>
              <a:buClr>
                <a:srgbClr val="009900"/>
              </a:buClr>
              <a:buSzPct val="75000"/>
              <a:buNone/>
            </a:pPr>
            <a:r>
              <a:rPr kumimoji="1" lang="en-US" altLang="en-US" sz="1800" kern="0" dirty="0">
                <a:solidFill>
                  <a:srgbClr val="000000"/>
                </a:solidFill>
                <a:latin typeface="Helvetica"/>
                <a:ea typeface="MS PGothic" pitchFamily="34" charset="-128"/>
                <a:sym typeface="Symbol" pitchFamily="18" charset="2"/>
              </a:rPr>
              <a:t></a:t>
            </a:r>
            <a:r>
              <a:rPr kumimoji="1" lang="en-US" altLang="en-US" sz="1800" i="1" kern="0" baseline="-25000" dirty="0">
                <a:solidFill>
                  <a:srgbClr val="000000"/>
                </a:solidFill>
                <a:latin typeface="Helvetica"/>
                <a:ea typeface="MS PGothic" pitchFamily="34" charset="-128"/>
                <a:sym typeface="Symbol" pitchFamily="18" charset="2"/>
              </a:rPr>
              <a:t>n</a:t>
            </a:r>
            <a:r>
              <a:rPr kumimoji="1" lang="en-US" altLang="en-US" sz="1800" kern="0" baseline="-25000" dirty="0">
                <a:solidFill>
                  <a:srgbClr val="000000"/>
                </a:solidFill>
                <a:latin typeface="Helvetica"/>
                <a:ea typeface="MS PGothic" pitchFamily="34" charset="-128"/>
                <a:sym typeface="Symbol" pitchFamily="18" charset="2"/>
              </a:rPr>
              <a:t>+1</a:t>
            </a:r>
            <a:r>
              <a:rPr kumimoji="1" lang="en-US" altLang="en-US" sz="1800" kern="0" dirty="0">
                <a:solidFill>
                  <a:srgbClr val="000000"/>
                </a:solidFill>
                <a:latin typeface="Helvetica"/>
                <a:ea typeface="MS PGothic" pitchFamily="34" charset="-128"/>
                <a:sym typeface="Symbol" pitchFamily="18" charset="2"/>
              </a:rPr>
              <a:t> =  </a:t>
            </a:r>
            <a:r>
              <a:rPr kumimoji="1" lang="en-US" altLang="en-US" sz="1800" kern="0" dirty="0" err="1">
                <a:solidFill>
                  <a:srgbClr val="000000"/>
                </a:solidFill>
                <a:latin typeface="Helvetica"/>
                <a:ea typeface="MS PGothic" pitchFamily="34" charset="-128"/>
                <a:sym typeface="Symbol" pitchFamily="18" charset="2"/>
              </a:rPr>
              <a:t>t</a:t>
            </a:r>
            <a:r>
              <a:rPr kumimoji="1" lang="en-US" altLang="en-US" sz="1800" i="1" kern="0" baseline="-25000" dirty="0" err="1">
                <a:solidFill>
                  <a:srgbClr val="000000"/>
                </a:solidFill>
                <a:latin typeface="Helvetica"/>
                <a:ea typeface="MS PGothic" pitchFamily="34" charset="-128"/>
                <a:sym typeface="Symbol" pitchFamily="18" charset="2"/>
              </a:rPr>
              <a:t>n</a:t>
            </a:r>
            <a:r>
              <a:rPr kumimoji="1" lang="en-US" altLang="en-US" sz="1800" kern="0" dirty="0">
                <a:solidFill>
                  <a:srgbClr val="000000"/>
                </a:solidFill>
                <a:latin typeface="Helvetica"/>
                <a:ea typeface="MS PGothic" pitchFamily="34" charset="-128"/>
                <a:sym typeface="Symbol" pitchFamily="18" charset="2"/>
              </a:rPr>
              <a:t>+(1</a:t>
            </a:r>
            <a:r>
              <a:rPr kumimoji="1" lang="en-US" altLang="en-US" sz="1800" i="1" kern="0" dirty="0">
                <a:solidFill>
                  <a:srgbClr val="000000"/>
                </a:solidFill>
                <a:latin typeface="Helvetica"/>
                <a:ea typeface="MS PGothic" pitchFamily="34" charset="-128"/>
                <a:sym typeface="Symbol" pitchFamily="18" charset="2"/>
              </a:rPr>
              <a:t> - </a:t>
            </a:r>
            <a:r>
              <a:rPr kumimoji="1" lang="en-US" altLang="en-US" sz="1800" kern="0" dirty="0">
                <a:solidFill>
                  <a:srgbClr val="000000"/>
                </a:solidFill>
                <a:latin typeface="Helvetica"/>
                <a:ea typeface="MS PGothic" pitchFamily="34" charset="-128"/>
                <a:sym typeface="Symbol" pitchFamily="18" charset="2"/>
              </a:rPr>
              <a:t></a:t>
            </a:r>
            <a:r>
              <a:rPr kumimoji="1" lang="en-US" altLang="en-US" sz="1800" i="1" kern="0" dirty="0">
                <a:solidFill>
                  <a:srgbClr val="000000"/>
                </a:solidFill>
                <a:latin typeface="Helvetica"/>
                <a:ea typeface="MS PGothic" pitchFamily="34" charset="-128"/>
                <a:sym typeface="Symbol" pitchFamily="18" charset="2"/>
              </a:rPr>
              <a:t>)</a:t>
            </a:r>
            <a:r>
              <a:rPr kumimoji="1" lang="en-US" altLang="en-US" sz="1800" kern="0" dirty="0">
                <a:solidFill>
                  <a:srgbClr val="000000"/>
                </a:solidFill>
                <a:latin typeface="Helvetica"/>
                <a:ea typeface="MS PGothic" pitchFamily="34" charset="-128"/>
                <a:sym typeface="Symbol" pitchFamily="18" charset="2"/>
              </a:rPr>
              <a:t> </a:t>
            </a:r>
            <a:r>
              <a:rPr kumimoji="1" lang="en-US" altLang="en-US" sz="1800" i="1" kern="0" dirty="0" err="1">
                <a:solidFill>
                  <a:srgbClr val="000000"/>
                </a:solidFill>
                <a:latin typeface="Helvetica"/>
                <a:ea typeface="MS PGothic" pitchFamily="34" charset="-128"/>
                <a:sym typeface="Symbol" pitchFamily="18" charset="2"/>
              </a:rPr>
              <a:t>t</a:t>
            </a:r>
            <a:r>
              <a:rPr kumimoji="1" lang="en-US" altLang="en-US" sz="1800" i="1" kern="0" baseline="-25000" dirty="0" err="1">
                <a:solidFill>
                  <a:srgbClr val="000000"/>
                </a:solidFill>
                <a:latin typeface="Helvetica"/>
                <a:ea typeface="MS PGothic" pitchFamily="34" charset="-128"/>
                <a:sym typeface="Symbol" pitchFamily="18" charset="2"/>
              </a:rPr>
              <a:t>n</a:t>
            </a:r>
            <a:r>
              <a:rPr kumimoji="1" lang="en-US" altLang="en-US" sz="1800" i="1" kern="0" dirty="0">
                <a:solidFill>
                  <a:srgbClr val="000000"/>
                </a:solidFill>
                <a:latin typeface="Helvetica"/>
                <a:ea typeface="MS PGothic" pitchFamily="34" charset="-128"/>
                <a:sym typeface="Symbol" pitchFamily="18" charset="2"/>
              </a:rPr>
              <a:t> </a:t>
            </a:r>
            <a:r>
              <a:rPr kumimoji="1" lang="en-US" altLang="en-US" sz="1800" kern="0" baseline="-25000" dirty="0">
                <a:solidFill>
                  <a:srgbClr val="000000"/>
                </a:solidFill>
                <a:latin typeface="Helvetica"/>
                <a:ea typeface="MS PGothic" pitchFamily="34" charset="-128"/>
                <a:sym typeface="Symbol" pitchFamily="18" charset="2"/>
              </a:rPr>
              <a:t>-1</a:t>
            </a:r>
            <a:r>
              <a:rPr kumimoji="1" lang="en-US" altLang="en-US" sz="1800" i="1" kern="0" baseline="-25000" dirty="0">
                <a:solidFill>
                  <a:srgbClr val="000000"/>
                </a:solidFill>
                <a:latin typeface="Helvetica"/>
                <a:ea typeface="MS PGothic" pitchFamily="34" charset="-128"/>
                <a:sym typeface="Symbol" pitchFamily="18" charset="2"/>
              </a:rPr>
              <a:t> </a:t>
            </a:r>
            <a:r>
              <a:rPr kumimoji="1" lang="en-US" altLang="en-US" sz="1800" kern="0" dirty="0">
                <a:solidFill>
                  <a:srgbClr val="000000"/>
                </a:solidFill>
                <a:latin typeface="Helvetica"/>
                <a:ea typeface="MS PGothic" pitchFamily="34" charset="-128"/>
                <a:sym typeface="Symbol" pitchFamily="18" charset="2"/>
              </a:rPr>
              <a:t>+ …</a:t>
            </a:r>
          </a:p>
          <a:p>
            <a:pPr marL="1085850" lvl="2" eaLnBrk="0" fontAlgn="base" hangingPunct="0">
              <a:lnSpc>
                <a:spcPct val="90000"/>
              </a:lnSpc>
              <a:spcBef>
                <a:spcPct val="35000"/>
              </a:spcBef>
              <a:spcAft>
                <a:spcPct val="0"/>
              </a:spcAft>
              <a:buClr>
                <a:srgbClr val="009900"/>
              </a:buClr>
              <a:buSzPct val="75000"/>
              <a:buNone/>
            </a:pPr>
            <a:r>
              <a:rPr kumimoji="1" lang="en-US" altLang="en-US" sz="1800" kern="0" dirty="0">
                <a:solidFill>
                  <a:srgbClr val="000000"/>
                </a:solidFill>
                <a:latin typeface="Helvetica"/>
                <a:ea typeface="MS PGothic" pitchFamily="34" charset="-128"/>
                <a:sym typeface="Symbol" pitchFamily="18" charset="2"/>
              </a:rPr>
              <a:t>            </a:t>
            </a:r>
            <a:r>
              <a:rPr kumimoji="1" lang="en-US" altLang="en-US" sz="1800" i="1" kern="0" dirty="0">
                <a:solidFill>
                  <a:srgbClr val="000000"/>
                </a:solidFill>
                <a:latin typeface="Helvetica"/>
                <a:ea typeface="MS PGothic" pitchFamily="34" charset="-128"/>
                <a:sym typeface="Symbol" pitchFamily="18" charset="2"/>
              </a:rPr>
              <a:t>+(</a:t>
            </a:r>
            <a:r>
              <a:rPr kumimoji="1" lang="en-US" altLang="en-US" sz="1800" kern="0" dirty="0">
                <a:solidFill>
                  <a:srgbClr val="000000"/>
                </a:solidFill>
                <a:latin typeface="Helvetica"/>
                <a:ea typeface="MS PGothic" pitchFamily="34" charset="-128"/>
                <a:sym typeface="Symbol" pitchFamily="18" charset="2"/>
              </a:rPr>
              <a:t>1 -  </a:t>
            </a:r>
            <a:r>
              <a:rPr kumimoji="1" lang="en-US" altLang="en-US" sz="1800" i="1" kern="0" dirty="0">
                <a:solidFill>
                  <a:srgbClr val="000000"/>
                </a:solidFill>
                <a:latin typeface="Helvetica"/>
                <a:ea typeface="MS PGothic" pitchFamily="34" charset="-128"/>
                <a:sym typeface="Symbol" pitchFamily="18" charset="2"/>
              </a:rPr>
              <a:t>)</a:t>
            </a:r>
            <a:r>
              <a:rPr kumimoji="1" lang="en-US" altLang="en-US" sz="1800" i="1" kern="0" baseline="30000" dirty="0">
                <a:solidFill>
                  <a:srgbClr val="000000"/>
                </a:solidFill>
                <a:latin typeface="Helvetica"/>
                <a:ea typeface="MS PGothic" pitchFamily="34" charset="-128"/>
                <a:sym typeface="Symbol" pitchFamily="18" charset="2"/>
              </a:rPr>
              <a:t>j</a:t>
            </a:r>
            <a:r>
              <a:rPr kumimoji="1" lang="en-US" altLang="en-US" sz="1800" kern="0" baseline="30000" dirty="0">
                <a:solidFill>
                  <a:srgbClr val="000000"/>
                </a:solidFill>
                <a:latin typeface="Helvetica"/>
                <a:ea typeface="MS PGothic" pitchFamily="34" charset="-128"/>
                <a:sym typeface="Symbol" pitchFamily="18" charset="2"/>
              </a:rPr>
              <a:t> </a:t>
            </a:r>
            <a:r>
              <a:rPr kumimoji="1" lang="en-US" altLang="en-US" sz="1800" kern="0" dirty="0">
                <a:solidFill>
                  <a:srgbClr val="000000"/>
                </a:solidFill>
                <a:latin typeface="Helvetica"/>
                <a:ea typeface="MS PGothic" pitchFamily="34" charset="-128"/>
                <a:sym typeface="Symbol" pitchFamily="18" charset="2"/>
              </a:rPr>
              <a:t> </a:t>
            </a:r>
            <a:r>
              <a:rPr kumimoji="1" lang="en-US" altLang="en-US" sz="1800" i="1" kern="0" dirty="0" err="1">
                <a:solidFill>
                  <a:srgbClr val="000000"/>
                </a:solidFill>
                <a:latin typeface="Helvetica"/>
                <a:ea typeface="MS PGothic" pitchFamily="34" charset="-128"/>
                <a:sym typeface="Symbol" pitchFamily="18" charset="2"/>
              </a:rPr>
              <a:t>t</a:t>
            </a:r>
            <a:r>
              <a:rPr kumimoji="1" lang="en-US" altLang="en-US" sz="1800" i="1" kern="0" baseline="-25000" dirty="0" err="1">
                <a:solidFill>
                  <a:srgbClr val="000000"/>
                </a:solidFill>
                <a:latin typeface="Helvetica"/>
                <a:ea typeface="MS PGothic" pitchFamily="34" charset="-128"/>
                <a:sym typeface="Symbol" pitchFamily="18" charset="2"/>
              </a:rPr>
              <a:t>n</a:t>
            </a:r>
            <a:r>
              <a:rPr kumimoji="1" lang="en-US" altLang="en-US" sz="1800" kern="0" dirty="0">
                <a:solidFill>
                  <a:srgbClr val="000000"/>
                </a:solidFill>
                <a:latin typeface="Helvetica"/>
                <a:ea typeface="MS PGothic" pitchFamily="34" charset="-128"/>
                <a:sym typeface="Symbol" pitchFamily="18" charset="2"/>
              </a:rPr>
              <a:t> </a:t>
            </a:r>
            <a:r>
              <a:rPr kumimoji="1" lang="en-US" altLang="en-US" sz="1800" kern="0" baseline="-25000" dirty="0">
                <a:solidFill>
                  <a:srgbClr val="000000"/>
                </a:solidFill>
                <a:latin typeface="Helvetica"/>
                <a:ea typeface="MS PGothic" pitchFamily="34" charset="-128"/>
                <a:sym typeface="Symbol" pitchFamily="18" charset="2"/>
              </a:rPr>
              <a:t>-</a:t>
            </a:r>
            <a:r>
              <a:rPr kumimoji="1" lang="en-US" altLang="en-US" sz="1800" i="1" kern="0" baseline="-25000" dirty="0">
                <a:solidFill>
                  <a:srgbClr val="000000"/>
                </a:solidFill>
                <a:latin typeface="Helvetica"/>
                <a:ea typeface="MS PGothic" pitchFamily="34" charset="-128"/>
                <a:sym typeface="Symbol" pitchFamily="18" charset="2"/>
              </a:rPr>
              <a:t>j</a:t>
            </a:r>
            <a:r>
              <a:rPr kumimoji="1" lang="en-US" altLang="en-US" sz="1800" i="1" kern="0" dirty="0">
                <a:solidFill>
                  <a:srgbClr val="000000"/>
                </a:solidFill>
                <a:latin typeface="Helvetica"/>
                <a:ea typeface="MS PGothic" pitchFamily="34" charset="-128"/>
                <a:sym typeface="Symbol" pitchFamily="18" charset="2"/>
              </a:rPr>
              <a:t> </a:t>
            </a:r>
            <a:r>
              <a:rPr kumimoji="1" lang="en-US" altLang="en-US" sz="1800" kern="0" dirty="0">
                <a:solidFill>
                  <a:srgbClr val="000000"/>
                </a:solidFill>
                <a:latin typeface="Helvetica"/>
                <a:ea typeface="MS PGothic" pitchFamily="34" charset="-128"/>
                <a:sym typeface="Symbol" pitchFamily="18" charset="2"/>
              </a:rPr>
              <a:t>+ …</a:t>
            </a:r>
          </a:p>
          <a:p>
            <a:pPr marL="1085850" lvl="2" eaLnBrk="0" fontAlgn="base" hangingPunct="0">
              <a:lnSpc>
                <a:spcPct val="90000"/>
              </a:lnSpc>
              <a:spcBef>
                <a:spcPct val="35000"/>
              </a:spcBef>
              <a:spcAft>
                <a:spcPct val="0"/>
              </a:spcAft>
              <a:buClr>
                <a:srgbClr val="009900"/>
              </a:buClr>
              <a:buSzPct val="75000"/>
              <a:buNone/>
            </a:pPr>
            <a:r>
              <a:rPr kumimoji="1" lang="en-US" altLang="en-US" sz="1800" kern="0" dirty="0">
                <a:solidFill>
                  <a:srgbClr val="000000"/>
                </a:solidFill>
                <a:latin typeface="Helvetica"/>
                <a:ea typeface="MS PGothic" pitchFamily="34" charset="-128"/>
                <a:sym typeface="Symbol" pitchFamily="18" charset="2"/>
              </a:rPr>
              <a:t>            </a:t>
            </a:r>
            <a:r>
              <a:rPr kumimoji="1" lang="en-US" altLang="en-US" sz="1800" i="1" kern="0" dirty="0">
                <a:solidFill>
                  <a:srgbClr val="000000"/>
                </a:solidFill>
                <a:latin typeface="Helvetica"/>
                <a:ea typeface="MS PGothic" pitchFamily="34" charset="-128"/>
                <a:sym typeface="Symbol" pitchFamily="18" charset="2"/>
              </a:rPr>
              <a:t>+(</a:t>
            </a:r>
            <a:r>
              <a:rPr kumimoji="1" lang="en-US" altLang="en-US" sz="1800" kern="0" dirty="0">
                <a:solidFill>
                  <a:srgbClr val="000000"/>
                </a:solidFill>
                <a:latin typeface="Helvetica"/>
                <a:ea typeface="MS PGothic" pitchFamily="34" charset="-128"/>
                <a:sym typeface="Symbol" pitchFamily="18" charset="2"/>
              </a:rPr>
              <a:t>1 -  </a:t>
            </a:r>
            <a:r>
              <a:rPr kumimoji="1" lang="en-US" altLang="en-US" sz="1800" i="1" kern="0" dirty="0">
                <a:solidFill>
                  <a:srgbClr val="000000"/>
                </a:solidFill>
                <a:latin typeface="Helvetica"/>
                <a:ea typeface="MS PGothic" pitchFamily="34" charset="-128"/>
                <a:sym typeface="Symbol" pitchFamily="18" charset="2"/>
              </a:rPr>
              <a:t>)</a:t>
            </a:r>
            <a:r>
              <a:rPr kumimoji="1" lang="en-US" altLang="en-US" sz="1800" i="1" kern="0" baseline="30000" dirty="0">
                <a:solidFill>
                  <a:srgbClr val="000000"/>
                </a:solidFill>
                <a:latin typeface="Helvetica"/>
                <a:ea typeface="MS PGothic" pitchFamily="34" charset="-128"/>
                <a:sym typeface="Symbol" pitchFamily="18" charset="2"/>
              </a:rPr>
              <a:t>n</a:t>
            </a:r>
            <a:r>
              <a:rPr kumimoji="1" lang="en-US" altLang="en-US" sz="1800" kern="0" baseline="30000" dirty="0">
                <a:solidFill>
                  <a:srgbClr val="000000"/>
                </a:solidFill>
                <a:latin typeface="Helvetica"/>
                <a:ea typeface="MS PGothic" pitchFamily="34" charset="-128"/>
                <a:sym typeface="Symbol" pitchFamily="18" charset="2"/>
              </a:rPr>
              <a:t> +1 </a:t>
            </a:r>
            <a:r>
              <a:rPr kumimoji="1" lang="en-US" altLang="en-US" sz="1800" kern="0" dirty="0">
                <a:solidFill>
                  <a:srgbClr val="000000"/>
                </a:solidFill>
                <a:latin typeface="Helvetica"/>
                <a:ea typeface="MS PGothic" pitchFamily="34" charset="-128"/>
                <a:sym typeface="Symbol" pitchFamily="18" charset="2"/>
              </a:rPr>
              <a:t></a:t>
            </a:r>
            <a:r>
              <a:rPr kumimoji="1" lang="en-US" altLang="en-US" sz="1800" kern="0" baseline="-25000" dirty="0">
                <a:solidFill>
                  <a:srgbClr val="000000"/>
                </a:solidFill>
                <a:latin typeface="Helvetica"/>
                <a:ea typeface="MS PGothic" pitchFamily="34" charset="-128"/>
                <a:sym typeface="Symbol" pitchFamily="18" charset="2"/>
              </a:rPr>
              <a:t>0</a:t>
            </a:r>
            <a:br>
              <a:rPr kumimoji="1" lang="en-US" altLang="en-US" sz="1800" kern="0" baseline="-25000" dirty="0">
                <a:solidFill>
                  <a:srgbClr val="000000"/>
                </a:solidFill>
                <a:latin typeface="Helvetica"/>
                <a:ea typeface="MS PGothic" pitchFamily="34" charset="-128"/>
                <a:sym typeface="Symbol" pitchFamily="18" charset="2"/>
              </a:rPr>
            </a:br>
            <a:endParaRPr kumimoji="1" lang="en-US" altLang="en-US" sz="1800" kern="0" baseline="-25000" dirty="0">
              <a:solidFill>
                <a:srgbClr val="000000"/>
              </a:solidFill>
              <a:latin typeface="Helvetica"/>
              <a:ea typeface="MS PGothic" pitchFamily="34" charset="-128"/>
              <a:sym typeface="Symbol" pitchFamily="18" charset="2"/>
            </a:endParaRPr>
          </a:p>
          <a:p>
            <a:pPr lvl="0" eaLnBrk="0" fontAlgn="base" hangingPunct="0">
              <a:lnSpc>
                <a:spcPct val="90000"/>
              </a:lnSpc>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sym typeface="Symbol" pitchFamily="18" charset="2"/>
              </a:rPr>
              <a:t>Since both  and (1 - ) are less than or equal to 1, each successive term has less weight than its predecessor</a:t>
            </a:r>
          </a:p>
          <a:p>
            <a:pPr lvl="0" eaLnBrk="0" fontAlgn="base" hangingPunct="0">
              <a:lnSpc>
                <a:spcPct val="90000"/>
              </a:lnSpc>
              <a:spcBef>
                <a:spcPct val="35000"/>
              </a:spcBef>
              <a:spcAft>
                <a:spcPct val="0"/>
              </a:spcAft>
              <a:buClr>
                <a:srgbClr val="993300"/>
              </a:buClr>
              <a:buSzPct val="90000"/>
              <a:buNone/>
            </a:pPr>
            <a:endParaRPr kumimoji="1" lang="en-US" altLang="en-US" sz="1800" kern="0" dirty="0">
              <a:solidFill>
                <a:srgbClr val="000000"/>
              </a:solidFill>
              <a:latin typeface="Helvetica"/>
              <a:ea typeface="MS PGothic" pitchFamily="34" charset="-128"/>
              <a:sym typeface="Symbol" pitchFamily="18" charset="2"/>
            </a:endParaRPr>
          </a:p>
          <a:p>
            <a:endParaRPr lang="en-IN" dirty="0"/>
          </a:p>
        </p:txBody>
      </p:sp>
      <p:sp>
        <p:nvSpPr>
          <p:cNvPr id="4" name="Rectangle 3"/>
          <p:cNvSpPr>
            <a:spLocks noGrp="1" noChangeArrowheads="1"/>
          </p:cNvSpPr>
          <p:nvPr/>
        </p:nvSpPr>
        <p:spPr bwMode="auto">
          <a:xfrm>
            <a:off x="609600" y="838200"/>
            <a:ext cx="7451725"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Examples of Exponential Averaging</a:t>
            </a:r>
          </a:p>
        </p:txBody>
      </p:sp>
    </p:spTree>
    <p:extLst>
      <p:ext uri="{BB962C8B-B14F-4D97-AF65-F5344CB8AC3E}">
        <p14:creationId xmlns="" xmlns:p14="http://schemas.microsoft.com/office/powerpoint/2010/main" val="1178840579"/>
      </p:ext>
    </p:extLst>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Consider system of </a:t>
            </a:r>
            <a:r>
              <a:rPr kumimoji="1" lang="en-US" sz="1800" b="1" i="1" kern="0" dirty="0">
                <a:solidFill>
                  <a:schemeClr val="bg1"/>
                </a:solidFill>
                <a:latin typeface="Helvetica"/>
                <a:ea typeface="MS PGothic" pitchFamily="34" charset="-128"/>
              </a:rPr>
              <a:t>n</a:t>
            </a:r>
            <a:r>
              <a:rPr kumimoji="1" lang="en-US" sz="1800" b="1" kern="0" dirty="0">
                <a:solidFill>
                  <a:schemeClr val="bg1"/>
                </a:solidFill>
                <a:latin typeface="Helvetica"/>
                <a:ea typeface="MS PGothic" pitchFamily="34" charset="-128"/>
              </a:rPr>
              <a:t> </a:t>
            </a:r>
            <a:r>
              <a:rPr kumimoji="1" lang="en-US" sz="1800" kern="0" dirty="0">
                <a:solidFill>
                  <a:schemeClr val="bg1"/>
                </a:solidFill>
                <a:latin typeface="Helvetica"/>
                <a:ea typeface="MS PGothic" pitchFamily="34" charset="-128"/>
              </a:rPr>
              <a:t>processes {</a:t>
            </a:r>
            <a:r>
              <a:rPr kumimoji="1" lang="en-US" sz="1800" b="1" i="1" kern="0" dirty="0">
                <a:solidFill>
                  <a:schemeClr val="bg1"/>
                </a:solidFill>
                <a:latin typeface="Helvetica"/>
                <a:ea typeface="MS PGothic" pitchFamily="34" charset="-128"/>
              </a:rPr>
              <a:t>p</a:t>
            </a:r>
            <a:r>
              <a:rPr kumimoji="1" lang="en-US" sz="1800" b="1" i="1" kern="0" baseline="-25000" dirty="0">
                <a:solidFill>
                  <a:schemeClr val="bg1"/>
                </a:solidFill>
                <a:latin typeface="Helvetica"/>
                <a:ea typeface="MS PGothic" pitchFamily="34" charset="-128"/>
              </a:rPr>
              <a:t>0</a:t>
            </a:r>
            <a:r>
              <a:rPr kumimoji="1" lang="en-US" sz="1800" b="1" i="1" kern="0" dirty="0">
                <a:solidFill>
                  <a:schemeClr val="bg1"/>
                </a:solidFill>
                <a:latin typeface="Helvetica"/>
                <a:ea typeface="MS PGothic" pitchFamily="34" charset="-128"/>
              </a:rPr>
              <a:t>, p</a:t>
            </a:r>
            <a:r>
              <a:rPr kumimoji="1" lang="en-US" sz="1800" b="1" i="1" kern="0" baseline="-25000" dirty="0">
                <a:solidFill>
                  <a:schemeClr val="bg1"/>
                </a:solidFill>
                <a:latin typeface="Helvetica"/>
                <a:ea typeface="MS PGothic" pitchFamily="34" charset="-128"/>
              </a:rPr>
              <a:t>1</a:t>
            </a:r>
            <a:r>
              <a:rPr kumimoji="1" lang="en-US" sz="1800" b="1" i="1" kern="0" dirty="0">
                <a:solidFill>
                  <a:schemeClr val="bg1"/>
                </a:solidFill>
                <a:latin typeface="Helvetica"/>
                <a:ea typeface="MS PGothic" pitchFamily="34" charset="-128"/>
              </a:rPr>
              <a:t>, … p</a:t>
            </a:r>
            <a:r>
              <a:rPr kumimoji="1" lang="en-US" sz="1800" b="1" i="1" kern="0" baseline="-25000" dirty="0">
                <a:solidFill>
                  <a:schemeClr val="bg1"/>
                </a:solidFill>
                <a:latin typeface="Helvetica"/>
                <a:ea typeface="MS PGothic" pitchFamily="34" charset="-128"/>
              </a:rPr>
              <a:t>n-1</a:t>
            </a:r>
            <a:r>
              <a:rPr kumimoji="1" lang="en-US" sz="1800" kern="0" dirty="0">
                <a:solidFill>
                  <a:schemeClr val="bg1"/>
                </a:solidFill>
                <a:latin typeface="Helvetica"/>
                <a:ea typeface="MS PGothic" pitchFamily="34" charset="-128"/>
              </a:rPr>
              <a:t>}</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Each process has </a:t>
            </a:r>
            <a:r>
              <a:rPr kumimoji="1" lang="en-US" sz="1800" b="1" kern="0" dirty="0">
                <a:solidFill>
                  <a:schemeClr val="bg1"/>
                </a:solidFill>
                <a:latin typeface="Helvetica"/>
                <a:ea typeface="MS PGothic" pitchFamily="34" charset="-128"/>
              </a:rPr>
              <a:t>critical section </a:t>
            </a:r>
            <a:r>
              <a:rPr kumimoji="1" lang="en-US" sz="1800" kern="0" dirty="0">
                <a:solidFill>
                  <a:schemeClr val="bg1"/>
                </a:solidFill>
                <a:latin typeface="Helvetica"/>
                <a:ea typeface="MS PGothic" pitchFamily="34" charset="-128"/>
              </a:rPr>
              <a:t>segment of code</a:t>
            </a: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Process may be changing common variables, updating table, writing file, </a:t>
            </a:r>
            <a:r>
              <a:rPr kumimoji="1" lang="en-US" sz="1800" kern="0" dirty="0" err="1">
                <a:solidFill>
                  <a:schemeClr val="bg1"/>
                </a:solidFill>
                <a:latin typeface="Helvetica"/>
                <a:ea typeface="MS PGothic" pitchFamily="34" charset="-128"/>
              </a:rPr>
              <a:t>etc</a:t>
            </a:r>
            <a:endParaRPr kumimoji="1" lang="en-US" sz="1800" kern="0" dirty="0">
              <a:solidFill>
                <a:schemeClr val="bg1"/>
              </a:solidFill>
              <a:latin typeface="Helvetica"/>
              <a:ea typeface="MS PGothic" pitchFamily="34" charset="-128"/>
            </a:endParaRPr>
          </a:p>
          <a:p>
            <a:pPr marL="741363" lvl="1" indent="-284163" eaLnBrk="0" fontAlgn="base" hangingPunct="0">
              <a:spcBef>
                <a:spcPct val="35000"/>
              </a:spcBef>
              <a:spcAft>
                <a:spcPct val="0"/>
              </a:spcAft>
              <a:buClr>
                <a:srgbClr val="CC6600"/>
              </a:buClr>
              <a:buSzPct val="80000"/>
              <a:buFont typeface="Monotype Sorts" pitchFamily="-84" charset="2"/>
              <a:buChar char="l"/>
            </a:pPr>
            <a:r>
              <a:rPr kumimoji="1" lang="en-US" sz="1800" kern="0" dirty="0">
                <a:solidFill>
                  <a:schemeClr val="bg1"/>
                </a:solidFill>
                <a:latin typeface="Helvetica"/>
                <a:ea typeface="MS PGothic" pitchFamily="34" charset="-128"/>
              </a:rPr>
              <a:t>When one process in critical section, no other may be in its critical section</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b="1" i="1" kern="0" dirty="0">
                <a:solidFill>
                  <a:schemeClr val="bg1"/>
                </a:solidFill>
                <a:latin typeface="Helvetica"/>
                <a:ea typeface="MS PGothic" pitchFamily="34" charset="-128"/>
              </a:rPr>
              <a:t>Critical section problem </a:t>
            </a:r>
            <a:r>
              <a:rPr kumimoji="1" lang="en-US" sz="1800" kern="0" dirty="0">
                <a:solidFill>
                  <a:schemeClr val="bg1"/>
                </a:solidFill>
                <a:latin typeface="Helvetica"/>
                <a:ea typeface="MS PGothic" pitchFamily="34" charset="-128"/>
              </a:rPr>
              <a:t>is to design protocol to solve this</a:t>
            </a:r>
          </a:p>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Each process must ask permission to enter critical section in </a:t>
            </a:r>
            <a:r>
              <a:rPr kumimoji="1" lang="en-US" sz="1800" b="1" kern="0" dirty="0">
                <a:solidFill>
                  <a:schemeClr val="bg1"/>
                </a:solidFill>
                <a:latin typeface="Helvetica"/>
                <a:ea typeface="MS PGothic" pitchFamily="34" charset="-128"/>
              </a:rPr>
              <a:t>entry section</a:t>
            </a:r>
            <a:r>
              <a:rPr kumimoji="1" lang="en-US" sz="1800" kern="0" dirty="0">
                <a:solidFill>
                  <a:schemeClr val="bg1"/>
                </a:solidFill>
                <a:latin typeface="Helvetica"/>
                <a:ea typeface="MS PGothic" pitchFamily="34" charset="-128"/>
              </a:rPr>
              <a:t>, may follow critical section with </a:t>
            </a:r>
            <a:r>
              <a:rPr kumimoji="1" lang="en-US" sz="1800" b="1" kern="0" dirty="0">
                <a:solidFill>
                  <a:schemeClr val="bg1"/>
                </a:solidFill>
                <a:latin typeface="Helvetica"/>
                <a:ea typeface="MS PGothic" pitchFamily="34" charset="-128"/>
              </a:rPr>
              <a:t>exit section</a:t>
            </a:r>
            <a:r>
              <a:rPr kumimoji="1" lang="en-US" sz="1800" kern="0" dirty="0">
                <a:solidFill>
                  <a:schemeClr val="bg1"/>
                </a:solidFill>
                <a:latin typeface="Helvetica"/>
                <a:ea typeface="MS PGothic" pitchFamily="34" charset="-128"/>
              </a:rPr>
              <a:t>, then </a:t>
            </a:r>
            <a:r>
              <a:rPr kumimoji="1" lang="en-US" sz="1800" b="1" kern="0" dirty="0">
                <a:solidFill>
                  <a:schemeClr val="bg1"/>
                </a:solidFill>
                <a:latin typeface="Helvetica"/>
                <a:ea typeface="MS PGothic" pitchFamily="34" charset="-128"/>
              </a:rPr>
              <a:t>remainder section</a:t>
            </a:r>
          </a:p>
          <a:p>
            <a:endParaRPr lang="en-IN" dirty="0">
              <a:solidFill>
                <a:schemeClr val="bg1"/>
              </a:solidFill>
            </a:endParaRPr>
          </a:p>
        </p:txBody>
      </p:sp>
      <p:sp>
        <p:nvSpPr>
          <p:cNvPr id="3" name="Title 1"/>
          <p:cNvSpPr>
            <a:spLocks noGrp="1"/>
          </p:cNvSpPr>
          <p:nvPr/>
        </p:nvSpPr>
        <p:spPr bwMode="auto">
          <a:xfrm>
            <a:off x="457200" y="838200"/>
            <a:ext cx="8229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r>
              <a:rPr lang="en-US" dirty="0" smtClean="0">
                <a:solidFill>
                  <a:schemeClr val="accent2"/>
                </a:solidFill>
              </a:rPr>
              <a:t>Critical Section Problem</a:t>
            </a:r>
          </a:p>
        </p:txBody>
      </p:sp>
    </p:spTree>
    <p:extLst>
      <p:ext uri="{BB962C8B-B14F-4D97-AF65-F5344CB8AC3E}">
        <p14:creationId xmlns="" xmlns:p14="http://schemas.microsoft.com/office/powerpoint/2010/main" val="521120863"/>
      </p:ext>
    </p:extLst>
  </p:cSld>
  <p:clrMapOvr>
    <a:masterClrMapping/>
  </p:clrMapOvr>
  <p:transition>
    <p:pull dir="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tabLst>
                <a:tab pos="1601312" algn="ctr"/>
                <a:tab pos="3252629" algn="ctr"/>
                <a:tab pos="5141754" algn="ctr"/>
              </a:tabLst>
              <a:defRPr/>
            </a:pPr>
            <a:r>
              <a:rPr kumimoji="1" lang="en-US" altLang="en-US" sz="1800" kern="0" dirty="0">
                <a:solidFill>
                  <a:srgbClr val="000000"/>
                </a:solidFill>
                <a:latin typeface="Helvetica"/>
                <a:ea typeface="MS PGothic" pitchFamily="34" charset="-128"/>
              </a:rPr>
              <a:t>Now we add the concepts of varying arrival times and preemption to the analysis</a:t>
            </a:r>
          </a:p>
          <a:p>
            <a:pPr lvl="0" eaLnBrk="0" fontAlgn="base" hangingPunct="0">
              <a:spcBef>
                <a:spcPct val="35000"/>
              </a:spcBef>
              <a:spcAft>
                <a:spcPct val="0"/>
              </a:spcAft>
              <a:buClr>
                <a:srgbClr val="993300"/>
              </a:buClr>
              <a:buSzPct val="90000"/>
              <a:buNone/>
              <a:tabLst>
                <a:tab pos="1601312" algn="ctr"/>
                <a:tab pos="3252629" algn="ctr"/>
                <a:tab pos="5141754" algn="ctr"/>
              </a:tabLst>
              <a:defRPr/>
            </a:pPr>
            <a:r>
              <a:rPr kumimoji="1" lang="en-US" altLang="en-US" sz="1800" kern="0" dirty="0">
                <a:solidFill>
                  <a:srgbClr val="000000"/>
                </a:solidFill>
                <a:latin typeface="Helvetica"/>
                <a:ea typeface="MS PGothic" pitchFamily="34" charset="-128"/>
              </a:rPr>
              <a:t>		         </a:t>
            </a:r>
            <a:r>
              <a:rPr kumimoji="1" lang="en-US" altLang="en-US" sz="1800" u="sng" kern="0" dirty="0" err="1">
                <a:solidFill>
                  <a:srgbClr val="000000"/>
                </a:solidFill>
                <a:latin typeface="Helvetica"/>
                <a:ea typeface="MS PGothic" pitchFamily="34" charset="-128"/>
              </a:rPr>
              <a:t>Process</a:t>
            </a:r>
            <a:r>
              <a:rPr kumimoji="1" lang="en-US" altLang="en-US" sz="1800" u="sng" kern="0" dirty="0" err="1">
                <a:solidFill>
                  <a:srgbClr val="FFFFFF"/>
                </a:solidFill>
                <a:latin typeface="Helvetica"/>
                <a:ea typeface="MS PGothic" pitchFamily="34" charset="-128"/>
              </a:rPr>
              <a:t>A</a:t>
            </a:r>
            <a:r>
              <a:rPr kumimoji="1" lang="en-US" altLang="en-US" sz="1800" u="sng" kern="0" dirty="0">
                <a:solidFill>
                  <a:srgbClr val="FFFFFF"/>
                </a:solidFill>
                <a:latin typeface="Helvetica"/>
                <a:ea typeface="MS PGothic" pitchFamily="34" charset="-128"/>
              </a:rPr>
              <a:t>	</a:t>
            </a:r>
            <a:r>
              <a:rPr kumimoji="1" lang="en-US" altLang="en-US" sz="1800" u="sng" kern="0" dirty="0" err="1">
                <a:solidFill>
                  <a:srgbClr val="FFFFFF"/>
                </a:solidFill>
                <a:latin typeface="Helvetica"/>
                <a:ea typeface="MS PGothic" pitchFamily="34" charset="-128"/>
              </a:rPr>
              <a:t>arri</a:t>
            </a:r>
            <a:r>
              <a:rPr kumimoji="1" lang="en-US" altLang="en-US" sz="1800" u="sng" kern="0" dirty="0">
                <a:solidFill>
                  <a:srgbClr val="FFFFFF"/>
                </a:solidFill>
                <a:latin typeface="Helvetica"/>
                <a:ea typeface="MS PGothic" pitchFamily="34" charset="-128"/>
              </a:rPr>
              <a:t> </a:t>
            </a:r>
            <a:r>
              <a:rPr kumimoji="1" lang="en-US" altLang="en-US" sz="1800" i="1" u="sng" kern="0" dirty="0">
                <a:solidFill>
                  <a:srgbClr val="000000"/>
                </a:solidFill>
                <a:latin typeface="Helvetica"/>
                <a:ea typeface="MS PGothic" pitchFamily="34" charset="-128"/>
              </a:rPr>
              <a:t>Arrival </a:t>
            </a:r>
            <a:r>
              <a:rPr kumimoji="1" lang="en-US" altLang="en-US" sz="1800" u="sng" kern="0" dirty="0" err="1">
                <a:solidFill>
                  <a:srgbClr val="000000"/>
                </a:solidFill>
                <a:latin typeface="Helvetica"/>
                <a:ea typeface="MS PGothic" pitchFamily="34" charset="-128"/>
              </a:rPr>
              <a:t>Time</a:t>
            </a:r>
            <a:r>
              <a:rPr kumimoji="1" lang="en-US" altLang="en-US" sz="1800" u="sng" kern="0" dirty="0" err="1">
                <a:solidFill>
                  <a:srgbClr val="FFFFFF"/>
                </a:solidFill>
                <a:latin typeface="Helvetica"/>
                <a:ea typeface="MS PGothic" pitchFamily="34" charset="-128"/>
              </a:rPr>
              <a:t>T</a:t>
            </a:r>
            <a:r>
              <a:rPr kumimoji="1" lang="en-US" altLang="en-US" sz="1800" kern="0" dirty="0">
                <a:solidFill>
                  <a:srgbClr val="000000"/>
                </a:solidFill>
                <a:latin typeface="Helvetica"/>
                <a:ea typeface="MS PGothic" pitchFamily="34" charset="-128"/>
              </a:rPr>
              <a:t>	</a:t>
            </a:r>
            <a:r>
              <a:rPr kumimoji="1" lang="en-US" altLang="en-US" sz="1800" u="sng" kern="0" dirty="0">
                <a:solidFill>
                  <a:srgbClr val="000000"/>
                </a:solidFill>
                <a:latin typeface="Helvetica"/>
                <a:ea typeface="MS PGothic" pitchFamily="34" charset="-128"/>
              </a:rPr>
              <a:t>Burst Time</a:t>
            </a: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None/>
              <a:tabLst>
                <a:tab pos="1601312" algn="ctr"/>
                <a:tab pos="3252629" algn="ctr"/>
                <a:tab pos="5141754" algn="ctr"/>
              </a:tabLst>
              <a:defRPr/>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1</a:t>
            </a:r>
            <a:r>
              <a:rPr kumimoji="1" lang="en-US" altLang="en-US" sz="1800" kern="0" dirty="0">
                <a:solidFill>
                  <a:srgbClr val="000000"/>
                </a:solidFill>
                <a:latin typeface="Helvetica"/>
                <a:ea typeface="MS PGothic" pitchFamily="34" charset="-128"/>
              </a:rPr>
              <a:t>	0	8</a:t>
            </a:r>
          </a:p>
          <a:p>
            <a:pPr lvl="0" eaLnBrk="0" fontAlgn="base" hangingPunct="0">
              <a:spcBef>
                <a:spcPct val="35000"/>
              </a:spcBef>
              <a:spcAft>
                <a:spcPct val="0"/>
              </a:spcAft>
              <a:buClr>
                <a:srgbClr val="993300"/>
              </a:buClr>
              <a:buSzPct val="90000"/>
              <a:buNone/>
              <a:tabLst>
                <a:tab pos="1601312" algn="ctr"/>
                <a:tab pos="3252629" algn="ctr"/>
                <a:tab pos="5141754" algn="ctr"/>
              </a:tabLst>
              <a:defRPr/>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2 	</a:t>
            </a:r>
            <a:r>
              <a:rPr kumimoji="1" lang="en-US" altLang="en-US" sz="1800" kern="0" dirty="0">
                <a:solidFill>
                  <a:srgbClr val="000000"/>
                </a:solidFill>
                <a:latin typeface="Helvetica"/>
                <a:ea typeface="MS PGothic" pitchFamily="34" charset="-128"/>
              </a:rPr>
              <a:t>1	4</a:t>
            </a:r>
          </a:p>
          <a:p>
            <a:pPr lvl="0" eaLnBrk="0" fontAlgn="base" hangingPunct="0">
              <a:spcBef>
                <a:spcPct val="35000"/>
              </a:spcBef>
              <a:spcAft>
                <a:spcPct val="0"/>
              </a:spcAft>
              <a:buClr>
                <a:srgbClr val="993300"/>
              </a:buClr>
              <a:buSzPct val="90000"/>
              <a:buNone/>
              <a:tabLst>
                <a:tab pos="1601312" algn="ctr"/>
                <a:tab pos="3252629" algn="ctr"/>
                <a:tab pos="5141754" algn="ctr"/>
              </a:tabLst>
              <a:defRPr/>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3</a:t>
            </a:r>
            <a:r>
              <a:rPr kumimoji="1" lang="en-US" altLang="en-US" sz="1800" kern="0" dirty="0">
                <a:solidFill>
                  <a:srgbClr val="000000"/>
                </a:solidFill>
                <a:latin typeface="Helvetica"/>
                <a:ea typeface="MS PGothic" pitchFamily="34" charset="-128"/>
              </a:rPr>
              <a:t>	2	9</a:t>
            </a:r>
          </a:p>
          <a:p>
            <a:pPr lvl="0" eaLnBrk="0" fontAlgn="base" hangingPunct="0">
              <a:spcBef>
                <a:spcPct val="35000"/>
              </a:spcBef>
              <a:spcAft>
                <a:spcPct val="0"/>
              </a:spcAft>
              <a:buClr>
                <a:srgbClr val="993300"/>
              </a:buClr>
              <a:buSzPct val="90000"/>
              <a:buNone/>
              <a:tabLst>
                <a:tab pos="1601312" algn="ctr"/>
                <a:tab pos="3252629" algn="ctr"/>
                <a:tab pos="5141754" algn="ctr"/>
              </a:tabLst>
              <a:defRPr/>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4</a:t>
            </a:r>
            <a:r>
              <a:rPr kumimoji="1" lang="en-US" altLang="en-US" sz="1800" kern="0" dirty="0">
                <a:solidFill>
                  <a:srgbClr val="000000"/>
                </a:solidFill>
                <a:latin typeface="Helvetica"/>
                <a:ea typeface="MS PGothic" pitchFamily="34" charset="-128"/>
              </a:rPr>
              <a:t>	3	5</a:t>
            </a:r>
          </a:p>
          <a:p>
            <a:pPr lvl="0" eaLnBrk="0" fontAlgn="base" hangingPunct="0">
              <a:spcBef>
                <a:spcPct val="35000"/>
              </a:spcBef>
              <a:spcAft>
                <a:spcPct val="0"/>
              </a:spcAft>
              <a:buClr>
                <a:srgbClr val="993300"/>
              </a:buClr>
              <a:buSzPct val="90000"/>
              <a:buFont typeface="Monotype Sorts" pitchFamily="-84" charset="2"/>
              <a:buChar char="n"/>
              <a:tabLst>
                <a:tab pos="1601312" algn="ctr"/>
                <a:tab pos="3252629" algn="ctr"/>
                <a:tab pos="5141754" algn="ctr"/>
              </a:tabLst>
              <a:defRPr/>
            </a:pPr>
            <a:r>
              <a:rPr kumimoji="1" lang="en-US" altLang="en-US" sz="1800" i="1" kern="0" dirty="0">
                <a:solidFill>
                  <a:srgbClr val="000000"/>
                </a:solidFill>
                <a:latin typeface="Helvetica"/>
                <a:ea typeface="MS PGothic" pitchFamily="34" charset="-128"/>
              </a:rPr>
              <a:t>Preemptive </a:t>
            </a:r>
            <a:r>
              <a:rPr kumimoji="1" lang="en-US" altLang="en-US" sz="1800" kern="0" dirty="0">
                <a:solidFill>
                  <a:srgbClr val="000000"/>
                </a:solidFill>
                <a:latin typeface="Helvetica"/>
                <a:ea typeface="MS PGothic" pitchFamily="34" charset="-128"/>
              </a:rPr>
              <a:t>SJF Gantt Chart</a:t>
            </a:r>
          </a:p>
          <a:p>
            <a:pPr lvl="0" eaLnBrk="0" fontAlgn="base" hangingPunct="0">
              <a:spcBef>
                <a:spcPct val="35000"/>
              </a:spcBef>
              <a:spcAft>
                <a:spcPct val="0"/>
              </a:spcAft>
              <a:buClr>
                <a:srgbClr val="993300"/>
              </a:buClr>
              <a:buSzPct val="90000"/>
              <a:buFont typeface="Monotype Sorts" pitchFamily="-84" charset="2"/>
              <a:buChar char="n"/>
              <a:tabLst>
                <a:tab pos="1601312" algn="ctr"/>
                <a:tab pos="3252629" algn="ctr"/>
                <a:tab pos="5141754" algn="ctr"/>
              </a:tabLst>
              <a:defRPr/>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1601312" algn="ctr"/>
                <a:tab pos="3252629" algn="ctr"/>
                <a:tab pos="5141754" algn="ctr"/>
              </a:tabLst>
              <a:defRPr/>
            </a:pPr>
            <a:endParaRPr kumimoji="1" lang="en-US" altLang="en-US" sz="1800" kern="0" dirty="0">
              <a:solidFill>
                <a:srgbClr val="000000"/>
              </a:solidFill>
              <a:latin typeface="Helvetica"/>
              <a:ea typeface="MS PGothic" pitchFamily="34" charset="-128"/>
            </a:endParaRPr>
          </a:p>
          <a:p>
            <a:pPr marL="0" lvl="0" indent="0" eaLnBrk="0" fontAlgn="base" hangingPunct="0">
              <a:spcBef>
                <a:spcPct val="35000"/>
              </a:spcBef>
              <a:spcAft>
                <a:spcPct val="0"/>
              </a:spcAft>
              <a:buClr>
                <a:srgbClr val="993300"/>
              </a:buClr>
              <a:buSzPct val="90000"/>
              <a:buNone/>
              <a:tabLst>
                <a:tab pos="1601312" algn="ctr"/>
                <a:tab pos="3252629" algn="ctr"/>
                <a:tab pos="5141754" algn="ctr"/>
              </a:tabLst>
              <a:defRPr/>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1601312" algn="ctr"/>
                <a:tab pos="3252629" algn="ctr"/>
                <a:tab pos="5141754" algn="ctr"/>
              </a:tabLst>
              <a:defRPr/>
            </a:pPr>
            <a:r>
              <a:rPr kumimoji="1" lang="en-US" altLang="en-US" sz="1800" kern="0" dirty="0">
                <a:solidFill>
                  <a:srgbClr val="000000"/>
                </a:solidFill>
                <a:latin typeface="Helvetica"/>
                <a:ea typeface="MS PGothic" pitchFamily="34" charset="-128"/>
              </a:rPr>
              <a:t>Average waiting time = [(10-1)+(1-1)+(17-2)+5-3)]/4 = 26/4 = 6.5 </a:t>
            </a:r>
            <a:r>
              <a:rPr kumimoji="1" lang="en-US" altLang="en-US" sz="1800" kern="0" dirty="0" err="1">
                <a:solidFill>
                  <a:srgbClr val="000000"/>
                </a:solidFill>
                <a:latin typeface="Helvetica"/>
                <a:ea typeface="MS PGothic" pitchFamily="34" charset="-128"/>
              </a:rPr>
              <a:t>msec</a:t>
            </a: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1601312" algn="ctr"/>
                <a:tab pos="3252629" algn="ctr"/>
                <a:tab pos="5141754" algn="ctr"/>
              </a:tabLst>
              <a:defRPr/>
            </a:pPr>
            <a:endParaRPr kumimoji="1" lang="en-US" altLang="en-US" sz="1800" i="1" kern="0" baseline="-2500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None/>
              <a:tabLst>
                <a:tab pos="1601312" algn="ctr"/>
                <a:tab pos="3252629" algn="ctr"/>
                <a:tab pos="5141754" algn="ctr"/>
              </a:tabLst>
              <a:defRPr/>
            </a:pPr>
            <a:endParaRPr kumimoji="1" lang="en-US" altLang="en-US" sz="1800" i="1" kern="0" baseline="-2500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533400" y="762000"/>
            <a:ext cx="7594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800" dirty="0" smtClean="0">
                <a:solidFill>
                  <a:schemeClr val="accent2"/>
                </a:solidFill>
              </a:rPr>
              <a:t>Example of Shortest-remaining-time-first</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2831" y="4724400"/>
            <a:ext cx="6535737" cy="80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512749154"/>
      </p:ext>
    </p:extLst>
  </p:cSld>
  <p:clrMapOvr>
    <a:masterClrMapping/>
  </p:clrMapOvr>
  <p:transition>
    <p:pull dir="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A priority number (integer) is associated with each process</a:t>
            </a: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The CPU is allocated to the process with the highest priority (smallest integer </a:t>
            </a:r>
            <a:r>
              <a:rPr kumimoji="1" lang="en-US" altLang="en-US" sz="1800" kern="0" dirty="0">
                <a:solidFill>
                  <a:srgbClr val="000000"/>
                </a:solidFill>
                <a:latin typeface="Helvetica"/>
                <a:ea typeface="MS PGothic" pitchFamily="34" charset="-128"/>
                <a:sym typeface="Symbol" pitchFamily="18" charset="2"/>
              </a:rPr>
              <a:t> highest priority)</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Preemptive</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err="1">
                <a:solidFill>
                  <a:srgbClr val="000000"/>
                </a:solidFill>
                <a:latin typeface="Helvetica"/>
                <a:ea typeface="MS PGothic" pitchFamily="34" charset="-128"/>
              </a:rPr>
              <a:t>Nonpreemptive</a:t>
            </a:r>
            <a:endParaRPr kumimoji="1" lang="en-US" altLang="en-US" sz="1800" kern="0" dirty="0">
              <a:solidFill>
                <a:srgbClr val="000000"/>
              </a:solidFill>
              <a:latin typeface="Helvetica"/>
              <a:ea typeface="MS PGothic" pitchFamily="34" charset="-128"/>
            </a:endParaRPr>
          </a:p>
          <a:p>
            <a:pPr lvl="1" eaLnBrk="0" fontAlgn="base" hangingPunct="0">
              <a:spcBef>
                <a:spcPct val="35000"/>
              </a:spcBef>
              <a:spcAft>
                <a:spcPct val="0"/>
              </a:spcAft>
              <a:buClr>
                <a:srgbClr val="CC6600"/>
              </a:buClr>
              <a:buSzPct val="80000"/>
              <a:buFont typeface="Monotype Sorts" pitchFamily="-84" charset="2"/>
              <a:buChar char="l"/>
            </a:pP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SJF is priority scheduling where priority is the inverse of predicted next CPU burst time</a:t>
            </a: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Problem </a:t>
            </a:r>
            <a:r>
              <a:rPr kumimoji="1" lang="en-US" altLang="en-US" sz="1800" kern="0" dirty="0">
                <a:solidFill>
                  <a:srgbClr val="000000"/>
                </a:solidFill>
                <a:latin typeface="Helvetica"/>
                <a:ea typeface="MS PGothic" pitchFamily="34" charset="-128"/>
                <a:sym typeface="Symbol" pitchFamily="18" charset="2"/>
              </a:rPr>
              <a:t> </a:t>
            </a:r>
            <a:r>
              <a:rPr kumimoji="1" lang="en-US" altLang="en-US" sz="1800" b="1" kern="0" dirty="0">
                <a:solidFill>
                  <a:srgbClr val="3366FF"/>
                </a:solidFill>
                <a:latin typeface="Helvetica"/>
                <a:ea typeface="MS PGothic" pitchFamily="34" charset="-128"/>
                <a:sym typeface="Symbol" pitchFamily="18" charset="2"/>
              </a:rPr>
              <a:t>Starvation</a:t>
            </a:r>
            <a:r>
              <a:rPr kumimoji="1" lang="en-US" altLang="en-US" sz="1800" b="1" kern="0" dirty="0">
                <a:solidFill>
                  <a:srgbClr val="000000"/>
                </a:solidFill>
                <a:latin typeface="Helvetica"/>
                <a:ea typeface="MS PGothic" pitchFamily="34" charset="-128"/>
                <a:sym typeface="Symbol" pitchFamily="18" charset="2"/>
              </a:rPr>
              <a:t> </a:t>
            </a:r>
            <a:r>
              <a:rPr kumimoji="1" lang="en-US" altLang="en-US" sz="1800" kern="0" dirty="0">
                <a:solidFill>
                  <a:srgbClr val="000000"/>
                </a:solidFill>
                <a:latin typeface="Helvetica"/>
                <a:ea typeface="MS PGothic" pitchFamily="34" charset="-128"/>
                <a:sym typeface="Symbol" pitchFamily="18" charset="2"/>
              </a:rPr>
              <a:t>– low priority processes may never execute</a:t>
            </a: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800" kern="0" dirty="0">
              <a:solidFill>
                <a:srgbClr val="000000"/>
              </a:solidFill>
              <a:latin typeface="Helvetica"/>
              <a:ea typeface="MS PGothic" pitchFamily="34" charset="-128"/>
              <a:sym typeface="Symbol" pitchFamily="18" charset="2"/>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sym typeface="Symbol" pitchFamily="18" charset="2"/>
              </a:rPr>
              <a:t>Solution  </a:t>
            </a:r>
            <a:r>
              <a:rPr kumimoji="1" lang="en-US" altLang="en-US" sz="1800" b="1" kern="0" dirty="0">
                <a:solidFill>
                  <a:srgbClr val="3366FF"/>
                </a:solidFill>
                <a:latin typeface="Helvetica"/>
                <a:ea typeface="MS PGothic" pitchFamily="34" charset="-128"/>
                <a:sym typeface="Symbol" pitchFamily="18" charset="2"/>
              </a:rPr>
              <a:t>Aging</a:t>
            </a:r>
            <a:r>
              <a:rPr kumimoji="1" lang="en-US" altLang="en-US" sz="1800" b="1" kern="0" dirty="0">
                <a:solidFill>
                  <a:srgbClr val="000000"/>
                </a:solidFill>
                <a:latin typeface="Helvetica"/>
                <a:ea typeface="MS PGothic" pitchFamily="34" charset="-128"/>
                <a:sym typeface="Symbol" pitchFamily="18" charset="2"/>
              </a:rPr>
              <a:t> </a:t>
            </a:r>
            <a:r>
              <a:rPr kumimoji="1" lang="en-US" altLang="en-US" sz="1800" kern="0" dirty="0">
                <a:solidFill>
                  <a:srgbClr val="000000"/>
                </a:solidFill>
                <a:latin typeface="Helvetica"/>
                <a:ea typeface="MS PGothic" pitchFamily="34" charset="-128"/>
                <a:sym typeface="Symbol" pitchFamily="18" charset="2"/>
              </a:rPr>
              <a:t>– as time progresses increase the priority of the process</a:t>
            </a:r>
          </a:p>
          <a:p>
            <a:pPr lvl="0" eaLnBrk="0" fontAlgn="base" hangingPunct="0">
              <a:spcBef>
                <a:spcPct val="35000"/>
              </a:spcBef>
              <a:spcAft>
                <a:spcPct val="0"/>
              </a:spcAft>
              <a:buClr>
                <a:srgbClr val="993300"/>
              </a:buClr>
              <a:buSzPct val="90000"/>
              <a:buNone/>
            </a:pPr>
            <a:endParaRPr kumimoji="1" lang="en-US" altLang="en-US" sz="1800" b="1" kern="0" dirty="0">
              <a:solidFill>
                <a:srgbClr val="3366FF"/>
              </a:solidFill>
              <a:latin typeface="Helvetica"/>
              <a:ea typeface="MS PGothic" pitchFamily="34" charset="-128"/>
              <a:sym typeface="Symbol" pitchFamily="18" charset="2"/>
            </a:endParaRPr>
          </a:p>
          <a:p>
            <a:endParaRPr lang="en-IN" dirty="0"/>
          </a:p>
        </p:txBody>
      </p:sp>
      <p:sp>
        <p:nvSpPr>
          <p:cNvPr id="3" name="Rectangle 2"/>
          <p:cNvSpPr>
            <a:spLocks noGrp="1" noChangeArrowheads="1"/>
          </p:cNvSpPr>
          <p:nvPr/>
        </p:nvSpPr>
        <p:spPr bwMode="auto">
          <a:xfrm>
            <a:off x="696759" y="914400"/>
            <a:ext cx="7723187"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Priority Scheduling</a:t>
            </a:r>
          </a:p>
        </p:txBody>
      </p:sp>
    </p:spTree>
    <p:extLst>
      <p:ext uri="{BB962C8B-B14F-4D97-AF65-F5344CB8AC3E}">
        <p14:creationId xmlns="" xmlns:p14="http://schemas.microsoft.com/office/powerpoint/2010/main" val="2527999524"/>
      </p:ext>
    </p:extLst>
  </p:cSld>
  <p:clrMapOvr>
    <a:masterClrMapping/>
  </p:clrMapOvr>
  <p:transition>
    <p:pull dir="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eaLnBrk="0" fontAlgn="base" hangingPunct="0">
              <a:spcBef>
                <a:spcPct val="35000"/>
              </a:spcBef>
              <a:spcAft>
                <a:spcPct val="0"/>
              </a:spcAft>
              <a:buClr>
                <a:srgbClr val="993300"/>
              </a:buClr>
              <a:buSzPct val="90000"/>
              <a:buNone/>
              <a:tabLst>
                <a:tab pos="1600200" algn="ctr"/>
                <a:tab pos="3251200" algn="ctr"/>
                <a:tab pos="5140325" algn="ctr"/>
              </a:tabLst>
            </a:pPr>
            <a:r>
              <a:rPr kumimoji="1" lang="en-US" altLang="en-US" sz="1800" kern="0" dirty="0">
                <a:solidFill>
                  <a:srgbClr val="000000"/>
                </a:solidFill>
                <a:latin typeface="Helvetica"/>
                <a:ea typeface="MS PGothic" pitchFamily="34" charset="-128"/>
              </a:rPr>
              <a:t>		         </a:t>
            </a:r>
            <a:r>
              <a:rPr kumimoji="1" lang="en-US" altLang="en-US" sz="1800" u="sng" kern="0" dirty="0" err="1">
                <a:solidFill>
                  <a:srgbClr val="000000"/>
                </a:solidFill>
                <a:latin typeface="Helvetica"/>
                <a:ea typeface="MS PGothic" pitchFamily="34" charset="-128"/>
              </a:rPr>
              <a:t>Process</a:t>
            </a:r>
            <a:r>
              <a:rPr kumimoji="1" lang="en-US" altLang="en-US" sz="1800" u="sng" kern="0" dirty="0" err="1">
                <a:solidFill>
                  <a:srgbClr val="FFFFFF"/>
                </a:solidFill>
                <a:latin typeface="Helvetica"/>
                <a:ea typeface="MS PGothic" pitchFamily="34" charset="-128"/>
              </a:rPr>
              <a:t>A</a:t>
            </a:r>
            <a:r>
              <a:rPr kumimoji="1" lang="en-US" altLang="en-US" sz="1800" u="sng" kern="0" dirty="0">
                <a:solidFill>
                  <a:srgbClr val="FFFFFF"/>
                </a:solidFill>
                <a:latin typeface="Helvetica"/>
                <a:ea typeface="MS PGothic" pitchFamily="34" charset="-128"/>
              </a:rPr>
              <a:t>	</a:t>
            </a:r>
            <a:r>
              <a:rPr kumimoji="1" lang="en-US" altLang="en-US" sz="1800" u="sng" kern="0" dirty="0" err="1">
                <a:solidFill>
                  <a:srgbClr val="FFFFFF"/>
                </a:solidFill>
                <a:latin typeface="Helvetica"/>
                <a:ea typeface="MS PGothic" pitchFamily="34" charset="-128"/>
              </a:rPr>
              <a:t>arri</a:t>
            </a:r>
            <a:r>
              <a:rPr kumimoji="1" lang="en-US" altLang="en-US" sz="1800" u="sng" kern="0" dirty="0">
                <a:solidFill>
                  <a:srgbClr val="FFFFFF"/>
                </a:solidFill>
                <a:latin typeface="Helvetica"/>
                <a:ea typeface="MS PGothic" pitchFamily="34" charset="-128"/>
              </a:rPr>
              <a:t> </a:t>
            </a:r>
            <a:r>
              <a:rPr kumimoji="1" lang="en-US" altLang="en-US" sz="1800" u="sng" kern="0" dirty="0">
                <a:solidFill>
                  <a:srgbClr val="000000"/>
                </a:solidFill>
                <a:latin typeface="Helvetica"/>
                <a:ea typeface="MS PGothic" pitchFamily="34" charset="-128"/>
              </a:rPr>
              <a:t>Burst </a:t>
            </a:r>
            <a:r>
              <a:rPr kumimoji="1" lang="en-US" altLang="en-US" sz="1800" u="sng" kern="0" dirty="0" err="1">
                <a:solidFill>
                  <a:srgbClr val="000000"/>
                </a:solidFill>
                <a:latin typeface="Helvetica"/>
                <a:ea typeface="MS PGothic" pitchFamily="34" charset="-128"/>
              </a:rPr>
              <a:t>Time</a:t>
            </a:r>
            <a:r>
              <a:rPr kumimoji="1" lang="en-US" altLang="en-US" sz="1800" u="sng" kern="0" dirty="0" err="1">
                <a:solidFill>
                  <a:srgbClr val="FFFFFF"/>
                </a:solidFill>
                <a:latin typeface="Helvetica"/>
                <a:ea typeface="MS PGothic" pitchFamily="34" charset="-128"/>
              </a:rPr>
              <a:t>T</a:t>
            </a:r>
            <a:r>
              <a:rPr kumimoji="1" lang="en-US" altLang="en-US" sz="1800" kern="0" dirty="0">
                <a:solidFill>
                  <a:srgbClr val="000000"/>
                </a:solidFill>
                <a:latin typeface="Helvetica"/>
                <a:ea typeface="MS PGothic" pitchFamily="34" charset="-128"/>
              </a:rPr>
              <a:t>	</a:t>
            </a:r>
            <a:r>
              <a:rPr kumimoji="1" lang="en-US" altLang="en-US" sz="1800" u="sng" kern="0" dirty="0">
                <a:solidFill>
                  <a:srgbClr val="000000"/>
                </a:solidFill>
                <a:latin typeface="Helvetica"/>
                <a:ea typeface="MS PGothic" pitchFamily="34" charset="-128"/>
              </a:rPr>
              <a:t>Priority</a:t>
            </a: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None/>
              <a:tabLst>
                <a:tab pos="1600200" algn="ctr"/>
                <a:tab pos="3251200" algn="ctr"/>
                <a:tab pos="5140325"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1</a:t>
            </a:r>
            <a:r>
              <a:rPr kumimoji="1" lang="en-US" altLang="en-US" sz="1800" kern="0" dirty="0">
                <a:solidFill>
                  <a:srgbClr val="000000"/>
                </a:solidFill>
                <a:latin typeface="Helvetica"/>
                <a:ea typeface="MS PGothic" pitchFamily="34" charset="-128"/>
              </a:rPr>
              <a:t>	10	3</a:t>
            </a:r>
          </a:p>
          <a:p>
            <a:pPr lvl="0" eaLnBrk="0" fontAlgn="base" hangingPunct="0">
              <a:spcBef>
                <a:spcPct val="35000"/>
              </a:spcBef>
              <a:spcAft>
                <a:spcPct val="0"/>
              </a:spcAft>
              <a:buClr>
                <a:srgbClr val="993300"/>
              </a:buClr>
              <a:buSzPct val="90000"/>
              <a:buNone/>
              <a:tabLst>
                <a:tab pos="1600200" algn="ctr"/>
                <a:tab pos="3251200" algn="ctr"/>
                <a:tab pos="5140325"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2 	</a:t>
            </a:r>
            <a:r>
              <a:rPr kumimoji="1" lang="en-US" altLang="en-US" sz="1800" kern="0" dirty="0">
                <a:solidFill>
                  <a:srgbClr val="000000"/>
                </a:solidFill>
                <a:latin typeface="Helvetica"/>
                <a:ea typeface="MS PGothic" pitchFamily="34" charset="-128"/>
              </a:rPr>
              <a:t>1	1</a:t>
            </a:r>
          </a:p>
          <a:p>
            <a:pPr lvl="0" eaLnBrk="0" fontAlgn="base" hangingPunct="0">
              <a:spcBef>
                <a:spcPct val="35000"/>
              </a:spcBef>
              <a:spcAft>
                <a:spcPct val="0"/>
              </a:spcAft>
              <a:buClr>
                <a:srgbClr val="993300"/>
              </a:buClr>
              <a:buSzPct val="90000"/>
              <a:buNone/>
              <a:tabLst>
                <a:tab pos="1600200" algn="ctr"/>
                <a:tab pos="3251200" algn="ctr"/>
                <a:tab pos="5140325"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3</a:t>
            </a:r>
            <a:r>
              <a:rPr kumimoji="1" lang="en-US" altLang="en-US" sz="1800" kern="0" dirty="0">
                <a:solidFill>
                  <a:srgbClr val="000000"/>
                </a:solidFill>
                <a:latin typeface="Helvetica"/>
                <a:ea typeface="MS PGothic" pitchFamily="34" charset="-128"/>
              </a:rPr>
              <a:t>	2	4</a:t>
            </a:r>
          </a:p>
          <a:p>
            <a:pPr lvl="0" eaLnBrk="0" fontAlgn="base" hangingPunct="0">
              <a:spcBef>
                <a:spcPct val="35000"/>
              </a:spcBef>
              <a:spcAft>
                <a:spcPct val="0"/>
              </a:spcAft>
              <a:buClr>
                <a:srgbClr val="993300"/>
              </a:buClr>
              <a:buSzPct val="90000"/>
              <a:buNone/>
              <a:tabLst>
                <a:tab pos="1600200" algn="ctr"/>
                <a:tab pos="3251200" algn="ctr"/>
                <a:tab pos="5140325"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4</a:t>
            </a:r>
            <a:r>
              <a:rPr kumimoji="1" lang="en-US" altLang="en-US" sz="1800" kern="0" dirty="0">
                <a:solidFill>
                  <a:srgbClr val="000000"/>
                </a:solidFill>
                <a:latin typeface="Helvetica"/>
                <a:ea typeface="MS PGothic" pitchFamily="34" charset="-128"/>
              </a:rPr>
              <a:t>	1	5</a:t>
            </a:r>
          </a:p>
          <a:p>
            <a:pPr lvl="0" eaLnBrk="0" fontAlgn="base" hangingPunct="0">
              <a:spcBef>
                <a:spcPct val="35000"/>
              </a:spcBef>
              <a:spcAft>
                <a:spcPct val="0"/>
              </a:spcAft>
              <a:buClr>
                <a:srgbClr val="993300"/>
              </a:buClr>
              <a:buSzPct val="90000"/>
              <a:buNone/>
              <a:tabLst>
                <a:tab pos="1600200" algn="ctr"/>
                <a:tab pos="3251200" algn="ctr"/>
                <a:tab pos="5140325"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5	</a:t>
            </a:r>
            <a:r>
              <a:rPr kumimoji="1" lang="en-US" altLang="en-US" sz="1800" kern="0" dirty="0">
                <a:solidFill>
                  <a:srgbClr val="000000"/>
                </a:solidFill>
                <a:latin typeface="Helvetica"/>
                <a:ea typeface="MS PGothic" pitchFamily="34" charset="-128"/>
              </a:rPr>
              <a:t>5	2</a:t>
            </a:r>
          </a:p>
          <a:p>
            <a:pPr lvl="0" eaLnBrk="0" fontAlgn="base" hangingPunct="0">
              <a:spcBef>
                <a:spcPct val="35000"/>
              </a:spcBef>
              <a:spcAft>
                <a:spcPct val="0"/>
              </a:spcAft>
              <a:buClr>
                <a:srgbClr val="993300"/>
              </a:buClr>
              <a:buSzPct val="90000"/>
              <a:buNone/>
              <a:tabLst>
                <a:tab pos="1600200" algn="ctr"/>
                <a:tab pos="3251200" algn="ctr"/>
                <a:tab pos="5140325" algn="ctr"/>
              </a:tabLst>
            </a:pPr>
            <a:endParaRPr kumimoji="1" lang="en-US" altLang="en-US" sz="1800" kern="0" baseline="-2500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1600200" algn="ctr"/>
                <a:tab pos="3251200" algn="ctr"/>
                <a:tab pos="5140325" algn="ctr"/>
              </a:tabLst>
            </a:pPr>
            <a:r>
              <a:rPr kumimoji="1" lang="en-US" altLang="en-US" sz="1800" kern="0" dirty="0">
                <a:solidFill>
                  <a:srgbClr val="000000"/>
                </a:solidFill>
                <a:latin typeface="Helvetica"/>
                <a:ea typeface="MS PGothic" pitchFamily="34" charset="-128"/>
              </a:rPr>
              <a:t>Priority scheduling Gantt Chart</a:t>
            </a:r>
          </a:p>
          <a:p>
            <a:pPr lvl="0" eaLnBrk="0" fontAlgn="base" hangingPunct="0">
              <a:spcBef>
                <a:spcPct val="35000"/>
              </a:spcBef>
              <a:spcAft>
                <a:spcPct val="0"/>
              </a:spcAft>
              <a:buClr>
                <a:srgbClr val="993300"/>
              </a:buClr>
              <a:buSzPct val="90000"/>
              <a:buFont typeface="Monotype Sorts" pitchFamily="-84" charset="2"/>
              <a:buChar char="n"/>
              <a:tabLst>
                <a:tab pos="1600200" algn="ctr"/>
                <a:tab pos="3251200" algn="ctr"/>
                <a:tab pos="5140325" algn="ctr"/>
              </a:tabLst>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1600200" algn="ctr"/>
                <a:tab pos="3251200" algn="ctr"/>
                <a:tab pos="5140325" algn="ctr"/>
              </a:tabLst>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1600200" algn="ctr"/>
                <a:tab pos="3251200" algn="ctr"/>
                <a:tab pos="5140325" algn="ctr"/>
              </a:tabLst>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None/>
              <a:tabLst>
                <a:tab pos="1600200" algn="ctr"/>
                <a:tab pos="3251200" algn="ctr"/>
                <a:tab pos="5140325" algn="ctr"/>
              </a:tabLst>
            </a:pPr>
            <a:endParaRPr kumimoji="1" lang="en-US" altLang="en-US"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tabLst>
                <a:tab pos="1600200" algn="ctr"/>
                <a:tab pos="3251200" algn="ctr"/>
                <a:tab pos="5140325" algn="ctr"/>
              </a:tabLst>
            </a:pPr>
            <a:r>
              <a:rPr kumimoji="1" lang="en-US" altLang="en-US" sz="1800" kern="0" dirty="0">
                <a:solidFill>
                  <a:srgbClr val="000000"/>
                </a:solidFill>
                <a:latin typeface="Helvetica"/>
                <a:ea typeface="MS PGothic" pitchFamily="34" charset="-128"/>
              </a:rPr>
              <a:t>Average waiting time = 8.2 </a:t>
            </a:r>
            <a:r>
              <a:rPr kumimoji="1" lang="en-US" altLang="en-US" sz="1800" kern="0" dirty="0" err="1">
                <a:solidFill>
                  <a:srgbClr val="000000"/>
                </a:solidFill>
                <a:latin typeface="Helvetica"/>
                <a:ea typeface="MS PGothic" pitchFamily="34" charset="-128"/>
              </a:rPr>
              <a:t>msec</a:t>
            </a:r>
            <a:endParaRPr kumimoji="1" lang="en-US" altLang="en-US" sz="1800" i="1" kern="0" baseline="-2500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685800" y="838200"/>
            <a:ext cx="7280275"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Example of Priority Scheduling</a:t>
            </a:r>
          </a:p>
        </p:txBody>
      </p:sp>
      <p:pic>
        <p:nvPicPr>
          <p:cNvPr id="4" name="Picture 3" descr="C:\Users\as668\Desktop\in-5_6.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4419600"/>
            <a:ext cx="6318250" cy="844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08480325"/>
      </p:ext>
    </p:extLst>
  </p:cSld>
  <p:clrMapOvr>
    <a:masterClrMapping/>
  </p:clrMapOvr>
  <p:transition>
    <p:pull dir="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Each process gets a small unit of CPU time (</a:t>
            </a:r>
            <a:r>
              <a:rPr kumimoji="1" lang="en-US" altLang="en-US" sz="1800" b="1" kern="0" dirty="0">
                <a:solidFill>
                  <a:srgbClr val="3366FF"/>
                </a:solidFill>
                <a:latin typeface="Helvetica"/>
                <a:ea typeface="MS PGothic" pitchFamily="34" charset="-128"/>
              </a:rPr>
              <a:t>time</a:t>
            </a:r>
            <a:r>
              <a:rPr kumimoji="1" lang="en-US" altLang="en-US" sz="1800" b="1" kern="0" dirty="0">
                <a:solidFill>
                  <a:srgbClr val="000000"/>
                </a:solidFill>
                <a:latin typeface="Helvetica"/>
                <a:ea typeface="MS PGothic" pitchFamily="34" charset="-128"/>
              </a:rPr>
              <a:t> </a:t>
            </a:r>
            <a:r>
              <a:rPr kumimoji="1" lang="en-US" altLang="en-US" sz="1800" b="1" kern="0" dirty="0">
                <a:solidFill>
                  <a:srgbClr val="3366FF"/>
                </a:solidFill>
                <a:latin typeface="Helvetica"/>
                <a:ea typeface="MS PGothic" pitchFamily="34" charset="-128"/>
              </a:rPr>
              <a:t>quantum</a:t>
            </a:r>
            <a:r>
              <a:rPr kumimoji="1" lang="en-US" altLang="en-US" sz="1800" b="1"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q</a:t>
            </a:r>
            <a:r>
              <a:rPr kumimoji="1" lang="en-US" altLang="en-US" sz="1800" kern="0" dirty="0">
                <a:solidFill>
                  <a:srgbClr val="000000"/>
                </a:solidFill>
                <a:latin typeface="Helvetica"/>
                <a:ea typeface="MS PGothic" pitchFamily="34" charset="-128"/>
              </a:rPr>
              <a:t>), usually 10-100 milliseconds.  After this time has elapsed, the process is preempted and added to the end of the ready queue.</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If there are </a:t>
            </a:r>
            <a:r>
              <a:rPr kumimoji="1" lang="en-US" altLang="en-US" sz="1800" i="1" kern="0" dirty="0">
                <a:solidFill>
                  <a:srgbClr val="000000"/>
                </a:solidFill>
                <a:latin typeface="Helvetica"/>
                <a:ea typeface="MS PGothic" pitchFamily="34" charset="-128"/>
              </a:rPr>
              <a:t>n</a:t>
            </a:r>
            <a:r>
              <a:rPr kumimoji="1" lang="en-US" altLang="en-US" sz="1800" kern="0" dirty="0">
                <a:solidFill>
                  <a:srgbClr val="000000"/>
                </a:solidFill>
                <a:latin typeface="Helvetica"/>
                <a:ea typeface="MS PGothic" pitchFamily="34" charset="-128"/>
              </a:rPr>
              <a:t> processes in the ready queue and the time quantum is </a:t>
            </a:r>
            <a:r>
              <a:rPr kumimoji="1" lang="en-US" altLang="en-US" sz="1800" i="1" kern="0" dirty="0">
                <a:solidFill>
                  <a:srgbClr val="000000"/>
                </a:solidFill>
                <a:latin typeface="Helvetica"/>
                <a:ea typeface="MS PGothic" pitchFamily="34" charset="-128"/>
              </a:rPr>
              <a:t>q</a:t>
            </a:r>
            <a:r>
              <a:rPr kumimoji="1" lang="en-US" altLang="en-US" sz="1800" kern="0" dirty="0">
                <a:solidFill>
                  <a:srgbClr val="000000"/>
                </a:solidFill>
                <a:latin typeface="Helvetica"/>
                <a:ea typeface="MS PGothic" pitchFamily="34" charset="-128"/>
              </a:rPr>
              <a:t>, then each process gets 1/</a:t>
            </a:r>
            <a:r>
              <a:rPr kumimoji="1" lang="en-US" altLang="en-US" sz="1800" i="1" kern="0" dirty="0">
                <a:solidFill>
                  <a:srgbClr val="000000"/>
                </a:solidFill>
                <a:latin typeface="Helvetica"/>
                <a:ea typeface="MS PGothic" pitchFamily="34" charset="-128"/>
              </a:rPr>
              <a:t>n</a:t>
            </a:r>
            <a:r>
              <a:rPr kumimoji="1" lang="en-US" altLang="en-US" sz="1800" kern="0" dirty="0">
                <a:solidFill>
                  <a:srgbClr val="000000"/>
                </a:solidFill>
                <a:latin typeface="Helvetica"/>
                <a:ea typeface="MS PGothic" pitchFamily="34" charset="-128"/>
              </a:rPr>
              <a:t> of the CPU time in chunks of at most </a:t>
            </a:r>
            <a:r>
              <a:rPr kumimoji="1" lang="en-US" altLang="en-US" sz="1800" i="1" kern="0" dirty="0">
                <a:solidFill>
                  <a:srgbClr val="000000"/>
                </a:solidFill>
                <a:latin typeface="Helvetica"/>
                <a:ea typeface="MS PGothic" pitchFamily="34" charset="-128"/>
              </a:rPr>
              <a:t>q</a:t>
            </a:r>
            <a:r>
              <a:rPr kumimoji="1" lang="en-US" altLang="en-US" sz="1800" kern="0" dirty="0">
                <a:solidFill>
                  <a:srgbClr val="000000"/>
                </a:solidFill>
                <a:latin typeface="Helvetica"/>
                <a:ea typeface="MS PGothic" pitchFamily="34" charset="-128"/>
              </a:rPr>
              <a:t> time units at once.  No process waits more than (</a:t>
            </a:r>
            <a:r>
              <a:rPr kumimoji="1" lang="en-US" altLang="en-US" sz="1800" i="1" kern="0" dirty="0">
                <a:solidFill>
                  <a:srgbClr val="000000"/>
                </a:solidFill>
                <a:latin typeface="Helvetica"/>
                <a:ea typeface="MS PGothic" pitchFamily="34" charset="-128"/>
              </a:rPr>
              <a:t>n</a:t>
            </a:r>
            <a:r>
              <a:rPr kumimoji="1" lang="en-US" altLang="en-US" sz="1800" kern="0" dirty="0">
                <a:solidFill>
                  <a:srgbClr val="000000"/>
                </a:solidFill>
                <a:latin typeface="Helvetica"/>
                <a:ea typeface="MS PGothic" pitchFamily="34" charset="-128"/>
              </a:rPr>
              <a:t>-1)</a:t>
            </a:r>
            <a:r>
              <a:rPr kumimoji="1" lang="en-US" altLang="en-US" sz="1800" i="1" kern="0" dirty="0">
                <a:solidFill>
                  <a:srgbClr val="000000"/>
                </a:solidFill>
                <a:latin typeface="Helvetica"/>
                <a:ea typeface="MS PGothic" pitchFamily="34" charset="-128"/>
              </a:rPr>
              <a:t>q </a:t>
            </a:r>
            <a:r>
              <a:rPr kumimoji="1" lang="en-US" altLang="en-US" sz="1800" kern="0" dirty="0">
                <a:solidFill>
                  <a:srgbClr val="000000"/>
                </a:solidFill>
                <a:latin typeface="Helvetica"/>
                <a:ea typeface="MS PGothic" pitchFamily="34" charset="-128"/>
              </a:rPr>
              <a:t>time units.</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Timer interrupts every quantum to schedule next process</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Performance</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i="1" kern="0" dirty="0">
                <a:solidFill>
                  <a:srgbClr val="000000"/>
                </a:solidFill>
                <a:latin typeface="Helvetica"/>
                <a:ea typeface="MS PGothic" pitchFamily="34" charset="-128"/>
              </a:rPr>
              <a:t>q</a:t>
            </a:r>
            <a:r>
              <a:rPr kumimoji="1" lang="en-US" altLang="en-US" sz="1800" kern="0" dirty="0">
                <a:solidFill>
                  <a:srgbClr val="000000"/>
                </a:solidFill>
                <a:latin typeface="Helvetica"/>
                <a:ea typeface="MS PGothic" pitchFamily="34" charset="-128"/>
              </a:rPr>
              <a:t> large </a:t>
            </a:r>
            <a:r>
              <a:rPr kumimoji="1" lang="en-US" altLang="en-US" sz="1800" kern="0" dirty="0">
                <a:solidFill>
                  <a:srgbClr val="000000"/>
                </a:solidFill>
                <a:latin typeface="Helvetica"/>
                <a:ea typeface="MS PGothic" pitchFamily="34" charset="-128"/>
                <a:sym typeface="Symbol" pitchFamily="18" charset="2"/>
              </a:rPr>
              <a:t> FIFO</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i="1" kern="0" dirty="0">
                <a:solidFill>
                  <a:srgbClr val="000000"/>
                </a:solidFill>
                <a:latin typeface="Helvetica"/>
                <a:ea typeface="MS PGothic" pitchFamily="34" charset="-128"/>
                <a:sym typeface="Symbol" pitchFamily="18" charset="2"/>
              </a:rPr>
              <a:t>q </a:t>
            </a:r>
            <a:r>
              <a:rPr kumimoji="1" lang="en-US" altLang="en-US" sz="1800" kern="0" dirty="0">
                <a:solidFill>
                  <a:srgbClr val="000000"/>
                </a:solidFill>
                <a:latin typeface="Helvetica"/>
                <a:ea typeface="MS PGothic" pitchFamily="34" charset="-128"/>
                <a:sym typeface="Symbol" pitchFamily="18" charset="2"/>
              </a:rPr>
              <a:t>small  </a:t>
            </a:r>
            <a:r>
              <a:rPr kumimoji="1" lang="en-US" altLang="en-US" sz="1800" i="1" kern="0" dirty="0">
                <a:solidFill>
                  <a:srgbClr val="000000"/>
                </a:solidFill>
                <a:latin typeface="Helvetica"/>
                <a:ea typeface="MS PGothic" pitchFamily="34" charset="-128"/>
                <a:sym typeface="Symbol" pitchFamily="18" charset="2"/>
              </a:rPr>
              <a:t>q </a:t>
            </a:r>
            <a:r>
              <a:rPr kumimoji="1" lang="en-US" altLang="en-US" sz="1800" kern="0" dirty="0">
                <a:solidFill>
                  <a:srgbClr val="000000"/>
                </a:solidFill>
                <a:latin typeface="Helvetica"/>
                <a:ea typeface="MS PGothic" pitchFamily="34" charset="-128"/>
                <a:sym typeface="Symbol" pitchFamily="18" charset="2"/>
              </a:rPr>
              <a:t>must be large with respect to context switch, otherwise overhead is too high</a:t>
            </a:r>
          </a:p>
          <a:p>
            <a:endParaRPr lang="en-IN" dirty="0"/>
          </a:p>
        </p:txBody>
      </p:sp>
      <p:sp>
        <p:nvSpPr>
          <p:cNvPr id="3" name="Rectangle 2"/>
          <p:cNvSpPr>
            <a:spLocks noGrp="1" noChangeArrowheads="1"/>
          </p:cNvSpPr>
          <p:nvPr/>
        </p:nvSpPr>
        <p:spPr bwMode="auto">
          <a:xfrm>
            <a:off x="457200" y="838200"/>
            <a:ext cx="8229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Round Robin (RR)</a:t>
            </a:r>
          </a:p>
        </p:txBody>
      </p:sp>
    </p:spTree>
    <p:extLst>
      <p:ext uri="{BB962C8B-B14F-4D97-AF65-F5344CB8AC3E}">
        <p14:creationId xmlns="" xmlns:p14="http://schemas.microsoft.com/office/powerpoint/2010/main" val="2815158016"/>
      </p:ext>
    </p:extLst>
  </p:cSld>
  <p:clrMapOvr>
    <a:masterClrMapping/>
  </p:clrMapOvr>
  <p:transition>
    <p:pull dir="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lnSpc>
                <a:spcPct val="90000"/>
              </a:lnSpc>
              <a:spcBef>
                <a:spcPct val="35000"/>
              </a:spcBef>
              <a:spcAft>
                <a:spcPct val="0"/>
              </a:spcAft>
              <a:buClr>
                <a:srgbClr val="993300"/>
              </a:buClr>
              <a:buSzPct val="90000"/>
              <a:buNone/>
              <a:tabLst>
                <a:tab pos="2219325" algn="ctr"/>
                <a:tab pos="3994150" algn="ctr"/>
              </a:tabLst>
            </a:pPr>
            <a:r>
              <a:rPr kumimoji="1" lang="en-US" altLang="en-US" sz="1800" kern="0" dirty="0">
                <a:solidFill>
                  <a:srgbClr val="000000"/>
                </a:solidFill>
                <a:latin typeface="Helvetica"/>
                <a:ea typeface="MS PGothic" pitchFamily="34" charset="-128"/>
              </a:rPr>
              <a:t>		</a:t>
            </a:r>
            <a:r>
              <a:rPr kumimoji="1" lang="en-US" altLang="en-US" sz="1800" u="sng" kern="0" dirty="0">
                <a:solidFill>
                  <a:srgbClr val="000000"/>
                </a:solidFill>
                <a:latin typeface="Helvetica"/>
                <a:ea typeface="MS PGothic" pitchFamily="34" charset="-128"/>
              </a:rPr>
              <a:t>Process</a:t>
            </a:r>
            <a:r>
              <a:rPr kumimoji="1" lang="en-US" altLang="en-US" sz="1800" kern="0" dirty="0">
                <a:solidFill>
                  <a:srgbClr val="000000"/>
                </a:solidFill>
                <a:latin typeface="Helvetica"/>
                <a:ea typeface="MS PGothic" pitchFamily="34" charset="-128"/>
              </a:rPr>
              <a:t>	</a:t>
            </a:r>
            <a:r>
              <a:rPr kumimoji="1" lang="en-US" altLang="en-US" sz="1800" u="sng" kern="0" dirty="0">
                <a:solidFill>
                  <a:srgbClr val="000000"/>
                </a:solidFill>
                <a:latin typeface="Helvetica"/>
                <a:ea typeface="MS PGothic" pitchFamily="34" charset="-128"/>
              </a:rPr>
              <a:t>Burst Time</a:t>
            </a:r>
          </a:p>
          <a:p>
            <a:pPr lvl="0" eaLnBrk="0" fontAlgn="base" hangingPunct="0">
              <a:lnSpc>
                <a:spcPct val="90000"/>
              </a:lnSpc>
              <a:spcBef>
                <a:spcPct val="35000"/>
              </a:spcBef>
              <a:spcAft>
                <a:spcPct val="0"/>
              </a:spcAft>
              <a:buClr>
                <a:srgbClr val="993300"/>
              </a:buClr>
              <a:buSzPct val="90000"/>
              <a:buNone/>
              <a:tabLst>
                <a:tab pos="2219325" algn="ctr"/>
                <a:tab pos="3994150" algn="ctr"/>
              </a:tabLst>
            </a:pPr>
            <a:r>
              <a:rPr kumimoji="1" lang="en-US" altLang="en-US" sz="1800" i="1" kern="0" dirty="0">
                <a:solidFill>
                  <a:srgbClr val="000000"/>
                </a:solidFill>
                <a:latin typeface="Helvetica"/>
                <a:ea typeface="MS PGothic" pitchFamily="34" charset="-128"/>
              </a:rPr>
              <a:t>		P</a:t>
            </a:r>
            <a:r>
              <a:rPr kumimoji="1" lang="en-US" altLang="en-US" sz="1800" i="1" kern="0" baseline="-25000" dirty="0">
                <a:solidFill>
                  <a:srgbClr val="000000"/>
                </a:solidFill>
                <a:latin typeface="Helvetica"/>
                <a:ea typeface="MS PGothic" pitchFamily="34" charset="-128"/>
              </a:rPr>
              <a:t>1	</a:t>
            </a:r>
            <a:r>
              <a:rPr kumimoji="1" lang="en-US" altLang="en-US" sz="1800" kern="0" dirty="0">
                <a:solidFill>
                  <a:srgbClr val="000000"/>
                </a:solidFill>
                <a:latin typeface="Helvetica"/>
                <a:ea typeface="MS PGothic" pitchFamily="34" charset="-128"/>
              </a:rPr>
              <a:t>24</a:t>
            </a:r>
          </a:p>
          <a:p>
            <a:pPr lvl="0" eaLnBrk="0" fontAlgn="base" hangingPunct="0">
              <a:lnSpc>
                <a:spcPct val="90000"/>
              </a:lnSpc>
              <a:spcBef>
                <a:spcPct val="35000"/>
              </a:spcBef>
              <a:spcAft>
                <a:spcPct val="0"/>
              </a:spcAft>
              <a:buClr>
                <a:srgbClr val="993300"/>
              </a:buClr>
              <a:buSzPct val="90000"/>
              <a:buNone/>
              <a:tabLst>
                <a:tab pos="2219325" algn="ctr"/>
                <a:tab pos="399415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2	 </a:t>
            </a:r>
            <a:r>
              <a:rPr kumimoji="1" lang="en-US" altLang="en-US" sz="1800" kern="0" dirty="0">
                <a:solidFill>
                  <a:srgbClr val="000000"/>
                </a:solidFill>
                <a:latin typeface="Helvetica"/>
                <a:ea typeface="MS PGothic" pitchFamily="34" charset="-128"/>
              </a:rPr>
              <a:t>3</a:t>
            </a:r>
          </a:p>
          <a:p>
            <a:pPr lvl="0" eaLnBrk="0" fontAlgn="base" hangingPunct="0">
              <a:lnSpc>
                <a:spcPct val="90000"/>
              </a:lnSpc>
              <a:spcBef>
                <a:spcPct val="35000"/>
              </a:spcBef>
              <a:spcAft>
                <a:spcPct val="0"/>
              </a:spcAft>
              <a:buClr>
                <a:srgbClr val="993300"/>
              </a:buClr>
              <a:buSzPct val="90000"/>
              <a:buNone/>
              <a:tabLst>
                <a:tab pos="2219325" algn="ctr"/>
                <a:tab pos="3994150" algn="ctr"/>
              </a:tabLst>
            </a:pP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P</a:t>
            </a:r>
            <a:r>
              <a:rPr kumimoji="1" lang="en-US" altLang="en-US" sz="1800" i="1" kern="0" baseline="-25000" dirty="0">
                <a:solidFill>
                  <a:srgbClr val="000000"/>
                </a:solidFill>
                <a:latin typeface="Helvetica"/>
                <a:ea typeface="MS PGothic" pitchFamily="34" charset="-128"/>
              </a:rPr>
              <a:t>3	</a:t>
            </a:r>
            <a:r>
              <a:rPr kumimoji="1" lang="en-US" altLang="en-US" sz="1800" kern="0" dirty="0">
                <a:solidFill>
                  <a:srgbClr val="000000"/>
                </a:solidFill>
                <a:latin typeface="Helvetica"/>
                <a:ea typeface="MS PGothic" pitchFamily="34" charset="-128"/>
              </a:rPr>
              <a:t>3	</a:t>
            </a:r>
          </a:p>
          <a:p>
            <a:pPr lvl="0" eaLnBrk="0" fontAlgn="base" hangingPunct="0">
              <a:lnSpc>
                <a:spcPct val="90000"/>
              </a:lnSpc>
              <a:spcBef>
                <a:spcPct val="35000"/>
              </a:spcBef>
              <a:spcAft>
                <a:spcPct val="0"/>
              </a:spcAft>
              <a:buClr>
                <a:srgbClr val="993300"/>
              </a:buClr>
              <a:buSzPct val="90000"/>
              <a:buFont typeface="Monotype Sorts" pitchFamily="-84" charset="2"/>
              <a:buChar char="n"/>
              <a:tabLst>
                <a:tab pos="2219325" algn="ctr"/>
                <a:tab pos="3994150" algn="ctr"/>
              </a:tabLst>
            </a:pPr>
            <a:r>
              <a:rPr kumimoji="1" lang="en-US" altLang="en-US" sz="1800" kern="0" dirty="0">
                <a:solidFill>
                  <a:srgbClr val="000000"/>
                </a:solidFill>
                <a:latin typeface="Helvetica"/>
                <a:ea typeface="MS PGothic" pitchFamily="34" charset="-128"/>
              </a:rPr>
              <a:t>The Gantt chart is: </a:t>
            </a:r>
            <a:br>
              <a:rPr kumimoji="1" lang="en-US" altLang="en-US" sz="1800" kern="0" dirty="0">
                <a:solidFill>
                  <a:srgbClr val="000000"/>
                </a:solidFill>
                <a:latin typeface="Helvetica"/>
                <a:ea typeface="MS PGothic" pitchFamily="34" charset="-128"/>
              </a:rPr>
            </a:br>
            <a:r>
              <a:rPr kumimoji="1" lang="en-US" altLang="en-US" sz="1800" kern="0" dirty="0">
                <a:solidFill>
                  <a:srgbClr val="000000"/>
                </a:solidFill>
                <a:latin typeface="Helvetica"/>
                <a:ea typeface="MS PGothic" pitchFamily="34" charset="-128"/>
              </a:rPr>
              <a:t/>
            </a:r>
            <a:br>
              <a:rPr kumimoji="1" lang="en-US" altLang="en-US" sz="1800" kern="0" dirty="0">
                <a:solidFill>
                  <a:srgbClr val="000000"/>
                </a:solidFill>
                <a:latin typeface="Helvetica"/>
                <a:ea typeface="MS PGothic" pitchFamily="34" charset="-128"/>
              </a:rPr>
            </a:br>
            <a:r>
              <a:rPr kumimoji="1" lang="en-US" altLang="en-US" sz="1800" kern="0" dirty="0">
                <a:solidFill>
                  <a:srgbClr val="000000"/>
                </a:solidFill>
                <a:latin typeface="Helvetica"/>
                <a:ea typeface="MS PGothic" pitchFamily="34" charset="-128"/>
              </a:rPr>
              <a:t/>
            </a:r>
            <a:br>
              <a:rPr kumimoji="1" lang="en-US" altLang="en-US" sz="1800" kern="0" dirty="0">
                <a:solidFill>
                  <a:srgbClr val="000000"/>
                </a:solidFill>
                <a:latin typeface="Helvetica"/>
                <a:ea typeface="MS PGothic" pitchFamily="34" charset="-128"/>
              </a:rPr>
            </a:br>
            <a:r>
              <a:rPr kumimoji="1" lang="en-US" altLang="en-US" sz="1800" kern="0" dirty="0">
                <a:solidFill>
                  <a:srgbClr val="000000"/>
                </a:solidFill>
                <a:latin typeface="Helvetica"/>
                <a:ea typeface="MS PGothic" pitchFamily="34" charset="-128"/>
              </a:rPr>
              <a:t/>
            </a:r>
            <a:br>
              <a:rPr kumimoji="1" lang="en-US" altLang="en-US" sz="1800" kern="0" dirty="0">
                <a:solidFill>
                  <a:srgbClr val="000000"/>
                </a:solidFill>
                <a:latin typeface="Helvetica"/>
                <a:ea typeface="MS PGothic" pitchFamily="34" charset="-128"/>
              </a:rPr>
            </a:br>
            <a:r>
              <a:rPr kumimoji="1" lang="en-US" altLang="en-US" sz="1800" kern="0" dirty="0">
                <a:solidFill>
                  <a:srgbClr val="000000"/>
                </a:solidFill>
                <a:latin typeface="Helvetica"/>
                <a:ea typeface="MS PGothic" pitchFamily="34" charset="-128"/>
              </a:rPr>
              <a:t/>
            </a:r>
            <a:br>
              <a:rPr kumimoji="1" lang="en-US" altLang="en-US" sz="1800" kern="0" dirty="0">
                <a:solidFill>
                  <a:srgbClr val="000000"/>
                </a:solidFill>
                <a:latin typeface="Helvetica"/>
                <a:ea typeface="MS PGothic" pitchFamily="34" charset="-128"/>
              </a:rPr>
            </a:br>
            <a:r>
              <a:rPr kumimoji="1" lang="en-US" altLang="en-US" sz="1800" kern="0" dirty="0">
                <a:solidFill>
                  <a:srgbClr val="000000"/>
                </a:solidFill>
                <a:latin typeface="Helvetica"/>
                <a:ea typeface="MS PGothic" pitchFamily="34" charset="-128"/>
              </a:rPr>
              <a:t/>
            </a:r>
            <a:br>
              <a:rPr kumimoji="1" lang="en-US" altLang="en-US" sz="1800" kern="0" dirty="0">
                <a:solidFill>
                  <a:srgbClr val="000000"/>
                </a:solidFill>
                <a:latin typeface="Helvetica"/>
                <a:ea typeface="MS PGothic" pitchFamily="34" charset="-128"/>
              </a:rPr>
            </a:br>
            <a:endParaRPr kumimoji="1" lang="en-US" altLang="en-US" sz="1800" kern="0" dirty="0">
              <a:solidFill>
                <a:srgbClr val="000000"/>
              </a:solidFill>
              <a:latin typeface="Helvetica"/>
              <a:ea typeface="MS PGothic" pitchFamily="34" charset="-128"/>
            </a:endParaRPr>
          </a:p>
          <a:p>
            <a:pPr lvl="0" eaLnBrk="0" fontAlgn="base" hangingPunct="0">
              <a:lnSpc>
                <a:spcPct val="90000"/>
              </a:lnSpc>
              <a:spcBef>
                <a:spcPct val="35000"/>
              </a:spcBef>
              <a:spcAft>
                <a:spcPct val="0"/>
              </a:spcAft>
              <a:buClr>
                <a:srgbClr val="993300"/>
              </a:buClr>
              <a:buSzPct val="90000"/>
              <a:buFont typeface="Monotype Sorts" pitchFamily="-84" charset="2"/>
              <a:buChar char="n"/>
              <a:tabLst>
                <a:tab pos="2219325" algn="ctr"/>
                <a:tab pos="3994150" algn="ctr"/>
              </a:tabLst>
            </a:pPr>
            <a:r>
              <a:rPr kumimoji="1" lang="en-US" altLang="en-US" sz="1800" kern="0" dirty="0">
                <a:solidFill>
                  <a:srgbClr val="000000"/>
                </a:solidFill>
                <a:latin typeface="Helvetica"/>
                <a:ea typeface="MS PGothic" pitchFamily="34" charset="-128"/>
              </a:rPr>
              <a:t>Typically, higher average turnaround than SJF, but better </a:t>
            </a:r>
            <a:r>
              <a:rPr kumimoji="1" lang="en-US" altLang="en-US" sz="1800" b="1" i="1" kern="0" dirty="0">
                <a:solidFill>
                  <a:srgbClr val="000000"/>
                </a:solidFill>
                <a:latin typeface="Helvetica"/>
                <a:ea typeface="MS PGothic" pitchFamily="34" charset="-128"/>
              </a:rPr>
              <a:t>response</a:t>
            </a:r>
          </a:p>
          <a:p>
            <a:pPr lvl="0" eaLnBrk="0" fontAlgn="base" hangingPunct="0">
              <a:lnSpc>
                <a:spcPct val="90000"/>
              </a:lnSpc>
              <a:spcBef>
                <a:spcPct val="35000"/>
              </a:spcBef>
              <a:spcAft>
                <a:spcPct val="0"/>
              </a:spcAft>
              <a:buClr>
                <a:srgbClr val="993300"/>
              </a:buClr>
              <a:buSzPct val="90000"/>
              <a:buFont typeface="Monotype Sorts" pitchFamily="-84" charset="2"/>
              <a:buChar char="n"/>
              <a:tabLst>
                <a:tab pos="2219325" algn="ctr"/>
                <a:tab pos="3994150" algn="ctr"/>
              </a:tabLst>
            </a:pPr>
            <a:r>
              <a:rPr kumimoji="1" lang="en-US" altLang="en-US" sz="1800" kern="0" dirty="0">
                <a:solidFill>
                  <a:srgbClr val="000000"/>
                </a:solidFill>
                <a:latin typeface="Helvetica"/>
                <a:ea typeface="MS PGothic" pitchFamily="34" charset="-128"/>
              </a:rPr>
              <a:t>q should be large compared to context switch time</a:t>
            </a:r>
          </a:p>
          <a:p>
            <a:pPr lvl="0" eaLnBrk="0" fontAlgn="base" hangingPunct="0">
              <a:lnSpc>
                <a:spcPct val="90000"/>
              </a:lnSpc>
              <a:spcBef>
                <a:spcPct val="35000"/>
              </a:spcBef>
              <a:spcAft>
                <a:spcPct val="0"/>
              </a:spcAft>
              <a:buClr>
                <a:srgbClr val="993300"/>
              </a:buClr>
              <a:buSzPct val="90000"/>
              <a:buFont typeface="Monotype Sorts" pitchFamily="-84" charset="2"/>
              <a:buChar char="n"/>
              <a:tabLst>
                <a:tab pos="2219325" algn="ctr"/>
                <a:tab pos="3994150" algn="ctr"/>
              </a:tabLst>
            </a:pPr>
            <a:r>
              <a:rPr kumimoji="1" lang="en-US" altLang="en-US" sz="1800" kern="0" dirty="0">
                <a:solidFill>
                  <a:srgbClr val="000000"/>
                </a:solidFill>
                <a:latin typeface="Helvetica"/>
                <a:ea typeface="MS PGothic" pitchFamily="34" charset="-128"/>
              </a:rPr>
              <a:t>q usually 10ms to 100ms, context switch &lt; 10 </a:t>
            </a:r>
            <a:r>
              <a:rPr kumimoji="1" lang="en-US" altLang="en-US" sz="1800" kern="0" dirty="0" err="1">
                <a:solidFill>
                  <a:srgbClr val="000000"/>
                </a:solidFill>
                <a:latin typeface="Helvetica"/>
                <a:ea typeface="MS PGothic" pitchFamily="34" charset="-128"/>
              </a:rPr>
              <a:t>usec</a:t>
            </a:r>
            <a:endParaRPr kumimoji="1" lang="en-US" altLang="en-US" sz="1800" kern="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695776" y="838200"/>
            <a:ext cx="7750175"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Example of RR with Time Quantum = 4</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3657600"/>
            <a:ext cx="6770687" cy="788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19014035"/>
      </p:ext>
    </p:extLst>
  </p:cSld>
  <p:clrMapOvr>
    <a:masterClrMapping/>
  </p:clrMapOvr>
  <p:transition>
    <p:pull dir="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Rectangle 2"/>
          <p:cNvSpPr>
            <a:spLocks noGrp="1" noChangeArrowheads="1"/>
          </p:cNvSpPr>
          <p:nvPr/>
        </p:nvSpPr>
        <p:spPr bwMode="auto">
          <a:xfrm>
            <a:off x="657225" y="838200"/>
            <a:ext cx="7829550" cy="525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800" dirty="0" smtClean="0">
                <a:solidFill>
                  <a:schemeClr val="accent2"/>
                </a:solidFill>
              </a:rPr>
              <a:t>Time Quantum and Context Switch Time</a:t>
            </a:r>
          </a:p>
        </p:txBody>
      </p:sp>
      <p:pic>
        <p:nvPicPr>
          <p:cNvPr id="4"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08100" y="1977231"/>
            <a:ext cx="6527800" cy="2903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0252097"/>
      </p:ext>
    </p:extLst>
  </p:cSld>
  <p:clrMapOvr>
    <a:masterClrMapping/>
  </p:clrMapOvr>
  <p:transition>
    <p:pull dir="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Rectangle 2"/>
          <p:cNvSpPr>
            <a:spLocks noGrp="1" noChangeArrowheads="1"/>
          </p:cNvSpPr>
          <p:nvPr/>
        </p:nvSpPr>
        <p:spPr bwMode="auto">
          <a:xfrm>
            <a:off x="304007" y="914400"/>
            <a:ext cx="85359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400" dirty="0" smtClean="0">
                <a:solidFill>
                  <a:schemeClr val="accent2"/>
                </a:solidFill>
              </a:rPr>
              <a:t>Turnaround Time Varies With The Time Quantum</a:t>
            </a:r>
          </a:p>
        </p:txBody>
      </p:sp>
      <p:pic>
        <p:nvPicPr>
          <p:cNvPr id="4"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1905000"/>
            <a:ext cx="5005387" cy="412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3"/>
          <p:cNvSpPr txBox="1">
            <a:spLocks noChangeArrowheads="1"/>
          </p:cNvSpPr>
          <p:nvPr/>
        </p:nvSpPr>
        <p:spPr bwMode="auto">
          <a:xfrm>
            <a:off x="4572000" y="3966368"/>
            <a:ext cx="2312988" cy="492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17" tIns="45709" rIns="91417" bIns="45709">
            <a:spAutoFit/>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300" b="0" i="0" u="none" strike="noStrike" kern="1200" cap="none" spc="0" normalizeH="0" baseline="0" noProof="0" dirty="0">
                <a:ln>
                  <a:noFill/>
                </a:ln>
                <a:solidFill>
                  <a:srgbClr val="000000"/>
                </a:solidFill>
                <a:effectLst/>
                <a:uLnTx/>
                <a:uFillTx/>
                <a:latin typeface="Verdana" pitchFamily="34" charset="0"/>
                <a:ea typeface="MS PGothic" pitchFamily="34" charset="-128"/>
                <a:cs typeface="+mn-cs"/>
              </a:rPr>
              <a:t>80% of CPU bursts should be shorter than q</a:t>
            </a:r>
          </a:p>
        </p:txBody>
      </p:sp>
    </p:spTree>
    <p:extLst>
      <p:ext uri="{BB962C8B-B14F-4D97-AF65-F5344CB8AC3E}">
        <p14:creationId xmlns="" xmlns:p14="http://schemas.microsoft.com/office/powerpoint/2010/main" val="93077109"/>
      </p:ext>
    </p:extLst>
  </p:cSld>
  <p:clrMapOvr>
    <a:masterClrMapping/>
  </p:clrMapOvr>
  <p:transition>
    <p:pull dir="r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Ready queue is partitioned into separate queues, </a:t>
            </a:r>
            <a:r>
              <a:rPr kumimoji="1" lang="en-US" altLang="en-US" sz="1800" kern="0" dirty="0" err="1">
                <a:solidFill>
                  <a:srgbClr val="000000"/>
                </a:solidFill>
                <a:latin typeface="Helvetica"/>
                <a:ea typeface="MS PGothic" pitchFamily="34" charset="-128"/>
              </a:rPr>
              <a:t>eg</a:t>
            </a:r>
            <a:r>
              <a:rPr kumimoji="1" lang="en-US" altLang="en-US" sz="1800" kern="0" dirty="0">
                <a:solidFill>
                  <a:srgbClr val="000000"/>
                </a:solidFill>
                <a:latin typeface="Helvetica"/>
                <a:ea typeface="MS PGothic" pitchFamily="34" charset="-128"/>
              </a:rPr>
              <a:t>:</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b="1" kern="0" dirty="0">
                <a:solidFill>
                  <a:srgbClr val="3366FF"/>
                </a:solidFill>
                <a:latin typeface="Helvetica"/>
                <a:ea typeface="MS PGothic" pitchFamily="34" charset="-128"/>
              </a:rPr>
              <a:t>foreground</a:t>
            </a:r>
            <a:r>
              <a:rPr kumimoji="1" lang="en-US" altLang="en-US" sz="1800" kern="0" dirty="0">
                <a:solidFill>
                  <a:srgbClr val="000000"/>
                </a:solidFill>
                <a:latin typeface="Helvetica"/>
                <a:ea typeface="MS PGothic" pitchFamily="34" charset="-128"/>
              </a:rPr>
              <a:t> (interactive)</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b="1" kern="0" dirty="0">
                <a:solidFill>
                  <a:srgbClr val="3366FF"/>
                </a:solidFill>
                <a:latin typeface="Helvetica"/>
                <a:ea typeface="MS PGothic" pitchFamily="34" charset="-128"/>
              </a:rPr>
              <a:t>background</a:t>
            </a:r>
            <a:r>
              <a:rPr kumimoji="1" lang="en-US" altLang="en-US" sz="1800" kern="0" dirty="0">
                <a:solidFill>
                  <a:srgbClr val="000000"/>
                </a:solidFill>
                <a:latin typeface="Helvetica"/>
                <a:ea typeface="MS PGothic" pitchFamily="34" charset="-128"/>
              </a:rPr>
              <a:t> (batch)</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Process permanently in a given queue</a:t>
            </a: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Each queue has its own scheduling algorithm:</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foreground – RR</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background – FCFS</a:t>
            </a: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Scheduling must be done between the queues:</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Fixed priority scheduling; (i.e., serve all from foreground then from background).  Possibility of starvation.</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Time slice – each queue gets a certain amount of CPU time which it can schedule amongst its processes; i.e., 80% to foreground in RR</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20% to background in FCFS </a:t>
            </a:r>
          </a:p>
          <a:p>
            <a:endParaRPr lang="en-IN" dirty="0"/>
          </a:p>
        </p:txBody>
      </p:sp>
      <p:sp>
        <p:nvSpPr>
          <p:cNvPr id="3" name="Rectangle 2"/>
          <p:cNvSpPr>
            <a:spLocks noGrp="1" noChangeArrowheads="1"/>
          </p:cNvSpPr>
          <p:nvPr/>
        </p:nvSpPr>
        <p:spPr bwMode="auto">
          <a:xfrm>
            <a:off x="533400" y="838200"/>
            <a:ext cx="7713662"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Multilevel Queue</a:t>
            </a:r>
          </a:p>
        </p:txBody>
      </p:sp>
    </p:spTree>
    <p:extLst>
      <p:ext uri="{BB962C8B-B14F-4D97-AF65-F5344CB8AC3E}">
        <p14:creationId xmlns="" xmlns:p14="http://schemas.microsoft.com/office/powerpoint/2010/main" val="2032322917"/>
      </p:ext>
    </p:extLst>
  </p:cSld>
  <p:clrMapOvr>
    <a:masterClrMapping/>
  </p:clrMapOvr>
  <p:transition>
    <p:pull dir="r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Rectangle 2"/>
          <p:cNvSpPr>
            <a:spLocks noGrp="1" noChangeArrowheads="1"/>
          </p:cNvSpPr>
          <p:nvPr/>
        </p:nvSpPr>
        <p:spPr bwMode="auto">
          <a:xfrm>
            <a:off x="533400" y="838200"/>
            <a:ext cx="7596187"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Multilevel Queue Scheduling</a:t>
            </a:r>
          </a:p>
        </p:txBody>
      </p:sp>
      <p:pic>
        <p:nvPicPr>
          <p:cNvPr id="4" name="Picture 3" descr="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1828800"/>
            <a:ext cx="6686550" cy="4425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062568023"/>
      </p:ext>
    </p:extLst>
  </p:cSld>
  <p:clrMapOvr>
    <a:masterClrMapping/>
  </p:clrMapOvr>
  <p:transition>
    <p:pull dir="rd"/>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A process can move between the various queues; aging can be implemented this way</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Multilevel-feedback-queue scheduler defined by the following parameters:</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number of queues</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scheduling algorithms for each queue</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method used to determine when to upgrade a process</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method used to determine when to demote a process</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method used to determine which queue a process will enter when that process needs service</a:t>
            </a:r>
          </a:p>
          <a:p>
            <a:endParaRPr lang="en-IN" dirty="0"/>
          </a:p>
        </p:txBody>
      </p:sp>
      <p:sp>
        <p:nvSpPr>
          <p:cNvPr id="3" name="Rectangle 2"/>
          <p:cNvSpPr>
            <a:spLocks noGrp="1" noChangeArrowheads="1"/>
          </p:cNvSpPr>
          <p:nvPr/>
        </p:nvSpPr>
        <p:spPr bwMode="auto">
          <a:xfrm>
            <a:off x="558800" y="838200"/>
            <a:ext cx="80264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Multilevel Feedback Queue</a:t>
            </a:r>
          </a:p>
        </p:txBody>
      </p:sp>
    </p:spTree>
    <p:extLst>
      <p:ext uri="{BB962C8B-B14F-4D97-AF65-F5344CB8AC3E}">
        <p14:creationId xmlns="" xmlns:p14="http://schemas.microsoft.com/office/powerpoint/2010/main" val="1249535336"/>
      </p:ext>
    </p:extLst>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1313" lvl="0" indent="-341313" eaLnBrk="0" fontAlgn="base" hangingPunct="0">
              <a:spcBef>
                <a:spcPct val="35000"/>
              </a:spcBef>
              <a:spcAft>
                <a:spcPct val="0"/>
              </a:spcAft>
              <a:buClr>
                <a:srgbClr val="993300"/>
              </a:buClr>
              <a:buSzPct val="90000"/>
              <a:buFont typeface="Monotype Sorts" pitchFamily="-84" charset="2"/>
              <a:buChar char="n"/>
            </a:pPr>
            <a:r>
              <a:rPr kumimoji="1" lang="en-US" sz="1800" kern="0" dirty="0">
                <a:solidFill>
                  <a:schemeClr val="bg1"/>
                </a:solidFill>
                <a:latin typeface="Helvetica"/>
                <a:ea typeface="MS PGothic" pitchFamily="34" charset="-128"/>
              </a:rPr>
              <a:t>General structure of process </a:t>
            </a:r>
            <a:r>
              <a:rPr kumimoji="1" lang="en-US" sz="1800" b="1" i="1" kern="0" dirty="0">
                <a:solidFill>
                  <a:schemeClr val="bg1"/>
                </a:solidFill>
                <a:latin typeface="Helvetica"/>
                <a:ea typeface="MS PGothic" pitchFamily="34" charset="-128"/>
              </a:rPr>
              <a:t>P</a:t>
            </a:r>
            <a:r>
              <a:rPr kumimoji="1" lang="en-US" sz="1800" b="1" i="1" kern="0" baseline="-25000" dirty="0">
                <a:solidFill>
                  <a:schemeClr val="bg1"/>
                </a:solidFill>
                <a:latin typeface="Helvetica"/>
                <a:ea typeface="MS PGothic" pitchFamily="34" charset="-128"/>
              </a:rPr>
              <a:t>i  </a:t>
            </a:r>
            <a:endParaRPr kumimoji="1" lang="en-US" sz="1800" kern="0" dirty="0">
              <a:solidFill>
                <a:schemeClr val="bg1"/>
              </a:solidFill>
              <a:latin typeface="Helvetica"/>
              <a:ea typeface="MS PGothic" pitchFamily="34" charset="-128"/>
            </a:endParaRPr>
          </a:p>
          <a:p>
            <a:endParaRPr lang="en-IN" dirty="0"/>
          </a:p>
        </p:txBody>
      </p:sp>
      <p:sp>
        <p:nvSpPr>
          <p:cNvPr id="3" name="Title 1"/>
          <p:cNvSpPr>
            <a:spLocks noGrp="1"/>
          </p:cNvSpPr>
          <p:nvPr/>
        </p:nvSpPr>
        <p:spPr bwMode="auto">
          <a:xfrm>
            <a:off x="228600" y="838200"/>
            <a:ext cx="8229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r>
              <a:rPr lang="en-US" dirty="0" smtClean="0">
                <a:solidFill>
                  <a:schemeClr val="accent2"/>
                </a:solidFill>
              </a:rPr>
              <a:t>Critical Section</a:t>
            </a: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24931" y="2438400"/>
            <a:ext cx="3894137" cy="2690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46888906"/>
      </p:ext>
    </p:extLst>
  </p:cSld>
  <p:clrMapOvr>
    <a:masterClrMapping/>
  </p:clrMapOvr>
  <p:transition>
    <p:pull dir="r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228600" y="304800"/>
            <a:ext cx="7710488"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Example of Multilevel Feedback Queue</a:t>
            </a:r>
          </a:p>
        </p:txBody>
      </p:sp>
      <p:sp>
        <p:nvSpPr>
          <p:cNvPr id="6" name="Rectangle 5"/>
          <p:cNvSpPr>
            <a:spLocks noGrp="1" noChangeArrowheads="1"/>
          </p:cNvSpPr>
          <p:nvPr/>
        </p:nvSpPr>
        <p:spPr bwMode="auto">
          <a:xfrm>
            <a:off x="457200" y="1295400"/>
            <a:ext cx="4065588" cy="453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1800" b="0" i="0" u="none" strike="noStrike" kern="0" cap="none" spc="0" normalizeH="0" baseline="0" noProof="0" dirty="0" smtClean="0">
                <a:ln>
                  <a:noFill/>
                </a:ln>
                <a:solidFill>
                  <a:srgbClr val="000000"/>
                </a:solidFill>
                <a:effectLst/>
                <a:uLnTx/>
                <a:uFillTx/>
                <a:latin typeface="Helvetica"/>
                <a:ea typeface="MS PGothic" pitchFamily="34" charset="-128"/>
              </a:rPr>
              <a:t>Three queues: </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400" b="0" i="1" u="none" strike="noStrike" kern="0" cap="none" spc="0" normalizeH="0" baseline="0" noProof="0" dirty="0" smtClean="0">
                <a:ln>
                  <a:noFill/>
                </a:ln>
                <a:solidFill>
                  <a:srgbClr val="000000"/>
                </a:solidFill>
                <a:effectLst/>
                <a:uLnTx/>
                <a:uFillTx/>
                <a:latin typeface="Helvetica"/>
                <a:ea typeface="MS PGothic" pitchFamily="34" charset="-128"/>
              </a:rPr>
              <a:t>Q</a:t>
            </a:r>
            <a:r>
              <a:rPr kumimoji="1" lang="en-US" altLang="en-US" sz="1400" b="0" i="0" u="none" strike="noStrike" kern="0" cap="none" spc="0" normalizeH="0" baseline="-25000" noProof="0" dirty="0" smtClean="0">
                <a:ln>
                  <a:noFill/>
                </a:ln>
                <a:solidFill>
                  <a:srgbClr val="000000"/>
                </a:solidFill>
                <a:effectLst/>
                <a:uLnTx/>
                <a:uFillTx/>
                <a:latin typeface="Helvetica"/>
                <a:ea typeface="MS PGothic" pitchFamily="34" charset="-128"/>
              </a:rPr>
              <a:t>0</a:t>
            </a:r>
            <a:r>
              <a:rPr kumimoji="1" lang="en-US" altLang="en-US" sz="1400" b="0" i="0" u="none" strike="noStrike" kern="0" cap="none" spc="0" normalizeH="0" baseline="0" noProof="0" dirty="0" smtClean="0">
                <a:ln>
                  <a:noFill/>
                </a:ln>
                <a:solidFill>
                  <a:srgbClr val="000000"/>
                </a:solidFill>
                <a:effectLst/>
                <a:uLnTx/>
                <a:uFillTx/>
                <a:latin typeface="Helvetica"/>
                <a:ea typeface="MS PGothic" pitchFamily="34" charset="-128"/>
              </a:rPr>
              <a:t> – RR with time quantum 8 milliseconds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400" b="0" i="1" u="none" strike="noStrike" kern="0" cap="none" spc="0" normalizeH="0" baseline="0" noProof="0" dirty="0" smtClean="0">
                <a:ln>
                  <a:noFill/>
                </a:ln>
                <a:solidFill>
                  <a:srgbClr val="000000"/>
                </a:solidFill>
                <a:effectLst/>
                <a:uLnTx/>
                <a:uFillTx/>
                <a:latin typeface="Helvetica"/>
                <a:ea typeface="MS PGothic" pitchFamily="34" charset="-128"/>
              </a:rPr>
              <a:t>Q</a:t>
            </a:r>
            <a:r>
              <a:rPr kumimoji="1" lang="en-US" altLang="en-US" sz="1400" b="0" i="0" u="none" strike="noStrike" kern="0" cap="none" spc="0" normalizeH="0" baseline="-25000" noProof="0" dirty="0" smtClean="0">
                <a:ln>
                  <a:noFill/>
                </a:ln>
                <a:solidFill>
                  <a:srgbClr val="000000"/>
                </a:solidFill>
                <a:effectLst/>
                <a:uLnTx/>
                <a:uFillTx/>
                <a:latin typeface="Helvetica"/>
                <a:ea typeface="MS PGothic" pitchFamily="34" charset="-128"/>
              </a:rPr>
              <a:t>1</a:t>
            </a:r>
            <a:r>
              <a:rPr kumimoji="1" lang="en-US" altLang="en-US" sz="1400" b="0" i="0" u="none" strike="noStrike" kern="0" cap="none" spc="0" normalizeH="0" baseline="0" noProof="0" dirty="0" smtClean="0">
                <a:ln>
                  <a:noFill/>
                </a:ln>
                <a:solidFill>
                  <a:srgbClr val="000000"/>
                </a:solidFill>
                <a:effectLst/>
                <a:uLnTx/>
                <a:uFillTx/>
                <a:latin typeface="Helvetica"/>
                <a:ea typeface="MS PGothic" pitchFamily="34" charset="-128"/>
              </a:rPr>
              <a:t> – RR time quantum 16 milliseconds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400" b="0" i="1" u="none" strike="noStrike" kern="0" cap="none" spc="0" normalizeH="0" baseline="0" noProof="0" dirty="0" smtClean="0">
                <a:ln>
                  <a:noFill/>
                </a:ln>
                <a:solidFill>
                  <a:srgbClr val="000000"/>
                </a:solidFill>
                <a:effectLst/>
                <a:uLnTx/>
                <a:uFillTx/>
                <a:latin typeface="Helvetica"/>
                <a:ea typeface="MS PGothic" pitchFamily="34" charset="-128"/>
              </a:rPr>
              <a:t>Q</a:t>
            </a:r>
            <a:r>
              <a:rPr kumimoji="1" lang="en-US" altLang="en-US" sz="1400" b="0" i="0" u="none" strike="noStrike" kern="0" cap="none" spc="0" normalizeH="0" baseline="-25000" noProof="0" dirty="0" smtClean="0">
                <a:ln>
                  <a:noFill/>
                </a:ln>
                <a:solidFill>
                  <a:srgbClr val="000000"/>
                </a:solidFill>
                <a:effectLst/>
                <a:uLnTx/>
                <a:uFillTx/>
                <a:latin typeface="Helvetica"/>
                <a:ea typeface="MS PGothic" pitchFamily="34" charset="-128"/>
              </a:rPr>
              <a:t>2</a:t>
            </a:r>
            <a:r>
              <a:rPr kumimoji="1" lang="en-US" altLang="en-US" sz="1400" b="0" i="0" u="none" strike="noStrike" kern="0" cap="none" spc="0" normalizeH="0" baseline="0" noProof="0" dirty="0" smtClean="0">
                <a:ln>
                  <a:noFill/>
                </a:ln>
                <a:solidFill>
                  <a:srgbClr val="000000"/>
                </a:solidFill>
                <a:effectLst/>
                <a:uLnTx/>
                <a:uFillTx/>
                <a:latin typeface="Helvetica"/>
                <a:ea typeface="MS PGothic" pitchFamily="34" charset="-128"/>
              </a:rPr>
              <a:t> – FCFS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endParaRPr kumimoji="1" lang="en-US" altLang="en-US" sz="1400" b="0" i="0" u="none" strike="noStrike" kern="0" cap="none" spc="0" normalizeH="0" baseline="0" noProof="0" dirty="0" smtClean="0">
              <a:ln>
                <a:noFill/>
              </a:ln>
              <a:solidFill>
                <a:srgbClr val="000000"/>
              </a:solidFill>
              <a:effectLst/>
              <a:uLnTx/>
              <a:uFillTx/>
              <a:latin typeface="Helvetica"/>
              <a:ea typeface="MS PGothic"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1800" b="0" i="0" u="none" strike="noStrike" kern="0" cap="none" spc="0" normalizeH="0" baseline="0" noProof="0" dirty="0" smtClean="0">
                <a:ln>
                  <a:noFill/>
                </a:ln>
                <a:solidFill>
                  <a:srgbClr val="000000"/>
                </a:solidFill>
                <a:effectLst/>
                <a:uLnTx/>
                <a:uFillTx/>
                <a:latin typeface="Helvetica"/>
                <a:ea typeface="MS PGothic" pitchFamily="34" charset="-128"/>
              </a:rPr>
              <a:t>Scheduling</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400" b="0" i="0" u="none" strike="noStrike" kern="0" cap="none" spc="0" normalizeH="0" baseline="0" noProof="0" dirty="0" smtClean="0">
                <a:ln>
                  <a:noFill/>
                </a:ln>
                <a:solidFill>
                  <a:srgbClr val="000000"/>
                </a:solidFill>
                <a:effectLst/>
                <a:uLnTx/>
                <a:uFillTx/>
                <a:latin typeface="Helvetica"/>
                <a:ea typeface="MS PGothic" pitchFamily="34" charset="-128"/>
              </a:rPr>
              <a:t>A new job enters queue </a:t>
            </a:r>
            <a:r>
              <a:rPr kumimoji="1" lang="en-US" altLang="en-US" sz="1400" b="0" i="1" u="none" strike="noStrike" kern="0" cap="none" spc="0" normalizeH="0" baseline="0" noProof="0" dirty="0" smtClean="0">
                <a:ln>
                  <a:noFill/>
                </a:ln>
                <a:solidFill>
                  <a:srgbClr val="000000"/>
                </a:solidFill>
                <a:effectLst/>
                <a:uLnTx/>
                <a:uFillTx/>
                <a:latin typeface="Helvetica"/>
                <a:ea typeface="MS PGothic" pitchFamily="34" charset="-128"/>
              </a:rPr>
              <a:t>Q</a:t>
            </a:r>
            <a:r>
              <a:rPr kumimoji="1" lang="en-US" altLang="en-US" sz="1400" b="0" i="1" u="none" strike="noStrike" kern="0" cap="none" spc="0" normalizeH="0" baseline="-25000" noProof="0" dirty="0" smtClean="0">
                <a:ln>
                  <a:noFill/>
                </a:ln>
                <a:solidFill>
                  <a:srgbClr val="000000"/>
                </a:solidFill>
                <a:effectLst/>
                <a:uLnTx/>
                <a:uFillTx/>
                <a:latin typeface="Helvetica"/>
                <a:ea typeface="MS PGothic" pitchFamily="34" charset="-128"/>
              </a:rPr>
              <a:t>0</a:t>
            </a:r>
            <a:r>
              <a:rPr kumimoji="1" lang="en-US" altLang="en-US" sz="1400" b="0" i="1" u="none" strike="noStrike" kern="0" cap="none" spc="0" normalizeH="0" baseline="0" noProof="0" dirty="0" smtClean="0">
                <a:ln>
                  <a:noFill/>
                </a:ln>
                <a:solidFill>
                  <a:srgbClr val="000000"/>
                </a:solidFill>
                <a:effectLst/>
                <a:uLnTx/>
                <a:uFillTx/>
                <a:latin typeface="Helvetica"/>
                <a:ea typeface="MS PGothic" pitchFamily="34" charset="-128"/>
              </a:rPr>
              <a:t> </a:t>
            </a:r>
            <a:r>
              <a:rPr kumimoji="1" lang="en-US" altLang="en-US" sz="1400" b="0" i="0" u="none" strike="noStrike" kern="0" cap="none" spc="0" normalizeH="0" baseline="0" noProof="0" dirty="0" smtClean="0">
                <a:ln>
                  <a:noFill/>
                </a:ln>
                <a:solidFill>
                  <a:srgbClr val="000000"/>
                </a:solidFill>
                <a:effectLst/>
                <a:uLnTx/>
                <a:uFillTx/>
                <a:latin typeface="Helvetica"/>
                <a:ea typeface="MS PGothic" pitchFamily="34" charset="-128"/>
              </a:rPr>
              <a:t>which is served</a:t>
            </a:r>
            <a:r>
              <a:rPr kumimoji="1" lang="en-US" altLang="en-US" sz="1400" b="0" i="1" u="none" strike="noStrike" kern="0" cap="none" spc="0" normalizeH="0" baseline="0" noProof="0" dirty="0" smtClean="0">
                <a:ln>
                  <a:noFill/>
                </a:ln>
                <a:solidFill>
                  <a:srgbClr val="000000"/>
                </a:solidFill>
                <a:effectLst/>
                <a:uLnTx/>
                <a:uFillTx/>
                <a:latin typeface="Helvetica"/>
                <a:ea typeface="MS PGothic" pitchFamily="34" charset="-128"/>
              </a:rPr>
              <a:t> </a:t>
            </a:r>
            <a:r>
              <a:rPr kumimoji="1" lang="en-US" altLang="en-US" sz="1400" b="0" i="0" u="none" strike="noStrike" kern="0" cap="none" spc="0" normalizeH="0" baseline="0" noProof="0" dirty="0" smtClean="0">
                <a:ln>
                  <a:noFill/>
                </a:ln>
                <a:solidFill>
                  <a:srgbClr val="000000"/>
                </a:solidFill>
                <a:effectLst/>
                <a:uLnTx/>
                <a:uFillTx/>
                <a:latin typeface="Helvetica"/>
                <a:ea typeface="MS PGothic" pitchFamily="34" charset="-128"/>
              </a:rPr>
              <a:t>FCFS</a:t>
            </a:r>
          </a:p>
          <a:p>
            <a:pPr marL="1085850" marR="0" lvl="2" indent="-228600" algn="l" defTabSz="914400" rtl="0" eaLnBrk="0" fontAlgn="base" latinLnBrk="0" hangingPunct="0">
              <a:lnSpc>
                <a:spcPct val="100000"/>
              </a:lnSpc>
              <a:spcBef>
                <a:spcPct val="35000"/>
              </a:spcBef>
              <a:spcAft>
                <a:spcPct val="0"/>
              </a:spcAft>
              <a:buClr>
                <a:srgbClr val="009900"/>
              </a:buClr>
              <a:buSzPct val="75000"/>
              <a:buFont typeface="Webdings" pitchFamily="18" charset="2"/>
              <a:buChar char="4"/>
              <a:tabLst/>
              <a:defRPr/>
            </a:pPr>
            <a:r>
              <a:rPr kumimoji="1" lang="en-US" altLang="en-US" sz="1400" b="0" i="0" u="none" strike="noStrike" kern="0" cap="none" spc="0" normalizeH="0" baseline="0" noProof="0" dirty="0" smtClean="0">
                <a:ln>
                  <a:noFill/>
                </a:ln>
                <a:solidFill>
                  <a:srgbClr val="000000"/>
                </a:solidFill>
                <a:effectLst/>
                <a:uLnTx/>
                <a:uFillTx/>
                <a:latin typeface="Helvetica"/>
                <a:ea typeface="MS PGothic" pitchFamily="34" charset="-128"/>
              </a:rPr>
              <a:t>When it gains CPU, job receives 8 milliseconds</a:t>
            </a:r>
          </a:p>
          <a:p>
            <a:pPr marL="1085850" marR="0" lvl="2" indent="-228600" algn="l" defTabSz="914400" rtl="0" eaLnBrk="0" fontAlgn="base" latinLnBrk="0" hangingPunct="0">
              <a:lnSpc>
                <a:spcPct val="100000"/>
              </a:lnSpc>
              <a:spcBef>
                <a:spcPct val="35000"/>
              </a:spcBef>
              <a:spcAft>
                <a:spcPct val="0"/>
              </a:spcAft>
              <a:buClr>
                <a:srgbClr val="009900"/>
              </a:buClr>
              <a:buSzPct val="75000"/>
              <a:buFont typeface="Webdings" pitchFamily="18" charset="2"/>
              <a:buChar char="4"/>
              <a:tabLst/>
              <a:defRPr/>
            </a:pPr>
            <a:r>
              <a:rPr kumimoji="1" lang="en-US" altLang="en-US" sz="1400" b="0" i="0" u="none" strike="noStrike" kern="0" cap="none" spc="0" normalizeH="0" baseline="0" noProof="0" dirty="0" smtClean="0">
                <a:ln>
                  <a:noFill/>
                </a:ln>
                <a:solidFill>
                  <a:srgbClr val="000000"/>
                </a:solidFill>
                <a:effectLst/>
                <a:uLnTx/>
                <a:uFillTx/>
                <a:latin typeface="Helvetica"/>
                <a:ea typeface="MS PGothic" pitchFamily="34" charset="-128"/>
              </a:rPr>
              <a:t>If it does not finish in 8 milliseconds, job is moved to queue </a:t>
            </a:r>
            <a:r>
              <a:rPr kumimoji="1" lang="en-US" altLang="en-US" sz="1400" b="0" i="1" u="none" strike="noStrike" kern="0" cap="none" spc="0" normalizeH="0" baseline="0" noProof="0" dirty="0" smtClean="0">
                <a:ln>
                  <a:noFill/>
                </a:ln>
                <a:solidFill>
                  <a:srgbClr val="000000"/>
                </a:solidFill>
                <a:effectLst/>
                <a:uLnTx/>
                <a:uFillTx/>
                <a:latin typeface="Helvetica"/>
                <a:ea typeface="MS PGothic" pitchFamily="34" charset="-128"/>
              </a:rPr>
              <a:t>Q</a:t>
            </a:r>
            <a:r>
              <a:rPr kumimoji="1" lang="en-US" altLang="en-US" sz="1400" b="0" i="0" u="none" strike="noStrike" kern="0" cap="none" spc="0" normalizeH="0" baseline="-25000" noProof="0" dirty="0" smtClean="0">
                <a:ln>
                  <a:noFill/>
                </a:ln>
                <a:solidFill>
                  <a:srgbClr val="000000"/>
                </a:solidFill>
                <a:effectLst/>
                <a:uLnTx/>
                <a:uFillTx/>
                <a:latin typeface="Helvetica"/>
                <a:ea typeface="MS PGothic" pitchFamily="34" charset="-128"/>
              </a:rPr>
              <a:t>1</a:t>
            </a:r>
            <a:endParaRPr kumimoji="1" lang="en-US" altLang="en-US" sz="1400" b="0" i="0" u="none" strike="noStrike" kern="0" cap="none" spc="0" normalizeH="0" baseline="0" noProof="0" dirty="0" smtClean="0">
              <a:ln>
                <a:noFill/>
              </a:ln>
              <a:solidFill>
                <a:srgbClr val="000000"/>
              </a:solidFill>
              <a:effectLst/>
              <a:uLnTx/>
              <a:uFillTx/>
              <a:latin typeface="Helvetica"/>
              <a:ea typeface="MS PGothic" pitchFamily="34" charset="-128"/>
            </a:endParaRP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400" b="0" i="0" u="none" strike="noStrike" kern="0" cap="none" spc="0" normalizeH="0" baseline="0" noProof="0" dirty="0" smtClean="0">
                <a:ln>
                  <a:noFill/>
                </a:ln>
                <a:solidFill>
                  <a:srgbClr val="000000"/>
                </a:solidFill>
                <a:effectLst/>
                <a:uLnTx/>
                <a:uFillTx/>
                <a:latin typeface="Helvetica"/>
                <a:ea typeface="MS PGothic" pitchFamily="34" charset="-128"/>
              </a:rPr>
              <a:t>At </a:t>
            </a:r>
            <a:r>
              <a:rPr kumimoji="1" lang="en-US" altLang="en-US" sz="1400" b="0" i="1" u="none" strike="noStrike" kern="0" cap="none" spc="0" normalizeH="0" baseline="0" noProof="0" dirty="0" smtClean="0">
                <a:ln>
                  <a:noFill/>
                </a:ln>
                <a:solidFill>
                  <a:srgbClr val="000000"/>
                </a:solidFill>
                <a:effectLst/>
                <a:uLnTx/>
                <a:uFillTx/>
                <a:latin typeface="Helvetica"/>
                <a:ea typeface="MS PGothic" pitchFamily="34" charset="-128"/>
              </a:rPr>
              <a:t>Q</a:t>
            </a:r>
            <a:r>
              <a:rPr kumimoji="1" lang="en-US" altLang="en-US" sz="1400" b="0" i="0" u="none" strike="noStrike" kern="0" cap="none" spc="0" normalizeH="0" baseline="-25000" noProof="0" dirty="0" smtClean="0">
                <a:ln>
                  <a:noFill/>
                </a:ln>
                <a:solidFill>
                  <a:srgbClr val="000000"/>
                </a:solidFill>
                <a:effectLst/>
                <a:uLnTx/>
                <a:uFillTx/>
                <a:latin typeface="Helvetica"/>
                <a:ea typeface="MS PGothic" pitchFamily="34" charset="-128"/>
              </a:rPr>
              <a:t>1</a:t>
            </a:r>
            <a:r>
              <a:rPr kumimoji="1" lang="en-US" altLang="en-US" sz="1400" b="0" i="0" u="none" strike="noStrike" kern="0" cap="none" spc="0" normalizeH="0" baseline="0" noProof="0" dirty="0" smtClean="0">
                <a:ln>
                  <a:noFill/>
                </a:ln>
                <a:solidFill>
                  <a:srgbClr val="000000"/>
                </a:solidFill>
                <a:effectLst/>
                <a:uLnTx/>
                <a:uFillTx/>
                <a:latin typeface="Helvetica"/>
                <a:ea typeface="MS PGothic" pitchFamily="34" charset="-128"/>
              </a:rPr>
              <a:t> job is again served FCFS and receives 16 additional milliseconds</a:t>
            </a:r>
          </a:p>
          <a:p>
            <a:pPr marL="1085850" marR="0" lvl="2" indent="-228600" algn="l" defTabSz="914400" rtl="0" eaLnBrk="0" fontAlgn="base" latinLnBrk="0" hangingPunct="0">
              <a:lnSpc>
                <a:spcPct val="100000"/>
              </a:lnSpc>
              <a:spcBef>
                <a:spcPct val="35000"/>
              </a:spcBef>
              <a:spcAft>
                <a:spcPct val="0"/>
              </a:spcAft>
              <a:buClr>
                <a:srgbClr val="009900"/>
              </a:buClr>
              <a:buSzPct val="75000"/>
              <a:buFont typeface="Webdings" pitchFamily="18" charset="2"/>
              <a:buChar char="4"/>
              <a:tabLst/>
              <a:defRPr/>
            </a:pPr>
            <a:r>
              <a:rPr kumimoji="1" lang="en-US" altLang="en-US" sz="1400" b="0" i="0" u="none" strike="noStrike" kern="0" cap="none" spc="0" normalizeH="0" baseline="0" noProof="0" dirty="0" smtClean="0">
                <a:ln>
                  <a:noFill/>
                </a:ln>
                <a:solidFill>
                  <a:srgbClr val="000000"/>
                </a:solidFill>
                <a:effectLst/>
                <a:uLnTx/>
                <a:uFillTx/>
                <a:latin typeface="Helvetica"/>
                <a:ea typeface="MS PGothic" pitchFamily="34" charset="-128"/>
              </a:rPr>
              <a:t>If it still does not complete, it is preempted and moved to queue </a:t>
            </a:r>
            <a:r>
              <a:rPr kumimoji="1" lang="en-US" altLang="en-US" sz="1400" b="0" i="1" u="none" strike="noStrike" kern="0" cap="none" spc="0" normalizeH="0" baseline="0" noProof="0" dirty="0" smtClean="0">
                <a:ln>
                  <a:noFill/>
                </a:ln>
                <a:solidFill>
                  <a:srgbClr val="000000"/>
                </a:solidFill>
                <a:effectLst/>
                <a:uLnTx/>
                <a:uFillTx/>
                <a:latin typeface="Helvetica"/>
                <a:ea typeface="MS PGothic" pitchFamily="34" charset="-128"/>
              </a:rPr>
              <a:t>Q</a:t>
            </a:r>
            <a:r>
              <a:rPr kumimoji="1" lang="en-US" altLang="en-US" sz="1400" b="0" i="0" u="none" strike="noStrike" kern="0" cap="none" spc="0" normalizeH="0" baseline="-25000" noProof="0" dirty="0" smtClean="0">
                <a:ln>
                  <a:noFill/>
                </a:ln>
                <a:solidFill>
                  <a:srgbClr val="000000"/>
                </a:solidFill>
                <a:effectLst/>
                <a:uLnTx/>
                <a:uFillTx/>
                <a:latin typeface="Helvetica"/>
                <a:ea typeface="MS PGothic" pitchFamily="34" charset="-128"/>
              </a:rPr>
              <a:t>2</a:t>
            </a:r>
            <a:endParaRPr kumimoji="1" lang="en-US" altLang="en-US" sz="1400" b="0" i="0" u="none" strike="noStrike" kern="0" cap="none" spc="0" normalizeH="0" baseline="0" noProof="0" dirty="0" smtClean="0">
              <a:ln>
                <a:noFill/>
              </a:ln>
              <a:solidFill>
                <a:srgbClr val="000000"/>
              </a:solidFill>
              <a:effectLst/>
              <a:uLnTx/>
              <a:uFillTx/>
              <a:latin typeface="Helvetica"/>
              <a:ea typeface="MS PGothic" pitchFamily="34" charset="-128"/>
            </a:endParaRPr>
          </a:p>
        </p:txBody>
      </p:sp>
      <p:pic>
        <p:nvPicPr>
          <p:cNvPr id="7" name="Picture 6" descr="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29200" y="1981200"/>
            <a:ext cx="3862388" cy="2803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06654043"/>
      </p:ext>
    </p:extLst>
  </p:cSld>
  <p:clrMapOvr>
    <a:masterClrMapping/>
  </p:clrMapOvr>
  <p:transition>
    <p:pull dir="r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2815" lvl="0" indent="-342815" eaLnBrk="0" fontAlgn="base" hangingPunct="0">
              <a:spcBef>
                <a:spcPct val="35000"/>
              </a:spcBef>
              <a:spcAft>
                <a:spcPct val="0"/>
              </a:spcAft>
              <a:buClr>
                <a:srgbClr val="993300"/>
              </a:buClr>
              <a:buSzPct val="90000"/>
              <a:buFont typeface="Monotype Sorts" charset="2"/>
              <a:buChar char="n"/>
              <a:defRPr/>
            </a:pPr>
            <a:r>
              <a:rPr kumimoji="1" lang="en-US" sz="1800" b="1" kern="0" dirty="0">
                <a:solidFill>
                  <a:srgbClr val="3366FF"/>
                </a:solidFill>
                <a:latin typeface="Helvetica"/>
                <a:ea typeface="ＭＳ Ｐゴシック" charset="0"/>
                <a:cs typeface="ＭＳ Ｐゴシック" charset="0"/>
              </a:rPr>
              <a:t>Short-term scheduler </a:t>
            </a:r>
            <a:r>
              <a:rPr kumimoji="1" lang="en-US" sz="1800" kern="0" dirty="0">
                <a:solidFill>
                  <a:srgbClr val="000000"/>
                </a:solidFill>
                <a:latin typeface="Helvetica"/>
                <a:ea typeface="ＭＳ Ｐゴシック" charset="-128"/>
              </a:rPr>
              <a:t>selects from among the processes in ready queue, and allocates the CPU to one of them</a:t>
            </a:r>
          </a:p>
          <a:p>
            <a:pPr marL="742765" lvl="1" indent="-285680" eaLnBrk="0" fontAlgn="base" hangingPunct="0">
              <a:spcBef>
                <a:spcPct val="35000"/>
              </a:spcBef>
              <a:spcAft>
                <a:spcPct val="0"/>
              </a:spcAft>
              <a:buClr>
                <a:srgbClr val="CC6600"/>
              </a:buClr>
              <a:buSzPct val="80000"/>
              <a:buFont typeface="Monotype Sorts" charset="2"/>
              <a:buChar char="l"/>
              <a:defRPr/>
            </a:pPr>
            <a:r>
              <a:rPr kumimoji="1" lang="en-US" sz="1800" kern="0" dirty="0">
                <a:solidFill>
                  <a:srgbClr val="000000"/>
                </a:solidFill>
                <a:latin typeface="Helvetica"/>
                <a:ea typeface="ＭＳ Ｐゴシック" charset="-128"/>
              </a:rPr>
              <a:t>Queue may be ordered in various ways</a:t>
            </a:r>
          </a:p>
          <a:p>
            <a:pPr marL="342815" lvl="0" indent="-342815" eaLnBrk="0" fontAlgn="base" hangingPunct="0">
              <a:spcBef>
                <a:spcPct val="35000"/>
              </a:spcBef>
              <a:spcAft>
                <a:spcPct val="0"/>
              </a:spcAft>
              <a:buClr>
                <a:srgbClr val="993300"/>
              </a:buClr>
              <a:buSzPct val="90000"/>
              <a:buFont typeface="Monotype Sorts" charset="2"/>
              <a:buChar char="n"/>
              <a:defRPr/>
            </a:pPr>
            <a:r>
              <a:rPr kumimoji="1" lang="en-US" sz="1800" kern="0" dirty="0">
                <a:solidFill>
                  <a:srgbClr val="000000"/>
                </a:solidFill>
                <a:latin typeface="Helvetica"/>
                <a:ea typeface="ＭＳ Ｐゴシック" charset="-128"/>
              </a:rPr>
              <a:t>CPU scheduling decisions may take place when a process:</a:t>
            </a:r>
          </a:p>
          <a:p>
            <a:pPr marL="799900" lvl="1" indent="-342815" eaLnBrk="0" fontAlgn="base" hangingPunct="0">
              <a:spcBef>
                <a:spcPct val="35000"/>
              </a:spcBef>
              <a:spcAft>
                <a:spcPct val="0"/>
              </a:spcAft>
              <a:buClr>
                <a:srgbClr val="CC6600"/>
              </a:buClr>
              <a:buSzPct val="80000"/>
              <a:buNone/>
              <a:defRPr/>
            </a:pPr>
            <a:r>
              <a:rPr kumimoji="1" lang="en-US" sz="1800" kern="0" dirty="0">
                <a:solidFill>
                  <a:srgbClr val="CC6600"/>
                </a:solidFill>
                <a:latin typeface="Helvetica"/>
                <a:ea typeface="ＭＳ Ｐゴシック" charset="-128"/>
              </a:rPr>
              <a:t>1.	</a:t>
            </a:r>
            <a:r>
              <a:rPr kumimoji="1" lang="en-US" sz="1800" kern="0" dirty="0">
                <a:solidFill>
                  <a:srgbClr val="000000"/>
                </a:solidFill>
                <a:latin typeface="Helvetica"/>
                <a:ea typeface="ＭＳ Ｐゴシック" charset="-128"/>
              </a:rPr>
              <a:t>Switches from running to waiting state</a:t>
            </a:r>
          </a:p>
          <a:p>
            <a:pPr marL="799900" lvl="1" indent="-342815" eaLnBrk="0" fontAlgn="base" hangingPunct="0">
              <a:spcBef>
                <a:spcPct val="35000"/>
              </a:spcBef>
              <a:spcAft>
                <a:spcPct val="0"/>
              </a:spcAft>
              <a:buClr>
                <a:srgbClr val="CC6600"/>
              </a:buClr>
              <a:buSzPct val="80000"/>
              <a:buNone/>
              <a:defRPr/>
            </a:pPr>
            <a:r>
              <a:rPr kumimoji="1" lang="en-US" sz="1800" kern="0" dirty="0">
                <a:solidFill>
                  <a:srgbClr val="CC6600"/>
                </a:solidFill>
                <a:latin typeface="Helvetica"/>
                <a:ea typeface="ＭＳ Ｐゴシック" charset="-128"/>
              </a:rPr>
              <a:t>2.</a:t>
            </a:r>
            <a:r>
              <a:rPr kumimoji="1" lang="en-US" sz="1800" kern="0" dirty="0">
                <a:solidFill>
                  <a:srgbClr val="000000"/>
                </a:solidFill>
                <a:latin typeface="Helvetica"/>
                <a:ea typeface="ＭＳ Ｐゴシック" charset="-128"/>
              </a:rPr>
              <a:t>	Switches from running to ready state</a:t>
            </a:r>
          </a:p>
          <a:p>
            <a:pPr marL="799900" lvl="1" indent="-342815" eaLnBrk="0" fontAlgn="base" hangingPunct="0">
              <a:spcBef>
                <a:spcPct val="35000"/>
              </a:spcBef>
              <a:spcAft>
                <a:spcPct val="0"/>
              </a:spcAft>
              <a:buClr>
                <a:srgbClr val="CC6600"/>
              </a:buClr>
              <a:buSzPct val="80000"/>
              <a:buNone/>
              <a:defRPr/>
            </a:pPr>
            <a:r>
              <a:rPr kumimoji="1" lang="en-US" sz="1800" kern="0" dirty="0">
                <a:solidFill>
                  <a:srgbClr val="CC6600"/>
                </a:solidFill>
                <a:latin typeface="Helvetica"/>
                <a:ea typeface="ＭＳ Ｐゴシック" charset="-128"/>
              </a:rPr>
              <a:t>3.</a:t>
            </a:r>
            <a:r>
              <a:rPr kumimoji="1" lang="en-US" sz="1800" kern="0" dirty="0">
                <a:solidFill>
                  <a:srgbClr val="000000"/>
                </a:solidFill>
                <a:latin typeface="Helvetica"/>
                <a:ea typeface="ＭＳ Ｐゴシック" charset="-128"/>
              </a:rPr>
              <a:t>	Switches from waiting to ready</a:t>
            </a:r>
          </a:p>
          <a:p>
            <a:pPr marL="799900" lvl="1" indent="-342815" eaLnBrk="0" fontAlgn="base" hangingPunct="0">
              <a:spcBef>
                <a:spcPct val="35000"/>
              </a:spcBef>
              <a:spcAft>
                <a:spcPct val="0"/>
              </a:spcAft>
              <a:buClr>
                <a:srgbClr val="CC6600"/>
              </a:buClr>
              <a:buSzPct val="80000"/>
              <a:buFont typeface="Monotype Sorts" charset="2"/>
              <a:buAutoNum type="arabicPeriod" startAt="4"/>
              <a:defRPr/>
            </a:pPr>
            <a:r>
              <a:rPr kumimoji="1" lang="en-US" sz="1800" kern="0" dirty="0">
                <a:solidFill>
                  <a:srgbClr val="000000"/>
                </a:solidFill>
                <a:latin typeface="Helvetica"/>
                <a:ea typeface="ＭＳ Ｐゴシック" charset="-128"/>
              </a:rPr>
              <a:t>Terminates</a:t>
            </a:r>
          </a:p>
          <a:p>
            <a:pPr marL="342815" lvl="0" indent="-342815" eaLnBrk="0" fontAlgn="base" hangingPunct="0">
              <a:spcBef>
                <a:spcPct val="35000"/>
              </a:spcBef>
              <a:spcAft>
                <a:spcPct val="0"/>
              </a:spcAft>
              <a:buClr>
                <a:srgbClr val="993300"/>
              </a:buClr>
              <a:buSzPct val="90000"/>
              <a:buFont typeface="Monotype Sorts" charset="2"/>
              <a:buChar char="n"/>
              <a:defRPr/>
            </a:pPr>
            <a:r>
              <a:rPr kumimoji="1" lang="en-US" sz="1800" kern="0" dirty="0">
                <a:solidFill>
                  <a:srgbClr val="000000"/>
                </a:solidFill>
                <a:latin typeface="Helvetica"/>
                <a:ea typeface="ＭＳ Ｐゴシック" charset="-128"/>
              </a:rPr>
              <a:t>Scheduling under 1 and 4 is </a:t>
            </a:r>
            <a:r>
              <a:rPr kumimoji="1" lang="en-US" sz="1800" b="1" kern="0" dirty="0" err="1">
                <a:solidFill>
                  <a:srgbClr val="3366FF"/>
                </a:solidFill>
                <a:latin typeface="Helvetica"/>
                <a:ea typeface="ＭＳ Ｐゴシック" charset="0"/>
                <a:cs typeface="ＭＳ Ｐゴシック" charset="0"/>
              </a:rPr>
              <a:t>nonpreemptive</a:t>
            </a:r>
            <a:endParaRPr kumimoji="1" lang="en-US" sz="1800" b="1" kern="0" dirty="0">
              <a:solidFill>
                <a:srgbClr val="3366FF"/>
              </a:solidFill>
              <a:latin typeface="Helvetica"/>
              <a:ea typeface="ＭＳ Ｐゴシック" charset="0"/>
              <a:cs typeface="ＭＳ Ｐゴシック" charset="0"/>
            </a:endParaRPr>
          </a:p>
          <a:p>
            <a:pPr marL="342815" lvl="0" indent="-342815" eaLnBrk="0" fontAlgn="base" hangingPunct="0">
              <a:spcBef>
                <a:spcPct val="35000"/>
              </a:spcBef>
              <a:spcAft>
                <a:spcPct val="0"/>
              </a:spcAft>
              <a:buClr>
                <a:srgbClr val="993300"/>
              </a:buClr>
              <a:buSzPct val="90000"/>
              <a:buFont typeface="Monotype Sorts" charset="2"/>
              <a:buChar char="n"/>
              <a:defRPr/>
            </a:pPr>
            <a:r>
              <a:rPr kumimoji="1" lang="en-US" sz="1800" kern="0" dirty="0">
                <a:solidFill>
                  <a:srgbClr val="000000"/>
                </a:solidFill>
                <a:latin typeface="Helvetica"/>
                <a:ea typeface="ＭＳ Ｐゴシック" charset="-128"/>
              </a:rPr>
              <a:t>All other scheduling is </a:t>
            </a:r>
            <a:r>
              <a:rPr kumimoji="1" lang="en-US" sz="1800" b="1" kern="0" dirty="0">
                <a:solidFill>
                  <a:srgbClr val="3366FF"/>
                </a:solidFill>
                <a:latin typeface="Helvetica"/>
                <a:ea typeface="ＭＳ Ｐゴシック" charset="0"/>
                <a:cs typeface="ＭＳ Ｐゴシック" charset="0"/>
              </a:rPr>
              <a:t>preemptive</a:t>
            </a:r>
          </a:p>
          <a:p>
            <a:pPr marL="742765" lvl="1" indent="-285680" eaLnBrk="0" fontAlgn="base" hangingPunct="0">
              <a:spcBef>
                <a:spcPct val="35000"/>
              </a:spcBef>
              <a:spcAft>
                <a:spcPct val="0"/>
              </a:spcAft>
              <a:buClr>
                <a:srgbClr val="CC6600"/>
              </a:buClr>
              <a:buSzPct val="80000"/>
              <a:buFont typeface="Monotype Sorts" charset="2"/>
              <a:buChar char="l"/>
              <a:defRPr/>
            </a:pPr>
            <a:r>
              <a:rPr kumimoji="1" lang="en-US" sz="1800" kern="0" dirty="0">
                <a:solidFill>
                  <a:srgbClr val="000000"/>
                </a:solidFill>
                <a:latin typeface="Helvetica"/>
                <a:ea typeface="ＭＳ Ｐゴシック" charset="-128"/>
              </a:rPr>
              <a:t>Consider access to shared data</a:t>
            </a:r>
          </a:p>
          <a:p>
            <a:pPr marL="742765" lvl="1" indent="-285680" eaLnBrk="0" fontAlgn="base" hangingPunct="0">
              <a:spcBef>
                <a:spcPct val="35000"/>
              </a:spcBef>
              <a:spcAft>
                <a:spcPct val="0"/>
              </a:spcAft>
              <a:buClr>
                <a:srgbClr val="CC6600"/>
              </a:buClr>
              <a:buSzPct val="80000"/>
              <a:buFont typeface="Monotype Sorts" charset="2"/>
              <a:buChar char="l"/>
              <a:defRPr/>
            </a:pPr>
            <a:r>
              <a:rPr kumimoji="1" lang="en-US" sz="1800" kern="0" dirty="0">
                <a:solidFill>
                  <a:srgbClr val="000000"/>
                </a:solidFill>
                <a:latin typeface="Helvetica"/>
                <a:ea typeface="ＭＳ Ｐゴシック" charset="-128"/>
              </a:rPr>
              <a:t>Consider preemption while in kernel mode</a:t>
            </a:r>
          </a:p>
          <a:p>
            <a:pPr marL="742765" lvl="1" indent="-285680" eaLnBrk="0" fontAlgn="base" hangingPunct="0">
              <a:spcBef>
                <a:spcPct val="35000"/>
              </a:spcBef>
              <a:spcAft>
                <a:spcPct val="0"/>
              </a:spcAft>
              <a:buClr>
                <a:srgbClr val="CC6600"/>
              </a:buClr>
              <a:buSzPct val="80000"/>
              <a:buFont typeface="Monotype Sorts" charset="2"/>
              <a:buChar char="l"/>
              <a:defRPr/>
            </a:pPr>
            <a:r>
              <a:rPr kumimoji="1" lang="en-US" sz="1800" kern="0" dirty="0">
                <a:solidFill>
                  <a:srgbClr val="000000"/>
                </a:solidFill>
                <a:latin typeface="Helvetica"/>
                <a:ea typeface="ＭＳ Ｐゴシック" charset="-128"/>
              </a:rPr>
              <a:t>Consider interrupts occurring during crucial OS activities</a:t>
            </a:r>
          </a:p>
          <a:p>
            <a:endParaRPr lang="en-IN" dirty="0"/>
          </a:p>
        </p:txBody>
      </p:sp>
      <p:sp>
        <p:nvSpPr>
          <p:cNvPr id="3" name="Rectangle 2"/>
          <p:cNvSpPr>
            <a:spLocks noGrp="1" noChangeArrowheads="1"/>
          </p:cNvSpPr>
          <p:nvPr/>
        </p:nvSpPr>
        <p:spPr bwMode="auto">
          <a:xfrm>
            <a:off x="457200" y="838200"/>
            <a:ext cx="7848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smtClean="0">
                <a:solidFill>
                  <a:schemeClr val="accent2"/>
                </a:solidFill>
              </a:rPr>
              <a:t>Preemptive </a:t>
            </a:r>
            <a:r>
              <a:rPr lang="en-US" altLang="en-US" dirty="0" err="1" smtClean="0">
                <a:solidFill>
                  <a:schemeClr val="accent2"/>
                </a:solidFill>
              </a:rPr>
              <a:t>vs</a:t>
            </a:r>
            <a:r>
              <a:rPr lang="en-US" altLang="en-US" dirty="0" smtClean="0">
                <a:solidFill>
                  <a:schemeClr val="accent2"/>
                </a:solidFill>
              </a:rPr>
              <a:t> Non-Preemptive Scheduling</a:t>
            </a:r>
          </a:p>
        </p:txBody>
      </p:sp>
    </p:spTree>
    <p:extLst>
      <p:ext uri="{BB962C8B-B14F-4D97-AF65-F5344CB8AC3E}">
        <p14:creationId xmlns="" xmlns:p14="http://schemas.microsoft.com/office/powerpoint/2010/main" val="2197881330"/>
      </p:ext>
    </p:extLst>
  </p:cSld>
  <p:clrMapOvr>
    <a:masterClrMapping/>
  </p:clrMapOvr>
  <p:transition>
    <p:pull dir="r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125" y="609600"/>
            <a:ext cx="8724900" cy="584775"/>
          </a:xfrm>
          <a:prstGeom prst="rect">
            <a:avLst/>
          </a:prstGeom>
        </p:spPr>
        <p:txBody>
          <a:bodyPr wrap="square">
            <a:spAutoFit/>
          </a:bodyPr>
          <a:lstStyle/>
          <a:p>
            <a:pPr algn="ctr"/>
            <a:r>
              <a:rPr lang="en-US" altLang="en-US" sz="3200" b="1" dirty="0">
                <a:solidFill>
                  <a:schemeClr val="accent2"/>
                </a:solidFill>
                <a:latin typeface="+mj-lt"/>
                <a:ea typeface="MS PGothic" pitchFamily="34" charset="-128"/>
                <a:cs typeface="ＭＳ Ｐゴシック" charset="-128"/>
              </a:rPr>
              <a:t>Real-Time CPU Scheduling</a:t>
            </a:r>
          </a:p>
        </p:txBody>
      </p:sp>
      <p:sp>
        <p:nvSpPr>
          <p:cNvPr id="7" name="Rectangle 3"/>
          <p:cNvSpPr>
            <a:spLocks noGrp="1" noChangeArrowheads="1"/>
          </p:cNvSpPr>
          <p:nvPr>
            <p:ph type="body" idx="1"/>
          </p:nvPr>
        </p:nvSpPr>
        <p:spPr>
          <a:xfrm>
            <a:off x="648719" y="1524000"/>
            <a:ext cx="7859712" cy="4483100"/>
          </a:xfrm>
        </p:spPr>
        <p:txBody>
          <a:bodyPr/>
          <a:lstStyle/>
          <a:p>
            <a:r>
              <a:rPr kumimoji="1" lang="en-US" altLang="en-US" sz="1800" kern="0" dirty="0">
                <a:solidFill>
                  <a:srgbClr val="000000"/>
                </a:solidFill>
                <a:latin typeface="Helvetica"/>
                <a:ea typeface="ＭＳ Ｐゴシック" charset="-128"/>
                <a:cs typeface="+mn-cs"/>
              </a:rPr>
              <a:t>Periodic processes require the CPU at specified intervals (periods)</a:t>
            </a:r>
          </a:p>
          <a:p>
            <a:r>
              <a:rPr kumimoji="1" lang="en-US" altLang="en-US" sz="1800" kern="0" dirty="0">
                <a:solidFill>
                  <a:srgbClr val="000000"/>
                </a:solidFill>
                <a:latin typeface="Helvetica"/>
                <a:ea typeface="ＭＳ Ｐゴシック" charset="-128"/>
                <a:cs typeface="+mn-cs"/>
              </a:rPr>
              <a:t>p is the duration of the period</a:t>
            </a:r>
          </a:p>
          <a:p>
            <a:r>
              <a:rPr kumimoji="1" lang="en-US" altLang="en-US" sz="1800" kern="0" dirty="0">
                <a:solidFill>
                  <a:srgbClr val="000000"/>
                </a:solidFill>
                <a:latin typeface="Helvetica"/>
                <a:ea typeface="ＭＳ Ｐゴシック" charset="-128"/>
                <a:cs typeface="+mn-cs"/>
              </a:rPr>
              <a:t>d is the deadline by when the process must be serviced</a:t>
            </a:r>
          </a:p>
          <a:p>
            <a:r>
              <a:rPr kumimoji="1" lang="en-US" altLang="en-US" sz="1800" kern="0" dirty="0">
                <a:solidFill>
                  <a:srgbClr val="000000"/>
                </a:solidFill>
                <a:latin typeface="Helvetica"/>
                <a:ea typeface="ＭＳ Ｐゴシック" charset="-128"/>
                <a:cs typeface="+mn-cs"/>
              </a:rPr>
              <a:t>t is the processing time</a:t>
            </a:r>
          </a:p>
          <a:p>
            <a:endParaRPr lang="en-US" altLang="en-US" dirty="0">
              <a:solidFill>
                <a:schemeClr val="bg1"/>
              </a:solidFill>
            </a:endParaRPr>
          </a:p>
          <a:p>
            <a:endParaRPr lang="en-US" altLang="en-US" dirty="0">
              <a:solidFill>
                <a:schemeClr val="bg1"/>
              </a:solidFill>
            </a:endParaRPr>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l="479" t="30099" r="694" b="30769"/>
          <a:stretch>
            <a:fillRect/>
          </a:stretch>
        </p:blipFill>
        <p:spPr bwMode="auto">
          <a:xfrm>
            <a:off x="838200" y="3962400"/>
            <a:ext cx="7189787" cy="2135187"/>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8943992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125" y="1275961"/>
            <a:ext cx="8724900" cy="1077218"/>
          </a:xfrm>
          <a:prstGeom prst="rect">
            <a:avLst/>
          </a:prstGeom>
        </p:spPr>
        <p:txBody>
          <a:bodyPr wrap="square">
            <a:spAutoFit/>
          </a:bodyPr>
          <a:lstStyle/>
          <a:p>
            <a:pPr algn="ctr"/>
            <a:r>
              <a:rPr lang="en-US" altLang="en-US" sz="3200" b="1" dirty="0">
                <a:solidFill>
                  <a:schemeClr val="accent2"/>
                </a:solidFill>
                <a:latin typeface="+mj-lt"/>
                <a:ea typeface="MS PGothic" pitchFamily="34" charset="-128"/>
                <a:cs typeface="ＭＳ Ｐゴシック" charset="-128"/>
              </a:rPr>
              <a:t>Scheduling of tasks when P2 has a higher priority than P1</a:t>
            </a:r>
          </a:p>
        </p:txBody>
      </p:sp>
      <p:pic>
        <p:nvPicPr>
          <p:cNvPr id="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l="488" t="37862" r="734" b="37831"/>
          <a:stretch>
            <a:fillRect/>
          </a:stretch>
        </p:blipFill>
        <p:spPr bwMode="auto">
          <a:xfrm>
            <a:off x="639603" y="3064364"/>
            <a:ext cx="7697787" cy="1420813"/>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771020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125" y="381000"/>
            <a:ext cx="8724900" cy="584775"/>
          </a:xfrm>
          <a:prstGeom prst="rect">
            <a:avLst/>
          </a:prstGeom>
        </p:spPr>
        <p:txBody>
          <a:bodyPr wrap="square">
            <a:spAutoFit/>
          </a:bodyPr>
          <a:lstStyle/>
          <a:p>
            <a:pPr algn="ctr"/>
            <a:r>
              <a:rPr lang="en-US" altLang="en-US" sz="3200" b="1" dirty="0">
                <a:solidFill>
                  <a:schemeClr val="accent2"/>
                </a:solidFill>
                <a:latin typeface="+mj-lt"/>
                <a:ea typeface="MS PGothic" pitchFamily="34" charset="-128"/>
                <a:cs typeface="ＭＳ Ｐゴシック" charset="-128"/>
              </a:rPr>
              <a:t>Rate </a:t>
            </a:r>
            <a:r>
              <a:rPr lang="en-US" altLang="en-US" sz="3200" b="1" dirty="0" smtClean="0">
                <a:solidFill>
                  <a:schemeClr val="accent2"/>
                </a:solidFill>
                <a:latin typeface="+mj-lt"/>
                <a:ea typeface="MS PGothic" pitchFamily="34" charset="-128"/>
                <a:cs typeface="ＭＳ Ｐゴシック" charset="-128"/>
              </a:rPr>
              <a:t>Monotonic (RM) </a:t>
            </a:r>
            <a:r>
              <a:rPr lang="en-US" altLang="en-US" sz="3200" b="1" dirty="0">
                <a:solidFill>
                  <a:schemeClr val="accent2"/>
                </a:solidFill>
                <a:latin typeface="+mj-lt"/>
                <a:ea typeface="MS PGothic" pitchFamily="34" charset="-128"/>
                <a:cs typeface="ＭＳ Ｐゴシック" charset="-128"/>
              </a:rPr>
              <a:t>Scheduling</a:t>
            </a:r>
          </a:p>
        </p:txBody>
      </p:sp>
      <p:sp>
        <p:nvSpPr>
          <p:cNvPr id="7" name="Rectangle 4"/>
          <p:cNvSpPr>
            <a:spLocks noGrp="1" noChangeArrowheads="1"/>
          </p:cNvSpPr>
          <p:nvPr>
            <p:ph type="body" idx="1"/>
          </p:nvPr>
        </p:nvSpPr>
        <p:spPr>
          <a:xfrm>
            <a:off x="812640" y="1219200"/>
            <a:ext cx="7351713" cy="2031325"/>
          </a:xfrm>
        </p:spPr>
        <p:txBody>
          <a:bodyPr>
            <a:normAutofit/>
          </a:bodyPr>
          <a:lstStyle/>
          <a:p>
            <a:r>
              <a:rPr kumimoji="1" lang="en-US" altLang="en-US" sz="1800" kern="0" dirty="0">
                <a:solidFill>
                  <a:srgbClr val="000000"/>
                </a:solidFill>
                <a:latin typeface="Helvetica"/>
                <a:ea typeface="ＭＳ Ｐゴシック" charset="-128"/>
                <a:cs typeface="+mn-cs"/>
              </a:rPr>
              <a:t>A priority is assigned based on the inverse of its period</a:t>
            </a:r>
          </a:p>
          <a:p>
            <a:r>
              <a:rPr kumimoji="1" lang="en-US" altLang="en-US" sz="1800" kern="0" dirty="0">
                <a:solidFill>
                  <a:srgbClr val="000000"/>
                </a:solidFill>
                <a:latin typeface="Helvetica"/>
                <a:ea typeface="ＭＳ Ｐゴシック" charset="-128"/>
                <a:cs typeface="+mn-cs"/>
              </a:rPr>
              <a:t>Shorter periods = higher priority;</a:t>
            </a:r>
          </a:p>
          <a:p>
            <a:r>
              <a:rPr kumimoji="1" lang="en-US" altLang="en-US" sz="1800" kern="0" dirty="0">
                <a:solidFill>
                  <a:srgbClr val="000000"/>
                </a:solidFill>
                <a:latin typeface="Helvetica"/>
                <a:ea typeface="ＭＳ Ｐゴシック" charset="-128"/>
                <a:cs typeface="+mn-cs"/>
              </a:rPr>
              <a:t>Longer periods = lower priority</a:t>
            </a:r>
          </a:p>
          <a:p>
            <a:r>
              <a:rPr kumimoji="1" lang="en-US" altLang="en-US" sz="1800" kern="0" dirty="0" smtClean="0">
                <a:solidFill>
                  <a:srgbClr val="000000"/>
                </a:solidFill>
                <a:latin typeface="Helvetica"/>
                <a:ea typeface="ＭＳ Ｐゴシック" charset="-128"/>
                <a:cs typeface="+mn-cs"/>
              </a:rPr>
              <a:t>P1 </a:t>
            </a:r>
            <a:r>
              <a:rPr kumimoji="1" lang="en-US" altLang="en-US" sz="1800" kern="0" dirty="0">
                <a:solidFill>
                  <a:srgbClr val="000000"/>
                </a:solidFill>
                <a:latin typeface="Helvetica"/>
                <a:ea typeface="ＭＳ Ｐゴシック" charset="-128"/>
                <a:cs typeface="+mn-cs"/>
              </a:rPr>
              <a:t>is assigned a higher priority than P2.</a:t>
            </a:r>
            <a:r>
              <a:rPr lang="en-US" altLang="en-US" dirty="0">
                <a:solidFill>
                  <a:schemeClr val="bg1"/>
                </a:solidFill>
              </a:rPr>
              <a:t/>
            </a:r>
            <a:br>
              <a:rPr lang="en-US" altLang="en-US" dirty="0">
                <a:solidFill>
                  <a:schemeClr val="bg1"/>
                </a:solidFill>
              </a:rPr>
            </a:br>
            <a:endParaRPr lang="en-US" altLang="en-US" dirty="0">
              <a:solidFill>
                <a:schemeClr val="bg1"/>
              </a:solidFill>
            </a:endParaRPr>
          </a:p>
        </p:txBody>
      </p:sp>
      <p:pic>
        <p:nvPicPr>
          <p:cNvPr id="8"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l="496" t="40013" r="496" b="40311"/>
          <a:stretch>
            <a:fillRect/>
          </a:stretch>
        </p:blipFill>
        <p:spPr bwMode="auto">
          <a:xfrm>
            <a:off x="811212" y="2971800"/>
            <a:ext cx="7723188" cy="1447800"/>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l="662" t="40077" r="664" b="40047"/>
          <a:stretch>
            <a:fillRect/>
          </a:stretch>
        </p:blipFill>
        <p:spPr bwMode="auto">
          <a:xfrm>
            <a:off x="579662" y="5421313"/>
            <a:ext cx="7997825" cy="1208087"/>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76200" y="4673025"/>
            <a:ext cx="9144000" cy="584775"/>
          </a:xfrm>
          <a:prstGeom prst="rect">
            <a:avLst/>
          </a:prstGeom>
        </p:spPr>
        <p:txBody>
          <a:bodyPr wrap="square">
            <a:spAutoFit/>
          </a:bodyPr>
          <a:lstStyle/>
          <a:p>
            <a:pPr algn="ctr"/>
            <a:r>
              <a:rPr lang="en-US" altLang="en-US" sz="3200" b="1" dirty="0">
                <a:solidFill>
                  <a:schemeClr val="accent2"/>
                </a:solidFill>
                <a:latin typeface="+mj-lt"/>
                <a:ea typeface="MS PGothic" pitchFamily="34" charset="-128"/>
                <a:cs typeface="ＭＳ Ｐゴシック" charset="-128"/>
              </a:rPr>
              <a:t>Missed Deadlines with </a:t>
            </a:r>
            <a:r>
              <a:rPr lang="en-US" altLang="en-US" sz="3200" b="1" dirty="0" smtClean="0">
                <a:solidFill>
                  <a:schemeClr val="accent2"/>
                </a:solidFill>
                <a:latin typeface="+mj-lt"/>
                <a:ea typeface="MS PGothic" pitchFamily="34" charset="-128"/>
                <a:cs typeface="ＭＳ Ｐゴシック" charset="-128"/>
              </a:rPr>
              <a:t>Rate </a:t>
            </a:r>
            <a:r>
              <a:rPr lang="en-US" altLang="en-US" sz="3200" b="1" dirty="0">
                <a:solidFill>
                  <a:schemeClr val="accent2"/>
                </a:solidFill>
                <a:latin typeface="+mj-lt"/>
                <a:ea typeface="MS PGothic" pitchFamily="34" charset="-128"/>
                <a:cs typeface="ＭＳ Ｐゴシック" charset="-128"/>
              </a:rPr>
              <a:t>Monotonic Scheduling</a:t>
            </a:r>
          </a:p>
        </p:txBody>
      </p:sp>
    </p:spTree>
    <p:extLst>
      <p:ext uri="{BB962C8B-B14F-4D97-AF65-F5344CB8AC3E}">
        <p14:creationId xmlns="" xmlns:p14="http://schemas.microsoft.com/office/powerpoint/2010/main" val="212227395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125" y="685800"/>
            <a:ext cx="8724900" cy="584775"/>
          </a:xfrm>
          <a:prstGeom prst="rect">
            <a:avLst/>
          </a:prstGeom>
        </p:spPr>
        <p:txBody>
          <a:bodyPr wrap="square">
            <a:spAutoFit/>
          </a:bodyPr>
          <a:lstStyle/>
          <a:p>
            <a:pPr algn="ctr"/>
            <a:r>
              <a:rPr lang="en-US" altLang="en-US" sz="3200" b="1" dirty="0">
                <a:solidFill>
                  <a:schemeClr val="accent2"/>
                </a:solidFill>
                <a:latin typeface="+mj-lt"/>
                <a:ea typeface="MS PGothic" pitchFamily="34" charset="-128"/>
                <a:cs typeface="ＭＳ Ｐゴシック" charset="-128"/>
              </a:rPr>
              <a:t>Earliest Deadline First Scheduling</a:t>
            </a:r>
          </a:p>
        </p:txBody>
      </p:sp>
      <p:sp>
        <p:nvSpPr>
          <p:cNvPr id="7" name="Rectangle 3"/>
          <p:cNvSpPr>
            <a:spLocks noGrp="1" noChangeArrowheads="1"/>
          </p:cNvSpPr>
          <p:nvPr>
            <p:ph type="body" idx="1"/>
          </p:nvPr>
        </p:nvSpPr>
        <p:spPr>
          <a:xfrm>
            <a:off x="812640" y="1600200"/>
            <a:ext cx="7351713" cy="1231106"/>
          </a:xfrm>
        </p:spPr>
        <p:txBody>
          <a:bodyPr>
            <a:normAutofit/>
          </a:bodyPr>
          <a:lstStyle/>
          <a:p>
            <a:pPr fontAlgn="base">
              <a:spcAft>
                <a:spcPct val="0"/>
              </a:spcAft>
            </a:pPr>
            <a:r>
              <a:rPr kumimoji="1" lang="en-US" altLang="en-US" kern="0" dirty="0">
                <a:solidFill>
                  <a:srgbClr val="000000"/>
                </a:solidFill>
                <a:latin typeface="Helvetica"/>
                <a:ea typeface="ＭＳ Ｐゴシック" charset="-128"/>
                <a:cs typeface="+mn-cs"/>
              </a:rPr>
              <a:t>Priorities are assigned according to </a:t>
            </a:r>
            <a:r>
              <a:rPr kumimoji="1" lang="en-US" altLang="en-US" kern="0" dirty="0" smtClean="0">
                <a:solidFill>
                  <a:srgbClr val="000000"/>
                </a:solidFill>
                <a:latin typeface="Helvetica"/>
                <a:ea typeface="ＭＳ Ｐゴシック" charset="-128"/>
                <a:cs typeface="+mn-cs"/>
              </a:rPr>
              <a:t>deadlines: </a:t>
            </a:r>
            <a:endParaRPr kumimoji="1" lang="en-US" altLang="en-US" kern="0" dirty="0">
              <a:solidFill>
                <a:srgbClr val="000000"/>
              </a:solidFill>
              <a:latin typeface="Helvetica"/>
              <a:ea typeface="ＭＳ Ｐゴシック" charset="-128"/>
              <a:cs typeface="+mn-cs"/>
            </a:endParaRPr>
          </a:p>
          <a:p>
            <a:pPr marL="742950" lvl="2" indent="-342900" fontAlgn="base">
              <a:spcAft>
                <a:spcPct val="0"/>
              </a:spcAft>
            </a:pPr>
            <a:r>
              <a:rPr kumimoji="1" lang="en-US" altLang="en-US" sz="1800" kern="0" dirty="0" smtClean="0">
                <a:solidFill>
                  <a:srgbClr val="000000"/>
                </a:solidFill>
                <a:latin typeface="Helvetica"/>
                <a:ea typeface="ＭＳ Ｐゴシック" charset="-128"/>
              </a:rPr>
              <a:t>the </a:t>
            </a:r>
            <a:r>
              <a:rPr kumimoji="1" lang="en-US" altLang="en-US" sz="1800" kern="0" dirty="0">
                <a:solidFill>
                  <a:srgbClr val="000000"/>
                </a:solidFill>
                <a:latin typeface="Helvetica"/>
                <a:ea typeface="ＭＳ Ｐゴシック" charset="-128"/>
              </a:rPr>
              <a:t>earlier the deadline, the higher the </a:t>
            </a:r>
            <a:r>
              <a:rPr kumimoji="1" lang="en-US" altLang="en-US" sz="1800" kern="0" dirty="0" smtClean="0">
                <a:solidFill>
                  <a:srgbClr val="000000"/>
                </a:solidFill>
                <a:latin typeface="Helvetica"/>
                <a:ea typeface="ＭＳ Ｐゴシック" charset="-128"/>
              </a:rPr>
              <a:t>priority; </a:t>
            </a:r>
          </a:p>
          <a:p>
            <a:pPr marL="742950" lvl="2" indent="-342900" fontAlgn="base">
              <a:spcAft>
                <a:spcPct val="0"/>
              </a:spcAft>
            </a:pPr>
            <a:r>
              <a:rPr kumimoji="1" lang="en-US" altLang="en-US" sz="1800" kern="0" dirty="0" smtClean="0">
                <a:solidFill>
                  <a:srgbClr val="000000"/>
                </a:solidFill>
                <a:latin typeface="Helvetica"/>
                <a:ea typeface="ＭＳ Ｐゴシック" charset="-128"/>
              </a:rPr>
              <a:t>the </a:t>
            </a:r>
            <a:r>
              <a:rPr kumimoji="1" lang="en-US" altLang="en-US" sz="1800" kern="0" dirty="0">
                <a:solidFill>
                  <a:srgbClr val="000000"/>
                </a:solidFill>
                <a:latin typeface="Helvetica"/>
                <a:ea typeface="ＭＳ Ｐゴシック" charset="-128"/>
              </a:rPr>
              <a:t>later the deadline, the lower the priority.</a:t>
            </a:r>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l="711" t="40184" r="711" b="39867"/>
          <a:stretch>
            <a:fillRect/>
          </a:stretch>
        </p:blipFill>
        <p:spPr bwMode="auto">
          <a:xfrm>
            <a:off x="838200" y="3048000"/>
            <a:ext cx="7704137" cy="1169987"/>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58504" y="4648200"/>
            <a:ext cx="7975896" cy="1920526"/>
          </a:xfrm>
          <a:prstGeom prst="rect">
            <a:avLst/>
          </a:prstGeom>
        </p:spPr>
        <p:txBody>
          <a:bodyPr wrap="square">
            <a:spAutoFit/>
          </a:bodyPr>
          <a:lstStyle/>
          <a:p>
            <a:pPr marL="342900" indent="-342900">
              <a:spcBef>
                <a:spcPct val="20000"/>
              </a:spcBef>
              <a:buFont typeface="Arial" pitchFamily="34" charset="0"/>
              <a:buChar char="•"/>
            </a:pPr>
            <a:r>
              <a:rPr kumimoji="1" lang="en-US" altLang="en-US" kern="0" dirty="0">
                <a:solidFill>
                  <a:srgbClr val="000000"/>
                </a:solidFill>
                <a:latin typeface="Helvetica"/>
                <a:ea typeface="ＭＳ Ｐゴシック" charset="-128"/>
              </a:rPr>
              <a:t>P1 has values of p1 = 50 and t1 = 25 and that P2 </a:t>
            </a:r>
            <a:r>
              <a:rPr kumimoji="1" lang="en-US" altLang="en-US" kern="0" dirty="0" smtClean="0">
                <a:solidFill>
                  <a:srgbClr val="000000"/>
                </a:solidFill>
                <a:latin typeface="Helvetica"/>
                <a:ea typeface="ＭＳ Ｐゴシック" charset="-128"/>
              </a:rPr>
              <a:t>has values </a:t>
            </a:r>
            <a:r>
              <a:rPr kumimoji="1" lang="en-US" altLang="en-US" kern="0" dirty="0">
                <a:solidFill>
                  <a:srgbClr val="000000"/>
                </a:solidFill>
                <a:latin typeface="Helvetica"/>
                <a:ea typeface="ＭＳ Ｐゴシック" charset="-128"/>
              </a:rPr>
              <a:t>of p2 = 80 and t2 = 35. </a:t>
            </a:r>
            <a:endParaRPr kumimoji="1" lang="en-US" altLang="en-US" kern="0" dirty="0" smtClean="0">
              <a:solidFill>
                <a:srgbClr val="000000"/>
              </a:solidFill>
              <a:latin typeface="Helvetica"/>
              <a:ea typeface="ＭＳ Ｐゴシック" charset="-128"/>
            </a:endParaRPr>
          </a:p>
          <a:p>
            <a:pPr marL="342900" indent="-342900">
              <a:spcBef>
                <a:spcPct val="20000"/>
              </a:spcBef>
              <a:buFont typeface="Arial" pitchFamily="34" charset="0"/>
              <a:buChar char="•"/>
            </a:pPr>
            <a:r>
              <a:rPr kumimoji="1" lang="en-US" altLang="en-US" kern="0" dirty="0" smtClean="0">
                <a:solidFill>
                  <a:srgbClr val="000000"/>
                </a:solidFill>
                <a:latin typeface="Helvetica"/>
                <a:ea typeface="ＭＳ Ｐゴシック" charset="-128"/>
              </a:rPr>
              <a:t>The </a:t>
            </a:r>
            <a:r>
              <a:rPr kumimoji="1" lang="en-US" altLang="en-US" kern="0" dirty="0">
                <a:solidFill>
                  <a:srgbClr val="000000"/>
                </a:solidFill>
                <a:latin typeface="Helvetica"/>
                <a:ea typeface="ＭＳ Ｐゴシック" charset="-128"/>
              </a:rPr>
              <a:t>EDF scheduling of these processes is </a:t>
            </a:r>
            <a:r>
              <a:rPr kumimoji="1" lang="en-US" altLang="en-US" kern="0" dirty="0" smtClean="0">
                <a:solidFill>
                  <a:srgbClr val="000000"/>
                </a:solidFill>
                <a:latin typeface="Helvetica"/>
                <a:ea typeface="ＭＳ Ｐゴシック" charset="-128"/>
              </a:rPr>
              <a:t>shown in Figure. </a:t>
            </a:r>
          </a:p>
          <a:p>
            <a:pPr marL="342900" indent="-342900">
              <a:spcBef>
                <a:spcPct val="20000"/>
              </a:spcBef>
              <a:buFont typeface="Arial" pitchFamily="34" charset="0"/>
              <a:buChar char="•"/>
            </a:pPr>
            <a:r>
              <a:rPr kumimoji="1" lang="en-US" altLang="en-US" kern="0" dirty="0" smtClean="0">
                <a:solidFill>
                  <a:srgbClr val="000000"/>
                </a:solidFill>
                <a:latin typeface="Helvetica"/>
                <a:ea typeface="ＭＳ Ｐゴシック" charset="-128"/>
              </a:rPr>
              <a:t>Process </a:t>
            </a:r>
            <a:r>
              <a:rPr kumimoji="1" lang="en-US" altLang="en-US" kern="0" dirty="0">
                <a:solidFill>
                  <a:srgbClr val="000000"/>
                </a:solidFill>
                <a:latin typeface="Helvetica"/>
                <a:ea typeface="ＭＳ Ｐゴシック" charset="-128"/>
              </a:rPr>
              <a:t>P1 has the earliest deadline, so its initial priority is </a:t>
            </a:r>
            <a:r>
              <a:rPr kumimoji="1" lang="en-US" altLang="en-US" kern="0" dirty="0" smtClean="0">
                <a:solidFill>
                  <a:srgbClr val="000000"/>
                </a:solidFill>
                <a:latin typeface="Helvetica"/>
                <a:ea typeface="ＭＳ Ｐゴシック" charset="-128"/>
              </a:rPr>
              <a:t>higher than </a:t>
            </a:r>
            <a:r>
              <a:rPr kumimoji="1" lang="en-US" altLang="en-US" kern="0" dirty="0">
                <a:solidFill>
                  <a:srgbClr val="000000"/>
                </a:solidFill>
                <a:latin typeface="Helvetica"/>
                <a:ea typeface="ＭＳ Ｐゴシック" charset="-128"/>
              </a:rPr>
              <a:t>that of process P2. </a:t>
            </a:r>
            <a:endParaRPr kumimoji="1" lang="en-US" altLang="en-US" kern="0" dirty="0" smtClean="0">
              <a:solidFill>
                <a:srgbClr val="000000"/>
              </a:solidFill>
              <a:latin typeface="Helvetica"/>
              <a:ea typeface="ＭＳ Ｐゴシック" charset="-128"/>
            </a:endParaRPr>
          </a:p>
          <a:p>
            <a:pPr marL="342900" indent="-342900">
              <a:spcBef>
                <a:spcPct val="20000"/>
              </a:spcBef>
              <a:buFont typeface="Arial" pitchFamily="34" charset="0"/>
              <a:buChar char="•"/>
            </a:pPr>
            <a:r>
              <a:rPr kumimoji="1" lang="en-US" altLang="en-US" kern="0" dirty="0" smtClean="0">
                <a:solidFill>
                  <a:srgbClr val="000000"/>
                </a:solidFill>
                <a:latin typeface="Helvetica"/>
                <a:ea typeface="ＭＳ Ｐゴシック" charset="-128"/>
              </a:rPr>
              <a:t>Process </a:t>
            </a:r>
            <a:r>
              <a:rPr kumimoji="1" lang="en-US" altLang="en-US" kern="0" dirty="0">
                <a:solidFill>
                  <a:srgbClr val="000000"/>
                </a:solidFill>
                <a:latin typeface="Helvetica"/>
                <a:ea typeface="ＭＳ Ｐゴシック" charset="-128"/>
              </a:rPr>
              <a:t>P2 begins running at the end of the CPU </a:t>
            </a:r>
            <a:r>
              <a:rPr kumimoji="1" lang="en-US" altLang="en-US" kern="0" dirty="0" smtClean="0">
                <a:solidFill>
                  <a:srgbClr val="000000"/>
                </a:solidFill>
                <a:latin typeface="Helvetica"/>
                <a:ea typeface="ＭＳ Ｐゴシック" charset="-128"/>
              </a:rPr>
              <a:t>burst for </a:t>
            </a:r>
            <a:r>
              <a:rPr kumimoji="1" lang="en-US" altLang="en-US" kern="0" dirty="0">
                <a:solidFill>
                  <a:srgbClr val="000000"/>
                </a:solidFill>
                <a:latin typeface="Helvetica"/>
                <a:ea typeface="ＭＳ Ｐゴシック" charset="-128"/>
              </a:rPr>
              <a:t>P1.</a:t>
            </a:r>
          </a:p>
        </p:txBody>
      </p:sp>
    </p:spTree>
    <p:extLst>
      <p:ext uri="{BB962C8B-B14F-4D97-AF65-F5344CB8AC3E}">
        <p14:creationId xmlns="" xmlns:p14="http://schemas.microsoft.com/office/powerpoint/2010/main" val="387308865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125" y="1275961"/>
            <a:ext cx="8724900" cy="584775"/>
          </a:xfrm>
          <a:prstGeom prst="rect">
            <a:avLst/>
          </a:prstGeom>
        </p:spPr>
        <p:txBody>
          <a:bodyPr wrap="square">
            <a:spAutoFit/>
          </a:bodyPr>
          <a:lstStyle/>
          <a:p>
            <a:pPr algn="ctr"/>
            <a:r>
              <a:rPr lang="en-US" altLang="en-US" sz="3200" b="1" dirty="0">
                <a:solidFill>
                  <a:schemeClr val="accent2"/>
                </a:solidFill>
                <a:latin typeface="+mj-lt"/>
                <a:ea typeface="MS PGothic" pitchFamily="34" charset="-128"/>
                <a:cs typeface="ＭＳ Ｐゴシック" charset="-128"/>
              </a:rPr>
              <a:t>Earliest Deadline First Scheduling</a:t>
            </a:r>
          </a:p>
        </p:txBody>
      </p:sp>
      <p:sp>
        <p:nvSpPr>
          <p:cNvPr id="10" name="Rectangle 9"/>
          <p:cNvSpPr/>
          <p:nvPr/>
        </p:nvSpPr>
        <p:spPr>
          <a:xfrm>
            <a:off x="533400" y="2057400"/>
            <a:ext cx="8060055" cy="1865126"/>
          </a:xfrm>
          <a:prstGeom prst="rect">
            <a:avLst/>
          </a:prstGeom>
        </p:spPr>
        <p:txBody>
          <a:bodyPr wrap="square">
            <a:spAutoFit/>
          </a:bodyPr>
          <a:lstStyle/>
          <a:p>
            <a:pPr marL="342900" indent="-342900">
              <a:spcBef>
                <a:spcPct val="20000"/>
              </a:spcBef>
              <a:buFont typeface="Arial" pitchFamily="34" charset="0"/>
              <a:buChar char="•"/>
            </a:pPr>
            <a:r>
              <a:rPr kumimoji="1" lang="en-US" altLang="en-US" kern="0" dirty="0">
                <a:solidFill>
                  <a:srgbClr val="000000"/>
                </a:solidFill>
                <a:latin typeface="Helvetica"/>
                <a:ea typeface="ＭＳ Ｐゴシック" charset="-128"/>
              </a:rPr>
              <a:t>Unlike the rate-monotonic algorithm, EDF scheduling does not require </a:t>
            </a:r>
            <a:r>
              <a:rPr kumimoji="1" lang="en-US" altLang="en-US" kern="0" dirty="0" smtClean="0">
                <a:solidFill>
                  <a:srgbClr val="000000"/>
                </a:solidFill>
                <a:latin typeface="Helvetica"/>
                <a:ea typeface="ＭＳ Ｐゴシック" charset="-128"/>
              </a:rPr>
              <a:t>that processes </a:t>
            </a:r>
            <a:r>
              <a:rPr kumimoji="1" lang="en-US" altLang="en-US" kern="0" dirty="0">
                <a:solidFill>
                  <a:srgbClr val="000000"/>
                </a:solidFill>
                <a:latin typeface="Helvetica"/>
                <a:ea typeface="ＭＳ Ｐゴシック" charset="-128"/>
              </a:rPr>
              <a:t>be periodic, nor must a process require a constant amount of </a:t>
            </a:r>
            <a:r>
              <a:rPr kumimoji="1" lang="en-US" altLang="en-US" kern="0" dirty="0" smtClean="0">
                <a:solidFill>
                  <a:srgbClr val="000000"/>
                </a:solidFill>
                <a:latin typeface="Helvetica"/>
                <a:ea typeface="ＭＳ Ｐゴシック" charset="-128"/>
              </a:rPr>
              <a:t>CPU time </a:t>
            </a:r>
            <a:r>
              <a:rPr kumimoji="1" lang="en-US" altLang="en-US" kern="0" dirty="0">
                <a:solidFill>
                  <a:srgbClr val="000000"/>
                </a:solidFill>
                <a:latin typeface="Helvetica"/>
                <a:ea typeface="ＭＳ Ｐゴシック" charset="-128"/>
              </a:rPr>
              <a:t>per burst. </a:t>
            </a:r>
            <a:endParaRPr kumimoji="1" lang="en-US" altLang="en-US" kern="0" dirty="0" smtClean="0">
              <a:solidFill>
                <a:srgbClr val="000000"/>
              </a:solidFill>
              <a:latin typeface="Helvetica"/>
              <a:ea typeface="ＭＳ Ｐゴシック" charset="-128"/>
            </a:endParaRPr>
          </a:p>
          <a:p>
            <a:pPr marL="342900" indent="-342900">
              <a:spcBef>
                <a:spcPct val="20000"/>
              </a:spcBef>
              <a:buFont typeface="Arial" pitchFamily="34" charset="0"/>
              <a:buChar char="•"/>
            </a:pPr>
            <a:endParaRPr kumimoji="1" lang="en-US" altLang="en-US" kern="0" dirty="0" smtClean="0">
              <a:solidFill>
                <a:srgbClr val="000000"/>
              </a:solidFill>
              <a:latin typeface="Helvetica"/>
              <a:ea typeface="ＭＳ Ｐゴシック" charset="-128"/>
            </a:endParaRPr>
          </a:p>
          <a:p>
            <a:pPr marL="342900" indent="-342900">
              <a:spcBef>
                <a:spcPct val="20000"/>
              </a:spcBef>
              <a:buFont typeface="Arial" pitchFamily="34" charset="0"/>
              <a:buChar char="•"/>
            </a:pPr>
            <a:r>
              <a:rPr kumimoji="1" lang="en-US" altLang="en-US" kern="0" dirty="0" smtClean="0">
                <a:solidFill>
                  <a:srgbClr val="000000"/>
                </a:solidFill>
                <a:latin typeface="Helvetica"/>
                <a:ea typeface="ＭＳ Ｐゴシック" charset="-128"/>
              </a:rPr>
              <a:t>The </a:t>
            </a:r>
            <a:r>
              <a:rPr kumimoji="1" lang="en-US" altLang="en-US" kern="0" dirty="0">
                <a:solidFill>
                  <a:srgbClr val="000000"/>
                </a:solidFill>
                <a:latin typeface="Helvetica"/>
                <a:ea typeface="ＭＳ Ｐゴシック" charset="-128"/>
              </a:rPr>
              <a:t>only requirement is that a process announce its </a:t>
            </a:r>
            <a:r>
              <a:rPr kumimoji="1" lang="en-US" altLang="en-US" kern="0" dirty="0" smtClean="0">
                <a:solidFill>
                  <a:srgbClr val="000000"/>
                </a:solidFill>
                <a:latin typeface="Helvetica"/>
                <a:ea typeface="ＭＳ Ｐゴシック" charset="-128"/>
              </a:rPr>
              <a:t>deadline to </a:t>
            </a:r>
            <a:r>
              <a:rPr kumimoji="1" lang="en-US" altLang="en-US" kern="0" dirty="0">
                <a:solidFill>
                  <a:srgbClr val="000000"/>
                </a:solidFill>
                <a:latin typeface="Helvetica"/>
                <a:ea typeface="ＭＳ Ｐゴシック" charset="-128"/>
              </a:rPr>
              <a:t>the scheduler when it becomes runnable.</a:t>
            </a:r>
          </a:p>
        </p:txBody>
      </p:sp>
    </p:spTree>
    <p:extLst>
      <p:ext uri="{BB962C8B-B14F-4D97-AF65-F5344CB8AC3E}">
        <p14:creationId xmlns="" xmlns:p14="http://schemas.microsoft.com/office/powerpoint/2010/main" val="350988912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71800"/>
            <a:ext cx="7543800" cy="1143000"/>
          </a:xfrm>
        </p:spPr>
        <p:txBody>
          <a:bodyPr>
            <a:normAutofit/>
          </a:bodyPr>
          <a:lstStyle/>
          <a:p>
            <a:r>
              <a:rPr lang="en-US" sz="4000" dirty="0" smtClean="0"/>
              <a:t>Deadlock</a:t>
            </a:r>
            <a:endParaRPr lang="en-IN" sz="40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81525F-6FBB-423D-9DB0-F6B8F3FE6FC1}"/>
              </a:ext>
            </a:extLst>
          </p:cNvPr>
          <p:cNvSpPr>
            <a:spLocks noGrp="1"/>
          </p:cNvSpPr>
          <p:nvPr>
            <p:ph type="title" idx="4294967295"/>
          </p:nvPr>
        </p:nvSpPr>
        <p:spPr>
          <a:xfrm>
            <a:off x="457200" y="274638"/>
            <a:ext cx="7239000" cy="1143000"/>
          </a:xfrm>
        </p:spPr>
        <p:txBody>
          <a:bodyPr>
            <a:normAutofit/>
          </a:bodyPr>
          <a:lstStyle/>
          <a:p>
            <a:r>
              <a:rPr lang="en-US" sz="3600" dirty="0" smtClean="0">
                <a:solidFill>
                  <a:schemeClr val="accent2"/>
                </a:solidFill>
              </a:rPr>
              <a:t>Deadlock</a:t>
            </a:r>
            <a:endParaRPr lang="en-IN" sz="3600" dirty="0">
              <a:solidFill>
                <a:schemeClr val="accent2"/>
              </a:solidFill>
            </a:endParaRPr>
          </a:p>
        </p:txBody>
      </p:sp>
      <p:sp>
        <p:nvSpPr>
          <p:cNvPr id="5" name="Rectangle 4"/>
          <p:cNvSpPr>
            <a:spLocks noGrp="1" noChangeArrowheads="1"/>
          </p:cNvSpPr>
          <p:nvPr/>
        </p:nvSpPr>
        <p:spPr bwMode="auto">
          <a:xfrm>
            <a:off x="1551781" y="1793875"/>
            <a:ext cx="6040438" cy="327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80000"/>
              </a:lnSpc>
              <a:defRPr/>
            </a:pPr>
            <a:r>
              <a:rPr lang="en-US" kern="0" dirty="0" smtClean="0">
                <a:solidFill>
                  <a:schemeClr val="bg1"/>
                </a:solidFill>
                <a:latin typeface="Helvetica"/>
              </a:rPr>
              <a:t>Necessary conditions, </a:t>
            </a:r>
          </a:p>
          <a:p>
            <a:pPr>
              <a:lnSpc>
                <a:spcPct val="80000"/>
              </a:lnSpc>
              <a:defRPr/>
            </a:pPr>
            <a:r>
              <a:rPr lang="en-US" kern="0" dirty="0" smtClean="0">
                <a:solidFill>
                  <a:schemeClr val="bg1"/>
                </a:solidFill>
                <a:latin typeface="Helvetica"/>
              </a:rPr>
              <a:t>Resource allocation graph, </a:t>
            </a:r>
          </a:p>
          <a:p>
            <a:pPr>
              <a:lnSpc>
                <a:spcPct val="80000"/>
              </a:lnSpc>
              <a:defRPr/>
            </a:pPr>
            <a:r>
              <a:rPr lang="en-US" kern="0" dirty="0" smtClean="0">
                <a:solidFill>
                  <a:schemeClr val="bg1"/>
                </a:solidFill>
                <a:latin typeface="Helvetica"/>
              </a:rPr>
              <a:t>Deadlock prevention methods </a:t>
            </a:r>
          </a:p>
          <a:p>
            <a:pPr>
              <a:lnSpc>
                <a:spcPct val="80000"/>
              </a:lnSpc>
              <a:defRPr/>
            </a:pPr>
            <a:r>
              <a:rPr lang="en-US" kern="0" dirty="0" smtClean="0">
                <a:solidFill>
                  <a:schemeClr val="bg1"/>
                </a:solidFill>
                <a:latin typeface="Helvetica"/>
              </a:rPr>
              <a:t>Deadlock Avoidance, </a:t>
            </a:r>
          </a:p>
          <a:p>
            <a:pPr>
              <a:lnSpc>
                <a:spcPct val="80000"/>
              </a:lnSpc>
              <a:defRPr/>
            </a:pPr>
            <a:r>
              <a:rPr lang="en-US" kern="0" dirty="0" smtClean="0">
                <a:solidFill>
                  <a:schemeClr val="bg1"/>
                </a:solidFill>
                <a:latin typeface="Helvetica"/>
              </a:rPr>
              <a:t>Detection and Recovery</a:t>
            </a:r>
          </a:p>
        </p:txBody>
      </p:sp>
    </p:spTree>
    <p:extLst>
      <p:ext uri="{BB962C8B-B14F-4D97-AF65-F5344CB8AC3E}">
        <p14:creationId xmlns="" xmlns:p14="http://schemas.microsoft.com/office/powerpoint/2010/main" val="840922198"/>
      </p:ext>
    </p:extLst>
  </p:cSld>
  <p:clrMapOvr>
    <a:masterClrMapping/>
  </p:clrMapOvr>
  <p:transition>
    <p:pull dir="r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System consists of resources</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Resource types </a:t>
            </a:r>
            <a:r>
              <a:rPr kumimoji="1" lang="en-US" altLang="en-US" sz="1800" i="1" kern="0" dirty="0">
                <a:solidFill>
                  <a:srgbClr val="000000"/>
                </a:solidFill>
                <a:latin typeface="Helvetica"/>
                <a:ea typeface="MS PGothic" pitchFamily="34" charset="-128"/>
              </a:rPr>
              <a:t>R</a:t>
            </a:r>
            <a:r>
              <a:rPr kumimoji="1" lang="en-US" altLang="en-US" sz="1800" kern="0" baseline="-25000" dirty="0">
                <a:solidFill>
                  <a:srgbClr val="000000"/>
                </a:solidFill>
                <a:latin typeface="Helvetica"/>
                <a:ea typeface="MS PGothic" pitchFamily="34" charset="-128"/>
              </a:rPr>
              <a:t>1</a:t>
            </a:r>
            <a:r>
              <a:rPr kumimoji="1" lang="en-US" altLang="en-US" sz="1800" kern="0" dirty="0">
                <a:solidFill>
                  <a:srgbClr val="000000"/>
                </a:solidFill>
                <a:latin typeface="Helvetica"/>
                <a:ea typeface="MS PGothic" pitchFamily="34" charset="-128"/>
              </a:rPr>
              <a:t>, </a:t>
            </a:r>
            <a:r>
              <a:rPr kumimoji="1" lang="en-US" altLang="en-US" sz="1800" i="1" kern="0" dirty="0">
                <a:solidFill>
                  <a:srgbClr val="000000"/>
                </a:solidFill>
                <a:latin typeface="Helvetica"/>
                <a:ea typeface="MS PGothic" pitchFamily="34" charset="-128"/>
              </a:rPr>
              <a:t>R</a:t>
            </a:r>
            <a:r>
              <a:rPr kumimoji="1" lang="en-US" altLang="en-US" sz="1800" kern="0" baseline="-25000" dirty="0">
                <a:solidFill>
                  <a:srgbClr val="000000"/>
                </a:solidFill>
                <a:latin typeface="Helvetica"/>
                <a:ea typeface="MS PGothic" pitchFamily="34" charset="-128"/>
              </a:rPr>
              <a:t>2</a:t>
            </a:r>
            <a:r>
              <a:rPr kumimoji="1" lang="en-US" altLang="en-US" sz="1800" kern="0" dirty="0">
                <a:solidFill>
                  <a:srgbClr val="000000"/>
                </a:solidFill>
                <a:latin typeface="Helvetica"/>
                <a:ea typeface="MS PGothic" pitchFamily="34" charset="-128"/>
              </a:rPr>
              <a:t>, . . ., </a:t>
            </a:r>
            <a:r>
              <a:rPr kumimoji="1" lang="en-US" altLang="en-US" sz="1800" i="1" kern="0" dirty="0" err="1">
                <a:solidFill>
                  <a:srgbClr val="000000"/>
                </a:solidFill>
                <a:latin typeface="Helvetica"/>
                <a:ea typeface="MS PGothic" pitchFamily="34" charset="-128"/>
              </a:rPr>
              <a:t>R</a:t>
            </a:r>
            <a:r>
              <a:rPr kumimoji="1" lang="en-US" altLang="en-US" sz="1800" kern="0" baseline="-25000" dirty="0" err="1">
                <a:solidFill>
                  <a:srgbClr val="000000"/>
                </a:solidFill>
                <a:latin typeface="Helvetica"/>
                <a:ea typeface="MS PGothic" pitchFamily="34" charset="-128"/>
              </a:rPr>
              <a:t>m</a:t>
            </a:r>
            <a:endParaRPr kumimoji="1" lang="en-US" altLang="en-US" sz="1800" kern="0" baseline="-25000" dirty="0">
              <a:solidFill>
                <a:srgbClr val="000000"/>
              </a:solidFill>
              <a:latin typeface="Helvetica"/>
              <a:ea typeface="MS PGothic" pitchFamily="34" charset="-128"/>
            </a:endParaRPr>
          </a:p>
          <a:p>
            <a:pPr marL="1085850" lvl="2" eaLnBrk="0" fontAlgn="base" hangingPunct="0">
              <a:spcBef>
                <a:spcPct val="35000"/>
              </a:spcBef>
              <a:spcAft>
                <a:spcPct val="0"/>
              </a:spcAft>
              <a:buClr>
                <a:srgbClr val="009900"/>
              </a:buClr>
              <a:buSzPct val="75000"/>
              <a:buNone/>
            </a:pPr>
            <a:r>
              <a:rPr kumimoji="1" lang="en-US" altLang="en-US" sz="1800" i="1" kern="0" dirty="0">
                <a:solidFill>
                  <a:srgbClr val="000000"/>
                </a:solidFill>
                <a:latin typeface="Helvetica"/>
                <a:ea typeface="MS PGothic" pitchFamily="34" charset="-128"/>
              </a:rPr>
              <a:t>CPU cycles, memory space, I/O devices</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Each resource type </a:t>
            </a:r>
            <a:r>
              <a:rPr kumimoji="1" lang="en-US" altLang="en-US" sz="1800" i="1" kern="0" dirty="0" err="1">
                <a:solidFill>
                  <a:srgbClr val="000000"/>
                </a:solidFill>
                <a:latin typeface="Helvetica"/>
                <a:ea typeface="MS PGothic" pitchFamily="34" charset="-128"/>
              </a:rPr>
              <a:t>R</a:t>
            </a:r>
            <a:r>
              <a:rPr kumimoji="1" lang="en-US" altLang="en-US" sz="1800" kern="0" baseline="-25000" dirty="0" err="1">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has </a:t>
            </a:r>
            <a:r>
              <a:rPr kumimoji="1" lang="en-US" altLang="en-US" sz="1800" i="1" kern="0" dirty="0">
                <a:solidFill>
                  <a:srgbClr val="000000"/>
                </a:solidFill>
                <a:latin typeface="Helvetica"/>
                <a:ea typeface="MS PGothic" pitchFamily="34" charset="-128"/>
              </a:rPr>
              <a:t>W</a:t>
            </a:r>
            <a:r>
              <a:rPr kumimoji="1" lang="en-US" altLang="en-US" sz="1800" kern="0" baseline="-25000" dirty="0">
                <a:solidFill>
                  <a:srgbClr val="000000"/>
                </a:solidFill>
                <a:latin typeface="Helvetica"/>
                <a:ea typeface="MS PGothic" pitchFamily="34" charset="-128"/>
              </a:rPr>
              <a:t>i</a:t>
            </a:r>
            <a:r>
              <a:rPr kumimoji="1" lang="en-US" altLang="en-US" sz="1800" kern="0" dirty="0">
                <a:solidFill>
                  <a:srgbClr val="000000"/>
                </a:solidFill>
                <a:latin typeface="Helvetica"/>
                <a:ea typeface="MS PGothic" pitchFamily="34" charset="-128"/>
              </a:rPr>
              <a:t> instances.</a:t>
            </a: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Each process utilizes a resource as follows:</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b="1" kern="0" dirty="0">
                <a:solidFill>
                  <a:srgbClr val="000000"/>
                </a:solidFill>
                <a:latin typeface="Helvetica"/>
                <a:ea typeface="MS PGothic" pitchFamily="34" charset="-128"/>
              </a:rPr>
              <a:t>request </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b="1" kern="0" dirty="0">
                <a:solidFill>
                  <a:srgbClr val="000000"/>
                </a:solidFill>
                <a:latin typeface="Helvetica"/>
                <a:ea typeface="MS PGothic" pitchFamily="34" charset="-128"/>
              </a:rPr>
              <a:t>use </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b="1" kern="0" dirty="0">
                <a:solidFill>
                  <a:srgbClr val="000000"/>
                </a:solidFill>
                <a:latin typeface="Helvetica"/>
                <a:ea typeface="MS PGothic" pitchFamily="34" charset="-128"/>
              </a:rPr>
              <a:t>release</a:t>
            </a:r>
          </a:p>
          <a:p>
            <a:endParaRPr lang="en-IN" dirty="0"/>
          </a:p>
        </p:txBody>
      </p:sp>
      <p:sp>
        <p:nvSpPr>
          <p:cNvPr id="4" name="Rectangle 3"/>
          <p:cNvSpPr>
            <a:spLocks noGrp="1" noChangeArrowheads="1"/>
          </p:cNvSpPr>
          <p:nvPr/>
        </p:nvSpPr>
        <p:spPr bwMode="auto">
          <a:xfrm>
            <a:off x="533400" y="914400"/>
            <a:ext cx="8229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dirty="0" err="1" smtClean="0">
                <a:solidFill>
                  <a:schemeClr val="accent2"/>
                </a:solidFill>
              </a:rPr>
              <a:t>DeadLocks</a:t>
            </a:r>
            <a:r>
              <a:rPr lang="en-US" altLang="en-US" dirty="0" smtClean="0">
                <a:solidFill>
                  <a:schemeClr val="accent2"/>
                </a:solidFill>
              </a:rPr>
              <a:t> - System Model</a:t>
            </a:r>
          </a:p>
        </p:txBody>
      </p:sp>
    </p:spTree>
    <p:extLst>
      <p:ext uri="{BB962C8B-B14F-4D97-AF65-F5344CB8AC3E}">
        <p14:creationId xmlns="" xmlns:p14="http://schemas.microsoft.com/office/powerpoint/2010/main" val="70880739"/>
      </p:ext>
    </p:extLst>
  </p:cSld>
  <p:clrMapOvr>
    <a:masterClrMapping/>
  </p:clrMapOvr>
  <p:transition>
    <p:pull dir="rd"/>
  </p:transition>
</p:sld>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5391</Words>
  <Application>Microsoft Office PowerPoint</Application>
  <PresentationFormat>On-screen Show (4:3)</PresentationFormat>
  <Paragraphs>1149</Paragraphs>
  <Slides>139</Slides>
  <Notes>3</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139</vt:i4>
      </vt:variant>
    </vt:vector>
  </HeadingPairs>
  <TitlesOfParts>
    <vt:vector size="144" baseType="lpstr">
      <vt:lpstr>Custom Design</vt:lpstr>
      <vt:lpstr>Theme2</vt:lpstr>
      <vt:lpstr>Flow</vt:lpstr>
      <vt:lpstr>Theme3</vt:lpstr>
      <vt:lpstr>Equation</vt:lpstr>
      <vt:lpstr>Slide 1</vt:lpstr>
      <vt:lpstr>Slide 2</vt:lpstr>
      <vt:lpstr>Process Synchronization</vt:lpstr>
      <vt:lpstr>Background</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CPU Scheduling</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Deadlock</vt:lpstr>
      <vt:lpstr>Deadlock</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2008-09-16T18:22:21Z</dcterms:created>
  <dcterms:modified xsi:type="dcterms:W3CDTF">2020-02-06T16:17:53Z</dcterms:modified>
</cp:coreProperties>
</file>