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6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32" r:id="rId26"/>
    <p:sldId id="280" r:id="rId27"/>
    <p:sldId id="333" r:id="rId28"/>
    <p:sldId id="334" r:id="rId29"/>
    <p:sldId id="335" r:id="rId30"/>
    <p:sldId id="336" r:id="rId31"/>
    <p:sldId id="337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9D79-F762-4013-B8DF-573606A9BB3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FCCF5-720A-4350-AA64-D4EEEF8907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FCCF5-720A-4350-AA64-D4EEEF8907A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2.jpe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34" Type="http://schemas.openxmlformats.org/officeDocument/2006/relationships/image" Target="../media/image2.jpe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157173"/>
            <a:ext cx="7848600" cy="1335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37360">
              <a:lnSpc>
                <a:spcPct val="100000"/>
              </a:lnSpc>
              <a:spcBef>
                <a:spcPts val="95"/>
              </a:spcBef>
            </a:pPr>
            <a:r>
              <a:rPr sz="4300" spc="-5"/>
              <a:t>Unit-III </a:t>
            </a:r>
            <a:r>
              <a:rPr lang="en-US" sz="4300" spc="-5" dirty="0" smtClean="0"/>
              <a:t/>
            </a:r>
            <a:br>
              <a:rPr lang="en-US" sz="4300" spc="-5" dirty="0" smtClean="0"/>
            </a:br>
            <a:r>
              <a:rPr sz="4300" spc="-5" smtClean="0"/>
              <a:t> Memory</a:t>
            </a:r>
            <a:r>
              <a:rPr lang="en-US" sz="4300" spc="-5" dirty="0" smtClean="0"/>
              <a:t>  </a:t>
            </a:r>
            <a:r>
              <a:rPr sz="4300" spc="-10" smtClean="0"/>
              <a:t>Management</a:t>
            </a:r>
            <a:endParaRPr sz="4300"/>
          </a:p>
        </p:txBody>
      </p:sp>
      <p:sp>
        <p:nvSpPr>
          <p:cNvPr id="3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5458"/>
            <a:ext cx="82296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Logical </a:t>
            </a:r>
            <a:r>
              <a:rPr sz="4000" spc="-10" dirty="0"/>
              <a:t>vs. </a:t>
            </a:r>
            <a:r>
              <a:rPr sz="4000" spc="-20" dirty="0"/>
              <a:t>Physical </a:t>
            </a:r>
            <a:r>
              <a:rPr sz="4000" spc="-5" dirty="0"/>
              <a:t>Address</a:t>
            </a:r>
            <a:r>
              <a:rPr sz="4000" spc="-185" dirty="0"/>
              <a:t> </a:t>
            </a:r>
            <a:r>
              <a:rPr sz="4000" spc="5" dirty="0"/>
              <a:t>Space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2296" y="1191260"/>
            <a:ext cx="6839584" cy="410082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97790" indent="-344805">
              <a:lnSpc>
                <a:spcPct val="80000"/>
              </a:lnSpc>
              <a:spcBef>
                <a:spcPts val="6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The concept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logical address space that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bound </a:t>
            </a:r>
            <a:r>
              <a:rPr sz="2200" spc="-10" dirty="0">
                <a:latin typeface="Carlito"/>
                <a:cs typeface="Carlito"/>
              </a:rPr>
              <a:t>to</a:t>
            </a:r>
            <a:r>
              <a:rPr sz="2200" spc="-1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  </a:t>
            </a:r>
            <a:r>
              <a:rPr sz="2200" spc="-15" dirty="0">
                <a:latin typeface="Carlito"/>
                <a:cs typeface="Carlito"/>
              </a:rPr>
              <a:t>separate </a:t>
            </a:r>
            <a:r>
              <a:rPr sz="2200" b="1" spc="-15" dirty="0">
                <a:solidFill>
                  <a:srgbClr val="3366FF"/>
                </a:solidFill>
                <a:latin typeface="Carlito"/>
                <a:cs typeface="Carlito"/>
              </a:rPr>
              <a:t>physical </a:t>
            </a: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address </a:t>
            </a:r>
            <a:r>
              <a:rPr sz="2200" b="1" dirty="0">
                <a:solidFill>
                  <a:srgbClr val="3366FF"/>
                </a:solidFill>
                <a:latin typeface="Carlito"/>
                <a:cs typeface="Carlito"/>
              </a:rPr>
              <a:t>space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central to </a:t>
            </a:r>
            <a:r>
              <a:rPr sz="2200" spc="-5" dirty="0">
                <a:latin typeface="Carlito"/>
                <a:cs typeface="Carlito"/>
              </a:rPr>
              <a:t>proper  </a:t>
            </a:r>
            <a:r>
              <a:rPr sz="2200" spc="5" dirty="0">
                <a:latin typeface="Carlito"/>
                <a:cs typeface="Carlito"/>
              </a:rPr>
              <a:t>memory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management</a:t>
            </a:r>
            <a:endParaRPr sz="2200">
              <a:latin typeface="Carlito"/>
              <a:cs typeface="Carlito"/>
            </a:endParaRPr>
          </a:p>
          <a:p>
            <a:pPr marL="756285" lvl="1" indent="-287655">
              <a:lnSpc>
                <a:spcPts val="216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66FF"/>
                </a:solidFill>
                <a:latin typeface="Carlito"/>
                <a:cs typeface="Carlito"/>
              </a:rPr>
              <a:t>Logical address </a:t>
            </a:r>
            <a:r>
              <a:rPr sz="2000" spc="-5" dirty="0">
                <a:latin typeface="Carlito"/>
                <a:cs typeface="Carlito"/>
              </a:rPr>
              <a:t>– </a:t>
            </a:r>
            <a:r>
              <a:rPr sz="2000" spc="-20" dirty="0">
                <a:latin typeface="Carlito"/>
                <a:cs typeface="Carlito"/>
              </a:rPr>
              <a:t>generated </a:t>
            </a:r>
            <a:r>
              <a:rPr sz="2000" spc="-5" dirty="0">
                <a:latin typeface="Carlito"/>
                <a:cs typeface="Carlito"/>
              </a:rPr>
              <a:t>by the </a:t>
            </a:r>
            <a:r>
              <a:rPr sz="2000" spc="-15" dirty="0">
                <a:latin typeface="Carlito"/>
                <a:cs typeface="Carlito"/>
              </a:rPr>
              <a:t>CPU; </a:t>
            </a:r>
            <a:r>
              <a:rPr sz="2000" spc="-10" dirty="0">
                <a:latin typeface="Carlito"/>
                <a:cs typeface="Carlito"/>
              </a:rPr>
              <a:t>also </a:t>
            </a:r>
            <a:r>
              <a:rPr sz="2000" spc="-25" dirty="0">
                <a:latin typeface="Carlito"/>
                <a:cs typeface="Carlito"/>
              </a:rPr>
              <a:t>referred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2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b="1" spc="-5" dirty="0">
                <a:solidFill>
                  <a:srgbClr val="3366FF"/>
                </a:solidFill>
                <a:latin typeface="Carlito"/>
                <a:cs typeface="Carlito"/>
              </a:rPr>
              <a:t>virtual</a:t>
            </a:r>
            <a:r>
              <a:rPr sz="2000" b="1" spc="-20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Carlito"/>
                <a:cs typeface="Carlito"/>
              </a:rPr>
              <a:t>address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3366FF"/>
                </a:solidFill>
                <a:latin typeface="Carlito"/>
                <a:cs typeface="Carlito"/>
              </a:rPr>
              <a:t>Physical </a:t>
            </a:r>
            <a:r>
              <a:rPr sz="2000" b="1" spc="-5" dirty="0">
                <a:solidFill>
                  <a:srgbClr val="3366FF"/>
                </a:solidFill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15" dirty="0">
                <a:latin typeface="Carlito"/>
                <a:cs typeface="Carlito"/>
              </a:rPr>
              <a:t>seen </a:t>
            </a:r>
            <a:r>
              <a:rPr sz="2000" spc="-5" dirty="0">
                <a:latin typeface="Carlito"/>
                <a:cs typeface="Carlito"/>
              </a:rPr>
              <a:t>by the </a:t>
            </a:r>
            <a:r>
              <a:rPr sz="2000" spc="-10" dirty="0">
                <a:latin typeface="Carlito"/>
                <a:cs typeface="Carlito"/>
              </a:rPr>
              <a:t>memory</a:t>
            </a:r>
            <a:r>
              <a:rPr sz="2000" spc="2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unit</a:t>
            </a:r>
            <a:endParaRPr sz="2000">
              <a:latin typeface="Carlito"/>
              <a:cs typeface="Carlito"/>
            </a:endParaRPr>
          </a:p>
          <a:p>
            <a:pPr marL="356870" marR="189230" indent="-344805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Logical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physical </a:t>
            </a:r>
            <a:r>
              <a:rPr sz="2200" spc="-5" dirty="0">
                <a:latin typeface="Carlito"/>
                <a:cs typeface="Carlito"/>
              </a:rPr>
              <a:t>addresses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dirty="0">
                <a:latin typeface="Carlito"/>
                <a:cs typeface="Carlito"/>
              </a:rPr>
              <a:t>the same in compile-  </a:t>
            </a:r>
            <a:r>
              <a:rPr sz="2200" spc="5" dirty="0">
                <a:latin typeface="Carlito"/>
                <a:cs typeface="Carlito"/>
              </a:rPr>
              <a:t>time </a:t>
            </a:r>
            <a:r>
              <a:rPr sz="2200" dirty="0">
                <a:latin typeface="Carlito"/>
                <a:cs typeface="Carlito"/>
              </a:rPr>
              <a:t>and load-time </a:t>
            </a:r>
            <a:r>
              <a:rPr sz="2200" spc="-5" dirty="0">
                <a:latin typeface="Carlito"/>
                <a:cs typeface="Carlito"/>
              </a:rPr>
              <a:t>address-binding </a:t>
            </a:r>
            <a:r>
              <a:rPr sz="2200" dirty="0">
                <a:latin typeface="Carlito"/>
                <a:cs typeface="Carlito"/>
              </a:rPr>
              <a:t>schemes; </a:t>
            </a:r>
            <a:r>
              <a:rPr sz="2200" spc="-5" dirty="0">
                <a:latin typeface="Carlito"/>
                <a:cs typeface="Carlito"/>
              </a:rPr>
              <a:t>logical  </a:t>
            </a:r>
            <a:r>
              <a:rPr sz="2200" dirty="0">
                <a:latin typeface="Carlito"/>
                <a:cs typeface="Carlito"/>
              </a:rPr>
              <a:t>(virtual) and </a:t>
            </a:r>
            <a:r>
              <a:rPr sz="2200" spc="-15" dirty="0">
                <a:latin typeface="Carlito"/>
                <a:cs typeface="Carlito"/>
              </a:rPr>
              <a:t>physical </a:t>
            </a:r>
            <a:r>
              <a:rPr sz="2200" spc="-5" dirty="0">
                <a:latin typeface="Carlito"/>
                <a:cs typeface="Carlito"/>
              </a:rPr>
              <a:t>addresses </a:t>
            </a:r>
            <a:r>
              <a:rPr sz="2200" spc="-15" dirty="0">
                <a:latin typeface="Carlito"/>
                <a:cs typeface="Carlito"/>
              </a:rPr>
              <a:t>differ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execution-time  address-binding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scheme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solidFill>
                  <a:srgbClr val="3366FF"/>
                </a:solidFill>
                <a:latin typeface="Carlito"/>
                <a:cs typeface="Carlito"/>
              </a:rPr>
              <a:t>Logical </a:t>
            </a: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address </a:t>
            </a:r>
            <a:r>
              <a:rPr sz="2200" b="1" dirty="0">
                <a:solidFill>
                  <a:srgbClr val="3366FF"/>
                </a:solidFill>
                <a:latin typeface="Carlito"/>
                <a:cs typeface="Carlito"/>
              </a:rPr>
              <a:t>space </a:t>
            </a:r>
            <a:r>
              <a:rPr sz="2200" dirty="0">
                <a:latin typeface="Carlito"/>
                <a:cs typeface="Carlito"/>
              </a:rPr>
              <a:t>is the </a:t>
            </a:r>
            <a:r>
              <a:rPr sz="2200" spc="-5" dirty="0">
                <a:latin typeface="Carlito"/>
                <a:cs typeface="Carlito"/>
              </a:rPr>
              <a:t>set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all </a:t>
            </a:r>
            <a:r>
              <a:rPr sz="2200" spc="-5" dirty="0">
                <a:latin typeface="Carlito"/>
                <a:cs typeface="Carlito"/>
              </a:rPr>
              <a:t>logical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addresses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15" dirty="0">
                <a:latin typeface="Carlito"/>
                <a:cs typeface="Carlito"/>
              </a:rPr>
              <a:t>generated </a:t>
            </a:r>
            <a:r>
              <a:rPr sz="2200" dirty="0">
                <a:latin typeface="Carlito"/>
                <a:cs typeface="Carlito"/>
              </a:rPr>
              <a:t>by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program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Physical address </a:t>
            </a:r>
            <a:r>
              <a:rPr sz="2200" b="1" dirty="0">
                <a:solidFill>
                  <a:srgbClr val="3366FF"/>
                </a:solidFill>
                <a:latin typeface="Carlito"/>
                <a:cs typeface="Carlito"/>
              </a:rPr>
              <a:t>space </a:t>
            </a:r>
            <a:r>
              <a:rPr sz="2200" dirty="0">
                <a:latin typeface="Carlito"/>
                <a:cs typeface="Carlito"/>
              </a:rPr>
              <a:t>is the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all </a:t>
            </a:r>
            <a:r>
              <a:rPr sz="2200" spc="-15" dirty="0">
                <a:latin typeface="Carlito"/>
                <a:cs typeface="Carlito"/>
              </a:rPr>
              <a:t>physical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addresses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15" dirty="0">
                <a:latin typeface="Carlito"/>
                <a:cs typeface="Carlito"/>
              </a:rPr>
              <a:t>generated </a:t>
            </a:r>
            <a:r>
              <a:rPr sz="2200" dirty="0">
                <a:latin typeface="Carlito"/>
                <a:cs typeface="Carlito"/>
              </a:rPr>
              <a:t>by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program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78435"/>
            <a:ext cx="7631302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Memory-Management Unit</a:t>
            </a:r>
            <a:r>
              <a:rPr sz="4000" spc="-120" dirty="0"/>
              <a:t> </a:t>
            </a:r>
            <a:r>
              <a:rPr sz="4000" spc="-10" dirty="0"/>
              <a:t>(</a:t>
            </a:r>
            <a:r>
              <a:rPr sz="2500" spc="-10" dirty="0"/>
              <a:t>MMU</a:t>
            </a:r>
            <a:r>
              <a:rPr sz="4000" spc="-10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6447" y="1018158"/>
            <a:ext cx="6854190" cy="41744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Hardware </a:t>
            </a:r>
            <a:r>
              <a:rPr sz="2200" dirty="0">
                <a:latin typeface="Carlito"/>
                <a:cs typeface="Carlito"/>
              </a:rPr>
              <a:t>device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dirty="0">
                <a:latin typeface="Carlito"/>
                <a:cs typeface="Carlito"/>
              </a:rPr>
              <a:t>run </a:t>
            </a:r>
            <a:r>
              <a:rPr sz="2200" spc="5" dirty="0">
                <a:latin typeface="Carlito"/>
                <a:cs typeface="Carlito"/>
              </a:rPr>
              <a:t>time </a:t>
            </a:r>
            <a:r>
              <a:rPr sz="2200" dirty="0">
                <a:latin typeface="Carlito"/>
                <a:cs typeface="Carlito"/>
              </a:rPr>
              <a:t>maps virtual </a:t>
            </a:r>
            <a:r>
              <a:rPr sz="2200" spc="-10" dirty="0">
                <a:latin typeface="Carlito"/>
                <a:cs typeface="Carlito"/>
              </a:rPr>
              <a:t>to</a:t>
            </a:r>
            <a:r>
              <a:rPr sz="2200" spc="-19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physical  </a:t>
            </a:r>
            <a:r>
              <a:rPr sz="2200" spc="-5" dirty="0">
                <a:latin typeface="Carlito"/>
                <a:cs typeface="Carlito"/>
              </a:rPr>
              <a:t>address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Many </a:t>
            </a:r>
            <a:r>
              <a:rPr sz="2200" dirty="0">
                <a:latin typeface="Carlito"/>
                <a:cs typeface="Carlito"/>
              </a:rPr>
              <a:t>methods possible, </a:t>
            </a:r>
            <a:r>
              <a:rPr sz="2200" spc="-5" dirty="0">
                <a:latin typeface="Carlito"/>
                <a:cs typeface="Carlito"/>
              </a:rPr>
              <a:t>covered </a:t>
            </a:r>
            <a:r>
              <a:rPr sz="2200" dirty="0">
                <a:latin typeface="Carlito"/>
                <a:cs typeface="Carlito"/>
              </a:rPr>
              <a:t>in the </a:t>
            </a:r>
            <a:r>
              <a:rPr sz="2200" spc="-10" dirty="0">
                <a:latin typeface="Carlito"/>
                <a:cs typeface="Carlito"/>
              </a:rPr>
              <a:t>rest </a:t>
            </a:r>
            <a:r>
              <a:rPr sz="2200" spc="5" dirty="0">
                <a:latin typeface="Carlito"/>
                <a:cs typeface="Carlito"/>
              </a:rPr>
              <a:t>of</a:t>
            </a:r>
            <a:r>
              <a:rPr sz="2200" spc="-20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chapter</a:t>
            </a:r>
            <a:endParaRPr sz="2200">
              <a:latin typeface="Carlito"/>
              <a:cs typeface="Carlito"/>
            </a:endParaRPr>
          </a:p>
          <a:p>
            <a:pPr marL="356870" marR="188595" indent="-344805" algn="just">
              <a:lnSpc>
                <a:spcPct val="801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spc="-9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start, consider simple </a:t>
            </a:r>
            <a:r>
              <a:rPr sz="2200" dirty="0">
                <a:latin typeface="Carlito"/>
                <a:cs typeface="Carlito"/>
              </a:rPr>
              <a:t>scheme </a:t>
            </a:r>
            <a:r>
              <a:rPr sz="2200" spc="-5" dirty="0">
                <a:latin typeface="Carlito"/>
                <a:cs typeface="Carlito"/>
              </a:rPr>
              <a:t>where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value </a:t>
            </a:r>
            <a:r>
              <a:rPr sz="2200" dirty="0">
                <a:latin typeface="Carlito"/>
                <a:cs typeface="Carlito"/>
              </a:rPr>
              <a:t>in the  </a:t>
            </a:r>
            <a:r>
              <a:rPr sz="2200" spc="-5" dirty="0">
                <a:latin typeface="Carlito"/>
                <a:cs typeface="Carlito"/>
              </a:rPr>
              <a:t>relocation </a:t>
            </a:r>
            <a:r>
              <a:rPr sz="2200" spc="-10" dirty="0">
                <a:latin typeface="Carlito"/>
                <a:cs typeface="Carlito"/>
              </a:rPr>
              <a:t>register </a:t>
            </a:r>
            <a:r>
              <a:rPr sz="2200" dirty="0">
                <a:latin typeface="Carlito"/>
                <a:cs typeface="Carlito"/>
              </a:rPr>
              <a:t>is added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every </a:t>
            </a: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spc="-15" dirty="0">
                <a:latin typeface="Carlito"/>
                <a:cs typeface="Carlito"/>
              </a:rPr>
              <a:t>generated  </a:t>
            </a:r>
            <a:r>
              <a:rPr sz="2200" dirty="0">
                <a:latin typeface="Carlito"/>
                <a:cs typeface="Carlito"/>
              </a:rPr>
              <a:t>by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user process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5" dirty="0">
                <a:latin typeface="Carlito"/>
                <a:cs typeface="Carlito"/>
              </a:rPr>
              <a:t>time </a:t>
            </a:r>
            <a:r>
              <a:rPr sz="2200" dirty="0">
                <a:latin typeface="Carlito"/>
                <a:cs typeface="Carlito"/>
              </a:rPr>
              <a:t>it is </a:t>
            </a:r>
            <a:r>
              <a:rPr sz="2200" spc="-10" dirty="0">
                <a:latin typeface="Carlito"/>
                <a:cs typeface="Carlito"/>
              </a:rPr>
              <a:t>sent to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10" dirty="0">
                <a:latin typeface="Carlito"/>
                <a:cs typeface="Carlito"/>
              </a:rPr>
              <a:t>memory</a:t>
            </a:r>
            <a:endParaRPr sz="22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Base </a:t>
            </a:r>
            <a:r>
              <a:rPr sz="2000" spc="-15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now </a:t>
            </a:r>
            <a:r>
              <a:rPr sz="2000" spc="-10" dirty="0">
                <a:latin typeface="Carlito"/>
                <a:cs typeface="Carlito"/>
              </a:rPr>
              <a:t>called </a:t>
            </a:r>
            <a:r>
              <a:rPr sz="2000" b="1" spc="-10" dirty="0">
                <a:solidFill>
                  <a:srgbClr val="0000FF"/>
                </a:solidFill>
                <a:latin typeface="Carlito"/>
                <a:cs typeface="Carlito"/>
              </a:rPr>
              <a:t>relocation</a:t>
            </a:r>
            <a:r>
              <a:rPr sz="2000" b="1" spc="1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rlito"/>
                <a:cs typeface="Carlito"/>
              </a:rPr>
              <a:t>register</a:t>
            </a:r>
            <a:endParaRPr sz="2000">
              <a:latin typeface="Carlito"/>
              <a:cs typeface="Carlito"/>
            </a:endParaRPr>
          </a:p>
          <a:p>
            <a:pPr marL="756285" lvl="1" indent="-287020" algn="just">
              <a:lnSpc>
                <a:spcPts val="2395"/>
              </a:lnSpc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MS-DOS on </a:t>
            </a:r>
            <a:r>
              <a:rPr sz="2000" spc="-15" dirty="0">
                <a:latin typeface="Carlito"/>
                <a:cs typeface="Carlito"/>
              </a:rPr>
              <a:t>Intel </a:t>
            </a:r>
            <a:r>
              <a:rPr sz="2000" spc="-10" dirty="0">
                <a:latin typeface="Carlito"/>
                <a:cs typeface="Carlito"/>
              </a:rPr>
              <a:t>80x86 used </a:t>
            </a:r>
            <a:r>
              <a:rPr sz="2000" spc="-5" dirty="0">
                <a:latin typeface="Carlito"/>
                <a:cs typeface="Carlito"/>
              </a:rPr>
              <a:t>4 </a:t>
            </a:r>
            <a:r>
              <a:rPr sz="2000" spc="-15" dirty="0">
                <a:latin typeface="Carlito"/>
                <a:cs typeface="Carlito"/>
              </a:rPr>
              <a:t>relocation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registers</a:t>
            </a:r>
            <a:endParaRPr sz="2000">
              <a:latin typeface="Carlito"/>
              <a:cs typeface="Carlito"/>
            </a:endParaRPr>
          </a:p>
          <a:p>
            <a:pPr marL="356870" marR="262890" indent="-344805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user </a:t>
            </a:r>
            <a:r>
              <a:rPr sz="2200" spc="-10" dirty="0">
                <a:latin typeface="Carlito"/>
                <a:cs typeface="Carlito"/>
              </a:rPr>
              <a:t>program </a:t>
            </a:r>
            <a:r>
              <a:rPr sz="2200" dirty="0">
                <a:latin typeface="Carlito"/>
                <a:cs typeface="Carlito"/>
              </a:rPr>
              <a:t>deals with </a:t>
            </a:r>
            <a:r>
              <a:rPr sz="2200" i="1" spc="-10" dirty="0">
                <a:latin typeface="Carlito"/>
                <a:cs typeface="Carlito"/>
              </a:rPr>
              <a:t>logical </a:t>
            </a:r>
            <a:r>
              <a:rPr sz="2200" spc="-5" dirty="0">
                <a:latin typeface="Carlito"/>
                <a:cs typeface="Carlito"/>
              </a:rPr>
              <a:t>addresses; </a:t>
            </a:r>
            <a:r>
              <a:rPr sz="2200" dirty="0">
                <a:latin typeface="Carlito"/>
                <a:cs typeface="Carlito"/>
              </a:rPr>
              <a:t>it </a:t>
            </a:r>
            <a:r>
              <a:rPr sz="2200" spc="-5" dirty="0">
                <a:latin typeface="Carlito"/>
                <a:cs typeface="Carlito"/>
              </a:rPr>
              <a:t>never  </a:t>
            </a:r>
            <a:r>
              <a:rPr sz="2200" dirty="0">
                <a:latin typeface="Carlito"/>
                <a:cs typeface="Carlito"/>
              </a:rPr>
              <a:t>sees the </a:t>
            </a:r>
            <a:r>
              <a:rPr sz="2200" i="1" dirty="0">
                <a:latin typeface="Carlito"/>
                <a:cs typeface="Carlito"/>
              </a:rPr>
              <a:t>real </a:t>
            </a:r>
            <a:r>
              <a:rPr sz="2200" spc="-15" dirty="0">
                <a:latin typeface="Carlito"/>
                <a:cs typeface="Carlito"/>
              </a:rPr>
              <a:t>physical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addresses</a:t>
            </a:r>
            <a:endParaRPr sz="2200">
              <a:latin typeface="Carlito"/>
              <a:cs typeface="Carlito"/>
            </a:endParaRPr>
          </a:p>
          <a:p>
            <a:pPr marL="756285" marR="170815" lvl="1" indent="-287020" algn="just">
              <a:lnSpc>
                <a:spcPts val="1920"/>
              </a:lnSpc>
              <a:spcBef>
                <a:spcPts val="47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Execution-time </a:t>
            </a:r>
            <a:r>
              <a:rPr sz="2000" spc="-5" dirty="0">
                <a:latin typeface="Carlito"/>
                <a:cs typeface="Carlito"/>
              </a:rPr>
              <a:t>binding </a:t>
            </a:r>
            <a:r>
              <a:rPr sz="2000" spc="-10" dirty="0">
                <a:latin typeface="Carlito"/>
                <a:cs typeface="Carlito"/>
              </a:rPr>
              <a:t>occurs when </a:t>
            </a:r>
            <a:r>
              <a:rPr sz="2000" spc="-25" dirty="0">
                <a:latin typeface="Carlito"/>
                <a:cs typeface="Carlito"/>
              </a:rPr>
              <a:t>reference </a:t>
            </a:r>
            <a:r>
              <a:rPr sz="2000" spc="-5" dirty="0">
                <a:latin typeface="Carlito"/>
                <a:cs typeface="Carlito"/>
              </a:rPr>
              <a:t>is made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location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memory</a:t>
            </a:r>
            <a:endParaRPr sz="20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Logical address </a:t>
            </a:r>
            <a:r>
              <a:rPr sz="2000" dirty="0">
                <a:latin typeface="Carlito"/>
                <a:cs typeface="Carlito"/>
              </a:rPr>
              <a:t>bound </a:t>
            </a:r>
            <a:r>
              <a:rPr sz="2000" spc="-15" dirty="0">
                <a:latin typeface="Carlito"/>
                <a:cs typeface="Carlito"/>
              </a:rPr>
              <a:t>to physical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addresses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151638"/>
            <a:ext cx="657618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Dynamic </a:t>
            </a:r>
            <a:r>
              <a:rPr sz="2400" spc="-10" dirty="0"/>
              <a:t>relocation </a:t>
            </a:r>
            <a:r>
              <a:rPr sz="2400" dirty="0"/>
              <a:t>using a </a:t>
            </a:r>
            <a:r>
              <a:rPr sz="2400" spc="-10" dirty="0"/>
              <a:t>relocation</a:t>
            </a:r>
            <a:r>
              <a:rPr sz="2400" spc="-135" dirty="0"/>
              <a:t> </a:t>
            </a:r>
            <a:r>
              <a:rPr sz="2400" spc="-10" dirty="0"/>
              <a:t>register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67655" y="1655064"/>
            <a:ext cx="3715511" cy="2691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8438" y="1077595"/>
            <a:ext cx="3787140" cy="443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245110" indent="-48831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Routine is not loaded until it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 called</a:t>
            </a:r>
            <a:endParaRPr sz="1800">
              <a:latin typeface="Arial"/>
              <a:cs typeface="Arial"/>
            </a:endParaRPr>
          </a:p>
          <a:p>
            <a:pPr marL="500380" marR="5080" indent="-488315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Better memory-space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utilization;  unused routine is </a:t>
            </a:r>
            <a:r>
              <a:rPr sz="1800" spc="-5" dirty="0">
                <a:latin typeface="Arial"/>
                <a:cs typeface="Arial"/>
              </a:rPr>
              <a:t>never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loaded</a:t>
            </a:r>
            <a:endParaRPr sz="1800">
              <a:latin typeface="Arial"/>
              <a:cs typeface="Arial"/>
            </a:endParaRPr>
          </a:p>
          <a:p>
            <a:pPr marL="500380" marR="624840" indent="-488315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All routines kept on disk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 relocatable load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  <a:p>
            <a:pPr marL="500380" marR="258445" indent="-488315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Useful </a:t>
            </a:r>
            <a:r>
              <a:rPr sz="1800" spc="-1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large amounts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 code are needed to handle  infrequently occurring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 marL="500380" indent="-488315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5" dirty="0">
                <a:latin typeface="Arial"/>
                <a:cs typeface="Arial"/>
              </a:rPr>
              <a:t>special </a:t>
            </a:r>
            <a:r>
              <a:rPr sz="1800" dirty="0">
                <a:latin typeface="Arial"/>
                <a:cs typeface="Arial"/>
              </a:rPr>
              <a:t>support from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operating system is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1073150" marR="329565" lvl="1" indent="-408940">
              <a:lnSpc>
                <a:spcPct val="100000"/>
              </a:lnSpc>
              <a:spcBef>
                <a:spcPts val="59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400" spc="-10" dirty="0">
                <a:latin typeface="Arial"/>
                <a:cs typeface="Arial"/>
              </a:rPr>
              <a:t>Implemented </a:t>
            </a:r>
            <a:r>
              <a:rPr sz="1400" spc="-15" dirty="0">
                <a:latin typeface="Arial"/>
                <a:cs typeface="Arial"/>
              </a:rPr>
              <a:t>through program  </a:t>
            </a:r>
            <a:r>
              <a:rPr sz="1400" spc="-1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1073150" marR="59055" lvl="1" indent="-408940">
              <a:lnSpc>
                <a:spcPct val="100000"/>
              </a:lnSpc>
              <a:spcBef>
                <a:spcPts val="60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400" spc="-10" dirty="0">
                <a:latin typeface="Arial"/>
                <a:cs typeface="Arial"/>
              </a:rPr>
              <a:t>OS can help by providing libraries  </a:t>
            </a:r>
            <a:r>
              <a:rPr sz="1400" spc="-5" dirty="0">
                <a:latin typeface="Arial"/>
                <a:cs typeface="Arial"/>
              </a:rPr>
              <a:t>to implement </a:t>
            </a:r>
            <a:r>
              <a:rPr sz="1400" spc="-15" dirty="0">
                <a:latin typeface="Arial"/>
                <a:cs typeface="Arial"/>
              </a:rPr>
              <a:t>dynamic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loading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65200"/>
            <a:ext cx="5647182" cy="780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/>
              <a:t>Lab </a:t>
            </a:r>
            <a:r>
              <a:rPr smtClean="0"/>
              <a:t>- </a:t>
            </a:r>
            <a:r>
              <a:rPr spc="-10" dirty="0"/>
              <a:t>Shell</a:t>
            </a:r>
            <a:r>
              <a:rPr dirty="0"/>
              <a:t> </a:t>
            </a:r>
            <a:r>
              <a:rPr spc="-25" dirty="0"/>
              <a:t>programs</a:t>
            </a:r>
          </a:p>
        </p:txBody>
      </p:sp>
      <p:sp>
        <p:nvSpPr>
          <p:cNvPr id="3" name="object 3"/>
          <p:cNvSpPr/>
          <p:nvPr/>
        </p:nvSpPr>
        <p:spPr>
          <a:xfrm>
            <a:off x="1323924" y="1584885"/>
            <a:ext cx="1770802" cy="206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9294" y="4150626"/>
            <a:ext cx="2028825" cy="1505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1422" y="4150666"/>
            <a:ext cx="1856848" cy="1725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2801" y="1616705"/>
            <a:ext cx="1734021" cy="2139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65200"/>
            <a:ext cx="5796407" cy="780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/>
              <a:t>Lab </a:t>
            </a:r>
            <a:r>
              <a:rPr smtClean="0"/>
              <a:t>- </a:t>
            </a:r>
            <a:r>
              <a:rPr spc="-10" dirty="0"/>
              <a:t>Shell</a:t>
            </a:r>
            <a:r>
              <a:rPr spc="10" dirty="0"/>
              <a:t> </a:t>
            </a:r>
            <a:r>
              <a:rPr spc="-2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4271594"/>
            <a:ext cx="381063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dirty="0">
                <a:latin typeface="Carlito"/>
                <a:cs typeface="Carlito"/>
              </a:rPr>
              <a:t>Lab </a:t>
            </a:r>
            <a:r>
              <a:rPr sz="3000" b="1" spc="-20" dirty="0">
                <a:latin typeface="Carlito"/>
                <a:cs typeface="Carlito"/>
              </a:rPr>
              <a:t>Exercise </a:t>
            </a:r>
            <a:r>
              <a:rPr sz="3000" b="1" dirty="0">
                <a:latin typeface="Carlito"/>
                <a:cs typeface="Carlito"/>
              </a:rPr>
              <a:t>– </a:t>
            </a:r>
            <a:r>
              <a:rPr sz="3000" b="1" spc="-45" dirty="0">
                <a:latin typeface="Carlito"/>
                <a:cs typeface="Carlito"/>
              </a:rPr>
              <a:t>Try</a:t>
            </a:r>
            <a:r>
              <a:rPr sz="3000" b="1" spc="-65" dirty="0">
                <a:latin typeface="Carlito"/>
                <a:cs typeface="Carlito"/>
              </a:rPr>
              <a:t> </a:t>
            </a:r>
            <a:r>
              <a:rPr sz="3000" b="1" dirty="0">
                <a:latin typeface="Carlito"/>
                <a:cs typeface="Carlito"/>
              </a:rPr>
              <a:t>Out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Fibonacci </a:t>
            </a:r>
            <a:r>
              <a:rPr sz="2600" dirty="0">
                <a:latin typeface="Carlito"/>
                <a:cs typeface="Carlito"/>
              </a:rPr>
              <a:t>Series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Armstrong</a:t>
            </a:r>
            <a:r>
              <a:rPr sz="2600" spc="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Number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Palindrome </a:t>
            </a:r>
            <a:r>
              <a:rPr sz="2600" spc="-10" dirty="0">
                <a:latin typeface="Carlito"/>
                <a:cs typeface="Carlito"/>
              </a:rPr>
              <a:t>of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String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982" y="1685175"/>
            <a:ext cx="1876980" cy="186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7051" y="1808976"/>
            <a:ext cx="2120022" cy="1016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2781"/>
            <a:ext cx="4585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Dynamic</a:t>
            </a:r>
            <a:r>
              <a:rPr sz="4000" spc="-110" dirty="0"/>
              <a:t> </a:t>
            </a:r>
            <a:r>
              <a:rPr sz="4000" spc="-5" dirty="0"/>
              <a:t>Linking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14171" y="1015949"/>
            <a:ext cx="6774180" cy="4394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Static </a:t>
            </a:r>
            <a:r>
              <a:rPr sz="2200" b="1" dirty="0">
                <a:solidFill>
                  <a:srgbClr val="3366FF"/>
                </a:solidFill>
                <a:latin typeface="Carlito"/>
                <a:cs typeface="Carlito"/>
              </a:rPr>
              <a:t>linking </a:t>
            </a:r>
            <a:r>
              <a:rPr sz="2200" spc="5" dirty="0">
                <a:latin typeface="Carlito"/>
                <a:cs typeface="Carlito"/>
              </a:rPr>
              <a:t>– </a:t>
            </a:r>
            <a:r>
              <a:rPr sz="2200" spc="-15" dirty="0">
                <a:latin typeface="Carlito"/>
                <a:cs typeface="Carlito"/>
              </a:rPr>
              <a:t>system </a:t>
            </a:r>
            <a:r>
              <a:rPr sz="2200" spc="-10" dirty="0">
                <a:latin typeface="Carlito"/>
                <a:cs typeface="Carlito"/>
              </a:rPr>
              <a:t>libraries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program</a:t>
            </a:r>
            <a:r>
              <a:rPr sz="2200" spc="-1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code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combined </a:t>
            </a:r>
            <a:r>
              <a:rPr sz="2200" spc="-5" dirty="0">
                <a:latin typeface="Carlito"/>
                <a:cs typeface="Carlito"/>
              </a:rPr>
              <a:t>by </a:t>
            </a:r>
            <a:r>
              <a:rPr sz="2200" dirty="0">
                <a:latin typeface="Carlito"/>
                <a:cs typeface="Carlito"/>
              </a:rPr>
              <a:t>the loader </a:t>
            </a:r>
            <a:r>
              <a:rPr sz="2200" spc="-15" dirty="0">
                <a:latin typeface="Carlito"/>
                <a:cs typeface="Carlito"/>
              </a:rPr>
              <a:t>into </a:t>
            </a:r>
            <a:r>
              <a:rPr sz="2200" dirty="0">
                <a:latin typeface="Carlito"/>
                <a:cs typeface="Carlito"/>
              </a:rPr>
              <a:t>the binary </a:t>
            </a:r>
            <a:r>
              <a:rPr sz="2200" spc="-10" dirty="0">
                <a:latin typeface="Carlito"/>
                <a:cs typeface="Carlito"/>
              </a:rPr>
              <a:t>program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Dynamic </a:t>
            </a:r>
            <a:r>
              <a:rPr sz="2200" spc="-5" dirty="0">
                <a:latin typeface="Carlito"/>
                <a:cs typeface="Carlito"/>
              </a:rPr>
              <a:t>linking </a:t>
            </a:r>
            <a:r>
              <a:rPr sz="2200" dirty="0">
                <a:latin typeface="Carlito"/>
                <a:cs typeface="Carlito"/>
              </a:rPr>
              <a:t>–linking postponed </a:t>
            </a:r>
            <a:r>
              <a:rPr sz="2200" spc="-10" dirty="0">
                <a:latin typeface="Carlito"/>
                <a:cs typeface="Carlito"/>
              </a:rPr>
              <a:t>until </a:t>
            </a:r>
            <a:r>
              <a:rPr sz="2200" spc="-5" dirty="0">
                <a:latin typeface="Carlito"/>
                <a:cs typeface="Carlito"/>
              </a:rPr>
              <a:t>execution</a:t>
            </a:r>
            <a:r>
              <a:rPr sz="2200" spc="-26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time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Small piece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code, </a:t>
            </a:r>
            <a:r>
              <a:rPr sz="2200" b="1" spc="-5" dirty="0">
                <a:solidFill>
                  <a:srgbClr val="3366FF"/>
                </a:solidFill>
                <a:latin typeface="Carlito"/>
                <a:cs typeface="Carlito"/>
              </a:rPr>
              <a:t>stub</a:t>
            </a:r>
            <a:r>
              <a:rPr sz="2200" spc="-5" dirty="0">
                <a:latin typeface="Carlito"/>
                <a:cs typeface="Carlito"/>
              </a:rPr>
              <a:t>, used </a:t>
            </a:r>
            <a:r>
              <a:rPr sz="2200" spc="-10" dirty="0">
                <a:latin typeface="Carlito"/>
                <a:cs typeface="Carlito"/>
              </a:rPr>
              <a:t>to locate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appropriate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memory-resident </a:t>
            </a:r>
            <a:r>
              <a:rPr sz="2200" spc="-5" dirty="0">
                <a:latin typeface="Carlito"/>
                <a:cs typeface="Carlito"/>
              </a:rPr>
              <a:t>library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routine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Stub replaces </a:t>
            </a:r>
            <a:r>
              <a:rPr sz="2200" dirty="0">
                <a:latin typeface="Carlito"/>
                <a:cs typeface="Carlito"/>
              </a:rPr>
              <a:t>itself with the </a:t>
            </a: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routine,</a:t>
            </a:r>
            <a:r>
              <a:rPr sz="2200" spc="-1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executes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routine</a:t>
            </a:r>
            <a:endParaRPr sz="2200">
              <a:latin typeface="Carlito"/>
              <a:cs typeface="Carlito"/>
            </a:endParaRPr>
          </a:p>
          <a:p>
            <a:pPr marL="356870" marR="669925" indent="-34480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Operating </a:t>
            </a:r>
            <a:r>
              <a:rPr sz="2200" spc="-15" dirty="0">
                <a:latin typeface="Carlito"/>
                <a:cs typeface="Carlito"/>
              </a:rPr>
              <a:t>system </a:t>
            </a:r>
            <a:r>
              <a:rPr sz="2200" dirty="0">
                <a:latin typeface="Carlito"/>
                <a:cs typeface="Carlito"/>
              </a:rPr>
              <a:t>checks if </a:t>
            </a:r>
            <a:r>
              <a:rPr sz="2200" spc="-5" dirty="0">
                <a:latin typeface="Carlito"/>
                <a:cs typeface="Carlito"/>
              </a:rPr>
              <a:t>routine </a:t>
            </a:r>
            <a:r>
              <a:rPr sz="2200" dirty="0">
                <a:latin typeface="Carlito"/>
                <a:cs typeface="Carlito"/>
              </a:rPr>
              <a:t>is in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spc="-114" dirty="0">
                <a:latin typeface="Carlito"/>
                <a:cs typeface="Carlito"/>
              </a:rPr>
              <a:t>processes</a:t>
            </a:r>
            <a:r>
              <a:rPr sz="2200" spc="-114" dirty="0">
                <a:latin typeface="AoyagiKouzanFontT"/>
                <a:cs typeface="AoyagiKouzanFontT"/>
              </a:rPr>
              <a:t>’  </a:t>
            </a:r>
            <a:r>
              <a:rPr sz="2200" spc="10" dirty="0">
                <a:latin typeface="Carlito"/>
                <a:cs typeface="Carlito"/>
              </a:rPr>
              <a:t>memory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address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395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If not in </a:t>
            </a:r>
            <a:r>
              <a:rPr sz="2000" spc="-10" dirty="0">
                <a:latin typeface="Carlito"/>
                <a:cs typeface="Carlito"/>
              </a:rPr>
              <a:t>address space, </a:t>
            </a:r>
            <a:r>
              <a:rPr sz="2000" dirty="0">
                <a:latin typeface="Carlito"/>
                <a:cs typeface="Carlito"/>
              </a:rPr>
              <a:t>add </a:t>
            </a:r>
            <a:r>
              <a:rPr sz="2000" spc="-10" dirty="0">
                <a:latin typeface="Carlito"/>
                <a:cs typeface="Carlito"/>
              </a:rPr>
              <a:t>to address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space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63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Dynamic </a:t>
            </a:r>
            <a:r>
              <a:rPr sz="2200" spc="-5" dirty="0">
                <a:latin typeface="Carlito"/>
                <a:cs typeface="Carlito"/>
              </a:rPr>
              <a:t>linking </a:t>
            </a:r>
            <a:r>
              <a:rPr sz="2200" dirty="0">
                <a:latin typeface="Carlito"/>
                <a:cs typeface="Carlito"/>
              </a:rPr>
              <a:t>is particularly </a:t>
            </a:r>
            <a:r>
              <a:rPr sz="2200" spc="-10" dirty="0">
                <a:latin typeface="Carlito"/>
                <a:cs typeface="Carlito"/>
              </a:rPr>
              <a:t>useful </a:t>
            </a:r>
            <a:r>
              <a:rPr sz="2200" spc="-15" dirty="0">
                <a:latin typeface="Carlito"/>
                <a:cs typeface="Carlito"/>
              </a:rPr>
              <a:t>for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libraries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5" dirty="0">
                <a:latin typeface="Carlito"/>
                <a:cs typeface="Carlito"/>
              </a:rPr>
              <a:t>System </a:t>
            </a:r>
            <a:r>
              <a:rPr sz="2200" dirty="0">
                <a:latin typeface="Carlito"/>
                <a:cs typeface="Carlito"/>
              </a:rPr>
              <a:t>also </a:t>
            </a:r>
            <a:r>
              <a:rPr sz="2200" spc="5" dirty="0">
                <a:latin typeface="Carlito"/>
                <a:cs typeface="Carlito"/>
              </a:rPr>
              <a:t>known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b="1" spc="-5" dirty="0">
                <a:solidFill>
                  <a:srgbClr val="3366FF"/>
                </a:solidFill>
                <a:latin typeface="Carlito"/>
                <a:cs typeface="Carlito"/>
              </a:rPr>
              <a:t>shared</a:t>
            </a:r>
            <a:r>
              <a:rPr sz="2200" b="1" spc="-9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Carlito"/>
                <a:cs typeface="Carlito"/>
              </a:rPr>
              <a:t>libraries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Consider applicability </a:t>
            </a:r>
            <a:r>
              <a:rPr sz="2200" spc="-10" dirty="0">
                <a:latin typeface="Carlito"/>
                <a:cs typeface="Carlito"/>
              </a:rPr>
              <a:t>to patching </a:t>
            </a:r>
            <a:r>
              <a:rPr sz="2200" spc="-15" dirty="0">
                <a:latin typeface="Carlito"/>
                <a:cs typeface="Carlito"/>
              </a:rPr>
              <a:t>system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libraries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Versioning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needed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210"/>
            <a:ext cx="26670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S</a:t>
            </a:r>
            <a:r>
              <a:rPr sz="4000" spc="-55" dirty="0"/>
              <a:t>w</a:t>
            </a:r>
            <a:r>
              <a:rPr sz="4000" spc="5" dirty="0"/>
              <a:t>ap</a:t>
            </a:r>
            <a:r>
              <a:rPr sz="4000" spc="20" dirty="0"/>
              <a:t>p</a:t>
            </a:r>
            <a:r>
              <a:rPr sz="4000" dirty="0"/>
              <a:t>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0" y="1009344"/>
            <a:ext cx="8686800" cy="541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 algn="just">
              <a:lnSpc>
                <a:spcPts val="24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b="1" spc="-15" dirty="0">
                <a:solidFill>
                  <a:srgbClr val="3366FF"/>
                </a:solidFill>
                <a:latin typeface="Carlito"/>
                <a:cs typeface="Carlito"/>
              </a:rPr>
              <a:t>swapped </a:t>
            </a:r>
            <a:r>
              <a:rPr sz="2500" spc="-10" dirty="0">
                <a:latin typeface="Carlito"/>
                <a:cs typeface="Carlito"/>
              </a:rPr>
              <a:t>temporarily </a:t>
            </a:r>
            <a:r>
              <a:rPr sz="2500">
                <a:latin typeface="Carlito"/>
                <a:cs typeface="Carlito"/>
              </a:rPr>
              <a:t>out</a:t>
            </a:r>
            <a:r>
              <a:rPr sz="2500" spc="65">
                <a:latin typeface="Carlito"/>
                <a:cs typeface="Carlito"/>
              </a:rPr>
              <a:t> </a:t>
            </a:r>
            <a:r>
              <a:rPr sz="2500" spc="-10" smtClean="0">
                <a:latin typeface="Carlito"/>
                <a:cs typeface="Carlito"/>
              </a:rPr>
              <a:t>of</a:t>
            </a:r>
            <a:r>
              <a:rPr lang="en-US" sz="2500" spc="-10" dirty="0">
                <a:latin typeface="Carlito"/>
                <a:cs typeface="Carlito"/>
              </a:rPr>
              <a:t> </a:t>
            </a:r>
            <a:r>
              <a:rPr sz="2500" smtClean="0">
                <a:latin typeface="Carlito"/>
                <a:cs typeface="Carlito"/>
              </a:rPr>
              <a:t>memory </a:t>
            </a:r>
            <a:r>
              <a:rPr sz="2500" spc="-15" smtClean="0">
                <a:latin typeface="Carlito"/>
                <a:cs typeface="Carlito"/>
              </a:rPr>
              <a:t>to </a:t>
            </a:r>
            <a:r>
              <a:rPr sz="2500" spc="-5" smtClean="0">
                <a:latin typeface="Carlito"/>
                <a:cs typeface="Carlito"/>
              </a:rPr>
              <a:t>a backing </a:t>
            </a:r>
            <a:r>
              <a:rPr sz="2500" spc="-15" smtClean="0">
                <a:latin typeface="Carlito"/>
                <a:cs typeface="Carlito"/>
              </a:rPr>
              <a:t>store, </a:t>
            </a:r>
            <a:r>
              <a:rPr sz="2500" spc="-5" smtClean="0">
                <a:latin typeface="Carlito"/>
                <a:cs typeface="Carlito"/>
              </a:rPr>
              <a:t>and </a:t>
            </a:r>
            <a:r>
              <a:rPr sz="2500" smtClean="0">
                <a:latin typeface="Carlito"/>
                <a:cs typeface="Carlito"/>
              </a:rPr>
              <a:t>then </a:t>
            </a:r>
            <a:r>
              <a:rPr sz="2500" spc="-15" smtClean="0">
                <a:latin typeface="Carlito"/>
                <a:cs typeface="Carlito"/>
              </a:rPr>
              <a:t>brought </a:t>
            </a:r>
            <a:r>
              <a:rPr sz="2500" spc="-5" smtClean="0">
                <a:latin typeface="Carlito"/>
                <a:cs typeface="Carlito"/>
              </a:rPr>
              <a:t>back  </a:t>
            </a:r>
            <a:r>
              <a:rPr sz="2500" spc="-10" smtClean="0">
                <a:latin typeface="Carlito"/>
                <a:cs typeface="Carlito"/>
              </a:rPr>
              <a:t>into </a:t>
            </a:r>
            <a:r>
              <a:rPr sz="2500" smtClean="0">
                <a:latin typeface="Carlito"/>
                <a:cs typeface="Carlito"/>
              </a:rPr>
              <a:t>memory </a:t>
            </a:r>
            <a:r>
              <a:rPr sz="2500" spc="-20" smtClean="0">
                <a:latin typeface="Carlito"/>
                <a:cs typeface="Carlito"/>
              </a:rPr>
              <a:t>for </a:t>
            </a:r>
            <a:r>
              <a:rPr sz="2500" spc="-5" smtClean="0">
                <a:latin typeface="Carlito"/>
                <a:cs typeface="Carlito"/>
              </a:rPr>
              <a:t>continued</a:t>
            </a:r>
            <a:r>
              <a:rPr sz="2500" spc="-40" smtClean="0">
                <a:latin typeface="Carlito"/>
                <a:cs typeface="Carlito"/>
              </a:rPr>
              <a:t> </a:t>
            </a:r>
            <a:r>
              <a:rPr sz="2500" spc="-15" smtClean="0">
                <a:latin typeface="Carlito"/>
                <a:cs typeface="Carlito"/>
              </a:rPr>
              <a:t>execution</a:t>
            </a:r>
            <a:endParaRPr lang="en-US" sz="2500" spc="-15" dirty="0" smtClean="0">
              <a:latin typeface="Carlito"/>
              <a:cs typeface="Carlito"/>
            </a:endParaRPr>
          </a:p>
          <a:p>
            <a:pPr marL="356870" marR="5080" algn="just">
              <a:lnSpc>
                <a:spcPct val="60000"/>
              </a:lnSpc>
              <a:spcBef>
                <a:spcPts val="605"/>
              </a:spcBef>
            </a:pPr>
            <a:endParaRPr sz="2500">
              <a:latin typeface="Carlito"/>
              <a:cs typeface="Carlito"/>
            </a:endParaRPr>
          </a:p>
          <a:p>
            <a:pPr marL="469265" algn="just">
              <a:lnSpc>
                <a:spcPts val="1595"/>
              </a:lnSpc>
              <a:tabLst>
                <a:tab pos="756285" algn="l"/>
              </a:tabLst>
            </a:pPr>
            <a:r>
              <a:rPr sz="2200" spc="5" dirty="0">
                <a:latin typeface="Arial"/>
                <a:cs typeface="Arial"/>
              </a:rPr>
              <a:t>–	</a:t>
            </a:r>
            <a:r>
              <a:rPr sz="2200" spc="-40" dirty="0">
                <a:latin typeface="Carlito"/>
                <a:cs typeface="Carlito"/>
              </a:rPr>
              <a:t>Total </a:t>
            </a:r>
            <a:r>
              <a:rPr sz="2200" spc="-15" dirty="0">
                <a:latin typeface="Carlito"/>
                <a:cs typeface="Carlito"/>
              </a:rPr>
              <a:t>physical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dirty="0">
                <a:latin typeface="Carlito"/>
                <a:cs typeface="Carlito"/>
              </a:rPr>
              <a:t>space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processes </a:t>
            </a:r>
            <a:r>
              <a:rPr sz="2200" spc="-5" dirty="0">
                <a:latin typeface="Carlito"/>
                <a:cs typeface="Carlito"/>
              </a:rPr>
              <a:t>can</a:t>
            </a:r>
            <a:r>
              <a:rPr sz="2200" spc="-1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exceed</a:t>
            </a:r>
            <a:endParaRPr sz="2200">
              <a:latin typeface="Carlito"/>
              <a:cs typeface="Carlito"/>
            </a:endParaRPr>
          </a:p>
          <a:p>
            <a:pPr marL="756285" algn="just">
              <a:lnSpc>
                <a:spcPts val="1805"/>
              </a:lnSpc>
            </a:pPr>
            <a:r>
              <a:rPr sz="2200" spc="-15">
                <a:latin typeface="Carlito"/>
                <a:cs typeface="Carlito"/>
              </a:rPr>
              <a:t>physical</a:t>
            </a:r>
            <a:r>
              <a:rPr sz="2200" spc="-30">
                <a:latin typeface="Carlito"/>
                <a:cs typeface="Carlito"/>
              </a:rPr>
              <a:t> </a:t>
            </a:r>
            <a:r>
              <a:rPr sz="2200" spc="5" smtClean="0">
                <a:latin typeface="Carlito"/>
                <a:cs typeface="Carlito"/>
              </a:rPr>
              <a:t>memory</a:t>
            </a:r>
            <a:endParaRPr lang="en-US" sz="2200" spc="5" dirty="0" smtClean="0">
              <a:latin typeface="Carlito"/>
              <a:cs typeface="Carlito"/>
            </a:endParaRPr>
          </a:p>
          <a:p>
            <a:pPr marL="756285" algn="just">
              <a:lnSpc>
                <a:spcPts val="1805"/>
              </a:lnSpc>
            </a:pPr>
            <a:endParaRPr sz="2200">
              <a:latin typeface="Carlito"/>
              <a:cs typeface="Carlito"/>
            </a:endParaRPr>
          </a:p>
          <a:p>
            <a:pPr marL="356870" indent="-344805" algn="just">
              <a:lnSpc>
                <a:spcPts val="209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Backing </a:t>
            </a:r>
            <a:r>
              <a:rPr sz="2500" b="1" spc="-20" dirty="0">
                <a:solidFill>
                  <a:srgbClr val="3366FF"/>
                </a:solidFill>
                <a:latin typeface="Carlito"/>
                <a:cs typeface="Carlito"/>
              </a:rPr>
              <a:t>store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15" dirty="0">
                <a:latin typeface="Carlito"/>
                <a:cs typeface="Carlito"/>
              </a:rPr>
              <a:t>fast </a:t>
            </a:r>
            <a:r>
              <a:rPr sz="2500" dirty="0">
                <a:latin typeface="Carlito"/>
                <a:cs typeface="Carlito"/>
              </a:rPr>
              <a:t>disk </a:t>
            </a:r>
            <a:r>
              <a:rPr sz="2500" spc="-15" dirty="0">
                <a:latin typeface="Carlito"/>
                <a:cs typeface="Carlito"/>
              </a:rPr>
              <a:t>large </a:t>
            </a:r>
            <a:r>
              <a:rPr sz="2500">
                <a:latin typeface="Carlito"/>
                <a:cs typeface="Carlito"/>
              </a:rPr>
              <a:t>enough </a:t>
            </a:r>
            <a:r>
              <a:rPr sz="2500" spc="-15" smtClean="0">
                <a:latin typeface="Carlito"/>
                <a:cs typeface="Carlito"/>
              </a:rPr>
              <a:t>to</a:t>
            </a:r>
            <a:r>
              <a:rPr lang="en-US" sz="2500" spc="-15" dirty="0">
                <a:latin typeface="Carlito"/>
                <a:cs typeface="Carlito"/>
              </a:rPr>
              <a:t> </a:t>
            </a:r>
            <a:r>
              <a:rPr sz="2500" spc="-10" smtClean="0">
                <a:latin typeface="Carlito"/>
                <a:cs typeface="Carlito"/>
              </a:rPr>
              <a:t>accommodate </a:t>
            </a:r>
            <a:r>
              <a:rPr sz="2500" spc="-10" dirty="0">
                <a:latin typeface="Carlito"/>
                <a:cs typeface="Carlito"/>
              </a:rPr>
              <a:t>copies </a:t>
            </a:r>
            <a:r>
              <a:rPr sz="2500" spc="-5" dirty="0">
                <a:latin typeface="Carlito"/>
                <a:cs typeface="Carlito"/>
              </a:rPr>
              <a:t>of all </a:t>
            </a:r>
            <a:r>
              <a:rPr sz="2500" dirty="0">
                <a:latin typeface="Carlito"/>
                <a:cs typeface="Carlito"/>
              </a:rPr>
              <a:t>memory </a:t>
            </a:r>
            <a:r>
              <a:rPr sz="2500" spc="-10" dirty="0">
                <a:latin typeface="Carlito"/>
                <a:cs typeface="Carlito"/>
              </a:rPr>
              <a:t>images </a:t>
            </a:r>
            <a:r>
              <a:rPr sz="2500" spc="-20">
                <a:latin typeface="Carlito"/>
                <a:cs typeface="Carlito"/>
              </a:rPr>
              <a:t>for</a:t>
            </a:r>
            <a:r>
              <a:rPr sz="2500" spc="50">
                <a:latin typeface="Carlito"/>
                <a:cs typeface="Carlito"/>
              </a:rPr>
              <a:t> </a:t>
            </a:r>
            <a:r>
              <a:rPr sz="2500" spc="-5" smtClean="0">
                <a:latin typeface="Carlito"/>
                <a:cs typeface="Carlito"/>
              </a:rPr>
              <a:t>all</a:t>
            </a:r>
            <a:r>
              <a:rPr lang="en-US" sz="2500" spc="-5" dirty="0">
                <a:latin typeface="Carlito"/>
                <a:cs typeface="Carlito"/>
              </a:rPr>
              <a:t> </a:t>
            </a:r>
            <a:r>
              <a:rPr sz="2500" spc="-10" smtClean="0">
                <a:latin typeface="Carlito"/>
                <a:cs typeface="Carlito"/>
              </a:rPr>
              <a:t>users</a:t>
            </a:r>
            <a:r>
              <a:rPr sz="2500" spc="-10" dirty="0">
                <a:latin typeface="Carlito"/>
                <a:cs typeface="Carlito"/>
              </a:rPr>
              <a:t>; </a:t>
            </a:r>
            <a:r>
              <a:rPr sz="2500" spc="-5" dirty="0">
                <a:latin typeface="Carlito"/>
                <a:cs typeface="Carlito"/>
              </a:rPr>
              <a:t>must </a:t>
            </a:r>
            <a:r>
              <a:rPr sz="2500" spc="-10" dirty="0">
                <a:latin typeface="Carlito"/>
                <a:cs typeface="Carlito"/>
              </a:rPr>
              <a:t>provide direct </a:t>
            </a:r>
            <a:r>
              <a:rPr sz="2500" spc="-5" dirty="0">
                <a:latin typeface="Carlito"/>
                <a:cs typeface="Carlito"/>
              </a:rPr>
              <a:t>access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these  </a:t>
            </a:r>
            <a:r>
              <a:rPr sz="2500">
                <a:latin typeface="Carlito"/>
                <a:cs typeface="Carlito"/>
              </a:rPr>
              <a:t>memory </a:t>
            </a:r>
            <a:r>
              <a:rPr sz="2500" spc="-5" smtClean="0">
                <a:latin typeface="Carlito"/>
                <a:cs typeface="Carlito"/>
              </a:rPr>
              <a:t>images</a:t>
            </a:r>
            <a:endParaRPr lang="en-US" sz="2500" spc="-5" dirty="0" smtClean="0">
              <a:latin typeface="Carlito"/>
              <a:cs typeface="Carlito"/>
            </a:endParaRPr>
          </a:p>
          <a:p>
            <a:pPr marL="356870" marR="1139190" algn="just">
              <a:lnSpc>
                <a:spcPct val="60000"/>
              </a:lnSpc>
              <a:spcBef>
                <a:spcPts val="600"/>
              </a:spcBef>
            </a:pPr>
            <a:endParaRPr sz="2500">
              <a:latin typeface="Carlito"/>
              <a:cs typeface="Carlito"/>
            </a:endParaRPr>
          </a:p>
          <a:p>
            <a:pPr marL="356870" indent="-344805" algn="just">
              <a:lnSpc>
                <a:spcPts val="18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b="1" spc="-15" dirty="0">
                <a:solidFill>
                  <a:srgbClr val="3366FF"/>
                </a:solidFill>
                <a:latin typeface="Carlito"/>
                <a:cs typeface="Carlito"/>
              </a:rPr>
              <a:t>Roll </a:t>
            </a: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out,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roll </a:t>
            </a:r>
            <a:r>
              <a:rPr sz="2500" b="1" dirty="0">
                <a:solidFill>
                  <a:srgbClr val="3366FF"/>
                </a:solidFill>
                <a:latin typeface="Carlito"/>
                <a:cs typeface="Carlito"/>
              </a:rPr>
              <a:t>in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10" dirty="0">
                <a:latin typeface="Carlito"/>
                <a:cs typeface="Carlito"/>
              </a:rPr>
              <a:t>swapping </a:t>
            </a:r>
            <a:r>
              <a:rPr sz="2500" spc="-15" dirty="0">
                <a:latin typeface="Carlito"/>
                <a:cs typeface="Carlito"/>
              </a:rPr>
              <a:t>variant </a:t>
            </a:r>
            <a:r>
              <a:rPr sz="2500" spc="-5">
                <a:latin typeface="Carlito"/>
                <a:cs typeface="Carlito"/>
              </a:rPr>
              <a:t>used</a:t>
            </a:r>
            <a:r>
              <a:rPr sz="2500" spc="15">
                <a:latin typeface="Carlito"/>
                <a:cs typeface="Carlito"/>
              </a:rPr>
              <a:t> </a:t>
            </a:r>
            <a:r>
              <a:rPr sz="2500" spc="-20" smtClean="0">
                <a:latin typeface="Carlito"/>
                <a:cs typeface="Carlito"/>
              </a:rPr>
              <a:t>for</a:t>
            </a:r>
            <a:r>
              <a:rPr sz="2500" spc="-5" smtClean="0">
                <a:latin typeface="Carlito"/>
                <a:cs typeface="Carlito"/>
              </a:rPr>
              <a:t>priority-based </a:t>
            </a:r>
            <a:r>
              <a:rPr sz="2500" dirty="0">
                <a:latin typeface="Carlito"/>
                <a:cs typeface="Carlito"/>
              </a:rPr>
              <a:t>scheduling </a:t>
            </a:r>
            <a:r>
              <a:rPr sz="2500" spc="-5">
                <a:latin typeface="Carlito"/>
                <a:cs typeface="Carlito"/>
              </a:rPr>
              <a:t>algorithms</a:t>
            </a:r>
            <a:r>
              <a:rPr sz="2500" spc="-5" smtClean="0">
                <a:latin typeface="Carlito"/>
                <a:cs typeface="Carlito"/>
              </a:rPr>
              <a:t>;</a:t>
            </a:r>
            <a:endParaRPr lang="en-US" sz="2500" spc="-5" dirty="0" smtClean="0">
              <a:latin typeface="Carlito"/>
              <a:cs typeface="Carlito"/>
            </a:endParaRPr>
          </a:p>
          <a:p>
            <a:pPr marL="356870" indent="-344805" algn="just">
              <a:lnSpc>
                <a:spcPts val="18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5" smtClean="0">
                <a:latin typeface="Carlito"/>
                <a:cs typeface="Carlito"/>
              </a:rPr>
              <a:t> </a:t>
            </a:r>
            <a:r>
              <a:rPr sz="2500" spc="-5" smtClean="0">
                <a:latin typeface="Carlito"/>
                <a:cs typeface="Carlito"/>
              </a:rPr>
              <a:t>lower-priority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swapped </a:t>
            </a:r>
            <a:r>
              <a:rPr sz="2500" spc="-5" dirty="0">
                <a:latin typeface="Carlito"/>
                <a:cs typeface="Carlito"/>
              </a:rPr>
              <a:t>out so </a:t>
            </a:r>
            <a:r>
              <a:rPr sz="2500" dirty="0">
                <a:latin typeface="Carlito"/>
                <a:cs typeface="Carlito"/>
              </a:rPr>
              <a:t>higher-priority 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dirty="0">
                <a:latin typeface="Carlito"/>
                <a:cs typeface="Carlito"/>
              </a:rPr>
              <a:t>be </a:t>
            </a:r>
            <a:r>
              <a:rPr sz="2500" spc="-5" dirty="0">
                <a:latin typeface="Carlito"/>
                <a:cs typeface="Carlito"/>
              </a:rPr>
              <a:t>loaded </a:t>
            </a:r>
            <a:r>
              <a:rPr sz="2500">
                <a:latin typeface="Carlito"/>
                <a:cs typeface="Carlito"/>
              </a:rPr>
              <a:t>and</a:t>
            </a:r>
            <a:r>
              <a:rPr sz="2500" spc="-5">
                <a:latin typeface="Carlito"/>
                <a:cs typeface="Carlito"/>
              </a:rPr>
              <a:t> </a:t>
            </a:r>
            <a:r>
              <a:rPr sz="2500" spc="-20" smtClean="0">
                <a:latin typeface="Carlito"/>
                <a:cs typeface="Carlito"/>
              </a:rPr>
              <a:t>executed</a:t>
            </a:r>
            <a:endParaRPr lang="en-US" sz="2500" spc="-20" dirty="0" smtClean="0">
              <a:latin typeface="Carlito"/>
              <a:cs typeface="Carlito"/>
            </a:endParaRPr>
          </a:p>
          <a:p>
            <a:pPr marL="356870" indent="-344805" algn="just">
              <a:lnSpc>
                <a:spcPts val="18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endParaRPr sz="2500">
              <a:latin typeface="Carlito"/>
              <a:cs typeface="Carlito"/>
            </a:endParaRPr>
          </a:p>
          <a:p>
            <a:pPr marL="356870" indent="-344805" algn="just">
              <a:lnSpc>
                <a:spcPts val="18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rlito"/>
                <a:cs typeface="Carlito"/>
              </a:rPr>
              <a:t>Major </a:t>
            </a:r>
            <a:r>
              <a:rPr sz="2500" spc="-5" dirty="0">
                <a:latin typeface="Carlito"/>
                <a:cs typeface="Carlito"/>
              </a:rPr>
              <a:t>part of </a:t>
            </a:r>
            <a:r>
              <a:rPr sz="2500" spc="-15" dirty="0">
                <a:latin typeface="Carlito"/>
                <a:cs typeface="Carlito"/>
              </a:rPr>
              <a:t>swap </a:t>
            </a:r>
            <a:r>
              <a:rPr sz="2500" spc="-5" dirty="0">
                <a:latin typeface="Carlito"/>
                <a:cs typeface="Carlito"/>
              </a:rPr>
              <a:t>time is </a:t>
            </a:r>
            <a:r>
              <a:rPr sz="2500" spc="-20" dirty="0">
                <a:latin typeface="Carlito"/>
                <a:cs typeface="Carlito"/>
              </a:rPr>
              <a:t>transfer </a:t>
            </a:r>
            <a:r>
              <a:rPr sz="2500" dirty="0">
                <a:latin typeface="Carlito"/>
                <a:cs typeface="Carlito"/>
              </a:rPr>
              <a:t>time</a:t>
            </a:r>
            <a:r>
              <a:rPr sz="2500">
                <a:latin typeface="Carlito"/>
                <a:cs typeface="Carlito"/>
              </a:rPr>
              <a:t>;</a:t>
            </a:r>
            <a:r>
              <a:rPr sz="2500" spc="15">
                <a:latin typeface="Carlito"/>
                <a:cs typeface="Carlito"/>
              </a:rPr>
              <a:t> </a:t>
            </a:r>
            <a:r>
              <a:rPr sz="2500" spc="-10" smtClean="0">
                <a:latin typeface="Carlito"/>
                <a:cs typeface="Carlito"/>
              </a:rPr>
              <a:t>total</a:t>
            </a:r>
            <a:r>
              <a:rPr lang="en-US" sz="2500" spc="-10" dirty="0">
                <a:latin typeface="Carlito"/>
                <a:cs typeface="Carlito"/>
              </a:rPr>
              <a:t> </a:t>
            </a:r>
            <a:r>
              <a:rPr sz="2500" spc="-20" smtClean="0">
                <a:latin typeface="Carlito"/>
                <a:cs typeface="Carlito"/>
              </a:rPr>
              <a:t>transfer </a:t>
            </a:r>
            <a:r>
              <a:rPr sz="2500" spc="-5" dirty="0">
                <a:latin typeface="Carlito"/>
                <a:cs typeface="Carlito"/>
              </a:rPr>
              <a:t>time is directly </a:t>
            </a:r>
            <a:r>
              <a:rPr sz="2500" spc="-10" dirty="0">
                <a:latin typeface="Carlito"/>
                <a:cs typeface="Carlito"/>
              </a:rPr>
              <a:t>proportional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the  amount of </a:t>
            </a:r>
            <a:r>
              <a:rPr sz="2500">
                <a:latin typeface="Carlito"/>
                <a:cs typeface="Carlito"/>
              </a:rPr>
              <a:t>memory</a:t>
            </a:r>
            <a:r>
              <a:rPr sz="2500" spc="-10">
                <a:latin typeface="Carlito"/>
                <a:cs typeface="Carlito"/>
              </a:rPr>
              <a:t> </a:t>
            </a:r>
            <a:r>
              <a:rPr sz="2500" spc="-10" smtClean="0">
                <a:latin typeface="Carlito"/>
                <a:cs typeface="Carlito"/>
              </a:rPr>
              <a:t>swapped</a:t>
            </a:r>
            <a:endParaRPr lang="en-US" sz="2500" spc="-10" dirty="0" smtClean="0">
              <a:latin typeface="Carlito"/>
              <a:cs typeface="Carlito"/>
            </a:endParaRPr>
          </a:p>
          <a:p>
            <a:pPr marL="356870" indent="-344805" algn="just">
              <a:lnSpc>
                <a:spcPts val="18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endParaRPr sz="2500">
              <a:latin typeface="Carlito"/>
              <a:cs typeface="Carlito"/>
            </a:endParaRPr>
          </a:p>
          <a:p>
            <a:pPr marL="356870" marR="273050" indent="-344805" algn="just">
              <a:lnSpc>
                <a:spcPct val="601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20" dirty="0">
                <a:latin typeface="Carlito"/>
                <a:cs typeface="Carlito"/>
              </a:rPr>
              <a:t>System </a:t>
            </a:r>
            <a:r>
              <a:rPr sz="2500" spc="-5" dirty="0">
                <a:latin typeface="Carlito"/>
                <a:cs typeface="Carlito"/>
              </a:rPr>
              <a:t>maintains a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ready </a:t>
            </a: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queue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10" dirty="0">
                <a:latin typeface="Carlito"/>
                <a:cs typeface="Carlito"/>
              </a:rPr>
              <a:t>ready-to-run  processes </a:t>
            </a:r>
            <a:r>
              <a:rPr sz="2500" spc="-5" dirty="0">
                <a:latin typeface="Carlito"/>
                <a:cs typeface="Carlito"/>
              </a:rPr>
              <a:t>which </a:t>
            </a:r>
            <a:r>
              <a:rPr sz="2500" spc="-20" dirty="0">
                <a:latin typeface="Carlito"/>
                <a:cs typeface="Carlito"/>
              </a:rPr>
              <a:t>have </a:t>
            </a:r>
            <a:r>
              <a:rPr sz="2500" dirty="0">
                <a:latin typeface="Carlito"/>
                <a:cs typeface="Carlito"/>
              </a:rPr>
              <a:t>memory </a:t>
            </a:r>
            <a:r>
              <a:rPr sz="2500" spc="-10" dirty="0">
                <a:latin typeface="Carlito"/>
                <a:cs typeface="Carlito"/>
              </a:rPr>
              <a:t>images </a:t>
            </a:r>
            <a:r>
              <a:rPr sz="2500" spc="-5" dirty="0">
                <a:latin typeface="Carlito"/>
                <a:cs typeface="Carlito"/>
              </a:rPr>
              <a:t>on</a:t>
            </a:r>
            <a:r>
              <a:rPr sz="2500" spc="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disk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1" y="119583"/>
            <a:ext cx="454596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Swapping</a:t>
            </a:r>
            <a:r>
              <a:rPr sz="4000" spc="-135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4800" y="951940"/>
            <a:ext cx="8229600" cy="49434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6870" marR="236854" indent="-344805">
              <a:lnSpc>
                <a:spcPct val="70000"/>
              </a:lnSpc>
              <a:spcBef>
                <a:spcPts val="11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Does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swapped </a:t>
            </a:r>
            <a:r>
              <a:rPr sz="3000" dirty="0">
                <a:latin typeface="Carlito"/>
                <a:cs typeface="Carlito"/>
              </a:rPr>
              <a:t>out </a:t>
            </a:r>
            <a:r>
              <a:rPr sz="3000" spc="-10" dirty="0">
                <a:latin typeface="Carlito"/>
                <a:cs typeface="Carlito"/>
              </a:rPr>
              <a:t>process </a:t>
            </a:r>
            <a:r>
              <a:rPr sz="3000" spc="-5" dirty="0">
                <a:latin typeface="Carlito"/>
                <a:cs typeface="Carlito"/>
              </a:rPr>
              <a:t>need </a:t>
            </a:r>
            <a:r>
              <a:rPr sz="3000" spc="-15" dirty="0">
                <a:latin typeface="Carlito"/>
                <a:cs typeface="Carlito"/>
              </a:rPr>
              <a:t>to  swap </a:t>
            </a:r>
            <a:r>
              <a:rPr sz="3000" spc="-5" dirty="0">
                <a:latin typeface="Carlito"/>
                <a:cs typeface="Carlito"/>
              </a:rPr>
              <a:t>back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same </a:t>
            </a:r>
            <a:r>
              <a:rPr sz="3000" spc="-15" dirty="0">
                <a:latin typeface="Carlito"/>
                <a:cs typeface="Carlito"/>
              </a:rPr>
              <a:t>physical</a:t>
            </a:r>
            <a:r>
              <a:rPr sz="3000" spc="-10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addresses?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ts val="308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Depends on address </a:t>
            </a:r>
            <a:r>
              <a:rPr sz="3000" dirty="0">
                <a:latin typeface="Carlito"/>
                <a:cs typeface="Carlito"/>
              </a:rPr>
              <a:t>binding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method</a:t>
            </a:r>
            <a:endParaRPr sz="3000">
              <a:latin typeface="Carlito"/>
              <a:cs typeface="Carlito"/>
            </a:endParaRPr>
          </a:p>
          <a:p>
            <a:pPr marL="756285" marR="431800" lvl="1" indent="-287020">
              <a:lnSpc>
                <a:spcPct val="70000"/>
              </a:lnSpc>
              <a:spcBef>
                <a:spcPts val="78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Plus </a:t>
            </a:r>
            <a:r>
              <a:rPr sz="2600" spc="-10" dirty="0">
                <a:latin typeface="Carlito"/>
                <a:cs typeface="Carlito"/>
              </a:rPr>
              <a:t>consider </a:t>
            </a:r>
            <a:r>
              <a:rPr sz="2600" spc="-5" dirty="0">
                <a:latin typeface="Carlito"/>
                <a:cs typeface="Carlito"/>
              </a:rPr>
              <a:t>pending I/O </a:t>
            </a:r>
            <a:r>
              <a:rPr sz="2600" spc="-2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/ </a:t>
            </a:r>
            <a:r>
              <a:rPr sz="2600" spc="-20" dirty="0">
                <a:latin typeface="Carlito"/>
                <a:cs typeface="Carlito"/>
              </a:rPr>
              <a:t>from </a:t>
            </a:r>
            <a:r>
              <a:rPr sz="2600" spc="-10" dirty="0">
                <a:latin typeface="Carlito"/>
                <a:cs typeface="Carlito"/>
              </a:rPr>
              <a:t>process  </a:t>
            </a:r>
            <a:r>
              <a:rPr sz="2600" dirty="0">
                <a:latin typeface="Carlito"/>
                <a:cs typeface="Carlito"/>
              </a:rPr>
              <a:t>memory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space</a:t>
            </a:r>
            <a:endParaRPr sz="2600">
              <a:latin typeface="Carlito"/>
              <a:cs typeface="Carlito"/>
            </a:endParaRPr>
          </a:p>
          <a:p>
            <a:pPr marL="356870" indent="-344805">
              <a:lnSpc>
                <a:spcPts val="271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Modified </a:t>
            </a:r>
            <a:r>
              <a:rPr sz="3000" spc="-10" dirty="0">
                <a:latin typeface="Carlito"/>
                <a:cs typeface="Carlito"/>
              </a:rPr>
              <a:t>versions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swapping </a:t>
            </a:r>
            <a:r>
              <a:rPr sz="3000" spc="-15" dirty="0">
                <a:latin typeface="Carlito"/>
                <a:cs typeface="Carlito"/>
              </a:rPr>
              <a:t>are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found</a:t>
            </a:r>
            <a:endParaRPr sz="3000">
              <a:latin typeface="Carlito"/>
              <a:cs typeface="Carlito"/>
            </a:endParaRPr>
          </a:p>
          <a:p>
            <a:pPr marL="356870" marR="598170">
              <a:lnSpc>
                <a:spcPct val="70100"/>
              </a:lnSpc>
              <a:spcBef>
                <a:spcPts val="535"/>
              </a:spcBef>
            </a:pPr>
            <a:r>
              <a:rPr sz="3000" spc="-5" dirty="0">
                <a:latin typeface="Carlito"/>
                <a:cs typeface="Carlito"/>
              </a:rPr>
              <a:t>on </a:t>
            </a:r>
            <a:r>
              <a:rPr sz="3000" spc="-10" dirty="0">
                <a:latin typeface="Carlito"/>
                <a:cs typeface="Carlito"/>
              </a:rPr>
              <a:t>many </a:t>
            </a:r>
            <a:r>
              <a:rPr sz="3000" spc="-20" dirty="0">
                <a:latin typeface="Carlito"/>
                <a:cs typeface="Carlito"/>
              </a:rPr>
              <a:t>systems </a:t>
            </a:r>
            <a:r>
              <a:rPr sz="3000" dirty="0">
                <a:latin typeface="Carlito"/>
                <a:cs typeface="Carlito"/>
              </a:rPr>
              <a:t>(i.e., </a:t>
            </a:r>
            <a:r>
              <a:rPr sz="3000" spc="-5" dirty="0">
                <a:latin typeface="Carlito"/>
                <a:cs typeface="Carlito"/>
              </a:rPr>
              <a:t>UNIX, </a:t>
            </a:r>
            <a:r>
              <a:rPr sz="3000" dirty="0">
                <a:latin typeface="Carlito"/>
                <a:cs typeface="Carlito"/>
              </a:rPr>
              <a:t>Linux,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0" dirty="0">
                <a:latin typeface="Carlito"/>
                <a:cs typeface="Carlito"/>
              </a:rPr>
              <a:t>Windows)</a:t>
            </a:r>
            <a:endParaRPr sz="30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Swapping </a:t>
            </a:r>
            <a:r>
              <a:rPr sz="2600" spc="-5" dirty="0">
                <a:latin typeface="Carlito"/>
                <a:cs typeface="Carlito"/>
              </a:rPr>
              <a:t>normally</a:t>
            </a:r>
            <a:r>
              <a:rPr sz="2600" spc="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disabled</a:t>
            </a:r>
            <a:endParaRPr sz="2600">
              <a:latin typeface="Carlito"/>
              <a:cs typeface="Carlito"/>
            </a:endParaRPr>
          </a:p>
          <a:p>
            <a:pPr marL="756285" marR="694055" lvl="1" indent="-287020">
              <a:lnSpc>
                <a:spcPts val="281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Started </a:t>
            </a:r>
            <a:r>
              <a:rPr sz="2600" spc="-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more </a:t>
            </a:r>
            <a:r>
              <a:rPr sz="2600" spc="-5" dirty="0">
                <a:latin typeface="Carlito"/>
                <a:cs typeface="Carlito"/>
              </a:rPr>
              <a:t>than threshold </a:t>
            </a:r>
            <a:r>
              <a:rPr sz="2600" spc="-10" dirty="0">
                <a:latin typeface="Carlito"/>
                <a:cs typeface="Carlito"/>
              </a:rPr>
              <a:t>amount of  </a:t>
            </a:r>
            <a:r>
              <a:rPr sz="2600" dirty="0">
                <a:latin typeface="Carlito"/>
                <a:cs typeface="Carlito"/>
              </a:rPr>
              <a:t>memory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allocated</a:t>
            </a:r>
            <a:endParaRPr sz="2600">
              <a:latin typeface="Carlito"/>
              <a:cs typeface="Carlito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Disabled </a:t>
            </a:r>
            <a:r>
              <a:rPr sz="2600" spc="-10" dirty="0">
                <a:latin typeface="Carlito"/>
                <a:cs typeface="Carlito"/>
              </a:rPr>
              <a:t>again </a:t>
            </a:r>
            <a:r>
              <a:rPr sz="2600" spc="-5" dirty="0">
                <a:latin typeface="Carlito"/>
                <a:cs typeface="Carlito"/>
              </a:rPr>
              <a:t>once </a:t>
            </a:r>
            <a:r>
              <a:rPr sz="2600" dirty="0">
                <a:latin typeface="Carlito"/>
                <a:cs typeface="Carlito"/>
              </a:rPr>
              <a:t>memory </a:t>
            </a:r>
            <a:r>
              <a:rPr sz="2600" spc="-5" dirty="0">
                <a:latin typeface="Carlito"/>
                <a:cs typeface="Carlito"/>
              </a:rPr>
              <a:t>demand reduced  below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threshold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494" y="201295"/>
            <a:ext cx="658850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Schematic View </a:t>
            </a:r>
            <a:r>
              <a:rPr sz="4000" dirty="0"/>
              <a:t>of</a:t>
            </a:r>
            <a:r>
              <a:rPr sz="4000" spc="-120" dirty="0"/>
              <a:t> </a:t>
            </a:r>
            <a:r>
              <a:rPr sz="4000" spc="-5" dirty="0"/>
              <a:t>Swapping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081783" y="1399032"/>
            <a:ext cx="5099304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04292"/>
            <a:ext cx="67243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" dirty="0"/>
              <a:t>Context </a:t>
            </a:r>
            <a:r>
              <a:rPr sz="2800" spc="-5" dirty="0"/>
              <a:t>Switch </a:t>
            </a:r>
            <a:r>
              <a:rPr sz="2800" dirty="0"/>
              <a:t>Time including</a:t>
            </a:r>
            <a:r>
              <a:rPr sz="2800" spc="-65" dirty="0"/>
              <a:t> </a:t>
            </a:r>
            <a:r>
              <a:rPr sz="2800" spc="-5" dirty="0"/>
              <a:t>Swapping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48944" y="1066876"/>
            <a:ext cx="6760209" cy="3882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8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next </a:t>
            </a:r>
            <a:r>
              <a:rPr sz="2200" dirty="0">
                <a:latin typeface="Carlito"/>
                <a:cs typeface="Carlito"/>
              </a:rPr>
              <a:t>processes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put </a:t>
            </a:r>
            <a:r>
              <a:rPr sz="2200" spc="5" dirty="0">
                <a:latin typeface="Carlito"/>
                <a:cs typeface="Carlito"/>
              </a:rPr>
              <a:t>on </a:t>
            </a:r>
            <a:r>
              <a:rPr sz="2200" dirty="0">
                <a:latin typeface="Carlito"/>
                <a:cs typeface="Carlito"/>
              </a:rPr>
              <a:t>CPU is not in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memory,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80"/>
              </a:lnSpc>
            </a:pPr>
            <a:r>
              <a:rPr sz="2200" dirty="0">
                <a:latin typeface="Carlito"/>
                <a:cs typeface="Carlito"/>
              </a:rPr>
              <a:t>need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swap </a:t>
            </a:r>
            <a:r>
              <a:rPr sz="2200" dirty="0">
                <a:latin typeface="Carlito"/>
                <a:cs typeface="Carlito"/>
              </a:rPr>
              <a:t>out a </a:t>
            </a:r>
            <a:r>
              <a:rPr sz="2200" spc="-5" dirty="0">
                <a:latin typeface="Carlito"/>
                <a:cs typeface="Carlito"/>
              </a:rPr>
              <a:t>process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swap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target</a:t>
            </a:r>
            <a:r>
              <a:rPr sz="2200" spc="-1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process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Context </a:t>
            </a:r>
            <a:r>
              <a:rPr sz="2200" spc="-5" dirty="0">
                <a:latin typeface="Carlito"/>
                <a:cs typeface="Carlito"/>
              </a:rPr>
              <a:t>switch </a:t>
            </a:r>
            <a:r>
              <a:rPr sz="2200" spc="5" dirty="0">
                <a:latin typeface="Carlito"/>
                <a:cs typeface="Carlito"/>
              </a:rPr>
              <a:t>time </a:t>
            </a:r>
            <a:r>
              <a:rPr sz="2200" spc="-5" dirty="0">
                <a:latin typeface="Carlito"/>
                <a:cs typeface="Carlito"/>
              </a:rPr>
              <a:t>can </a:t>
            </a:r>
            <a:r>
              <a:rPr sz="2200" dirty="0">
                <a:latin typeface="Carlito"/>
                <a:cs typeface="Carlito"/>
              </a:rPr>
              <a:t>then </a:t>
            </a:r>
            <a:r>
              <a:rPr sz="2200" spc="-5" dirty="0">
                <a:latin typeface="Carlito"/>
                <a:cs typeface="Carlito"/>
              </a:rPr>
              <a:t>be very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high</a:t>
            </a:r>
            <a:endParaRPr sz="2200">
              <a:latin typeface="Carlito"/>
              <a:cs typeface="Carlito"/>
            </a:endParaRPr>
          </a:p>
          <a:p>
            <a:pPr marL="356870" marR="92710" indent="-34480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100MB </a:t>
            </a:r>
            <a:r>
              <a:rPr sz="2200" spc="-5" dirty="0">
                <a:latin typeface="Carlito"/>
                <a:cs typeface="Carlito"/>
              </a:rPr>
              <a:t>process swapping </a:t>
            </a:r>
            <a:r>
              <a:rPr sz="2200" spc="-10" dirty="0">
                <a:latin typeface="Carlito"/>
                <a:cs typeface="Carlito"/>
              </a:rPr>
              <a:t>to hard </a:t>
            </a:r>
            <a:r>
              <a:rPr sz="2200" dirty="0">
                <a:latin typeface="Carlito"/>
                <a:cs typeface="Carlito"/>
              </a:rPr>
              <a:t>disk with </a:t>
            </a:r>
            <a:r>
              <a:rPr sz="2200" spc="-15" dirty="0">
                <a:latin typeface="Carlito"/>
                <a:cs typeface="Carlito"/>
              </a:rPr>
              <a:t>transfer</a:t>
            </a:r>
            <a:r>
              <a:rPr sz="2200" spc="-21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rate  </a:t>
            </a:r>
            <a:r>
              <a:rPr sz="2200" spc="5" dirty="0">
                <a:latin typeface="Carlito"/>
                <a:cs typeface="Carlito"/>
              </a:rPr>
              <a:t>of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50MB/sec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Swap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spc="-10" dirty="0">
                <a:latin typeface="Carlito"/>
                <a:cs typeface="Carlito"/>
              </a:rPr>
              <a:t>time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2000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Plus </a:t>
            </a:r>
            <a:r>
              <a:rPr sz="2000" spc="-20" dirty="0">
                <a:latin typeface="Carlito"/>
                <a:cs typeface="Carlito"/>
              </a:rPr>
              <a:t>swap </a:t>
            </a:r>
            <a:r>
              <a:rPr sz="2000" spc="-5" dirty="0">
                <a:latin typeface="Carlito"/>
                <a:cs typeface="Carlito"/>
              </a:rPr>
              <a:t>in of </a:t>
            </a:r>
            <a:r>
              <a:rPr sz="2000" spc="-10" dirty="0">
                <a:latin typeface="Carlito"/>
                <a:cs typeface="Carlito"/>
              </a:rPr>
              <a:t>same </a:t>
            </a:r>
            <a:r>
              <a:rPr sz="2000" spc="-20" dirty="0">
                <a:latin typeface="Carlito"/>
                <a:cs typeface="Carlito"/>
              </a:rPr>
              <a:t>sized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Carlito"/>
                <a:cs typeface="Carlito"/>
              </a:rPr>
              <a:t>Total </a:t>
            </a:r>
            <a:r>
              <a:rPr sz="2000" spc="-20" dirty="0">
                <a:latin typeface="Carlito"/>
                <a:cs typeface="Carlito"/>
              </a:rPr>
              <a:t>context </a:t>
            </a:r>
            <a:r>
              <a:rPr sz="2000" spc="-15" dirty="0">
                <a:latin typeface="Carlito"/>
                <a:cs typeface="Carlito"/>
              </a:rPr>
              <a:t>switch </a:t>
            </a:r>
            <a:r>
              <a:rPr sz="2000" spc="-10" dirty="0">
                <a:latin typeface="Carlito"/>
                <a:cs typeface="Carlito"/>
              </a:rPr>
              <a:t>swapping </a:t>
            </a:r>
            <a:r>
              <a:rPr sz="2000" spc="-15" dirty="0">
                <a:latin typeface="Carlito"/>
                <a:cs typeface="Carlito"/>
              </a:rPr>
              <a:t>component </a:t>
            </a:r>
            <a:r>
              <a:rPr sz="2000" spc="-10" dirty="0">
                <a:latin typeface="Carlito"/>
                <a:cs typeface="Carlito"/>
              </a:rPr>
              <a:t>time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4000ms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55"/>
              </a:lnSpc>
            </a:pPr>
            <a:r>
              <a:rPr sz="2000" spc="-10" dirty="0">
                <a:latin typeface="Carlito"/>
                <a:cs typeface="Carlito"/>
              </a:rPr>
              <a:t>(4 </a:t>
            </a:r>
            <a:r>
              <a:rPr sz="2000" spc="-15" dirty="0">
                <a:latin typeface="Carlito"/>
                <a:cs typeface="Carlito"/>
              </a:rPr>
              <a:t>seconds)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reduce </a:t>
            </a:r>
            <a:r>
              <a:rPr sz="2200" dirty="0">
                <a:latin typeface="Carlito"/>
                <a:cs typeface="Carlito"/>
              </a:rPr>
              <a:t>if </a:t>
            </a:r>
            <a:r>
              <a:rPr sz="2200" spc="-5" dirty="0">
                <a:latin typeface="Carlito"/>
                <a:cs typeface="Carlito"/>
              </a:rPr>
              <a:t>reduce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spc="5" dirty="0">
                <a:latin typeface="Carlito"/>
                <a:cs typeface="Carlito"/>
              </a:rPr>
              <a:t>of memory </a:t>
            </a:r>
            <a:r>
              <a:rPr sz="2200" spc="-5" dirty="0">
                <a:latin typeface="Carlito"/>
                <a:cs typeface="Carlito"/>
              </a:rPr>
              <a:t>swapped </a:t>
            </a:r>
            <a:r>
              <a:rPr sz="2200" spc="5" dirty="0">
                <a:latin typeface="Carlito"/>
                <a:cs typeface="Carlito"/>
              </a:rPr>
              <a:t>–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by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knowing how much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5" dirty="0">
                <a:latin typeface="Carlito"/>
                <a:cs typeface="Carlito"/>
              </a:rPr>
              <a:t>really being</a:t>
            </a:r>
            <a:r>
              <a:rPr sz="2200" spc="-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used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calls </a:t>
            </a:r>
            <a:r>
              <a:rPr sz="2000" spc="-15" dirty="0">
                <a:latin typeface="Carlito"/>
                <a:cs typeface="Carlito"/>
              </a:rPr>
              <a:t>to inform </a:t>
            </a:r>
            <a:r>
              <a:rPr sz="2000" spc="-10" dirty="0">
                <a:latin typeface="Carlito"/>
                <a:cs typeface="Carlito"/>
              </a:rPr>
              <a:t>OS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memory use</a:t>
            </a:r>
            <a:r>
              <a:rPr sz="2000" spc="229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via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request_memory()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release_memory()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538" y="151333"/>
            <a:ext cx="5390261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</a:t>
            </a:r>
            <a:r>
              <a:rPr sz="4000" spc="-65" dirty="0"/>
              <a:t> </a:t>
            </a:r>
            <a:r>
              <a:rPr sz="4000" spc="-5" dirty="0"/>
              <a:t>Management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1600" y="1524000"/>
            <a:ext cx="5360670" cy="44615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Background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Swapping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Contiguous </a:t>
            </a:r>
            <a:r>
              <a:rPr sz="3000" spc="5" dirty="0">
                <a:latin typeface="Carlito"/>
                <a:cs typeface="Carlito"/>
              </a:rPr>
              <a:t>Memory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Allocation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Segmentation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Paging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Structure 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Page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spc="-50" dirty="0">
                <a:latin typeface="Carlito"/>
                <a:cs typeface="Carlito"/>
              </a:rPr>
              <a:t>Table</a:t>
            </a:r>
            <a:endParaRPr sz="3000">
              <a:latin typeface="Carlito"/>
              <a:cs typeface="Carlito"/>
            </a:endParaRPr>
          </a:p>
          <a:p>
            <a:pPr marL="356870" marR="5080" indent="-344805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Example: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Intel </a:t>
            </a:r>
            <a:r>
              <a:rPr sz="3000" spc="-5" dirty="0">
                <a:latin typeface="Carlito"/>
                <a:cs typeface="Carlito"/>
              </a:rPr>
              <a:t>32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64-bit  </a:t>
            </a:r>
            <a:r>
              <a:rPr sz="3000" spc="-10" dirty="0">
                <a:latin typeface="Carlito"/>
                <a:cs typeface="Carlito"/>
              </a:rPr>
              <a:t>Architectures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Example: </a:t>
            </a:r>
            <a:r>
              <a:rPr sz="3000" spc="-5" dirty="0">
                <a:latin typeface="Carlito"/>
                <a:cs typeface="Carlito"/>
              </a:rPr>
              <a:t>ARM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Architecture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14400"/>
            <a:ext cx="8229600" cy="54309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0475">
              <a:lnSpc>
                <a:spcPct val="100000"/>
              </a:lnSpc>
              <a:spcBef>
                <a:spcPts val="110"/>
              </a:spcBef>
            </a:pPr>
            <a:r>
              <a:rPr sz="2800" spc="-20" dirty="0">
                <a:latin typeface="Carlito"/>
                <a:cs typeface="Carlito"/>
              </a:rPr>
              <a:t>Context </a:t>
            </a:r>
            <a:r>
              <a:rPr sz="2800" spc="-10" dirty="0">
                <a:latin typeface="Carlito"/>
                <a:cs typeface="Carlito"/>
              </a:rPr>
              <a:t>Switch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Swapping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(Cont.)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Other </a:t>
            </a:r>
            <a:r>
              <a:rPr sz="3200" spc="-20" dirty="0">
                <a:latin typeface="Carlito"/>
                <a:cs typeface="Carlito"/>
              </a:rPr>
              <a:t>constraints </a:t>
            </a:r>
            <a:r>
              <a:rPr sz="3200" spc="-5" dirty="0">
                <a:latin typeface="Carlito"/>
                <a:cs typeface="Carlito"/>
              </a:rPr>
              <a:t>as </a:t>
            </a:r>
            <a:r>
              <a:rPr sz="3200" spc="-10" dirty="0">
                <a:latin typeface="Carlito"/>
                <a:cs typeface="Carlito"/>
              </a:rPr>
              <a:t>well on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swapping</a:t>
            </a:r>
            <a:endParaRPr sz="3200">
              <a:latin typeface="Carlito"/>
              <a:cs typeface="Carlito"/>
            </a:endParaRPr>
          </a:p>
          <a:p>
            <a:pPr marL="756285" marR="547370" lvl="1" indent="-287020">
              <a:lnSpc>
                <a:spcPts val="3030"/>
              </a:lnSpc>
              <a:spcBef>
                <a:spcPts val="73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Pending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can’t </a:t>
            </a:r>
            <a:r>
              <a:rPr sz="2800" spc="-5" dirty="0">
                <a:latin typeface="Carlito"/>
                <a:cs typeface="Carlito"/>
              </a:rPr>
              <a:t>swap </a:t>
            </a:r>
            <a:r>
              <a:rPr sz="2800" dirty="0">
                <a:latin typeface="Carlito"/>
                <a:cs typeface="Carlito"/>
              </a:rPr>
              <a:t>out as </a:t>
            </a:r>
            <a:r>
              <a:rPr sz="2800" spc="-5" dirty="0">
                <a:latin typeface="Carlito"/>
                <a:cs typeface="Carlito"/>
              </a:rPr>
              <a:t>I/O would  </a:t>
            </a:r>
            <a:r>
              <a:rPr sz="2800" spc="-10" dirty="0">
                <a:latin typeface="Carlito"/>
                <a:cs typeface="Carlito"/>
              </a:rPr>
              <a:t>occur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wrong process</a:t>
            </a:r>
            <a:endParaRPr sz="2800">
              <a:latin typeface="Carlito"/>
              <a:cs typeface="Carlito"/>
            </a:endParaRPr>
          </a:p>
          <a:p>
            <a:pPr marL="756285" marR="360045" lvl="1" indent="-287020">
              <a:lnSpc>
                <a:spcPts val="302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always </a:t>
            </a:r>
            <a:r>
              <a:rPr sz="2800" spc="-20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kernel </a:t>
            </a:r>
            <a:r>
              <a:rPr sz="2800" spc="-5" dirty="0">
                <a:latin typeface="Carlito"/>
                <a:cs typeface="Carlito"/>
              </a:rPr>
              <a:t>space, </a:t>
            </a:r>
            <a:r>
              <a:rPr sz="2800" dirty="0">
                <a:latin typeface="Carlito"/>
                <a:cs typeface="Carlito"/>
              </a:rPr>
              <a:t>then 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I/O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device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dirty="0">
                <a:solidFill>
                  <a:srgbClr val="3366FF"/>
                </a:solidFill>
                <a:latin typeface="Carlito"/>
                <a:cs typeface="Carlito"/>
              </a:rPr>
              <a:t>double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buffering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adds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overhead</a:t>
            </a:r>
            <a:endParaRPr sz="2400">
              <a:latin typeface="Carlito"/>
              <a:cs typeface="Carlito"/>
            </a:endParaRPr>
          </a:p>
          <a:p>
            <a:pPr marL="356870" marR="535305" indent="-344805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rlito"/>
                <a:cs typeface="Carlito"/>
              </a:rPr>
              <a:t>Standard swapping </a:t>
            </a:r>
            <a:r>
              <a:rPr sz="3200" spc="-10" dirty="0">
                <a:latin typeface="Carlito"/>
                <a:cs typeface="Carlito"/>
              </a:rPr>
              <a:t>not used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10" dirty="0">
                <a:latin typeface="Carlito"/>
                <a:cs typeface="Carlito"/>
              </a:rPr>
              <a:t>modern  </a:t>
            </a:r>
            <a:r>
              <a:rPr sz="3200" spc="-15" dirty="0">
                <a:latin typeface="Carlito"/>
                <a:cs typeface="Carlito"/>
              </a:rPr>
              <a:t>operating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systems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modified </a:t>
            </a:r>
            <a:r>
              <a:rPr sz="2800" spc="-10" dirty="0">
                <a:latin typeface="Carlito"/>
                <a:cs typeface="Carlito"/>
              </a:rPr>
              <a:t>version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common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rlito"/>
                <a:cs typeface="Carlito"/>
              </a:rPr>
              <a:t>Swap </a:t>
            </a:r>
            <a:r>
              <a:rPr sz="2400" dirty="0">
                <a:latin typeface="Carlito"/>
                <a:cs typeface="Carlito"/>
              </a:rPr>
              <a:t>only </a:t>
            </a:r>
            <a:r>
              <a:rPr sz="2400" spc="-5" dirty="0">
                <a:latin typeface="Carlito"/>
                <a:cs typeface="Carlito"/>
              </a:rPr>
              <a:t>when free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extremely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103708"/>
            <a:ext cx="6774942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Swapping </a:t>
            </a:r>
            <a:r>
              <a:rPr sz="4000" dirty="0"/>
              <a:t>on </a:t>
            </a:r>
            <a:r>
              <a:rPr sz="4000" spc="5" dirty="0"/>
              <a:t>Mobile</a:t>
            </a:r>
            <a:r>
              <a:rPr sz="4000" spc="-160" dirty="0"/>
              <a:t> </a:t>
            </a:r>
            <a:r>
              <a:rPr sz="4000" spc="-30" dirty="0"/>
              <a:t>Systems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26972" y="996137"/>
            <a:ext cx="7736028" cy="55957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rlito"/>
                <a:cs typeface="Carlito"/>
              </a:rPr>
              <a:t>Not </a:t>
            </a:r>
            <a:r>
              <a:rPr sz="2700" dirty="0">
                <a:latin typeface="Carlito"/>
                <a:cs typeface="Carlito"/>
              </a:rPr>
              <a:t>typically</a:t>
            </a:r>
            <a:r>
              <a:rPr sz="2700" spc="-9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supported</a:t>
            </a:r>
            <a:endParaRPr sz="27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Flash </a:t>
            </a:r>
            <a:r>
              <a:rPr sz="2400" dirty="0">
                <a:latin typeface="Carlito"/>
                <a:cs typeface="Carlito"/>
              </a:rPr>
              <a:t>memory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based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Small amount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space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Limited </a:t>
            </a: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write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cycles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ts val="216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rlito"/>
                <a:cs typeface="Carlito"/>
              </a:rPr>
              <a:t>Poor </a:t>
            </a:r>
            <a:r>
              <a:rPr sz="2000" spc="-5" dirty="0">
                <a:latin typeface="Carlito"/>
                <a:cs typeface="Carlito"/>
              </a:rPr>
              <a:t>throughput </a:t>
            </a:r>
            <a:r>
              <a:rPr sz="2000" spc="-15" dirty="0">
                <a:latin typeface="Carlito"/>
                <a:cs typeface="Carlito"/>
              </a:rPr>
              <a:t>between </a:t>
            </a:r>
            <a:r>
              <a:rPr sz="2000" spc="-10" dirty="0">
                <a:latin typeface="Carlito"/>
                <a:cs typeface="Carlito"/>
              </a:rPr>
              <a:t>flash memory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CPU on</a:t>
            </a:r>
            <a:r>
              <a:rPr sz="2000" spc="1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mobile</a:t>
            </a:r>
            <a:endParaRPr sz="2000">
              <a:latin typeface="Carlito"/>
              <a:cs typeface="Carlito"/>
            </a:endParaRPr>
          </a:p>
          <a:p>
            <a:pPr marL="1155700">
              <a:lnSpc>
                <a:spcPts val="2150"/>
              </a:lnSpc>
            </a:pPr>
            <a:r>
              <a:rPr sz="2000" spc="-15" dirty="0">
                <a:latin typeface="Carlito"/>
                <a:cs typeface="Carlito"/>
              </a:rPr>
              <a:t>platform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322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rlito"/>
                <a:cs typeface="Carlito"/>
              </a:rPr>
              <a:t>Instead </a:t>
            </a:r>
            <a:r>
              <a:rPr sz="2700" dirty="0">
                <a:latin typeface="Carlito"/>
                <a:cs typeface="Carlito"/>
              </a:rPr>
              <a:t>use other methods </a:t>
            </a:r>
            <a:r>
              <a:rPr sz="2700" spc="-10" dirty="0">
                <a:latin typeface="Carlito"/>
                <a:cs typeface="Carlito"/>
              </a:rPr>
              <a:t>to free </a:t>
            </a:r>
            <a:r>
              <a:rPr sz="2700" spc="5" dirty="0">
                <a:latin typeface="Carlito"/>
                <a:cs typeface="Carlito"/>
              </a:rPr>
              <a:t>memory </a:t>
            </a:r>
            <a:r>
              <a:rPr sz="2700" dirty="0">
                <a:latin typeface="Carlito"/>
                <a:cs typeface="Carlito"/>
              </a:rPr>
              <a:t>if</a:t>
            </a:r>
            <a:r>
              <a:rPr sz="2700" spc="-245" dirty="0">
                <a:latin typeface="Carlito"/>
                <a:cs typeface="Carlito"/>
              </a:rPr>
              <a:t> </a:t>
            </a:r>
            <a:r>
              <a:rPr sz="2700" spc="5" dirty="0">
                <a:latin typeface="Carlito"/>
                <a:cs typeface="Carlito"/>
              </a:rPr>
              <a:t>low</a:t>
            </a:r>
            <a:endParaRPr sz="2700">
              <a:latin typeface="Carlito"/>
              <a:cs typeface="Carlito"/>
            </a:endParaRPr>
          </a:p>
          <a:p>
            <a:pPr marL="756285" marR="850265" lvl="1" indent="-287020">
              <a:lnSpc>
                <a:spcPct val="8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iOS </a:t>
            </a:r>
            <a:r>
              <a:rPr sz="2400" b="1" i="1" spc="-10" dirty="0">
                <a:latin typeface="Carlito"/>
                <a:cs typeface="Carlito"/>
              </a:rPr>
              <a:t>asks </a:t>
            </a:r>
            <a:r>
              <a:rPr sz="2400" dirty="0">
                <a:latin typeface="Carlito"/>
                <a:cs typeface="Carlito"/>
              </a:rPr>
              <a:t>apps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voluntarily </a:t>
            </a:r>
            <a:r>
              <a:rPr sz="2400" dirty="0">
                <a:latin typeface="Carlito"/>
                <a:cs typeface="Carlito"/>
              </a:rPr>
              <a:t>relinquish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allocated 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Read-only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thrown </a:t>
            </a:r>
            <a:r>
              <a:rPr sz="2000" spc="-5" dirty="0">
                <a:latin typeface="Carlito"/>
                <a:cs typeface="Carlito"/>
              </a:rPr>
              <a:t>out and </a:t>
            </a:r>
            <a:r>
              <a:rPr sz="2000" spc="-10" dirty="0">
                <a:latin typeface="Carlito"/>
                <a:cs typeface="Carlito"/>
              </a:rPr>
              <a:t>reloaded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flash </a:t>
            </a:r>
            <a:r>
              <a:rPr sz="2000" spc="-5" dirty="0">
                <a:latin typeface="Carlito"/>
                <a:cs typeface="Carlito"/>
              </a:rPr>
              <a:t>if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needed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ts val="239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Failure to free can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termination</a:t>
            </a:r>
            <a:endParaRPr sz="2000">
              <a:latin typeface="Carlito"/>
              <a:cs typeface="Carlito"/>
            </a:endParaRPr>
          </a:p>
          <a:p>
            <a:pPr marL="756285" marR="138430" lvl="1" indent="-287020">
              <a:lnSpc>
                <a:spcPct val="800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Android terminates </a:t>
            </a:r>
            <a:r>
              <a:rPr sz="2400" spc="5" dirty="0">
                <a:latin typeface="Carlito"/>
                <a:cs typeface="Carlito"/>
              </a:rPr>
              <a:t>apps </a:t>
            </a:r>
            <a:r>
              <a:rPr sz="2400" dirty="0">
                <a:latin typeface="Carlito"/>
                <a:cs typeface="Carlito"/>
              </a:rPr>
              <a:t>if low </a:t>
            </a:r>
            <a:r>
              <a:rPr sz="2400" spc="-5" dirty="0">
                <a:latin typeface="Carlito"/>
                <a:cs typeface="Carlito"/>
              </a:rPr>
              <a:t>free </a:t>
            </a:r>
            <a:r>
              <a:rPr sz="2400" spc="-25" dirty="0">
                <a:latin typeface="Carlito"/>
                <a:cs typeface="Carlito"/>
              </a:rPr>
              <a:t>memory, </a:t>
            </a:r>
            <a:r>
              <a:rPr sz="2400" spc="5" dirty="0">
                <a:latin typeface="Carlito"/>
                <a:cs typeface="Carlito"/>
              </a:rPr>
              <a:t>but</a:t>
            </a:r>
            <a:r>
              <a:rPr sz="2400" spc="-1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first  </a:t>
            </a:r>
            <a:r>
              <a:rPr sz="2400" spc="-5" dirty="0">
                <a:latin typeface="Carlito"/>
                <a:cs typeface="Carlito"/>
              </a:rPr>
              <a:t>writes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application </a:t>
            </a:r>
            <a:r>
              <a:rPr sz="2400" b="1" spc="-20" dirty="0">
                <a:solidFill>
                  <a:srgbClr val="3366FF"/>
                </a:solidFill>
                <a:latin typeface="Carlito"/>
                <a:cs typeface="Carlito"/>
              </a:rPr>
              <a:t>state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flash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fast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restart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Both </a:t>
            </a:r>
            <a:r>
              <a:rPr sz="2400" spc="-5" dirty="0">
                <a:latin typeface="Carlito"/>
                <a:cs typeface="Carlito"/>
              </a:rPr>
              <a:t>OSes </a:t>
            </a:r>
            <a:r>
              <a:rPr sz="2400" dirty="0">
                <a:latin typeface="Carlito"/>
                <a:cs typeface="Carlito"/>
              </a:rPr>
              <a:t>support paging as discussed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below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3708"/>
            <a:ext cx="6055487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Contiguous</a:t>
            </a:r>
            <a:r>
              <a:rPr sz="4000" spc="-90" dirty="0"/>
              <a:t> </a:t>
            </a:r>
            <a:r>
              <a:rPr sz="4000" spc="-5" dirty="0"/>
              <a:t>Allocation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4442" y="1087373"/>
            <a:ext cx="7629957" cy="4821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2860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Main </a:t>
            </a:r>
            <a:r>
              <a:rPr sz="3000" spc="5" dirty="0">
                <a:latin typeface="Carlito"/>
                <a:cs typeface="Carlito"/>
              </a:rPr>
              <a:t>memory </a:t>
            </a:r>
            <a:r>
              <a:rPr sz="3000" spc="-5" dirty="0">
                <a:latin typeface="Carlito"/>
                <a:cs typeface="Carlito"/>
              </a:rPr>
              <a:t>must </a:t>
            </a:r>
            <a:r>
              <a:rPr sz="3000" dirty="0">
                <a:latin typeface="Carlito"/>
                <a:cs typeface="Carlito"/>
              </a:rPr>
              <a:t>support </a:t>
            </a:r>
            <a:r>
              <a:rPr sz="3000" spc="-5" dirty="0">
                <a:latin typeface="Carlito"/>
                <a:cs typeface="Carlito"/>
              </a:rPr>
              <a:t>both OS</a:t>
            </a:r>
            <a:r>
              <a:rPr sz="3000" spc="-2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5" dirty="0">
                <a:latin typeface="Carlito"/>
                <a:cs typeface="Carlito"/>
              </a:rPr>
              <a:t>user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processes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Limited </a:t>
            </a:r>
            <a:r>
              <a:rPr sz="3000" spc="-10" dirty="0">
                <a:latin typeface="Carlito"/>
                <a:cs typeface="Carlito"/>
              </a:rPr>
              <a:t>resource, </a:t>
            </a:r>
            <a:r>
              <a:rPr sz="3000" spc="-5" dirty="0">
                <a:latin typeface="Carlito"/>
                <a:cs typeface="Carlito"/>
              </a:rPr>
              <a:t>must </a:t>
            </a:r>
            <a:r>
              <a:rPr sz="3000" spc="-10" dirty="0">
                <a:latin typeface="Carlito"/>
                <a:cs typeface="Carlito"/>
              </a:rPr>
              <a:t>allocate</a:t>
            </a:r>
            <a:r>
              <a:rPr sz="3000" spc="-15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efficiently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Contiguous allocation </a:t>
            </a:r>
            <a:r>
              <a:rPr sz="3000" dirty="0">
                <a:latin typeface="Carlito"/>
                <a:cs typeface="Carlito"/>
              </a:rPr>
              <a:t>is one early</a:t>
            </a:r>
            <a:r>
              <a:rPr sz="3000" spc="-1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method</a:t>
            </a:r>
            <a:endParaRPr sz="3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Main </a:t>
            </a:r>
            <a:r>
              <a:rPr sz="3000" spc="5" dirty="0">
                <a:latin typeface="Carlito"/>
                <a:cs typeface="Carlito"/>
              </a:rPr>
              <a:t>memory </a:t>
            </a:r>
            <a:r>
              <a:rPr sz="3000" dirty="0">
                <a:latin typeface="Carlito"/>
                <a:cs typeface="Carlito"/>
              </a:rPr>
              <a:t>usually </a:t>
            </a:r>
            <a:r>
              <a:rPr sz="3000" spc="-10" dirty="0">
                <a:latin typeface="Carlito"/>
                <a:cs typeface="Carlito"/>
              </a:rPr>
              <a:t>into two</a:t>
            </a:r>
            <a:r>
              <a:rPr sz="3000" spc="-105" dirty="0">
                <a:latin typeface="Carlito"/>
                <a:cs typeface="Carlito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Carlito"/>
                <a:cs typeface="Carlito"/>
              </a:rPr>
              <a:t>partitions</a:t>
            </a:r>
            <a:r>
              <a:rPr sz="3000" spc="-5" dirty="0">
                <a:latin typeface="Carlito"/>
                <a:cs typeface="Carlito"/>
              </a:rPr>
              <a:t>:</a:t>
            </a:r>
            <a:endParaRPr sz="30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Resident </a:t>
            </a:r>
            <a:r>
              <a:rPr sz="2600" spc="-15" dirty="0">
                <a:latin typeface="Carlito"/>
                <a:cs typeface="Carlito"/>
              </a:rPr>
              <a:t>operating </a:t>
            </a:r>
            <a:r>
              <a:rPr sz="2600" spc="-25" dirty="0">
                <a:latin typeface="Carlito"/>
                <a:cs typeface="Carlito"/>
              </a:rPr>
              <a:t>system, </a:t>
            </a:r>
            <a:r>
              <a:rPr sz="2600" spc="-5" dirty="0">
                <a:latin typeface="Carlito"/>
                <a:cs typeface="Carlito"/>
              </a:rPr>
              <a:t>usually held in low  memory with </a:t>
            </a:r>
            <a:r>
              <a:rPr sz="2600" spc="-10" dirty="0">
                <a:latin typeface="Carlito"/>
                <a:cs typeface="Carlito"/>
              </a:rPr>
              <a:t>interrupt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vector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User processes </a:t>
            </a:r>
            <a:r>
              <a:rPr sz="2600" spc="-5" dirty="0">
                <a:latin typeface="Carlito"/>
                <a:cs typeface="Carlito"/>
              </a:rPr>
              <a:t>then held in high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memory</a:t>
            </a:r>
            <a:endParaRPr sz="2600">
              <a:latin typeface="Carlito"/>
              <a:cs typeface="Carlito"/>
            </a:endParaRPr>
          </a:p>
          <a:p>
            <a:pPr marL="756285" marR="32702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Each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spc="-15" dirty="0">
                <a:latin typeface="Carlito"/>
                <a:cs typeface="Carlito"/>
              </a:rPr>
              <a:t>contained </a:t>
            </a:r>
            <a:r>
              <a:rPr sz="2600" spc="-5" dirty="0">
                <a:latin typeface="Carlito"/>
                <a:cs typeface="Carlito"/>
              </a:rPr>
              <a:t>in </a:t>
            </a:r>
            <a:r>
              <a:rPr sz="2600" spc="-10" dirty="0">
                <a:latin typeface="Carlito"/>
                <a:cs typeface="Carlito"/>
              </a:rPr>
              <a:t>single contiguous  section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memory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3708"/>
            <a:ext cx="688936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Contiguous Allocation</a:t>
            </a:r>
            <a:r>
              <a:rPr sz="4000" spc="-150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8321" y="1103121"/>
            <a:ext cx="6819900" cy="488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794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Relocation </a:t>
            </a:r>
            <a:r>
              <a:rPr sz="3000" spc="-15" dirty="0">
                <a:latin typeface="Carlito"/>
                <a:cs typeface="Carlito"/>
              </a:rPr>
              <a:t>registers </a:t>
            </a:r>
            <a:r>
              <a:rPr sz="3000" spc="-5" dirty="0">
                <a:latin typeface="Carlito"/>
                <a:cs typeface="Carlito"/>
              </a:rPr>
              <a:t>used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protect </a:t>
            </a:r>
            <a:r>
              <a:rPr sz="3000" spc="-5" dirty="0">
                <a:latin typeface="Carlito"/>
                <a:cs typeface="Carlito"/>
              </a:rPr>
              <a:t>user  </a:t>
            </a:r>
            <a:r>
              <a:rPr sz="3000" spc="-10" dirty="0">
                <a:latin typeface="Carlito"/>
                <a:cs typeface="Carlito"/>
              </a:rPr>
              <a:t>processes </a:t>
            </a:r>
            <a:r>
              <a:rPr sz="3000" spc="-15" dirty="0">
                <a:latin typeface="Carlito"/>
                <a:cs typeface="Carlito"/>
              </a:rPr>
              <a:t>from </a:t>
            </a:r>
            <a:r>
              <a:rPr sz="3000" dirty="0">
                <a:latin typeface="Carlito"/>
                <a:cs typeface="Carlito"/>
              </a:rPr>
              <a:t>each </a:t>
            </a:r>
            <a:r>
              <a:rPr sz="3000" spc="-45" dirty="0">
                <a:latin typeface="Carlito"/>
                <a:cs typeface="Carlito"/>
              </a:rPr>
              <a:t>other,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5" dirty="0">
                <a:latin typeface="Carlito"/>
                <a:cs typeface="Carlito"/>
              </a:rPr>
              <a:t>from  </a:t>
            </a:r>
            <a:r>
              <a:rPr sz="3000" dirty="0">
                <a:latin typeface="Carlito"/>
                <a:cs typeface="Carlito"/>
              </a:rPr>
              <a:t>changing </a:t>
            </a:r>
            <a:r>
              <a:rPr sz="3000" spc="-15" dirty="0">
                <a:latin typeface="Carlito"/>
                <a:cs typeface="Carlito"/>
              </a:rPr>
              <a:t>operating-system </a:t>
            </a:r>
            <a:r>
              <a:rPr sz="3000" spc="-10" dirty="0">
                <a:latin typeface="Carlito"/>
                <a:cs typeface="Carlito"/>
              </a:rPr>
              <a:t>code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15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data</a:t>
            </a:r>
            <a:endParaRPr sz="3000">
              <a:latin typeface="Carlito"/>
              <a:cs typeface="Carlito"/>
            </a:endParaRPr>
          </a:p>
          <a:p>
            <a:pPr marL="756285" marR="8197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Base </a:t>
            </a:r>
            <a:r>
              <a:rPr sz="2600" spc="-15" dirty="0">
                <a:latin typeface="Carlito"/>
                <a:cs typeface="Carlito"/>
              </a:rPr>
              <a:t>register contains value </a:t>
            </a:r>
            <a:r>
              <a:rPr sz="2600" spc="-10" dirty="0">
                <a:latin typeface="Carlito"/>
                <a:cs typeface="Carlito"/>
              </a:rPr>
              <a:t>of smallest  </a:t>
            </a:r>
            <a:r>
              <a:rPr sz="2600" spc="-20" dirty="0">
                <a:latin typeface="Carlito"/>
                <a:cs typeface="Carlito"/>
              </a:rPr>
              <a:t>physical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address</a:t>
            </a:r>
            <a:endParaRPr sz="26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Limit </a:t>
            </a:r>
            <a:r>
              <a:rPr sz="2600" spc="-15" dirty="0">
                <a:latin typeface="Carlito"/>
                <a:cs typeface="Carlito"/>
              </a:rPr>
              <a:t>register contains range </a:t>
            </a:r>
            <a:r>
              <a:rPr sz="2600" spc="-5" dirty="0">
                <a:latin typeface="Carlito"/>
                <a:cs typeface="Carlito"/>
              </a:rPr>
              <a:t>of logical  addresses – each logical address </a:t>
            </a:r>
            <a:r>
              <a:rPr sz="2600" spc="-15" dirty="0">
                <a:latin typeface="Carlito"/>
                <a:cs typeface="Carlito"/>
              </a:rPr>
              <a:t>must </a:t>
            </a:r>
            <a:r>
              <a:rPr sz="2600" spc="-1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less  than the limit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register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MMU </a:t>
            </a:r>
            <a:r>
              <a:rPr sz="2600" spc="-10" dirty="0">
                <a:latin typeface="Carlito"/>
                <a:cs typeface="Carlito"/>
              </a:rPr>
              <a:t>maps </a:t>
            </a:r>
            <a:r>
              <a:rPr sz="2600" spc="-5" dirty="0">
                <a:latin typeface="Carlito"/>
                <a:cs typeface="Carlito"/>
              </a:rPr>
              <a:t>logical address</a:t>
            </a:r>
            <a:r>
              <a:rPr sz="2600" spc="55" dirty="0">
                <a:latin typeface="Carlito"/>
                <a:cs typeface="Carlito"/>
              </a:rPr>
              <a:t> </a:t>
            </a:r>
            <a:r>
              <a:rPr sz="2600" i="1" spc="-10" dirty="0">
                <a:latin typeface="Carlito"/>
                <a:cs typeface="Carlito"/>
              </a:rPr>
              <a:t>dynamically</a:t>
            </a:r>
            <a:endParaRPr sz="2600">
              <a:latin typeface="Carlito"/>
              <a:cs typeface="Carlito"/>
            </a:endParaRPr>
          </a:p>
          <a:p>
            <a:pPr marL="756285" marR="34290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Can then allow actions such as </a:t>
            </a:r>
            <a:r>
              <a:rPr sz="2600" spc="-20" dirty="0">
                <a:latin typeface="Carlito"/>
                <a:cs typeface="Carlito"/>
              </a:rPr>
              <a:t>kernel </a:t>
            </a:r>
            <a:r>
              <a:rPr sz="2600" spc="-10" dirty="0">
                <a:latin typeface="Carlito"/>
                <a:cs typeface="Carlito"/>
              </a:rPr>
              <a:t>code  </a:t>
            </a:r>
            <a:r>
              <a:rPr sz="2600" spc="-5" dirty="0">
                <a:latin typeface="Carlito"/>
                <a:cs typeface="Carlito"/>
              </a:rPr>
              <a:t>being </a:t>
            </a:r>
            <a:r>
              <a:rPr sz="2600" b="1" spc="-20" dirty="0">
                <a:solidFill>
                  <a:srgbClr val="0000FF"/>
                </a:solidFill>
                <a:latin typeface="Carlito"/>
                <a:cs typeface="Carlito"/>
              </a:rPr>
              <a:t>transient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20" dirty="0">
                <a:latin typeface="Carlito"/>
                <a:cs typeface="Carlito"/>
              </a:rPr>
              <a:t>kernel </a:t>
            </a:r>
            <a:r>
              <a:rPr sz="2600" dirty="0">
                <a:latin typeface="Carlito"/>
                <a:cs typeface="Carlito"/>
              </a:rPr>
              <a:t>changing</a:t>
            </a:r>
            <a:r>
              <a:rPr sz="2600" spc="8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size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41172"/>
            <a:ext cx="739597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Hardware </a:t>
            </a:r>
            <a:r>
              <a:rPr sz="2400" dirty="0"/>
              <a:t>Support </a:t>
            </a:r>
            <a:r>
              <a:rPr sz="2400" spc="-15" dirty="0"/>
              <a:t>for Relocation </a:t>
            </a:r>
            <a:r>
              <a:rPr sz="2400" dirty="0"/>
              <a:t>and </a:t>
            </a:r>
            <a:r>
              <a:rPr sz="2400" spc="-5" dirty="0"/>
              <a:t>Limit</a:t>
            </a:r>
            <a:r>
              <a:rPr sz="2400" spc="-75" dirty="0"/>
              <a:t> </a:t>
            </a:r>
            <a:r>
              <a:rPr sz="2400" spc="-20" dirty="0"/>
              <a:t>Registers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844039" y="1347216"/>
            <a:ext cx="5846064" cy="28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5201"/>
            <a:ext cx="8077200" cy="338554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Memory Management Technique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48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50647"/>
            <a:ext cx="694689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Multiple-partition</a:t>
            </a:r>
            <a:r>
              <a:rPr sz="4000" spc="-175" dirty="0"/>
              <a:t> </a:t>
            </a:r>
            <a:r>
              <a:rPr sz="4000" spc="-5" dirty="0"/>
              <a:t>allocation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66343" y="896065"/>
            <a:ext cx="7381240" cy="31299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rlito"/>
                <a:cs typeface="Carlito"/>
              </a:rPr>
              <a:t>Multiple-partition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allocation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rlito"/>
                <a:cs typeface="Carlito"/>
              </a:rPr>
              <a:t>Degree </a:t>
            </a:r>
            <a:r>
              <a:rPr sz="1600" spc="-5" dirty="0">
                <a:latin typeface="Carlito"/>
                <a:cs typeface="Carlito"/>
              </a:rPr>
              <a:t>of multiprogramming </a:t>
            </a:r>
            <a:r>
              <a:rPr sz="1600" spc="-10" dirty="0">
                <a:latin typeface="Carlito"/>
                <a:cs typeface="Carlito"/>
              </a:rPr>
              <a:t>limited </a:t>
            </a:r>
            <a:r>
              <a:rPr sz="160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number of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partitions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0000FF"/>
                </a:solidFill>
                <a:latin typeface="Carlito"/>
                <a:cs typeface="Carlito"/>
              </a:rPr>
              <a:t>Variable-partition </a:t>
            </a:r>
            <a:r>
              <a:rPr sz="1600" spc="-15" dirty="0">
                <a:latin typeface="Carlito"/>
                <a:cs typeface="Carlito"/>
              </a:rPr>
              <a:t>sizes for efficiency (sized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given </a:t>
            </a:r>
            <a:r>
              <a:rPr sz="1600" spc="-10" dirty="0">
                <a:latin typeface="Carlito"/>
                <a:cs typeface="Carlito"/>
              </a:rPr>
              <a:t>process’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needs)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0000FF"/>
                </a:solidFill>
                <a:latin typeface="Carlito"/>
                <a:cs typeface="Carlito"/>
              </a:rPr>
              <a:t>Hole </a:t>
            </a:r>
            <a:r>
              <a:rPr sz="1600" spc="5" dirty="0">
                <a:latin typeface="Carlito"/>
                <a:cs typeface="Carlito"/>
              </a:rPr>
              <a:t>– </a:t>
            </a:r>
            <a:r>
              <a:rPr sz="1600" spc="-5" dirty="0">
                <a:latin typeface="Carlito"/>
                <a:cs typeface="Carlito"/>
              </a:rPr>
              <a:t>block of </a:t>
            </a:r>
            <a:r>
              <a:rPr sz="1600" spc="-10" dirty="0">
                <a:latin typeface="Carlito"/>
                <a:cs typeface="Carlito"/>
              </a:rPr>
              <a:t>available </a:t>
            </a:r>
            <a:r>
              <a:rPr sz="1600" dirty="0">
                <a:latin typeface="Carlito"/>
                <a:cs typeface="Carlito"/>
              </a:rPr>
              <a:t>memory; </a:t>
            </a:r>
            <a:r>
              <a:rPr sz="1600" spc="-5" dirty="0">
                <a:latin typeface="Carlito"/>
                <a:cs typeface="Carlito"/>
              </a:rPr>
              <a:t>holes of </a:t>
            </a:r>
            <a:r>
              <a:rPr sz="1600" spc="-10" dirty="0">
                <a:latin typeface="Carlito"/>
                <a:cs typeface="Carlito"/>
              </a:rPr>
              <a:t>various </a:t>
            </a:r>
            <a:r>
              <a:rPr sz="1600" spc="-20" dirty="0">
                <a:latin typeface="Carlito"/>
                <a:cs typeface="Carlito"/>
              </a:rPr>
              <a:t>size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spc="-20" dirty="0">
                <a:latin typeface="Carlito"/>
                <a:cs typeface="Carlito"/>
              </a:rPr>
              <a:t>scattered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throughout</a:t>
            </a:r>
            <a:endParaRPr sz="16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memory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latin typeface="Carlito"/>
                <a:cs typeface="Carlito"/>
              </a:rPr>
              <a:t>When </a:t>
            </a:r>
            <a:r>
              <a:rPr sz="1600" spc="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process arrives, </a:t>
            </a:r>
            <a:r>
              <a:rPr sz="1600" spc="-5" dirty="0">
                <a:latin typeface="Carlito"/>
                <a:cs typeface="Carlito"/>
              </a:rPr>
              <a:t>it is </a:t>
            </a:r>
            <a:r>
              <a:rPr sz="1600" spc="-15" dirty="0">
                <a:latin typeface="Carlito"/>
                <a:cs typeface="Carlito"/>
              </a:rPr>
              <a:t>allocated </a:t>
            </a:r>
            <a:r>
              <a:rPr sz="1600" dirty="0">
                <a:latin typeface="Carlito"/>
                <a:cs typeface="Carlito"/>
              </a:rPr>
              <a:t>memory </a:t>
            </a:r>
            <a:r>
              <a:rPr sz="1600" spc="-10" dirty="0">
                <a:latin typeface="Carlito"/>
                <a:cs typeface="Carlito"/>
              </a:rPr>
              <a:t>from </a:t>
            </a:r>
            <a:r>
              <a:rPr sz="1600" spc="5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hole </a:t>
            </a:r>
            <a:r>
              <a:rPr sz="1600" spc="-10" dirty="0">
                <a:latin typeface="Carlito"/>
                <a:cs typeface="Carlito"/>
              </a:rPr>
              <a:t>large </a:t>
            </a:r>
            <a:r>
              <a:rPr sz="1600" spc="-5" dirty="0">
                <a:latin typeface="Carlito"/>
                <a:cs typeface="Carlito"/>
              </a:rPr>
              <a:t>enough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accommodate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it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rlito"/>
                <a:cs typeface="Carlito"/>
              </a:rPr>
              <a:t>Process exiting </a:t>
            </a:r>
            <a:r>
              <a:rPr sz="1600" spc="-15" dirty="0">
                <a:latin typeface="Carlito"/>
                <a:cs typeface="Carlito"/>
              </a:rPr>
              <a:t>frees </a:t>
            </a:r>
            <a:r>
              <a:rPr sz="1600" spc="-10" dirty="0">
                <a:latin typeface="Carlito"/>
                <a:cs typeface="Carlito"/>
              </a:rPr>
              <a:t>its partition, adjacent </a:t>
            </a:r>
            <a:r>
              <a:rPr sz="1600" spc="-15" dirty="0">
                <a:latin typeface="Carlito"/>
                <a:cs typeface="Carlito"/>
              </a:rPr>
              <a:t>free </a:t>
            </a:r>
            <a:r>
              <a:rPr sz="1600" spc="-10" dirty="0">
                <a:latin typeface="Carlito"/>
                <a:cs typeface="Carlito"/>
              </a:rPr>
              <a:t>partitions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combined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latin typeface="Carlito"/>
                <a:cs typeface="Carlito"/>
              </a:rPr>
              <a:t>Operating </a:t>
            </a:r>
            <a:r>
              <a:rPr sz="1600" spc="-25" dirty="0">
                <a:latin typeface="Carlito"/>
                <a:cs typeface="Carlito"/>
              </a:rPr>
              <a:t>system </a:t>
            </a:r>
            <a:r>
              <a:rPr sz="1600" spc="-10" dirty="0">
                <a:latin typeface="Carlito"/>
                <a:cs typeface="Carlito"/>
              </a:rPr>
              <a:t>maintains information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about:</a:t>
            </a:r>
            <a:endParaRPr sz="1600">
              <a:latin typeface="Carlito"/>
              <a:cs typeface="Carlito"/>
            </a:endParaRPr>
          </a:p>
          <a:p>
            <a:pPr marL="961390" lvl="2" indent="-205104">
              <a:lnSpc>
                <a:spcPct val="100000"/>
              </a:lnSpc>
              <a:buAutoNum type="alphaLcParenR"/>
              <a:tabLst>
                <a:tab pos="961390" algn="l"/>
                <a:tab pos="2736850" algn="l"/>
              </a:tabLst>
            </a:pPr>
            <a:r>
              <a:rPr sz="1600" spc="-15" dirty="0">
                <a:latin typeface="Carlito"/>
                <a:cs typeface="Carlito"/>
              </a:rPr>
              <a:t>allocated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partitions	</a:t>
            </a:r>
            <a:r>
              <a:rPr sz="1600" spc="-5" dirty="0">
                <a:latin typeface="Carlito"/>
                <a:cs typeface="Carlito"/>
              </a:rPr>
              <a:t>b) </a:t>
            </a:r>
            <a:r>
              <a:rPr sz="1600" spc="-15" dirty="0">
                <a:latin typeface="Carlito"/>
                <a:cs typeface="Carlito"/>
              </a:rPr>
              <a:t>free </a:t>
            </a:r>
            <a:r>
              <a:rPr sz="1600" spc="-10" dirty="0">
                <a:latin typeface="Carlito"/>
                <a:cs typeface="Carlito"/>
              </a:rPr>
              <a:t>partitions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(hole)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0744" y="4724400"/>
            <a:ext cx="6675120" cy="16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> Fixed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1" y="1089274"/>
            <a:ext cx="6248399" cy="4778125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en-US" altLang="en-US" sz="3000" dirty="0" smtClean="0">
                <a:solidFill>
                  <a:srgbClr val="262626"/>
                </a:solidFill>
                <a:latin typeface="Calisto MT" pitchFamily="16" charset="0"/>
              </a:rPr>
              <a:t>Equal-size partitions</a:t>
            </a:r>
          </a:p>
          <a:p>
            <a:pPr lvl="1" eaLnBrk="1" hangingPunct="1">
              <a:spcBef>
                <a:spcPts val="600"/>
              </a:spcBef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en-US" altLang="en-US" sz="2600" dirty="0" smtClean="0">
                <a:solidFill>
                  <a:srgbClr val="262626"/>
                </a:solidFill>
                <a:latin typeface="Calisto MT" pitchFamily="16" charset="0"/>
              </a:rPr>
              <a:t>any process whose size is less than or equal to the partition size can be loaded into an available partition</a:t>
            </a:r>
          </a:p>
          <a:p>
            <a:pPr eaLnBrk="1" hangingPunct="1">
              <a:spcBef>
                <a:spcPts val="1800"/>
              </a:spcBef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en-US" altLang="en-US" sz="3000" dirty="0" smtClean="0">
                <a:solidFill>
                  <a:srgbClr val="262626"/>
                </a:solidFill>
                <a:latin typeface="Calisto MT" pitchFamily="16" charset="0"/>
              </a:rPr>
              <a:t>The operating system can swap out a process if all partitions are full and no process is in the Ready or Running state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4574" b="5864"/>
          <a:stretch>
            <a:fillRect/>
          </a:stretch>
        </p:blipFill>
        <p:spPr bwMode="auto">
          <a:xfrm>
            <a:off x="6324600" y="609600"/>
            <a:ext cx="2667000" cy="575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r="44574" b="58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8001000" cy="380999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> Fixed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533401"/>
            <a:ext cx="6476999" cy="6324599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b="1" u="sng" dirty="0" smtClean="0"/>
              <a:t>Disadvantages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 dirty="0" smtClean="0"/>
              <a:t>A </a:t>
            </a:r>
            <a:r>
              <a:rPr lang="en-US" altLang="en-US" sz="2200" dirty="0" smtClean="0"/>
              <a:t>program may be too big to fit in a partition </a:t>
            </a:r>
          </a:p>
          <a:p>
            <a:pPr lvl="2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 dirty="0" smtClean="0"/>
              <a:t>program needs to be designed with the use of overlays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 dirty="0" smtClean="0"/>
              <a:t>Main memory utilization is inefficient  </a:t>
            </a:r>
          </a:p>
          <a:p>
            <a:pPr lvl="2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 dirty="0" smtClean="0"/>
              <a:t>any program, regardless of size, occupies an entire partition</a:t>
            </a:r>
          </a:p>
          <a:p>
            <a:pPr lvl="2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 b="1" i="1" dirty="0" smtClean="0"/>
              <a:t>internal fragmentation </a:t>
            </a:r>
          </a:p>
          <a:p>
            <a:pPr lvl="3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 dirty="0" smtClean="0"/>
              <a:t>wasted space due to the block of data loaded being smaller than the </a:t>
            </a:r>
            <a:r>
              <a:rPr lang="en-US" altLang="en-US" sz="2200" dirty="0" smtClean="0"/>
              <a:t>partition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NZ" altLang="en-US" sz="2400" dirty="0" smtClean="0"/>
              <a:t>Using </a:t>
            </a:r>
            <a:r>
              <a:rPr lang="en-NZ" altLang="en-US" sz="2400" dirty="0" smtClean="0">
                <a:solidFill>
                  <a:srgbClr val="FF0000"/>
                </a:solidFill>
              </a:rPr>
              <a:t>unequal size partitions</a:t>
            </a:r>
            <a:r>
              <a:rPr lang="en-NZ" altLang="en-US" sz="2400" dirty="0" smtClean="0"/>
              <a:t> helps lessen the problems</a:t>
            </a:r>
          </a:p>
          <a:p>
            <a:pPr lvl="1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NZ" altLang="en-US" sz="2400" dirty="0" smtClean="0"/>
              <a:t>programs up to 16M can be accommodated without overlays</a:t>
            </a:r>
          </a:p>
          <a:p>
            <a:pPr lvl="1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NZ" altLang="en-US" sz="2400" dirty="0" smtClean="0"/>
              <a:t>partitions smaller than 8M allow smaller programs to be accommodated with less internal fragmentation</a:t>
            </a:r>
          </a:p>
          <a:p>
            <a:pPr lvl="3"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endParaRPr lang="en-US" altLang="en-US" sz="2200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662" b="7028"/>
          <a:stretch>
            <a:fillRect/>
          </a:stretch>
        </p:blipFill>
        <p:spPr bwMode="auto">
          <a:xfrm>
            <a:off x="6781800" y="1066800"/>
            <a:ext cx="2133600" cy="538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56662" b="70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80010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> Fixed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996463"/>
            <a:ext cx="6476999" cy="615553"/>
          </a:xfrm>
        </p:spPr>
        <p:txBody>
          <a:bodyPr/>
          <a:lstStyle/>
          <a:p>
            <a:pPr lvl="3" eaLnBrk="1" hangingPunct="1">
              <a:buClr>
                <a:srgbClr val="990000"/>
              </a:buClr>
              <a:buSzPct val="75000"/>
            </a:pPr>
            <a:endParaRPr lang="en-US" altLang="en-US" sz="2200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89800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62864"/>
            <a:ext cx="34560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O</a:t>
            </a:r>
            <a:r>
              <a:rPr sz="4000" spc="15" dirty="0"/>
              <a:t>b</a:t>
            </a:r>
            <a:r>
              <a:rPr sz="4000" spc="-5" dirty="0"/>
              <a:t>jecti</a:t>
            </a:r>
            <a:r>
              <a:rPr sz="4000" spc="-65" dirty="0"/>
              <a:t>v</a:t>
            </a:r>
            <a:r>
              <a:rPr sz="4000" dirty="0"/>
              <a:t>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3400" y="1134820"/>
            <a:ext cx="8153400" cy="39780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609600" indent="-34480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7505" algn="l"/>
              </a:tabLst>
            </a:pPr>
            <a:r>
              <a:rPr sz="3000" spc="-13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provide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detailed </a:t>
            </a:r>
            <a:r>
              <a:rPr sz="3000" dirty="0">
                <a:latin typeface="Carlito"/>
                <a:cs typeface="Carlito"/>
              </a:rPr>
              <a:t>description </a:t>
            </a:r>
            <a:r>
              <a:rPr sz="3000" spc="-5" dirty="0">
                <a:latin typeface="Carlito"/>
                <a:cs typeface="Carlito"/>
              </a:rPr>
              <a:t>of  various </a:t>
            </a:r>
            <a:r>
              <a:rPr sz="3000" spc="-25" dirty="0">
                <a:latin typeface="Carlito"/>
                <a:cs typeface="Carlito"/>
              </a:rPr>
              <a:t>ways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organizing </a:t>
            </a:r>
            <a:r>
              <a:rPr sz="3000" spc="5" dirty="0">
                <a:latin typeface="Carlito"/>
                <a:cs typeface="Carlito"/>
              </a:rPr>
              <a:t>memory  </a:t>
            </a:r>
            <a:r>
              <a:rPr sz="3000" spc="-15" dirty="0">
                <a:latin typeface="Carlito"/>
                <a:cs typeface="Carlito"/>
              </a:rPr>
              <a:t>hardware</a:t>
            </a:r>
            <a:endParaRPr sz="3000">
              <a:latin typeface="Carlito"/>
              <a:cs typeface="Carlito"/>
            </a:endParaRPr>
          </a:p>
          <a:p>
            <a:pPr marL="356870" marR="628015" indent="-344805" algn="just">
              <a:lnSpc>
                <a:spcPct val="9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3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discuss </a:t>
            </a:r>
            <a:r>
              <a:rPr sz="3000" spc="-5" dirty="0">
                <a:latin typeface="Carlito"/>
                <a:cs typeface="Carlito"/>
              </a:rPr>
              <a:t>various </a:t>
            </a:r>
            <a:r>
              <a:rPr sz="3000" dirty="0">
                <a:latin typeface="Carlito"/>
                <a:cs typeface="Carlito"/>
              </a:rPr>
              <a:t>memory-  </a:t>
            </a:r>
            <a:r>
              <a:rPr sz="3000" spc="-5" dirty="0">
                <a:latin typeface="Carlito"/>
                <a:cs typeface="Carlito"/>
              </a:rPr>
              <a:t>management </a:t>
            </a:r>
            <a:r>
              <a:rPr sz="3000" dirty="0">
                <a:latin typeface="Carlito"/>
                <a:cs typeface="Carlito"/>
              </a:rPr>
              <a:t>techniques,</a:t>
            </a:r>
            <a:r>
              <a:rPr sz="3000" spc="-150" dirty="0">
                <a:latin typeface="Carlito"/>
                <a:cs typeface="Carlito"/>
              </a:rPr>
              <a:t> </a:t>
            </a:r>
            <a:r>
              <a:rPr sz="3000" spc="5" dirty="0">
                <a:latin typeface="Carlito"/>
                <a:cs typeface="Carlito"/>
              </a:rPr>
              <a:t>including  </a:t>
            </a:r>
            <a:r>
              <a:rPr sz="3000" dirty="0">
                <a:latin typeface="Carlito"/>
                <a:cs typeface="Carlito"/>
              </a:rPr>
              <a:t>paging and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segmentation</a:t>
            </a:r>
            <a:endParaRPr sz="3000">
              <a:latin typeface="Carlito"/>
              <a:cs typeface="Carlito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3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provide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detailed </a:t>
            </a:r>
            <a:r>
              <a:rPr sz="3000" dirty="0">
                <a:latin typeface="Carlito"/>
                <a:cs typeface="Carlito"/>
              </a:rPr>
              <a:t>description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5" dirty="0">
                <a:latin typeface="Carlito"/>
                <a:cs typeface="Carlito"/>
              </a:rPr>
              <a:t>Intel </a:t>
            </a:r>
            <a:r>
              <a:rPr sz="3000" spc="-10" dirty="0">
                <a:latin typeface="Carlito"/>
                <a:cs typeface="Carlito"/>
              </a:rPr>
              <a:t>Pentium, </a:t>
            </a:r>
            <a:r>
              <a:rPr sz="3000" dirty="0">
                <a:latin typeface="Carlito"/>
                <a:cs typeface="Carlito"/>
              </a:rPr>
              <a:t>which supports both  </a:t>
            </a:r>
            <a:r>
              <a:rPr sz="3000" spc="-10" dirty="0">
                <a:latin typeface="Carlito"/>
                <a:cs typeface="Carlito"/>
              </a:rPr>
              <a:t>pure segmentation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segmentation  </a:t>
            </a:r>
            <a:r>
              <a:rPr sz="3000" dirty="0">
                <a:latin typeface="Carlito"/>
                <a:cs typeface="Carlito"/>
              </a:rPr>
              <a:t>with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paging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8001000" cy="6858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> Fixed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996463"/>
            <a:ext cx="6476999" cy="1365738"/>
          </a:xfrm>
        </p:spPr>
        <p:txBody>
          <a:bodyPr>
            <a:normAutofit fontScale="70000" lnSpcReduction="20000"/>
          </a:bodyPr>
          <a:lstStyle/>
          <a:p>
            <a:pPr lvl="3" algn="l" eaLnBrk="1" hangingPunct="1">
              <a:buClr>
                <a:srgbClr val="990000"/>
              </a:buClr>
              <a:buSzPct val="75000"/>
            </a:pPr>
            <a:r>
              <a:rPr lang="en-US" altLang="en-US" sz="2200" b="1" dirty="0" smtClean="0">
                <a:solidFill>
                  <a:srgbClr val="FF0000"/>
                </a:solidFill>
              </a:rPr>
              <a:t>Disadvantages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NZ" altLang="en-US" dirty="0" smtClean="0"/>
              <a:t>The number of partitions specified at system generation time limits the number of active processes in the system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NZ" altLang="en-US" dirty="0" smtClean="0"/>
              <a:t>Small jobs will not utilize partition space efficiently</a:t>
            </a:r>
          </a:p>
          <a:p>
            <a:endParaRPr lang="en-US" dirty="0"/>
          </a:p>
        </p:txBody>
      </p:sp>
      <p:sp>
        <p:nvSpPr>
          <p:cNvPr id="7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8001000" cy="1354217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>Dynamic </a:t>
            </a:r>
            <a: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  <a:t>Partitioning</a:t>
            </a:r>
            <a:br>
              <a:rPr lang="en-US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sto MT" pitchFamily="16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996463"/>
            <a:ext cx="6476999" cy="136573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dirty="0" smtClean="0"/>
              <a:t>Partitions are of variable length and number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dirty="0" smtClean="0"/>
              <a:t>Process is allocated exactly as much memory as it requires</a:t>
            </a:r>
          </a:p>
          <a:p>
            <a:pPr eaLnBrk="1" hangingPunct="1">
              <a:buClr>
                <a:srgbClr val="990000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dirty="0" smtClean="0"/>
              <a:t>This technique was used by IBM’s mainframe operating system, OS/MVT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05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135458"/>
            <a:ext cx="832624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Dynamic </a:t>
            </a:r>
            <a:r>
              <a:rPr sz="4000" spc="-10" dirty="0"/>
              <a:t>Storage-Allocation</a:t>
            </a:r>
            <a:r>
              <a:rPr sz="4000" spc="-190" dirty="0"/>
              <a:t> </a:t>
            </a:r>
            <a:r>
              <a:rPr sz="4000" spc="-15" dirty="0"/>
              <a:t>Problem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1" y="1089274"/>
            <a:ext cx="8305800" cy="3417601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pc="-5" dirty="0"/>
              <a:t>How </a:t>
            </a:r>
            <a:r>
              <a:rPr dirty="0"/>
              <a:t>to </a:t>
            </a:r>
            <a:r>
              <a:rPr spc="5" dirty="0"/>
              <a:t>satisfy </a:t>
            </a:r>
            <a:r>
              <a:rPr spc="-5" dirty="0"/>
              <a:t>a </a:t>
            </a:r>
            <a:r>
              <a:rPr dirty="0"/>
              <a:t>request of </a:t>
            </a:r>
            <a:r>
              <a:rPr spc="-5" dirty="0"/>
              <a:t>size </a:t>
            </a:r>
            <a:r>
              <a:rPr b="1" i="1" dirty="0">
                <a:latin typeface="Arial"/>
                <a:cs typeface="Arial"/>
              </a:rPr>
              <a:t>n </a:t>
            </a:r>
            <a:r>
              <a:rPr dirty="0"/>
              <a:t>from </a:t>
            </a:r>
            <a:r>
              <a:rPr spc="-5" dirty="0"/>
              <a:t>a </a:t>
            </a:r>
            <a:r>
              <a:rPr dirty="0"/>
              <a:t>list of free</a:t>
            </a:r>
            <a:r>
              <a:rPr spc="-150" dirty="0"/>
              <a:t> </a:t>
            </a:r>
            <a:r>
              <a:rPr dirty="0"/>
              <a:t>holes?</a:t>
            </a:r>
          </a:p>
          <a:p>
            <a:pPr marL="617220" indent="-34544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617220" algn="l"/>
                <a:tab pos="617855" algn="l"/>
                <a:tab pos="1797050" algn="l"/>
              </a:tabLst>
            </a:pP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First-fit</a:t>
            </a:r>
            <a:r>
              <a:rPr sz="2500" spc="-10" dirty="0">
                <a:latin typeface="Carlito"/>
                <a:cs typeface="Carlito"/>
              </a:rPr>
              <a:t>:	Allocate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b="1" i="1" spc="-10" dirty="0">
                <a:latin typeface="Carlito"/>
                <a:cs typeface="Carlito"/>
              </a:rPr>
              <a:t>first </a:t>
            </a:r>
            <a:r>
              <a:rPr sz="2500" dirty="0">
                <a:latin typeface="Carlito"/>
                <a:cs typeface="Carlito"/>
              </a:rPr>
              <a:t>hole </a:t>
            </a:r>
            <a:r>
              <a:rPr sz="2500" spc="-5" dirty="0">
                <a:latin typeface="Carlito"/>
                <a:cs typeface="Carlito"/>
              </a:rPr>
              <a:t>that is </a:t>
            </a:r>
            <a:r>
              <a:rPr sz="2500" dirty="0">
                <a:latin typeface="Carlito"/>
                <a:cs typeface="Carlito"/>
              </a:rPr>
              <a:t>big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enough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FF"/>
              </a:buClr>
              <a:buFont typeface="Arial"/>
              <a:buChar char="•"/>
            </a:pPr>
            <a:endParaRPr sz="2700">
              <a:latin typeface="Carlito"/>
              <a:cs typeface="Carlito"/>
            </a:endParaRPr>
          </a:p>
          <a:p>
            <a:pPr marL="617220" marR="5080" indent="-344805">
              <a:lnSpc>
                <a:spcPct val="70000"/>
              </a:lnSpc>
              <a:buFont typeface="Arial"/>
              <a:buChar char="•"/>
              <a:tabLst>
                <a:tab pos="617220" algn="l"/>
                <a:tab pos="617855" algn="l"/>
                <a:tab pos="1800225" algn="l"/>
              </a:tabLst>
            </a:pP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Best-fit</a:t>
            </a:r>
            <a:r>
              <a:rPr sz="2500" spc="-10" dirty="0">
                <a:latin typeface="Carlito"/>
                <a:cs typeface="Carlito"/>
              </a:rPr>
              <a:t>:	Allocate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b="1" i="1" spc="-10" dirty="0">
                <a:latin typeface="Carlito"/>
                <a:cs typeface="Carlito"/>
              </a:rPr>
              <a:t>smallest </a:t>
            </a:r>
            <a:r>
              <a:rPr sz="2500" spc="-5" dirty="0">
                <a:latin typeface="Carlito"/>
                <a:cs typeface="Carlito"/>
              </a:rPr>
              <a:t>hole that is big  </a:t>
            </a:r>
            <a:r>
              <a:rPr sz="2500" dirty="0">
                <a:latin typeface="Carlito"/>
                <a:cs typeface="Carlito"/>
              </a:rPr>
              <a:t>enough; </a:t>
            </a:r>
            <a:r>
              <a:rPr sz="2500" spc="-5" dirty="0">
                <a:latin typeface="Carlito"/>
                <a:cs typeface="Carlito"/>
              </a:rPr>
              <a:t>must </a:t>
            </a:r>
            <a:r>
              <a:rPr sz="2500" spc="-15" dirty="0">
                <a:latin typeface="Carlito"/>
                <a:cs typeface="Carlito"/>
              </a:rPr>
              <a:t>search </a:t>
            </a:r>
            <a:r>
              <a:rPr sz="2500" spc="-10" dirty="0">
                <a:latin typeface="Carlito"/>
                <a:cs typeface="Carlito"/>
              </a:rPr>
              <a:t>entire list, </a:t>
            </a:r>
            <a:r>
              <a:rPr sz="2500" dirty="0">
                <a:latin typeface="Carlito"/>
                <a:cs typeface="Carlito"/>
              </a:rPr>
              <a:t>unless </a:t>
            </a:r>
            <a:r>
              <a:rPr sz="2500" spc="-10" dirty="0">
                <a:latin typeface="Carlito"/>
                <a:cs typeface="Carlito"/>
              </a:rPr>
              <a:t>ordered </a:t>
            </a:r>
            <a:r>
              <a:rPr sz="2500" spc="-15" dirty="0">
                <a:latin typeface="Carlito"/>
                <a:cs typeface="Carlito"/>
              </a:rPr>
              <a:t>by  size</a:t>
            </a:r>
            <a:endParaRPr sz="2500">
              <a:latin typeface="Carlito"/>
              <a:cs typeface="Carlito"/>
            </a:endParaRPr>
          </a:p>
          <a:p>
            <a:pPr marL="1016635" lvl="1" indent="-287020">
              <a:lnSpc>
                <a:spcPts val="2365"/>
              </a:lnSpc>
              <a:buFont typeface="Arial"/>
              <a:buChar char="–"/>
              <a:tabLst>
                <a:tab pos="1016635" algn="l"/>
                <a:tab pos="1017269" algn="l"/>
              </a:tabLst>
            </a:pPr>
            <a:r>
              <a:rPr sz="2200" spc="-5" dirty="0">
                <a:latin typeface="Carlito"/>
                <a:cs typeface="Carlito"/>
              </a:rPr>
              <a:t>Produces </a:t>
            </a:r>
            <a:r>
              <a:rPr sz="2200" dirty="0">
                <a:latin typeface="Carlito"/>
                <a:cs typeface="Carlito"/>
              </a:rPr>
              <a:t>the smallest </a:t>
            </a:r>
            <a:r>
              <a:rPr sz="2200" spc="-5" dirty="0">
                <a:latin typeface="Carlito"/>
                <a:cs typeface="Carlito"/>
              </a:rPr>
              <a:t>leftover</a:t>
            </a:r>
            <a:r>
              <a:rPr sz="2200" spc="-1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hole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400">
              <a:latin typeface="Carlito"/>
              <a:cs typeface="Carlito"/>
            </a:endParaRPr>
          </a:p>
          <a:p>
            <a:pPr marL="617220" marR="466725" indent="-344805">
              <a:lnSpc>
                <a:spcPct val="70400"/>
              </a:lnSpc>
              <a:buFont typeface="Arial"/>
              <a:buChar char="•"/>
              <a:tabLst>
                <a:tab pos="617220" algn="l"/>
                <a:tab pos="617855" algn="l"/>
                <a:tab pos="2019300" algn="l"/>
              </a:tabLst>
            </a:pPr>
            <a:r>
              <a:rPr sz="2500" b="1" spc="-20" dirty="0">
                <a:solidFill>
                  <a:srgbClr val="3366FF"/>
                </a:solidFill>
                <a:latin typeface="Carlito"/>
                <a:cs typeface="Carlito"/>
              </a:rPr>
              <a:t>Worst-fit</a:t>
            </a:r>
            <a:r>
              <a:rPr sz="2500" spc="-20" dirty="0">
                <a:latin typeface="Carlito"/>
                <a:cs typeface="Carlito"/>
              </a:rPr>
              <a:t>:	</a:t>
            </a:r>
            <a:r>
              <a:rPr sz="2500" spc="-10" dirty="0">
                <a:latin typeface="Carlito"/>
                <a:cs typeface="Carlito"/>
              </a:rPr>
              <a:t>Allocate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b="1" i="1" spc="-5" dirty="0">
                <a:latin typeface="Carlito"/>
                <a:cs typeface="Carlito"/>
              </a:rPr>
              <a:t>largest </a:t>
            </a:r>
            <a:r>
              <a:rPr sz="2500" spc="-5" dirty="0">
                <a:latin typeface="Carlito"/>
                <a:cs typeface="Carlito"/>
              </a:rPr>
              <a:t>hole; must </a:t>
            </a:r>
            <a:r>
              <a:rPr sz="2500" dirty="0">
                <a:latin typeface="Carlito"/>
                <a:cs typeface="Carlito"/>
              </a:rPr>
              <a:t>also  </a:t>
            </a:r>
            <a:r>
              <a:rPr sz="2500" spc="-10" dirty="0">
                <a:latin typeface="Carlito"/>
                <a:cs typeface="Carlito"/>
              </a:rPr>
              <a:t>search entire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list</a:t>
            </a:r>
            <a:endParaRPr sz="2500">
              <a:latin typeface="Carlito"/>
              <a:cs typeface="Carlito"/>
            </a:endParaRPr>
          </a:p>
          <a:p>
            <a:pPr marL="1016635" lvl="1" indent="-287020">
              <a:lnSpc>
                <a:spcPts val="2365"/>
              </a:lnSpc>
              <a:buFont typeface="Arial"/>
              <a:buChar char="–"/>
              <a:tabLst>
                <a:tab pos="1016635" algn="l"/>
                <a:tab pos="1017269" algn="l"/>
              </a:tabLst>
            </a:pPr>
            <a:r>
              <a:rPr sz="2200" spc="-5" dirty="0">
                <a:latin typeface="Carlito"/>
                <a:cs typeface="Carlito"/>
              </a:rPr>
              <a:t>Produces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largest </a:t>
            </a:r>
            <a:r>
              <a:rPr sz="2200" spc="-5" dirty="0">
                <a:latin typeface="Carlito"/>
                <a:cs typeface="Carlito"/>
              </a:rPr>
              <a:t>leftover</a:t>
            </a:r>
            <a:r>
              <a:rPr sz="2200" spc="-1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hole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5562600"/>
            <a:ext cx="7465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First-fit and </a:t>
            </a:r>
            <a:r>
              <a:rPr sz="1800" spc="5" dirty="0">
                <a:latin typeface="Arial"/>
                <a:cs typeface="Arial"/>
              </a:rPr>
              <a:t>best-fit </a:t>
            </a:r>
            <a:r>
              <a:rPr sz="1800" dirty="0">
                <a:latin typeface="Arial"/>
                <a:cs typeface="Arial"/>
              </a:rPr>
              <a:t>better than worst-fit in terms of speed and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utilization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9357"/>
            <a:ext cx="4016247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F</a:t>
            </a:r>
            <a:r>
              <a:rPr sz="4000" spc="-75" dirty="0"/>
              <a:t>r</a:t>
            </a:r>
            <a:r>
              <a:rPr sz="4000" spc="5" dirty="0"/>
              <a:t>agme</a:t>
            </a:r>
            <a:r>
              <a:rPr sz="4000" spc="-50" dirty="0"/>
              <a:t>nta</a:t>
            </a:r>
            <a:r>
              <a:rPr sz="4000" dirty="0"/>
              <a:t>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7200" y="1040968"/>
            <a:ext cx="8001000" cy="46006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marR="5080" indent="-344805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7505" algn="l"/>
              </a:tabLst>
            </a:pPr>
            <a:r>
              <a:rPr sz="3000" spc="-1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sz="3000" spc="-1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Fragmentation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memory 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satisfy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request,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but it is  </a:t>
            </a:r>
            <a:r>
              <a:rPr sz="300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3000" spc="-5" smtClean="0">
                <a:latin typeface="Times New Roman" pitchFamily="18" charset="0"/>
                <a:cs typeface="Times New Roman" pitchFamily="18" charset="0"/>
              </a:rPr>
              <a:t>contiguous</a:t>
            </a:r>
            <a:endParaRPr lang="en-US" sz="3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6870" marR="5080" indent="-344805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7505" algn="l"/>
              </a:tabLst>
            </a:pP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356870" marR="160655" indent="-344805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Internal Fragmentation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allocated 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slightly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larger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than 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requested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memory;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30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difference 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 partition, but 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3000" spc="5">
                <a:latin typeface="Times New Roman" pitchFamily="18" charset="0"/>
                <a:cs typeface="Times New Roman" pitchFamily="18" charset="0"/>
              </a:rPr>
              <a:t>being</a:t>
            </a:r>
            <a:r>
              <a:rPr sz="3000" spc="-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smtClean="0">
                <a:latin typeface="Times New Roman" pitchFamily="18" charset="0"/>
                <a:cs typeface="Times New Roman" pitchFamily="18" charset="0"/>
              </a:rPr>
              <a:t>used</a:t>
            </a:r>
            <a:endParaRPr lang="en-US" sz="3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6870" marR="160655" indent="-344805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356870" marR="612775" indent="-344805" algn="just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7505" algn="l"/>
              </a:tabLst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fit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reveals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that given </a:t>
            </a:r>
            <a:r>
              <a:rPr sz="3000" i="1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blocks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allocated,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0.5 </a:t>
            </a:r>
            <a:r>
              <a:rPr sz="3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blocks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lost</a:t>
            </a:r>
            <a:r>
              <a:rPr sz="3000" spc="-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fragmentation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69900" algn="just">
              <a:lnSpc>
                <a:spcPct val="100000"/>
              </a:lnSpc>
              <a:spcBef>
                <a:spcPts val="15"/>
              </a:spcBef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– 1/3 </a:t>
            </a:r>
            <a:r>
              <a:rPr sz="2600" spc="-2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unusable 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sz="2600" spc="-1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50-percent</a:t>
            </a:r>
            <a:r>
              <a:rPr sz="2600" spc="2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3609"/>
            <a:ext cx="5871717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Fragmentation</a:t>
            </a:r>
            <a:r>
              <a:rPr sz="4000" spc="-110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1001" y="1081278"/>
            <a:ext cx="7924800" cy="483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Reduce external </a:t>
            </a:r>
            <a:r>
              <a:rPr sz="3000" spc="-15" dirty="0">
                <a:latin typeface="Carlito"/>
                <a:cs typeface="Carlito"/>
              </a:rPr>
              <a:t>fragmentation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by</a:t>
            </a:r>
            <a:endParaRPr sz="3000">
              <a:latin typeface="Carlito"/>
              <a:cs typeface="Carlito"/>
            </a:endParaRPr>
          </a:p>
          <a:p>
            <a:pPr marL="356870">
              <a:lnSpc>
                <a:spcPts val="3240"/>
              </a:lnSpc>
            </a:pPr>
            <a:r>
              <a:rPr sz="3000" b="1" spc="-5" dirty="0">
                <a:solidFill>
                  <a:srgbClr val="3366FF"/>
                </a:solidFill>
                <a:latin typeface="Carlito"/>
                <a:cs typeface="Carlito"/>
              </a:rPr>
              <a:t>compaction</a:t>
            </a:r>
            <a:endParaRPr sz="3000">
              <a:latin typeface="Carlito"/>
              <a:cs typeface="Carlito"/>
            </a:endParaRPr>
          </a:p>
          <a:p>
            <a:pPr marL="756285" marR="145415" lvl="1" indent="-287020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Shuffle </a:t>
            </a:r>
            <a:r>
              <a:rPr sz="2600" dirty="0">
                <a:latin typeface="Carlito"/>
                <a:cs typeface="Carlito"/>
              </a:rPr>
              <a:t>memory </a:t>
            </a:r>
            <a:r>
              <a:rPr sz="2600" spc="-15" dirty="0">
                <a:latin typeface="Carlito"/>
                <a:cs typeface="Carlito"/>
              </a:rPr>
              <a:t>contents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place </a:t>
            </a:r>
            <a:r>
              <a:rPr sz="2600" spc="-5" dirty="0">
                <a:latin typeface="Carlito"/>
                <a:cs typeface="Carlito"/>
              </a:rPr>
              <a:t>all </a:t>
            </a:r>
            <a:r>
              <a:rPr sz="2600" spc="-15" dirty="0">
                <a:latin typeface="Carlito"/>
                <a:cs typeface="Carlito"/>
              </a:rPr>
              <a:t>free  </a:t>
            </a:r>
            <a:r>
              <a:rPr sz="2600" dirty="0">
                <a:latin typeface="Carlito"/>
                <a:cs typeface="Carlito"/>
              </a:rPr>
              <a:t>memory </a:t>
            </a:r>
            <a:r>
              <a:rPr sz="2600" spc="-15" dirty="0">
                <a:latin typeface="Carlito"/>
                <a:cs typeface="Carlito"/>
              </a:rPr>
              <a:t>together </a:t>
            </a:r>
            <a:r>
              <a:rPr sz="2600" spc="-5" dirty="0">
                <a:latin typeface="Carlito"/>
                <a:cs typeface="Carlito"/>
              </a:rPr>
              <a:t>in one </a:t>
            </a:r>
            <a:r>
              <a:rPr sz="2600" spc="-10" dirty="0">
                <a:latin typeface="Carlito"/>
                <a:cs typeface="Carlito"/>
              </a:rPr>
              <a:t>large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block</a:t>
            </a:r>
            <a:endParaRPr sz="2600">
              <a:latin typeface="Carlito"/>
              <a:cs typeface="Carlito"/>
            </a:endParaRPr>
          </a:p>
          <a:p>
            <a:pPr marL="756285" marR="5080" lvl="1" indent="-287020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Compaction is </a:t>
            </a:r>
            <a:r>
              <a:rPr sz="2600" spc="-10" dirty="0">
                <a:latin typeface="Carlito"/>
                <a:cs typeface="Carlito"/>
              </a:rPr>
              <a:t>possible </a:t>
            </a:r>
            <a:r>
              <a:rPr sz="2600" i="1" spc="-5" dirty="0">
                <a:latin typeface="Carlito"/>
                <a:cs typeface="Carlito"/>
              </a:rPr>
              <a:t>only </a:t>
            </a:r>
            <a:r>
              <a:rPr sz="2600" spc="-5" dirty="0">
                <a:latin typeface="Carlito"/>
                <a:cs typeface="Carlito"/>
              </a:rPr>
              <a:t>if </a:t>
            </a:r>
            <a:r>
              <a:rPr sz="2600" spc="-10" dirty="0">
                <a:latin typeface="Carlito"/>
                <a:cs typeface="Carlito"/>
              </a:rPr>
              <a:t>relocation </a:t>
            </a:r>
            <a:r>
              <a:rPr sz="2600" spc="-5" dirty="0">
                <a:latin typeface="Carlito"/>
                <a:cs typeface="Carlito"/>
              </a:rPr>
              <a:t>is  dynamic,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is done </a:t>
            </a:r>
            <a:r>
              <a:rPr sz="2600" spc="-15" dirty="0">
                <a:latin typeface="Carlito"/>
                <a:cs typeface="Carlito"/>
              </a:rPr>
              <a:t>at execution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time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I/O</a:t>
            </a:r>
            <a:r>
              <a:rPr sz="2600" spc="-10" dirty="0">
                <a:latin typeface="Carlito"/>
                <a:cs typeface="Carlito"/>
              </a:rPr>
              <a:t> problem</a:t>
            </a:r>
            <a:endParaRPr sz="26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rlito"/>
                <a:cs typeface="Carlito"/>
              </a:rPr>
              <a:t>Latch </a:t>
            </a:r>
            <a:r>
              <a:rPr sz="2200" spc="5" dirty="0">
                <a:latin typeface="Carlito"/>
                <a:cs typeface="Carlito"/>
              </a:rPr>
              <a:t>job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10" dirty="0">
                <a:latin typeface="Carlito"/>
                <a:cs typeface="Carlito"/>
              </a:rPr>
              <a:t>memory </a:t>
            </a:r>
            <a:r>
              <a:rPr sz="2200" dirty="0">
                <a:latin typeface="Carlito"/>
                <a:cs typeface="Carlito"/>
              </a:rPr>
              <a:t>while it is </a:t>
            </a:r>
            <a:r>
              <a:rPr sz="2200" spc="-10" dirty="0">
                <a:latin typeface="Carlito"/>
                <a:cs typeface="Carlito"/>
              </a:rPr>
              <a:t>involved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24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I/O</a:t>
            </a:r>
            <a:endParaRPr sz="2200">
              <a:latin typeface="Carlito"/>
              <a:cs typeface="Carlito"/>
            </a:endParaRPr>
          </a:p>
          <a:p>
            <a:pPr marL="1155700" lvl="2" indent="-229235">
              <a:lnSpc>
                <a:spcPts val="262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5" dirty="0">
                <a:latin typeface="Carlito"/>
                <a:cs typeface="Carlito"/>
              </a:rPr>
              <a:t>Do </a:t>
            </a:r>
            <a:r>
              <a:rPr sz="2200" dirty="0">
                <a:latin typeface="Carlito"/>
                <a:cs typeface="Carlito"/>
              </a:rPr>
              <a:t>I/O only </a:t>
            </a:r>
            <a:r>
              <a:rPr sz="2200" spc="-15" dirty="0">
                <a:latin typeface="Carlito"/>
                <a:cs typeface="Carlito"/>
              </a:rPr>
              <a:t>into </a:t>
            </a:r>
            <a:r>
              <a:rPr sz="2200">
                <a:latin typeface="Carlito"/>
                <a:cs typeface="Carlito"/>
              </a:rPr>
              <a:t>OS</a:t>
            </a:r>
            <a:r>
              <a:rPr sz="2200" spc="-75">
                <a:latin typeface="Carlito"/>
                <a:cs typeface="Carlito"/>
              </a:rPr>
              <a:t> </a:t>
            </a:r>
            <a:r>
              <a:rPr sz="2200" spc="-20" smtClean="0">
                <a:latin typeface="Carlito"/>
                <a:cs typeface="Carlito"/>
              </a:rPr>
              <a:t>buffers</a:t>
            </a:r>
            <a:endParaRPr lang="en-US" sz="2200" spc="-20" dirty="0" smtClean="0">
              <a:latin typeface="Carlito"/>
              <a:cs typeface="Carlito"/>
            </a:endParaRPr>
          </a:p>
          <a:p>
            <a:pPr marL="1155700" lvl="2" indent="-229235">
              <a:lnSpc>
                <a:spcPts val="262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endParaRPr lang="en-US" sz="2200" spc="-20" dirty="0" smtClean="0">
              <a:latin typeface="Carlito"/>
              <a:cs typeface="Carlito"/>
            </a:endParaRPr>
          </a:p>
          <a:p>
            <a:pPr marL="1155700" lvl="2" indent="-229235">
              <a:lnSpc>
                <a:spcPts val="262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200">
              <a:latin typeface="Carlito"/>
              <a:cs typeface="Carlito"/>
            </a:endParaRPr>
          </a:p>
          <a:p>
            <a:pPr marL="356870" marR="468630" indent="-344805">
              <a:lnSpc>
                <a:spcPct val="80000"/>
              </a:lnSpc>
              <a:spcBef>
                <a:spcPts val="7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Now </a:t>
            </a:r>
            <a:r>
              <a:rPr sz="3000" spc="-5" dirty="0">
                <a:latin typeface="Carlito"/>
                <a:cs typeface="Carlito"/>
              </a:rPr>
              <a:t>consider that </a:t>
            </a:r>
            <a:r>
              <a:rPr sz="3000" dirty="0">
                <a:latin typeface="Carlito"/>
                <a:cs typeface="Carlito"/>
              </a:rPr>
              <a:t>backing </a:t>
            </a:r>
            <a:r>
              <a:rPr sz="3000" spc="-20" dirty="0">
                <a:latin typeface="Carlito"/>
                <a:cs typeface="Carlito"/>
              </a:rPr>
              <a:t>store</a:t>
            </a:r>
            <a:r>
              <a:rPr sz="3000" spc="-20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has  </a:t>
            </a:r>
            <a:r>
              <a:rPr sz="3000" spc="-5" dirty="0">
                <a:latin typeface="Carlito"/>
                <a:cs typeface="Carlito"/>
              </a:rPr>
              <a:t>same </a:t>
            </a:r>
            <a:r>
              <a:rPr sz="3000" spc="-15" dirty="0">
                <a:latin typeface="Carlito"/>
                <a:cs typeface="Carlito"/>
              </a:rPr>
              <a:t>fragmentation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problems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19583"/>
            <a:ext cx="3888232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Segme</a:t>
            </a:r>
            <a:r>
              <a:rPr sz="4000" spc="-50" dirty="0"/>
              <a:t>nta</a:t>
            </a:r>
            <a:r>
              <a:rPr sz="4000" dirty="0"/>
              <a:t>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2296" y="1074877"/>
            <a:ext cx="7472680" cy="455894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marR="5080" indent="-344805">
              <a:lnSpc>
                <a:spcPct val="69600"/>
              </a:lnSpc>
              <a:spcBef>
                <a:spcPts val="10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rlito"/>
                <a:cs typeface="Carlito"/>
              </a:rPr>
              <a:t>Memory-management </a:t>
            </a:r>
            <a:r>
              <a:rPr sz="2500" dirty="0">
                <a:latin typeface="Carlito"/>
                <a:cs typeface="Carlito"/>
              </a:rPr>
              <a:t>scheme </a:t>
            </a:r>
            <a:r>
              <a:rPr sz="2500" spc="-5" dirty="0">
                <a:latin typeface="Carlito"/>
                <a:cs typeface="Carlito"/>
              </a:rPr>
              <a:t>that supports </a:t>
            </a:r>
            <a:r>
              <a:rPr sz="2500" dirty="0">
                <a:latin typeface="Carlito"/>
                <a:cs typeface="Carlito"/>
              </a:rPr>
              <a:t>user </a:t>
            </a:r>
            <a:r>
              <a:rPr sz="2500" spc="-5" dirty="0">
                <a:latin typeface="Carlito"/>
                <a:cs typeface="Carlito"/>
              </a:rPr>
              <a:t>view  of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memory</a:t>
            </a:r>
            <a:endParaRPr sz="2500">
              <a:latin typeface="Carlito"/>
              <a:cs typeface="Carlito"/>
            </a:endParaRPr>
          </a:p>
          <a:p>
            <a:pPr marL="356870" indent="-344805">
              <a:lnSpc>
                <a:spcPts val="25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program </a:t>
            </a:r>
            <a:r>
              <a:rPr sz="2500" spc="-5" dirty="0">
                <a:latin typeface="Carlito"/>
                <a:cs typeface="Carlito"/>
              </a:rPr>
              <a:t>is a collection of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segments</a:t>
            </a:r>
            <a:endParaRPr sz="2500">
              <a:latin typeface="Carlito"/>
              <a:cs typeface="Carlito"/>
            </a:endParaRPr>
          </a:p>
          <a:p>
            <a:pPr marL="469265">
              <a:lnSpc>
                <a:spcPts val="2355"/>
              </a:lnSpc>
              <a:tabLst>
                <a:tab pos="756285" algn="l"/>
              </a:tabLst>
            </a:pPr>
            <a:r>
              <a:rPr sz="2200" spc="5" dirty="0">
                <a:latin typeface="Arial"/>
                <a:cs typeface="Arial"/>
              </a:rPr>
              <a:t>–	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segment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logical unit </a:t>
            </a:r>
            <a:r>
              <a:rPr sz="2200" dirty="0">
                <a:latin typeface="Carlito"/>
                <a:cs typeface="Carlito"/>
              </a:rPr>
              <a:t>such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as:</a:t>
            </a:r>
            <a:endParaRPr sz="2200">
              <a:latin typeface="Carlito"/>
              <a:cs typeface="Carlito"/>
            </a:endParaRPr>
          </a:p>
          <a:p>
            <a:pPr marL="1844675" marR="3806825">
              <a:lnSpc>
                <a:spcPct val="90000"/>
              </a:lnSpc>
              <a:spcBef>
                <a:spcPts val="150"/>
              </a:spcBef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ain</a:t>
            </a:r>
            <a:r>
              <a:rPr sz="2000" spc="-8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20" smtClean="0">
                <a:latin typeface="Times New Roman" pitchFamily="18" charset="0"/>
                <a:cs typeface="Times New Roman" pitchFamily="18" charset="0"/>
              </a:rPr>
              <a:t>rogram 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procedure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function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  object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844675" marR="1650364">
              <a:lnSpc>
                <a:spcPts val="2690"/>
              </a:lnSpc>
              <a:spcBef>
                <a:spcPts val="60"/>
              </a:spcBef>
            </a:pPr>
            <a:r>
              <a:rPr sz="2000" spc="-5">
                <a:latin typeface="Times New Roman" pitchFamily="18" charset="0"/>
                <a:cs typeface="Times New Roman" pitchFamily="18" charset="0"/>
              </a:rPr>
              <a:t>local </a:t>
            </a: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844675" marR="1650364">
              <a:lnSpc>
                <a:spcPts val="2690"/>
              </a:lnSpc>
              <a:spcBef>
                <a:spcPts val="60"/>
              </a:spcBef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global</a:t>
            </a:r>
            <a:r>
              <a:rPr sz="2000" spc="-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variables  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844675" marR="1650364">
              <a:lnSpc>
                <a:spcPts val="2690"/>
              </a:lnSpc>
              <a:spcBef>
                <a:spcPts val="6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000" spc="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block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844675" marR="3971290">
              <a:lnSpc>
                <a:spcPts val="2690"/>
              </a:lnSpc>
              <a:spcBef>
                <a:spcPts val="25"/>
              </a:spcBef>
            </a:pPr>
            <a:r>
              <a:rPr sz="2000" spc="-10">
                <a:latin typeface="Times New Roman" pitchFamily="18" charset="0"/>
                <a:cs typeface="Times New Roman" pitchFamily="18" charset="0"/>
              </a:rPr>
              <a:t>stack 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844675" marR="3971290">
              <a:lnSpc>
                <a:spcPts val="2690"/>
              </a:lnSpc>
              <a:spcBef>
                <a:spcPts val="25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symbol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table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844675">
              <a:lnSpc>
                <a:spcPts val="2675"/>
              </a:lnSpc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28727"/>
            <a:ext cx="63239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45" dirty="0"/>
              <a:t>User</a:t>
            </a:r>
            <a:r>
              <a:rPr sz="4000" spc="-345" dirty="0">
                <a:latin typeface="AoyagiKouzanFontT"/>
                <a:cs typeface="AoyagiKouzanFontT"/>
              </a:rPr>
              <a:t>’</a:t>
            </a:r>
            <a:r>
              <a:rPr sz="4000" spc="-345" dirty="0"/>
              <a:t>s </a:t>
            </a:r>
            <a:r>
              <a:rPr sz="4000" spc="-10" dirty="0"/>
              <a:t>View </a:t>
            </a:r>
            <a:r>
              <a:rPr sz="4000" dirty="0"/>
              <a:t>of </a:t>
            </a:r>
            <a:r>
              <a:rPr sz="4000" spc="5" dirty="0"/>
              <a:t>a</a:t>
            </a:r>
            <a:r>
              <a:rPr sz="4000" spc="-340" dirty="0"/>
              <a:t> </a:t>
            </a:r>
            <a:r>
              <a:rPr sz="4000" spc="-20" dirty="0"/>
              <a:t>Program</a:t>
            </a:r>
            <a:endParaRPr sz="4000">
              <a:latin typeface="AoyagiKouzanFontT"/>
              <a:cs typeface="AoyagiKouzanFont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5832" y="1234439"/>
            <a:ext cx="3697224" cy="483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3609"/>
            <a:ext cx="69202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Logical View </a:t>
            </a:r>
            <a:r>
              <a:rPr sz="4000" dirty="0"/>
              <a:t>of</a:t>
            </a:r>
            <a:r>
              <a:rPr sz="4000" spc="-100" dirty="0"/>
              <a:t> </a:t>
            </a:r>
            <a:r>
              <a:rPr sz="4000" spc="-10" dirty="0"/>
              <a:t>Segmentation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73124" y="1171955"/>
            <a:ext cx="2895600" cy="3962400"/>
          </a:xfrm>
          <a:custGeom>
            <a:avLst/>
            <a:gdLst/>
            <a:ahLst/>
            <a:cxnLst/>
            <a:rect l="l" t="t" r="r" b="b"/>
            <a:pathLst>
              <a:path w="2895600" h="3962400">
                <a:moveTo>
                  <a:pt x="0" y="1981200"/>
                </a:moveTo>
                <a:lnTo>
                  <a:pt x="556" y="1925743"/>
                </a:lnTo>
                <a:lnTo>
                  <a:pt x="2215" y="1870663"/>
                </a:lnTo>
                <a:lnTo>
                  <a:pt x="4962" y="1815980"/>
                </a:lnTo>
                <a:lnTo>
                  <a:pt x="8783" y="1761714"/>
                </a:lnTo>
                <a:lnTo>
                  <a:pt x="13663" y="1707884"/>
                </a:lnTo>
                <a:lnTo>
                  <a:pt x="19588" y="1654511"/>
                </a:lnTo>
                <a:lnTo>
                  <a:pt x="26543" y="1601615"/>
                </a:lnTo>
                <a:lnTo>
                  <a:pt x="34514" y="1549215"/>
                </a:lnTo>
                <a:lnTo>
                  <a:pt x="43486" y="1497330"/>
                </a:lnTo>
                <a:lnTo>
                  <a:pt x="53444" y="1445982"/>
                </a:lnTo>
                <a:lnTo>
                  <a:pt x="64375" y="1395190"/>
                </a:lnTo>
                <a:lnTo>
                  <a:pt x="76263" y="1344973"/>
                </a:lnTo>
                <a:lnTo>
                  <a:pt x="89095" y="1295352"/>
                </a:lnTo>
                <a:lnTo>
                  <a:pt x="102855" y="1246346"/>
                </a:lnTo>
                <a:lnTo>
                  <a:pt x="117529" y="1197976"/>
                </a:lnTo>
                <a:lnTo>
                  <a:pt x="133103" y="1150260"/>
                </a:lnTo>
                <a:lnTo>
                  <a:pt x="149561" y="1103220"/>
                </a:lnTo>
                <a:lnTo>
                  <a:pt x="166891" y="1056874"/>
                </a:lnTo>
                <a:lnTo>
                  <a:pt x="185076" y="1011244"/>
                </a:lnTo>
                <a:lnTo>
                  <a:pt x="204103" y="966347"/>
                </a:lnTo>
                <a:lnTo>
                  <a:pt x="223957" y="922205"/>
                </a:lnTo>
                <a:lnTo>
                  <a:pt x="244623" y="878837"/>
                </a:lnTo>
                <a:lnTo>
                  <a:pt x="266087" y="836264"/>
                </a:lnTo>
                <a:lnTo>
                  <a:pt x="288335" y="794504"/>
                </a:lnTo>
                <a:lnTo>
                  <a:pt x="311351" y="753578"/>
                </a:lnTo>
                <a:lnTo>
                  <a:pt x="335122" y="713506"/>
                </a:lnTo>
                <a:lnTo>
                  <a:pt x="359633" y="674307"/>
                </a:lnTo>
                <a:lnTo>
                  <a:pt x="384870" y="636002"/>
                </a:lnTo>
                <a:lnTo>
                  <a:pt x="410817" y="598610"/>
                </a:lnTo>
                <a:lnTo>
                  <a:pt x="437460" y="562151"/>
                </a:lnTo>
                <a:lnTo>
                  <a:pt x="464786" y="526645"/>
                </a:lnTo>
                <a:lnTo>
                  <a:pt x="492779" y="492112"/>
                </a:lnTo>
                <a:lnTo>
                  <a:pt x="521424" y="458571"/>
                </a:lnTo>
                <a:lnTo>
                  <a:pt x="550708" y="426043"/>
                </a:lnTo>
                <a:lnTo>
                  <a:pt x="580616" y="394548"/>
                </a:lnTo>
                <a:lnTo>
                  <a:pt x="611133" y="364104"/>
                </a:lnTo>
                <a:lnTo>
                  <a:pt x="642244" y="334733"/>
                </a:lnTo>
                <a:lnTo>
                  <a:pt x="673936" y="306454"/>
                </a:lnTo>
                <a:lnTo>
                  <a:pt x="706194" y="279287"/>
                </a:lnTo>
                <a:lnTo>
                  <a:pt x="739003" y="253251"/>
                </a:lnTo>
                <a:lnTo>
                  <a:pt x="772348" y="228367"/>
                </a:lnTo>
                <a:lnTo>
                  <a:pt x="806216" y="204654"/>
                </a:lnTo>
                <a:lnTo>
                  <a:pt x="840592" y="182132"/>
                </a:lnTo>
                <a:lnTo>
                  <a:pt x="875460" y="160822"/>
                </a:lnTo>
                <a:lnTo>
                  <a:pt x="910808" y="140742"/>
                </a:lnTo>
                <a:lnTo>
                  <a:pt x="946619" y="121913"/>
                </a:lnTo>
                <a:lnTo>
                  <a:pt x="982880" y="104355"/>
                </a:lnTo>
                <a:lnTo>
                  <a:pt x="1019576" y="88088"/>
                </a:lnTo>
                <a:lnTo>
                  <a:pt x="1056693" y="73131"/>
                </a:lnTo>
                <a:lnTo>
                  <a:pt x="1094216" y="59504"/>
                </a:lnTo>
                <a:lnTo>
                  <a:pt x="1132130" y="47227"/>
                </a:lnTo>
                <a:lnTo>
                  <a:pt x="1170422" y="36320"/>
                </a:lnTo>
                <a:lnTo>
                  <a:pt x="1209075" y="26803"/>
                </a:lnTo>
                <a:lnTo>
                  <a:pt x="1248077" y="18696"/>
                </a:lnTo>
                <a:lnTo>
                  <a:pt x="1287413" y="12018"/>
                </a:lnTo>
                <a:lnTo>
                  <a:pt x="1327067" y="6790"/>
                </a:lnTo>
                <a:lnTo>
                  <a:pt x="1367026" y="3031"/>
                </a:lnTo>
                <a:lnTo>
                  <a:pt x="1407275" y="761"/>
                </a:lnTo>
                <a:lnTo>
                  <a:pt x="1447800" y="0"/>
                </a:lnTo>
                <a:lnTo>
                  <a:pt x="1488324" y="761"/>
                </a:lnTo>
                <a:lnTo>
                  <a:pt x="1528573" y="3031"/>
                </a:lnTo>
                <a:lnTo>
                  <a:pt x="1568532" y="6790"/>
                </a:lnTo>
                <a:lnTo>
                  <a:pt x="1608186" y="12018"/>
                </a:lnTo>
                <a:lnTo>
                  <a:pt x="1647522" y="18696"/>
                </a:lnTo>
                <a:lnTo>
                  <a:pt x="1686524" y="26803"/>
                </a:lnTo>
                <a:lnTo>
                  <a:pt x="1725177" y="36320"/>
                </a:lnTo>
                <a:lnTo>
                  <a:pt x="1763469" y="47227"/>
                </a:lnTo>
                <a:lnTo>
                  <a:pt x="1801383" y="59504"/>
                </a:lnTo>
                <a:lnTo>
                  <a:pt x="1838906" y="73131"/>
                </a:lnTo>
                <a:lnTo>
                  <a:pt x="1876023" y="88088"/>
                </a:lnTo>
                <a:lnTo>
                  <a:pt x="1912719" y="104355"/>
                </a:lnTo>
                <a:lnTo>
                  <a:pt x="1948980" y="121913"/>
                </a:lnTo>
                <a:lnTo>
                  <a:pt x="1984791" y="140742"/>
                </a:lnTo>
                <a:lnTo>
                  <a:pt x="2020139" y="160822"/>
                </a:lnTo>
                <a:lnTo>
                  <a:pt x="2055007" y="182132"/>
                </a:lnTo>
                <a:lnTo>
                  <a:pt x="2089383" y="204654"/>
                </a:lnTo>
                <a:lnTo>
                  <a:pt x="2123251" y="228367"/>
                </a:lnTo>
                <a:lnTo>
                  <a:pt x="2156596" y="253251"/>
                </a:lnTo>
                <a:lnTo>
                  <a:pt x="2189405" y="279287"/>
                </a:lnTo>
                <a:lnTo>
                  <a:pt x="2221663" y="306454"/>
                </a:lnTo>
                <a:lnTo>
                  <a:pt x="2253355" y="334733"/>
                </a:lnTo>
                <a:lnTo>
                  <a:pt x="2284466" y="364104"/>
                </a:lnTo>
                <a:lnTo>
                  <a:pt x="2314983" y="394548"/>
                </a:lnTo>
                <a:lnTo>
                  <a:pt x="2344891" y="426043"/>
                </a:lnTo>
                <a:lnTo>
                  <a:pt x="2374175" y="458571"/>
                </a:lnTo>
                <a:lnTo>
                  <a:pt x="2402820" y="492112"/>
                </a:lnTo>
                <a:lnTo>
                  <a:pt x="2430813" y="526645"/>
                </a:lnTo>
                <a:lnTo>
                  <a:pt x="2458139" y="562151"/>
                </a:lnTo>
                <a:lnTo>
                  <a:pt x="2484782" y="598610"/>
                </a:lnTo>
                <a:lnTo>
                  <a:pt x="2510729" y="636002"/>
                </a:lnTo>
                <a:lnTo>
                  <a:pt x="2535966" y="674307"/>
                </a:lnTo>
                <a:lnTo>
                  <a:pt x="2560477" y="713506"/>
                </a:lnTo>
                <a:lnTo>
                  <a:pt x="2584248" y="753578"/>
                </a:lnTo>
                <a:lnTo>
                  <a:pt x="2607264" y="794504"/>
                </a:lnTo>
                <a:lnTo>
                  <a:pt x="2629512" y="836264"/>
                </a:lnTo>
                <a:lnTo>
                  <a:pt x="2650976" y="878837"/>
                </a:lnTo>
                <a:lnTo>
                  <a:pt x="2671642" y="922205"/>
                </a:lnTo>
                <a:lnTo>
                  <a:pt x="2691496" y="966347"/>
                </a:lnTo>
                <a:lnTo>
                  <a:pt x="2710523" y="1011244"/>
                </a:lnTo>
                <a:lnTo>
                  <a:pt x="2728708" y="1056874"/>
                </a:lnTo>
                <a:lnTo>
                  <a:pt x="2746038" y="1103220"/>
                </a:lnTo>
                <a:lnTo>
                  <a:pt x="2762496" y="1150260"/>
                </a:lnTo>
                <a:lnTo>
                  <a:pt x="2778070" y="1197976"/>
                </a:lnTo>
                <a:lnTo>
                  <a:pt x="2792744" y="1246346"/>
                </a:lnTo>
                <a:lnTo>
                  <a:pt x="2806504" y="1295352"/>
                </a:lnTo>
                <a:lnTo>
                  <a:pt x="2819336" y="1344973"/>
                </a:lnTo>
                <a:lnTo>
                  <a:pt x="2831224" y="1395190"/>
                </a:lnTo>
                <a:lnTo>
                  <a:pt x="2842155" y="1445982"/>
                </a:lnTo>
                <a:lnTo>
                  <a:pt x="2852113" y="1497330"/>
                </a:lnTo>
                <a:lnTo>
                  <a:pt x="2861085" y="1549215"/>
                </a:lnTo>
                <a:lnTo>
                  <a:pt x="2869056" y="1601615"/>
                </a:lnTo>
                <a:lnTo>
                  <a:pt x="2876011" y="1654511"/>
                </a:lnTo>
                <a:lnTo>
                  <a:pt x="2881936" y="1707884"/>
                </a:lnTo>
                <a:lnTo>
                  <a:pt x="2886816" y="1761714"/>
                </a:lnTo>
                <a:lnTo>
                  <a:pt x="2890637" y="1815980"/>
                </a:lnTo>
                <a:lnTo>
                  <a:pt x="2893384" y="1870663"/>
                </a:lnTo>
                <a:lnTo>
                  <a:pt x="2895043" y="1925743"/>
                </a:lnTo>
                <a:lnTo>
                  <a:pt x="2895600" y="1981200"/>
                </a:lnTo>
                <a:lnTo>
                  <a:pt x="2895043" y="2036656"/>
                </a:lnTo>
                <a:lnTo>
                  <a:pt x="2893384" y="2091736"/>
                </a:lnTo>
                <a:lnTo>
                  <a:pt x="2890637" y="2146419"/>
                </a:lnTo>
                <a:lnTo>
                  <a:pt x="2886816" y="2200685"/>
                </a:lnTo>
                <a:lnTo>
                  <a:pt x="2881936" y="2254515"/>
                </a:lnTo>
                <a:lnTo>
                  <a:pt x="2876011" y="2307888"/>
                </a:lnTo>
                <a:lnTo>
                  <a:pt x="2869056" y="2360784"/>
                </a:lnTo>
                <a:lnTo>
                  <a:pt x="2861085" y="2413184"/>
                </a:lnTo>
                <a:lnTo>
                  <a:pt x="2852113" y="2465069"/>
                </a:lnTo>
                <a:lnTo>
                  <a:pt x="2842155" y="2516417"/>
                </a:lnTo>
                <a:lnTo>
                  <a:pt x="2831224" y="2567209"/>
                </a:lnTo>
                <a:lnTo>
                  <a:pt x="2819336" y="2617426"/>
                </a:lnTo>
                <a:lnTo>
                  <a:pt x="2806504" y="2667047"/>
                </a:lnTo>
                <a:lnTo>
                  <a:pt x="2792744" y="2716053"/>
                </a:lnTo>
                <a:lnTo>
                  <a:pt x="2778070" y="2764423"/>
                </a:lnTo>
                <a:lnTo>
                  <a:pt x="2762496" y="2812139"/>
                </a:lnTo>
                <a:lnTo>
                  <a:pt x="2746038" y="2859179"/>
                </a:lnTo>
                <a:lnTo>
                  <a:pt x="2728708" y="2905525"/>
                </a:lnTo>
                <a:lnTo>
                  <a:pt x="2710523" y="2951155"/>
                </a:lnTo>
                <a:lnTo>
                  <a:pt x="2691496" y="2996052"/>
                </a:lnTo>
                <a:lnTo>
                  <a:pt x="2671642" y="3040194"/>
                </a:lnTo>
                <a:lnTo>
                  <a:pt x="2650976" y="3083562"/>
                </a:lnTo>
                <a:lnTo>
                  <a:pt x="2629512" y="3126135"/>
                </a:lnTo>
                <a:lnTo>
                  <a:pt x="2607264" y="3167895"/>
                </a:lnTo>
                <a:lnTo>
                  <a:pt x="2584248" y="3208821"/>
                </a:lnTo>
                <a:lnTo>
                  <a:pt x="2560477" y="3248893"/>
                </a:lnTo>
                <a:lnTo>
                  <a:pt x="2535966" y="3288092"/>
                </a:lnTo>
                <a:lnTo>
                  <a:pt x="2510729" y="3326397"/>
                </a:lnTo>
                <a:lnTo>
                  <a:pt x="2484782" y="3363789"/>
                </a:lnTo>
                <a:lnTo>
                  <a:pt x="2458139" y="3400248"/>
                </a:lnTo>
                <a:lnTo>
                  <a:pt x="2430813" y="3435754"/>
                </a:lnTo>
                <a:lnTo>
                  <a:pt x="2402820" y="3470287"/>
                </a:lnTo>
                <a:lnTo>
                  <a:pt x="2374175" y="3503828"/>
                </a:lnTo>
                <a:lnTo>
                  <a:pt x="2344891" y="3536356"/>
                </a:lnTo>
                <a:lnTo>
                  <a:pt x="2314983" y="3567851"/>
                </a:lnTo>
                <a:lnTo>
                  <a:pt x="2284466" y="3598295"/>
                </a:lnTo>
                <a:lnTo>
                  <a:pt x="2253355" y="3627666"/>
                </a:lnTo>
                <a:lnTo>
                  <a:pt x="2221663" y="3655945"/>
                </a:lnTo>
                <a:lnTo>
                  <a:pt x="2189405" y="3683112"/>
                </a:lnTo>
                <a:lnTo>
                  <a:pt x="2156596" y="3709148"/>
                </a:lnTo>
                <a:lnTo>
                  <a:pt x="2123251" y="3734032"/>
                </a:lnTo>
                <a:lnTo>
                  <a:pt x="2089383" y="3757745"/>
                </a:lnTo>
                <a:lnTo>
                  <a:pt x="2055007" y="3780267"/>
                </a:lnTo>
                <a:lnTo>
                  <a:pt x="2020139" y="3801577"/>
                </a:lnTo>
                <a:lnTo>
                  <a:pt x="1984791" y="3821657"/>
                </a:lnTo>
                <a:lnTo>
                  <a:pt x="1948980" y="3840486"/>
                </a:lnTo>
                <a:lnTo>
                  <a:pt x="1912719" y="3858044"/>
                </a:lnTo>
                <a:lnTo>
                  <a:pt x="1876023" y="3874311"/>
                </a:lnTo>
                <a:lnTo>
                  <a:pt x="1838906" y="3889268"/>
                </a:lnTo>
                <a:lnTo>
                  <a:pt x="1801383" y="3902895"/>
                </a:lnTo>
                <a:lnTo>
                  <a:pt x="1763469" y="3915172"/>
                </a:lnTo>
                <a:lnTo>
                  <a:pt x="1725177" y="3926079"/>
                </a:lnTo>
                <a:lnTo>
                  <a:pt x="1686524" y="3935596"/>
                </a:lnTo>
                <a:lnTo>
                  <a:pt x="1647522" y="3943703"/>
                </a:lnTo>
                <a:lnTo>
                  <a:pt x="1608186" y="3950381"/>
                </a:lnTo>
                <a:lnTo>
                  <a:pt x="1568532" y="3955609"/>
                </a:lnTo>
                <a:lnTo>
                  <a:pt x="1528573" y="3959368"/>
                </a:lnTo>
                <a:lnTo>
                  <a:pt x="1488324" y="3961638"/>
                </a:lnTo>
                <a:lnTo>
                  <a:pt x="1447800" y="3962400"/>
                </a:lnTo>
                <a:lnTo>
                  <a:pt x="1407275" y="3961638"/>
                </a:lnTo>
                <a:lnTo>
                  <a:pt x="1367026" y="3959368"/>
                </a:lnTo>
                <a:lnTo>
                  <a:pt x="1327067" y="3955609"/>
                </a:lnTo>
                <a:lnTo>
                  <a:pt x="1287413" y="3950381"/>
                </a:lnTo>
                <a:lnTo>
                  <a:pt x="1248077" y="3943703"/>
                </a:lnTo>
                <a:lnTo>
                  <a:pt x="1209075" y="3935596"/>
                </a:lnTo>
                <a:lnTo>
                  <a:pt x="1170422" y="3926079"/>
                </a:lnTo>
                <a:lnTo>
                  <a:pt x="1132130" y="3915172"/>
                </a:lnTo>
                <a:lnTo>
                  <a:pt x="1094216" y="3902895"/>
                </a:lnTo>
                <a:lnTo>
                  <a:pt x="1056693" y="3889268"/>
                </a:lnTo>
                <a:lnTo>
                  <a:pt x="1019576" y="3874311"/>
                </a:lnTo>
                <a:lnTo>
                  <a:pt x="982880" y="3858044"/>
                </a:lnTo>
                <a:lnTo>
                  <a:pt x="946619" y="3840486"/>
                </a:lnTo>
                <a:lnTo>
                  <a:pt x="910808" y="3821657"/>
                </a:lnTo>
                <a:lnTo>
                  <a:pt x="875460" y="3801577"/>
                </a:lnTo>
                <a:lnTo>
                  <a:pt x="840592" y="3780267"/>
                </a:lnTo>
                <a:lnTo>
                  <a:pt x="806216" y="3757745"/>
                </a:lnTo>
                <a:lnTo>
                  <a:pt x="772348" y="3734032"/>
                </a:lnTo>
                <a:lnTo>
                  <a:pt x="739003" y="3709148"/>
                </a:lnTo>
                <a:lnTo>
                  <a:pt x="706194" y="3683112"/>
                </a:lnTo>
                <a:lnTo>
                  <a:pt x="673936" y="3655945"/>
                </a:lnTo>
                <a:lnTo>
                  <a:pt x="642244" y="3627666"/>
                </a:lnTo>
                <a:lnTo>
                  <a:pt x="611133" y="3598295"/>
                </a:lnTo>
                <a:lnTo>
                  <a:pt x="580616" y="3567851"/>
                </a:lnTo>
                <a:lnTo>
                  <a:pt x="550708" y="3536356"/>
                </a:lnTo>
                <a:lnTo>
                  <a:pt x="521424" y="3503828"/>
                </a:lnTo>
                <a:lnTo>
                  <a:pt x="492779" y="3470287"/>
                </a:lnTo>
                <a:lnTo>
                  <a:pt x="464786" y="3435754"/>
                </a:lnTo>
                <a:lnTo>
                  <a:pt x="437460" y="3400248"/>
                </a:lnTo>
                <a:lnTo>
                  <a:pt x="410817" y="3363789"/>
                </a:lnTo>
                <a:lnTo>
                  <a:pt x="384870" y="3326397"/>
                </a:lnTo>
                <a:lnTo>
                  <a:pt x="359633" y="3288092"/>
                </a:lnTo>
                <a:lnTo>
                  <a:pt x="335122" y="3248893"/>
                </a:lnTo>
                <a:lnTo>
                  <a:pt x="311351" y="3208821"/>
                </a:lnTo>
                <a:lnTo>
                  <a:pt x="288335" y="3167895"/>
                </a:lnTo>
                <a:lnTo>
                  <a:pt x="266087" y="3126135"/>
                </a:lnTo>
                <a:lnTo>
                  <a:pt x="244623" y="3083562"/>
                </a:lnTo>
                <a:lnTo>
                  <a:pt x="223957" y="3040194"/>
                </a:lnTo>
                <a:lnTo>
                  <a:pt x="204103" y="2996052"/>
                </a:lnTo>
                <a:lnTo>
                  <a:pt x="185076" y="2951155"/>
                </a:lnTo>
                <a:lnTo>
                  <a:pt x="166891" y="2905525"/>
                </a:lnTo>
                <a:lnTo>
                  <a:pt x="149561" y="2859179"/>
                </a:lnTo>
                <a:lnTo>
                  <a:pt x="133103" y="2812139"/>
                </a:lnTo>
                <a:lnTo>
                  <a:pt x="117529" y="2764423"/>
                </a:lnTo>
                <a:lnTo>
                  <a:pt x="102855" y="2716053"/>
                </a:lnTo>
                <a:lnTo>
                  <a:pt x="89095" y="2667047"/>
                </a:lnTo>
                <a:lnTo>
                  <a:pt x="76263" y="2617426"/>
                </a:lnTo>
                <a:lnTo>
                  <a:pt x="64375" y="2567209"/>
                </a:lnTo>
                <a:lnTo>
                  <a:pt x="53444" y="2516417"/>
                </a:lnTo>
                <a:lnTo>
                  <a:pt x="43486" y="2465069"/>
                </a:lnTo>
                <a:lnTo>
                  <a:pt x="34514" y="2413184"/>
                </a:lnTo>
                <a:lnTo>
                  <a:pt x="26543" y="2360784"/>
                </a:lnTo>
                <a:lnTo>
                  <a:pt x="19588" y="2307888"/>
                </a:lnTo>
                <a:lnTo>
                  <a:pt x="13663" y="2254515"/>
                </a:lnTo>
                <a:lnTo>
                  <a:pt x="8783" y="2200685"/>
                </a:lnTo>
                <a:lnTo>
                  <a:pt x="4962" y="2146419"/>
                </a:lnTo>
                <a:lnTo>
                  <a:pt x="2215" y="2091736"/>
                </a:lnTo>
                <a:lnTo>
                  <a:pt x="556" y="2036656"/>
                </a:lnTo>
                <a:lnTo>
                  <a:pt x="0" y="1981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6523" y="1857755"/>
            <a:ext cx="990600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4123" y="3000755"/>
            <a:ext cx="914400" cy="914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1923" y="2467355"/>
            <a:ext cx="914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5723" y="3457955"/>
            <a:ext cx="914400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35752" y="1167383"/>
          <a:ext cx="11430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02357" y="5286247"/>
            <a:ext cx="1148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0746" y="5286247"/>
            <a:ext cx="241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physical memory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3708"/>
            <a:ext cx="66782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Segmentation</a:t>
            </a:r>
            <a:r>
              <a:rPr sz="4000" spc="-130" dirty="0"/>
              <a:t> </a:t>
            </a:r>
            <a:r>
              <a:rPr sz="4000" spc="-10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2472" y="1029969"/>
            <a:ext cx="6869430" cy="4659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4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tuple: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842135">
              <a:lnSpc>
                <a:spcPct val="100000"/>
              </a:lnSpc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&lt;segment-number,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offset&gt;,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6870" marR="876935" indent="-344805">
              <a:lnSpc>
                <a:spcPts val="2590"/>
              </a:lnSpc>
              <a:spcBef>
                <a:spcPts val="14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Segment table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maps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two-dimensional 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addresses;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table entry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has: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ts val="2595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base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address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56285">
              <a:lnSpc>
                <a:spcPts val="2595"/>
              </a:lnSpc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segments reside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memory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limit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– specifies 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length of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segment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6870" marR="205104" indent="-344805">
              <a:lnSpc>
                <a:spcPct val="80000"/>
              </a:lnSpc>
              <a:spcBef>
                <a:spcPts val="1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Segment-table </a:t>
            </a:r>
            <a:r>
              <a:rPr sz="2400" b="1" spc="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base </a:t>
            </a:r>
            <a:r>
              <a:rPr sz="2400" b="1" spc="-1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sz="2400" b="1" spc="-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(STBR)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segment 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table’s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memory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6870" marR="5080" indent="-344805">
              <a:lnSpc>
                <a:spcPts val="2600"/>
              </a:lnSpc>
              <a:spcBef>
                <a:spcPts val="14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Segment-table </a:t>
            </a:r>
            <a:r>
              <a:rPr sz="2400" b="1" spc="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length </a:t>
            </a:r>
            <a:r>
              <a:rPr sz="2400" b="1" spc="-1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sz="2400" b="1" spc="-5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(STLR)</a:t>
            </a:r>
            <a:r>
              <a:rPr sz="2400" b="1" spc="-21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indicates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segments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program;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75641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segment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b="1" i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legal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b="1" i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STLR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51333"/>
            <a:ext cx="764730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Segmentation Architecture</a:t>
            </a:r>
            <a:r>
              <a:rPr sz="4000" spc="-185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61745" y="1089501"/>
            <a:ext cx="7344055" cy="4413131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rlito"/>
                <a:cs typeface="Carlito"/>
              </a:rPr>
              <a:t>Protection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With each entry in </a:t>
            </a:r>
            <a:r>
              <a:rPr sz="2400" spc="-5" dirty="0">
                <a:latin typeface="Carlito"/>
                <a:cs typeface="Carlito"/>
              </a:rPr>
              <a:t>segment table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associate: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validation </a:t>
            </a:r>
            <a:r>
              <a:rPr sz="2000" spc="-5" dirty="0">
                <a:latin typeface="Carlito"/>
                <a:cs typeface="Carlito"/>
              </a:rPr>
              <a:t>bit = 0 </a:t>
            </a:r>
            <a:r>
              <a:rPr sz="2000" spc="-10" dirty="0">
                <a:latin typeface="Symbol"/>
                <a:cs typeface="Symbol"/>
              </a:rPr>
              <a:t>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rlito"/>
                <a:cs typeface="Carlito"/>
              </a:rPr>
              <a:t>illegal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segment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rlito"/>
                <a:cs typeface="Carlito"/>
              </a:rPr>
              <a:t>read/write/execute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privileges</a:t>
            </a:r>
            <a:endParaRPr sz="2000">
              <a:latin typeface="Carlito"/>
              <a:cs typeface="Carlito"/>
            </a:endParaRPr>
          </a:p>
          <a:p>
            <a:pPr marL="356870" marR="30480" indent="-344805">
              <a:lnSpc>
                <a:spcPts val="2930"/>
              </a:lnSpc>
              <a:spcBef>
                <a:spcPts val="6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rlito"/>
                <a:cs typeface="Carlito"/>
              </a:rPr>
              <a:t>Protection </a:t>
            </a:r>
            <a:r>
              <a:rPr sz="2700" dirty="0">
                <a:latin typeface="Carlito"/>
                <a:cs typeface="Carlito"/>
              </a:rPr>
              <a:t>bits associated </a:t>
            </a:r>
            <a:r>
              <a:rPr sz="2700" spc="5" dirty="0">
                <a:latin typeface="Carlito"/>
                <a:cs typeface="Carlito"/>
              </a:rPr>
              <a:t>with</a:t>
            </a:r>
            <a:r>
              <a:rPr sz="2700" spc="-26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segments;  </a:t>
            </a:r>
            <a:r>
              <a:rPr sz="2700" dirty="0">
                <a:latin typeface="Carlito"/>
                <a:cs typeface="Carlito"/>
              </a:rPr>
              <a:t>code sharing </a:t>
            </a:r>
            <a:r>
              <a:rPr sz="2700" spc="-5" dirty="0">
                <a:latin typeface="Carlito"/>
                <a:cs typeface="Carlito"/>
              </a:rPr>
              <a:t>occurs </a:t>
            </a:r>
            <a:r>
              <a:rPr sz="2700" spc="-10" dirty="0">
                <a:latin typeface="Carlito"/>
                <a:cs typeface="Carlito"/>
              </a:rPr>
              <a:t>at </a:t>
            </a:r>
            <a:r>
              <a:rPr sz="2700" spc="-5" dirty="0">
                <a:latin typeface="Carlito"/>
                <a:cs typeface="Carlito"/>
              </a:rPr>
              <a:t>segment</a:t>
            </a:r>
            <a:r>
              <a:rPr sz="2700" spc="-18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level</a:t>
            </a:r>
            <a:endParaRPr sz="2700">
              <a:latin typeface="Carlito"/>
              <a:cs typeface="Carlito"/>
            </a:endParaRPr>
          </a:p>
          <a:p>
            <a:pPr marL="356870" marR="83820" indent="-344805">
              <a:lnSpc>
                <a:spcPct val="90000"/>
              </a:lnSpc>
              <a:spcBef>
                <a:spcPts val="5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rlito"/>
                <a:cs typeface="Carlito"/>
              </a:rPr>
              <a:t>Since </a:t>
            </a:r>
            <a:r>
              <a:rPr sz="2700" spc="-5" dirty="0">
                <a:latin typeface="Carlito"/>
                <a:cs typeface="Carlito"/>
              </a:rPr>
              <a:t>segments vary </a:t>
            </a:r>
            <a:r>
              <a:rPr sz="2700" spc="5" dirty="0">
                <a:latin typeface="Carlito"/>
                <a:cs typeface="Carlito"/>
              </a:rPr>
              <a:t>in </a:t>
            </a:r>
            <a:r>
              <a:rPr sz="2700" spc="-5" dirty="0">
                <a:latin typeface="Carlito"/>
                <a:cs typeface="Carlito"/>
              </a:rPr>
              <a:t>length, </a:t>
            </a:r>
            <a:r>
              <a:rPr sz="2700" spc="5" dirty="0">
                <a:latin typeface="Carlito"/>
                <a:cs typeface="Carlito"/>
              </a:rPr>
              <a:t>memory  </a:t>
            </a:r>
            <a:r>
              <a:rPr sz="2700" dirty="0">
                <a:latin typeface="Carlito"/>
                <a:cs typeface="Carlito"/>
              </a:rPr>
              <a:t>allocation is </a:t>
            </a:r>
            <a:r>
              <a:rPr sz="2700" spc="5" dirty="0">
                <a:latin typeface="Carlito"/>
                <a:cs typeface="Carlito"/>
              </a:rPr>
              <a:t>a </a:t>
            </a:r>
            <a:r>
              <a:rPr sz="2700" dirty="0">
                <a:latin typeface="Carlito"/>
                <a:cs typeface="Carlito"/>
              </a:rPr>
              <a:t>dynamic</a:t>
            </a:r>
            <a:r>
              <a:rPr sz="2700" spc="-10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storage-allocation  </a:t>
            </a:r>
            <a:r>
              <a:rPr sz="2700" spc="-10" dirty="0">
                <a:latin typeface="Carlito"/>
                <a:cs typeface="Carlito"/>
              </a:rPr>
              <a:t>problem</a:t>
            </a:r>
            <a:endParaRPr sz="2700">
              <a:latin typeface="Carlito"/>
              <a:cs typeface="Carlito"/>
            </a:endParaRPr>
          </a:p>
          <a:p>
            <a:pPr marL="356870" marR="194945" indent="-344805">
              <a:lnSpc>
                <a:spcPts val="2910"/>
              </a:lnSpc>
              <a:spcBef>
                <a:spcPts val="7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segmentation </a:t>
            </a:r>
            <a:r>
              <a:rPr sz="2700" spc="-15" dirty="0">
                <a:latin typeface="Carlito"/>
                <a:cs typeface="Carlito"/>
              </a:rPr>
              <a:t>example </a:t>
            </a:r>
            <a:r>
              <a:rPr sz="2700" dirty="0">
                <a:latin typeface="Carlito"/>
                <a:cs typeface="Carlito"/>
              </a:rPr>
              <a:t>is shown </a:t>
            </a:r>
            <a:r>
              <a:rPr sz="2700" spc="5" dirty="0">
                <a:latin typeface="Carlito"/>
                <a:cs typeface="Carlito"/>
              </a:rPr>
              <a:t>in</a:t>
            </a:r>
            <a:r>
              <a:rPr sz="2700" spc="-185" dirty="0">
                <a:latin typeface="Carlito"/>
                <a:cs typeface="Carlito"/>
              </a:rPr>
              <a:t> </a:t>
            </a:r>
            <a:r>
              <a:rPr sz="2700" spc="5" dirty="0">
                <a:latin typeface="Carlito"/>
                <a:cs typeface="Carlito"/>
              </a:rPr>
              <a:t>the  </a:t>
            </a:r>
            <a:r>
              <a:rPr sz="2700" spc="-5" dirty="0">
                <a:latin typeface="Carlito"/>
                <a:cs typeface="Carlito"/>
              </a:rPr>
              <a:t>following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diagram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00964"/>
            <a:ext cx="32406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Background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2543" y="1204924"/>
            <a:ext cx="7591857" cy="34919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Program </a:t>
            </a:r>
            <a:r>
              <a:rPr sz="2200" spc="-5" dirty="0">
                <a:latin typeface="Carlito"/>
                <a:cs typeface="Carlito"/>
              </a:rPr>
              <a:t>must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brought </a:t>
            </a:r>
            <a:r>
              <a:rPr sz="2200" spc="-5" dirty="0">
                <a:latin typeface="Carlito"/>
                <a:cs typeface="Carlito"/>
              </a:rPr>
              <a:t>(from </a:t>
            </a:r>
            <a:r>
              <a:rPr sz="2200" dirty="0">
                <a:latin typeface="Carlito"/>
                <a:cs typeface="Carlito"/>
              </a:rPr>
              <a:t>disk) </a:t>
            </a:r>
            <a:r>
              <a:rPr sz="2200" spc="-10" dirty="0">
                <a:latin typeface="Carlito"/>
                <a:cs typeface="Carlito"/>
              </a:rPr>
              <a:t>into</a:t>
            </a:r>
            <a:r>
              <a:rPr sz="2200" spc="-17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and placed within a </a:t>
            </a:r>
            <a:r>
              <a:rPr sz="2200" spc="-5" dirty="0">
                <a:latin typeface="Carlito"/>
                <a:cs typeface="Carlito"/>
              </a:rPr>
              <a:t>process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it </a:t>
            </a:r>
            <a:r>
              <a:rPr sz="2200" spc="-5" dirty="0">
                <a:latin typeface="Carlito"/>
                <a:cs typeface="Carlito"/>
              </a:rPr>
              <a:t>to be</a:t>
            </a:r>
            <a:r>
              <a:rPr sz="2200" spc="-1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run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Main memory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registers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dirty="0">
                <a:latin typeface="Carlito"/>
                <a:cs typeface="Carlito"/>
              </a:rPr>
              <a:t>only </a:t>
            </a:r>
            <a:r>
              <a:rPr sz="2200" spc="-15" dirty="0">
                <a:latin typeface="Carlito"/>
                <a:cs typeface="Carlito"/>
              </a:rPr>
              <a:t>storage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can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access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directly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5" dirty="0">
                <a:latin typeface="Carlito"/>
                <a:cs typeface="Carlito"/>
              </a:rPr>
              <a:t>unit </a:t>
            </a:r>
            <a:r>
              <a:rPr sz="2200" dirty="0">
                <a:latin typeface="Carlito"/>
                <a:cs typeface="Carlito"/>
              </a:rPr>
              <a:t>only sees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stream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addresses </a:t>
            </a:r>
            <a:r>
              <a:rPr sz="2200" spc="5" dirty="0">
                <a:latin typeface="Carlito"/>
                <a:cs typeface="Carlito"/>
              </a:rPr>
              <a:t>+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read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requests, </a:t>
            </a:r>
            <a:r>
              <a:rPr sz="2200" spc="5" dirty="0">
                <a:latin typeface="Carlito"/>
                <a:cs typeface="Carlito"/>
              </a:rPr>
              <a:t>or </a:t>
            </a: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dirty="0">
                <a:latin typeface="Carlito"/>
                <a:cs typeface="Carlito"/>
              </a:rPr>
              <a:t>+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write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requests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Register </a:t>
            </a:r>
            <a:r>
              <a:rPr sz="2200" dirty="0">
                <a:latin typeface="Carlito"/>
                <a:cs typeface="Carlito"/>
              </a:rPr>
              <a:t>access in one CPU clock </a:t>
            </a:r>
            <a:r>
              <a:rPr sz="2200" spc="5" dirty="0">
                <a:latin typeface="Carlito"/>
                <a:cs typeface="Carlito"/>
              </a:rPr>
              <a:t>(or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less)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Main memory </a:t>
            </a:r>
            <a:r>
              <a:rPr sz="2200" spc="-5" dirty="0">
                <a:latin typeface="Carlito"/>
                <a:cs typeface="Carlito"/>
              </a:rPr>
              <a:t>can </a:t>
            </a:r>
            <a:r>
              <a:rPr sz="2200" spc="-25" dirty="0">
                <a:latin typeface="Carlito"/>
                <a:cs typeface="Carlito"/>
              </a:rPr>
              <a:t>take </a:t>
            </a:r>
            <a:r>
              <a:rPr sz="2200" spc="-10" dirty="0">
                <a:latin typeface="Carlito"/>
                <a:cs typeface="Carlito"/>
              </a:rPr>
              <a:t>many </a:t>
            </a:r>
            <a:r>
              <a:rPr sz="2200" dirty="0">
                <a:latin typeface="Carlito"/>
                <a:cs typeface="Carlito"/>
              </a:rPr>
              <a:t>cycles, </a:t>
            </a:r>
            <a:r>
              <a:rPr sz="2200" spc="-10" dirty="0">
                <a:latin typeface="Carlito"/>
                <a:cs typeface="Carlito"/>
              </a:rPr>
              <a:t>causing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150" dirty="0"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stall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3366FF"/>
                </a:solidFill>
                <a:latin typeface="Carlito"/>
                <a:cs typeface="Carlito"/>
              </a:rPr>
              <a:t>Cache </a:t>
            </a:r>
            <a:r>
              <a:rPr sz="2200" spc="-5" dirty="0">
                <a:latin typeface="Carlito"/>
                <a:cs typeface="Carlito"/>
              </a:rPr>
              <a:t>sits between </a:t>
            </a:r>
            <a:r>
              <a:rPr sz="2200" dirty="0">
                <a:latin typeface="Carlito"/>
                <a:cs typeface="Carlito"/>
              </a:rPr>
              <a:t>main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dirty="0">
                <a:latin typeface="Carlito"/>
                <a:cs typeface="Carlito"/>
              </a:rPr>
              <a:t>and CPU</a:t>
            </a:r>
            <a:r>
              <a:rPr sz="2200" spc="-1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registers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Protection </a:t>
            </a:r>
            <a:r>
              <a:rPr sz="2200" spc="5" dirty="0">
                <a:latin typeface="Carlito"/>
                <a:cs typeface="Carlito"/>
              </a:rPr>
              <a:t>of memory </a:t>
            </a:r>
            <a:r>
              <a:rPr sz="2200" spc="-10" dirty="0">
                <a:latin typeface="Carlito"/>
                <a:cs typeface="Carlito"/>
              </a:rPr>
              <a:t>required to </a:t>
            </a:r>
            <a:r>
              <a:rPr sz="2200" spc="-5" dirty="0">
                <a:latin typeface="Carlito"/>
                <a:cs typeface="Carlito"/>
              </a:rPr>
              <a:t>ensure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correct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operation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14" y="103708"/>
            <a:ext cx="625068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Segmentation</a:t>
            </a:r>
            <a:r>
              <a:rPr sz="4000" spc="-80" dirty="0"/>
              <a:t> </a:t>
            </a:r>
            <a:r>
              <a:rPr sz="4000" spc="-20" dirty="0"/>
              <a:t>Hardware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045207" y="1252727"/>
            <a:ext cx="5827776" cy="409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754" y="89357"/>
            <a:ext cx="244284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P</a:t>
            </a:r>
            <a:r>
              <a:rPr sz="4000" dirty="0"/>
              <a:t>aging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2718" y="1091895"/>
            <a:ext cx="7014845" cy="40195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6870" marR="528320" indent="-344805" algn="just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20" dirty="0">
                <a:latin typeface="Carlito"/>
                <a:cs typeface="Carlito"/>
              </a:rPr>
              <a:t>Physical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5" dirty="0">
                <a:latin typeface="Carlito"/>
                <a:cs typeface="Carlito"/>
              </a:rPr>
              <a:t>space of a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noncontiguous;  process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allocated </a:t>
            </a:r>
            <a:r>
              <a:rPr sz="2000" spc="-20" dirty="0">
                <a:latin typeface="Carlito"/>
                <a:cs typeface="Carlito"/>
              </a:rPr>
              <a:t>physical </a:t>
            </a:r>
            <a:r>
              <a:rPr sz="2000" spc="-10" dirty="0">
                <a:latin typeface="Carlito"/>
                <a:cs typeface="Carlito"/>
              </a:rPr>
              <a:t>memory </a:t>
            </a:r>
            <a:r>
              <a:rPr sz="2000" spc="-15" dirty="0">
                <a:latin typeface="Carlito"/>
                <a:cs typeface="Carlito"/>
              </a:rPr>
              <a:t>whenever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latter </a:t>
            </a:r>
            <a:r>
              <a:rPr sz="2000" spc="-5" dirty="0">
                <a:latin typeface="Carlito"/>
                <a:cs typeface="Carlito"/>
              </a:rPr>
              <a:t>is  </a:t>
            </a:r>
            <a:r>
              <a:rPr sz="2000" spc="-10" dirty="0">
                <a:latin typeface="Carlito"/>
                <a:cs typeface="Carlito"/>
              </a:rPr>
              <a:t>available</a:t>
            </a:r>
            <a:endParaRPr sz="20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Avoids external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fragmentation</a:t>
            </a:r>
            <a:endParaRPr sz="1800">
              <a:latin typeface="Carlito"/>
              <a:cs typeface="Carlito"/>
            </a:endParaRPr>
          </a:p>
          <a:p>
            <a:pPr marL="756285" lvl="1" indent="-287020" algn="just">
              <a:lnSpc>
                <a:spcPts val="2155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Avoids </a:t>
            </a:r>
            <a:r>
              <a:rPr sz="1800" spc="-10" dirty="0">
                <a:latin typeface="Carlito"/>
                <a:cs typeface="Carlito"/>
              </a:rPr>
              <a:t>problem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varying </a:t>
            </a:r>
            <a:r>
              <a:rPr sz="1800" spc="-15" dirty="0">
                <a:latin typeface="Carlito"/>
                <a:cs typeface="Carlito"/>
              </a:rPr>
              <a:t>sized </a:t>
            </a:r>
            <a:r>
              <a:rPr sz="1800" dirty="0">
                <a:latin typeface="Carlito"/>
                <a:cs typeface="Carlito"/>
              </a:rPr>
              <a:t>memory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chunks</a:t>
            </a:r>
            <a:endParaRPr sz="1800">
              <a:latin typeface="Carlito"/>
              <a:cs typeface="Carlito"/>
            </a:endParaRPr>
          </a:p>
          <a:p>
            <a:pPr marL="356870" indent="-344805" algn="just">
              <a:lnSpc>
                <a:spcPts val="2395"/>
              </a:lnSpc>
              <a:buFont typeface="Arial"/>
              <a:buChar char="•"/>
              <a:tabLst>
                <a:tab pos="357505" algn="l"/>
              </a:tabLst>
            </a:pPr>
            <a:r>
              <a:rPr sz="2000" spc="-10" dirty="0">
                <a:latin typeface="Carlito"/>
                <a:cs typeface="Carlito"/>
              </a:rPr>
              <a:t>Divide </a:t>
            </a:r>
            <a:r>
              <a:rPr sz="2000" spc="-20" dirty="0">
                <a:latin typeface="Carlito"/>
                <a:cs typeface="Carlito"/>
              </a:rPr>
              <a:t>physical </a:t>
            </a:r>
            <a:r>
              <a:rPr sz="2000" spc="-10" dirty="0">
                <a:latin typeface="Carlito"/>
                <a:cs typeface="Carlito"/>
              </a:rPr>
              <a:t>memory </a:t>
            </a:r>
            <a:r>
              <a:rPr sz="2000" spc="-15" dirty="0">
                <a:latin typeface="Carlito"/>
                <a:cs typeface="Carlito"/>
              </a:rPr>
              <a:t>into fixed-sized </a:t>
            </a:r>
            <a:r>
              <a:rPr sz="2000" spc="-5" dirty="0">
                <a:latin typeface="Carlito"/>
                <a:cs typeface="Carlito"/>
              </a:rPr>
              <a:t>blocks </a:t>
            </a:r>
            <a:r>
              <a:rPr sz="2000" spc="-10" dirty="0">
                <a:latin typeface="Carlito"/>
                <a:cs typeface="Carlito"/>
              </a:rPr>
              <a:t>called</a:t>
            </a:r>
            <a:r>
              <a:rPr sz="2000" spc="340" dirty="0"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3366FF"/>
                </a:solidFill>
                <a:latin typeface="Carlito"/>
                <a:cs typeface="Carlito"/>
              </a:rPr>
              <a:t>frames</a:t>
            </a:r>
            <a:endParaRPr sz="2000">
              <a:latin typeface="Carlito"/>
              <a:cs typeface="Carlito"/>
            </a:endParaRPr>
          </a:p>
          <a:p>
            <a:pPr marL="756285" lvl="1" indent="-287020" algn="just">
              <a:lnSpc>
                <a:spcPts val="215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1800" spc="-15" dirty="0">
                <a:latin typeface="Carlito"/>
                <a:cs typeface="Carlito"/>
              </a:rPr>
              <a:t>Size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of 2, </a:t>
            </a:r>
            <a:r>
              <a:rPr sz="1800" spc="-10" dirty="0">
                <a:latin typeface="Carlito"/>
                <a:cs typeface="Carlito"/>
              </a:rPr>
              <a:t>between </a:t>
            </a:r>
            <a:r>
              <a:rPr sz="1800" dirty="0">
                <a:latin typeface="Carlito"/>
                <a:cs typeface="Carlito"/>
              </a:rPr>
              <a:t>512 </a:t>
            </a:r>
            <a:r>
              <a:rPr sz="1800" spc="-10" dirty="0">
                <a:latin typeface="Carlito"/>
                <a:cs typeface="Carlito"/>
              </a:rPr>
              <a:t>bytes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16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Mbytes</a:t>
            </a:r>
            <a:endParaRPr sz="1800">
              <a:latin typeface="Carlito"/>
              <a:cs typeface="Carlito"/>
            </a:endParaRPr>
          </a:p>
          <a:p>
            <a:pPr marL="356870" indent="-344805">
              <a:lnSpc>
                <a:spcPts val="239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rlito"/>
                <a:cs typeface="Carlito"/>
              </a:rPr>
              <a:t>Divide logical memory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blocks of </a:t>
            </a:r>
            <a:r>
              <a:rPr sz="2000" spc="-10" dirty="0">
                <a:latin typeface="Carlito"/>
                <a:cs typeface="Carlito"/>
              </a:rPr>
              <a:t>same </a:t>
            </a:r>
            <a:r>
              <a:rPr sz="2000" spc="-20" dirty="0">
                <a:latin typeface="Carlito"/>
                <a:cs typeface="Carlito"/>
              </a:rPr>
              <a:t>size </a:t>
            </a:r>
            <a:r>
              <a:rPr sz="2000" spc="-10" dirty="0">
                <a:latin typeface="Carlito"/>
                <a:cs typeface="Carlito"/>
              </a:rPr>
              <a:t>called</a:t>
            </a:r>
            <a:r>
              <a:rPr sz="2000" spc="310" dirty="0"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Carlito"/>
                <a:cs typeface="Carlito"/>
              </a:rPr>
              <a:t>pages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5" dirty="0">
                <a:latin typeface="Carlito"/>
                <a:cs typeface="Carlito"/>
              </a:rPr>
              <a:t>Keep </a:t>
            </a:r>
            <a:r>
              <a:rPr sz="2000" spc="-15" dirty="0">
                <a:latin typeface="Carlito"/>
                <a:cs typeface="Carlito"/>
              </a:rPr>
              <a:t>track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5" dirty="0">
                <a:latin typeface="Carlito"/>
                <a:cs typeface="Carlito"/>
              </a:rPr>
              <a:t>free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frames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16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run 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size </a:t>
            </a:r>
            <a:r>
              <a:rPr sz="2000" b="1" i="1" spc="-10" dirty="0">
                <a:latin typeface="Carlito"/>
                <a:cs typeface="Carlito"/>
              </a:rPr>
              <a:t>N </a:t>
            </a:r>
            <a:r>
              <a:rPr sz="2000" spc="-15" dirty="0">
                <a:latin typeface="Carlito"/>
                <a:cs typeface="Carlito"/>
              </a:rPr>
              <a:t>pages, </a:t>
            </a:r>
            <a:r>
              <a:rPr sz="2000" spc="-10" dirty="0">
                <a:latin typeface="Carlito"/>
                <a:cs typeface="Carlito"/>
              </a:rPr>
              <a:t>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find </a:t>
            </a:r>
            <a:r>
              <a:rPr sz="2000" b="1" i="1" spc="-10" dirty="0">
                <a:latin typeface="Carlito"/>
                <a:cs typeface="Carlito"/>
              </a:rPr>
              <a:t>N </a:t>
            </a:r>
            <a:r>
              <a:rPr sz="2000" spc="-15" dirty="0">
                <a:latin typeface="Carlito"/>
                <a:cs typeface="Carlito"/>
              </a:rPr>
              <a:t>free frames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marL="356870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load </a:t>
            </a:r>
            <a:r>
              <a:rPr sz="2000" spc="-15" dirty="0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up a </a:t>
            </a:r>
            <a:r>
              <a:rPr sz="2000" b="1" spc="-15" dirty="0">
                <a:solidFill>
                  <a:srgbClr val="3366FF"/>
                </a:solidFill>
                <a:latin typeface="Carlito"/>
                <a:cs typeface="Carlito"/>
              </a:rPr>
              <a:t>page </a:t>
            </a:r>
            <a:r>
              <a:rPr sz="2000" b="1" spc="-10" dirty="0">
                <a:solidFill>
                  <a:srgbClr val="3366FF"/>
                </a:solidFill>
                <a:latin typeface="Carlito"/>
                <a:cs typeface="Carlito"/>
              </a:rPr>
              <a:t>table </a:t>
            </a:r>
            <a:r>
              <a:rPr sz="2000" spc="-15" dirty="0">
                <a:latin typeface="Carlito"/>
                <a:cs typeface="Carlito"/>
              </a:rPr>
              <a:t>to translate </a:t>
            </a:r>
            <a:r>
              <a:rPr sz="2000" spc="-10" dirty="0">
                <a:latin typeface="Carlito"/>
                <a:cs typeface="Carlito"/>
              </a:rPr>
              <a:t>logical </a:t>
            </a:r>
            <a:r>
              <a:rPr sz="2000" spc="-15" dirty="0">
                <a:latin typeface="Carlito"/>
                <a:cs typeface="Carlito"/>
              </a:rPr>
              <a:t>to physical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addresses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rlito"/>
                <a:cs typeface="Carlito"/>
              </a:rPr>
              <a:t>Backing </a:t>
            </a:r>
            <a:r>
              <a:rPr sz="2000" spc="-25" dirty="0">
                <a:latin typeface="Carlito"/>
                <a:cs typeface="Carlito"/>
              </a:rPr>
              <a:t>store </a:t>
            </a:r>
            <a:r>
              <a:rPr sz="2000" spc="-20" dirty="0">
                <a:latin typeface="Carlito"/>
                <a:cs typeface="Carlito"/>
              </a:rPr>
              <a:t>likewise </a:t>
            </a:r>
            <a:r>
              <a:rPr sz="2000" spc="-5" dirty="0">
                <a:latin typeface="Carlito"/>
                <a:cs typeface="Carlito"/>
              </a:rPr>
              <a:t>split </a:t>
            </a:r>
            <a:r>
              <a:rPr sz="2000" spc="-15" dirty="0">
                <a:latin typeface="Carlito"/>
                <a:cs typeface="Carlito"/>
              </a:rPr>
              <a:t>into</a:t>
            </a:r>
            <a:r>
              <a:rPr sz="2000" spc="1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pages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rlito"/>
                <a:cs typeface="Carlito"/>
              </a:rPr>
              <a:t>Still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Internal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fragmentation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89357"/>
            <a:ext cx="71628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Address </a:t>
            </a:r>
            <a:r>
              <a:rPr sz="4000" spc="-30" dirty="0"/>
              <a:t>Translation</a:t>
            </a:r>
            <a:r>
              <a:rPr sz="4000" spc="-140" dirty="0"/>
              <a:t> </a:t>
            </a:r>
            <a:r>
              <a:rPr sz="4000" dirty="0"/>
              <a:t>Scheme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0597" y="1061719"/>
            <a:ext cx="6993890" cy="2343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rlito"/>
                <a:cs typeface="Carlito"/>
              </a:rPr>
              <a:t>Address </a:t>
            </a:r>
            <a:r>
              <a:rPr sz="2700" spc="-15" dirty="0">
                <a:latin typeface="Carlito"/>
                <a:cs typeface="Carlito"/>
              </a:rPr>
              <a:t>generated by </a:t>
            </a:r>
            <a:r>
              <a:rPr sz="2700" dirty="0">
                <a:latin typeface="Carlito"/>
                <a:cs typeface="Carlito"/>
              </a:rPr>
              <a:t>CPU is divided</a:t>
            </a:r>
            <a:r>
              <a:rPr sz="2700" spc="-10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into:</a:t>
            </a:r>
            <a:endParaRPr sz="2700">
              <a:latin typeface="Carlito"/>
              <a:cs typeface="Carlito"/>
            </a:endParaRPr>
          </a:p>
          <a:p>
            <a:pPr marL="756285" marR="57785" lvl="1" indent="-287020">
              <a:lnSpc>
                <a:spcPts val="2310"/>
              </a:lnSpc>
              <a:spcBef>
                <a:spcPts val="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solidFill>
                  <a:srgbClr val="3366FF"/>
                </a:solidFill>
                <a:latin typeface="Carlito"/>
                <a:cs typeface="Carlito"/>
              </a:rPr>
              <a:t>Page </a:t>
            </a:r>
            <a:r>
              <a:rPr sz="2400" b="1" dirty="0">
                <a:solidFill>
                  <a:srgbClr val="3366FF"/>
                </a:solidFill>
                <a:latin typeface="Carlito"/>
                <a:cs typeface="Carlito"/>
              </a:rPr>
              <a:t>number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i="1" spc="-5" dirty="0">
                <a:solidFill>
                  <a:srgbClr val="3366FF"/>
                </a:solidFill>
                <a:latin typeface="Carlito"/>
                <a:cs typeface="Carlito"/>
              </a:rPr>
              <a:t>p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dirty="0">
                <a:latin typeface="Carlito"/>
                <a:cs typeface="Carlito"/>
              </a:rPr>
              <a:t>as an </a:t>
            </a:r>
            <a:r>
              <a:rPr sz="2400" spc="-10" dirty="0">
                <a:latin typeface="Carlito"/>
                <a:cs typeface="Carlito"/>
              </a:rPr>
              <a:t>index 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10" dirty="0">
                <a:solidFill>
                  <a:srgbClr val="3366FF"/>
                </a:solidFill>
                <a:latin typeface="Carlito"/>
                <a:cs typeface="Carlito"/>
              </a:rPr>
              <a:t>page 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table </a:t>
            </a: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contains </a:t>
            </a:r>
            <a:r>
              <a:rPr sz="2400" dirty="0">
                <a:latin typeface="Carlito"/>
                <a:cs typeface="Carlito"/>
              </a:rPr>
              <a:t>base </a:t>
            </a:r>
            <a:r>
              <a:rPr sz="2400" spc="-5" dirty="0">
                <a:latin typeface="Carlito"/>
                <a:cs typeface="Carlito"/>
              </a:rPr>
              <a:t>address of each page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  </a:t>
            </a:r>
            <a:r>
              <a:rPr sz="2400" spc="-15" dirty="0">
                <a:latin typeface="Carlito"/>
                <a:cs typeface="Carlito"/>
              </a:rPr>
              <a:t>physical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solidFill>
                  <a:srgbClr val="3366FF"/>
                </a:solidFill>
                <a:latin typeface="Carlito"/>
                <a:cs typeface="Carlito"/>
              </a:rPr>
              <a:t>Page </a:t>
            </a:r>
            <a:r>
              <a:rPr sz="2400" b="1" spc="-10" dirty="0">
                <a:solidFill>
                  <a:srgbClr val="3366FF"/>
                </a:solidFill>
                <a:latin typeface="Carlito"/>
                <a:cs typeface="Carlito"/>
              </a:rPr>
              <a:t>offset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i="1" spc="-5" dirty="0">
                <a:solidFill>
                  <a:srgbClr val="3366FF"/>
                </a:solidFill>
                <a:latin typeface="Carlito"/>
                <a:cs typeface="Carlito"/>
              </a:rPr>
              <a:t>d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combined with </a:t>
            </a:r>
            <a:r>
              <a:rPr sz="2400" dirty="0">
                <a:latin typeface="Carlito"/>
                <a:cs typeface="Carlito"/>
              </a:rPr>
              <a:t>base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spc="-10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define the </a:t>
            </a:r>
            <a:r>
              <a:rPr sz="2400" spc="-15" dirty="0">
                <a:latin typeface="Carlito"/>
                <a:cs typeface="Carlito"/>
              </a:rPr>
              <a:t>physical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address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sent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  </a:t>
            </a:r>
            <a:r>
              <a:rPr sz="2400" spc="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memory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unit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22" y="4352012"/>
            <a:ext cx="6572884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8989">
              <a:lnSpc>
                <a:spcPct val="100000"/>
              </a:lnSpc>
              <a:spcBef>
                <a:spcPts val="100"/>
              </a:spcBef>
              <a:tabLst>
                <a:tab pos="3825240" algn="l"/>
              </a:tabLst>
            </a:pPr>
            <a:r>
              <a:rPr sz="2700" spc="7" baseline="3086" dirty="0">
                <a:latin typeface="Arial"/>
                <a:cs typeface="Arial"/>
              </a:rPr>
              <a:t>m</a:t>
            </a:r>
            <a:r>
              <a:rPr sz="2700" spc="-7" baseline="3086" dirty="0">
                <a:latin typeface="Arial"/>
                <a:cs typeface="Arial"/>
              </a:rPr>
              <a:t> </a:t>
            </a:r>
            <a:r>
              <a:rPr sz="2700" baseline="3086" dirty="0">
                <a:latin typeface="Arial"/>
                <a:cs typeface="Arial"/>
              </a:rPr>
              <a:t>-n	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For given </a:t>
            </a:r>
            <a:r>
              <a:rPr sz="2400" spc="-5" dirty="0">
                <a:latin typeface="Carlito"/>
                <a:cs typeface="Carlito"/>
              </a:rPr>
              <a:t>logical </a:t>
            </a:r>
            <a:r>
              <a:rPr sz="2400" dirty="0">
                <a:latin typeface="Carlito"/>
                <a:cs typeface="Carlito"/>
              </a:rPr>
              <a:t>address space 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i="1" spc="-7" baseline="24305" dirty="0">
                <a:latin typeface="Carlito"/>
                <a:cs typeface="Carlito"/>
              </a:rPr>
              <a:t>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page </a:t>
            </a:r>
            <a:r>
              <a:rPr sz="2400" spc="-15" dirty="0">
                <a:latin typeface="Carlito"/>
                <a:cs typeface="Carlito"/>
              </a:rPr>
              <a:t>size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i="1" spc="5" dirty="0">
                <a:latin typeface="Carlito"/>
                <a:cs typeface="Carlito"/>
              </a:rPr>
              <a:t>2</a:t>
            </a:r>
            <a:r>
              <a:rPr sz="2400" spc="7" baseline="24305" dirty="0">
                <a:latin typeface="Carlito"/>
                <a:cs typeface="Carlito"/>
              </a:rPr>
              <a:t>n</a:t>
            </a:r>
            <a:endParaRPr sz="2400" baseline="24305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17206" y="3517120"/>
          <a:ext cx="3110230" cy="761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985"/>
                <a:gridCol w="1452245"/>
              </a:tblGrid>
              <a:tr h="324104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offset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7153">
                <a:tc>
                  <a:txBody>
                    <a:bodyPr/>
                    <a:lstStyle/>
                    <a:p>
                      <a:pPr marR="2292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57734"/>
            <a:ext cx="4583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Paging</a:t>
            </a:r>
            <a:r>
              <a:rPr sz="4000" spc="-105" dirty="0"/>
              <a:t> </a:t>
            </a:r>
            <a:r>
              <a:rPr sz="4000" spc="-20" dirty="0"/>
              <a:t>Hardware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655064" y="1127760"/>
            <a:ext cx="6227064" cy="3715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54381"/>
            <a:ext cx="64753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9815" algn="l"/>
              </a:tabLst>
            </a:pPr>
            <a:r>
              <a:rPr sz="2400" spc="-10" dirty="0"/>
              <a:t>Paging </a:t>
            </a:r>
            <a:r>
              <a:rPr sz="2400" dirty="0"/>
              <a:t>Model </a:t>
            </a:r>
            <a:r>
              <a:rPr sz="2400" spc="-5" dirty="0"/>
              <a:t>of</a:t>
            </a:r>
            <a:r>
              <a:rPr sz="2400" spc="-40" dirty="0"/>
              <a:t> </a:t>
            </a:r>
            <a:r>
              <a:rPr sz="2400" spc="-10"/>
              <a:t>Logical</a:t>
            </a:r>
            <a:r>
              <a:rPr sz="2400"/>
              <a:t> </a:t>
            </a:r>
            <a:r>
              <a:rPr sz="2400" smtClean="0"/>
              <a:t>and</a:t>
            </a:r>
            <a:r>
              <a:rPr lang="en-US" sz="2400" dirty="0" smtClean="0"/>
              <a:t> </a:t>
            </a:r>
            <a:r>
              <a:rPr sz="2400" spc="-15" smtClean="0"/>
              <a:t>Physical</a:t>
            </a:r>
            <a:r>
              <a:rPr sz="2400" spc="-75" smtClean="0"/>
              <a:t> </a:t>
            </a:r>
            <a:r>
              <a:rPr sz="2400" dirty="0"/>
              <a:t>Memory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29383" y="1203960"/>
            <a:ext cx="4937760" cy="461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982" y="40970"/>
            <a:ext cx="479221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Paging</a:t>
            </a:r>
            <a:r>
              <a:rPr sz="4000" spc="-105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25548" y="5616041"/>
            <a:ext cx="12223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=2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=4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4262" y="5616041"/>
            <a:ext cx="3124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32-byte </a:t>
            </a:r>
            <a:r>
              <a:rPr sz="1600" spc="5" dirty="0">
                <a:latin typeface="Arial"/>
                <a:cs typeface="Arial"/>
              </a:rPr>
              <a:t>memory </a:t>
            </a:r>
            <a:r>
              <a:rPr sz="1600" spc="-5" dirty="0">
                <a:latin typeface="Arial"/>
                <a:cs typeface="Arial"/>
              </a:rPr>
              <a:t>and 4-byte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5392" y="1243583"/>
            <a:ext cx="3386328" cy="421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122" y="57734"/>
            <a:ext cx="4011677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Paging</a:t>
            </a:r>
            <a:r>
              <a:rPr sz="4000" spc="-105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10818" y="1083691"/>
            <a:ext cx="8080375" cy="447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rlito"/>
                <a:cs typeface="Carlito"/>
              </a:rPr>
              <a:t>Calculating </a:t>
            </a:r>
            <a:r>
              <a:rPr sz="2500" spc="-10" dirty="0">
                <a:latin typeface="Carlito"/>
                <a:cs typeface="Carlito"/>
              </a:rPr>
              <a:t>internal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fragmentation</a:t>
            </a:r>
            <a:endParaRPr sz="25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Page size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5" dirty="0">
                <a:latin typeface="Carlito"/>
                <a:cs typeface="Carlito"/>
              </a:rPr>
              <a:t>2,048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rlito"/>
                <a:cs typeface="Carlito"/>
              </a:rPr>
              <a:t>Process </a:t>
            </a:r>
            <a:r>
              <a:rPr sz="2200" spc="-15" dirty="0">
                <a:latin typeface="Carlito"/>
                <a:cs typeface="Carlito"/>
              </a:rPr>
              <a:t>size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5" dirty="0">
                <a:latin typeface="Carlito"/>
                <a:cs typeface="Carlito"/>
              </a:rPr>
              <a:t>72,766</a:t>
            </a:r>
            <a:r>
              <a:rPr sz="2200" spc="-1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5" dirty="0">
                <a:latin typeface="Carlito"/>
                <a:cs typeface="Carlito"/>
              </a:rPr>
              <a:t>35 </a:t>
            </a:r>
            <a:r>
              <a:rPr sz="2200" spc="-10" dirty="0">
                <a:latin typeface="Carlito"/>
                <a:cs typeface="Carlito"/>
              </a:rPr>
              <a:t>pages </a:t>
            </a:r>
            <a:r>
              <a:rPr sz="2200" spc="5" dirty="0">
                <a:latin typeface="Carlito"/>
                <a:cs typeface="Carlito"/>
              </a:rPr>
              <a:t>+ 1,086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rlito"/>
                <a:cs typeface="Carlito"/>
              </a:rPr>
              <a:t>Internal </a:t>
            </a:r>
            <a:r>
              <a:rPr sz="2200" spc="-10" dirty="0">
                <a:latin typeface="Carlito"/>
                <a:cs typeface="Carlito"/>
              </a:rPr>
              <a:t>fragmentation </a:t>
            </a:r>
            <a:r>
              <a:rPr sz="2200" spc="5" dirty="0">
                <a:latin typeface="Carlito"/>
                <a:cs typeface="Carlito"/>
              </a:rPr>
              <a:t>of 2,048 </a:t>
            </a:r>
            <a:r>
              <a:rPr sz="2200" dirty="0">
                <a:latin typeface="Carlito"/>
                <a:cs typeface="Carlito"/>
              </a:rPr>
              <a:t>- </a:t>
            </a:r>
            <a:r>
              <a:rPr sz="2200" spc="5" dirty="0">
                <a:latin typeface="Carlito"/>
                <a:cs typeface="Carlito"/>
              </a:rPr>
              <a:t>1,086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5" dirty="0">
                <a:latin typeface="Carlito"/>
                <a:cs typeface="Carlito"/>
              </a:rPr>
              <a:t>962</a:t>
            </a:r>
            <a:r>
              <a:rPr sz="2200" spc="-2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30" dirty="0">
                <a:latin typeface="Carlito"/>
                <a:cs typeface="Carlito"/>
              </a:rPr>
              <a:t>Worst </a:t>
            </a:r>
            <a:r>
              <a:rPr sz="2200" spc="-5" dirty="0">
                <a:latin typeface="Carlito"/>
                <a:cs typeface="Carlito"/>
              </a:rPr>
              <a:t>case </a:t>
            </a:r>
            <a:r>
              <a:rPr sz="2200" spc="-10" dirty="0">
                <a:latin typeface="Carlito"/>
                <a:cs typeface="Carlito"/>
              </a:rPr>
              <a:t>fragmentation </a:t>
            </a:r>
            <a:r>
              <a:rPr sz="2200" spc="5" dirty="0">
                <a:latin typeface="Carlito"/>
                <a:cs typeface="Carlito"/>
              </a:rPr>
              <a:t>= 1 </a:t>
            </a:r>
            <a:r>
              <a:rPr sz="2200" spc="-5" dirty="0">
                <a:latin typeface="Carlito"/>
                <a:cs typeface="Carlito"/>
              </a:rPr>
              <a:t>frame </a:t>
            </a:r>
            <a:r>
              <a:rPr sz="2200" spc="5" dirty="0">
                <a:latin typeface="Carlito"/>
                <a:cs typeface="Carlito"/>
              </a:rPr>
              <a:t>– 1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rlito"/>
                <a:cs typeface="Carlito"/>
              </a:rPr>
              <a:t>On </a:t>
            </a:r>
            <a:r>
              <a:rPr sz="2200" spc="-20" dirty="0">
                <a:latin typeface="Carlito"/>
                <a:cs typeface="Carlito"/>
              </a:rPr>
              <a:t>average </a:t>
            </a:r>
            <a:r>
              <a:rPr sz="2200" spc="-10" dirty="0">
                <a:latin typeface="Carlito"/>
                <a:cs typeface="Carlito"/>
              </a:rPr>
              <a:t>fragmentation </a:t>
            </a:r>
            <a:r>
              <a:rPr sz="2200" dirty="0">
                <a:latin typeface="Carlito"/>
                <a:cs typeface="Carlito"/>
              </a:rPr>
              <a:t>= 1 / 2 </a:t>
            </a:r>
            <a:r>
              <a:rPr sz="2200" spc="-10" dirty="0">
                <a:latin typeface="Carlito"/>
                <a:cs typeface="Carlito"/>
              </a:rPr>
              <a:t>frame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size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rlito"/>
                <a:cs typeface="Carlito"/>
              </a:rPr>
              <a:t>So small </a:t>
            </a:r>
            <a:r>
              <a:rPr sz="2200" spc="-10" dirty="0">
                <a:latin typeface="Carlito"/>
                <a:cs typeface="Carlito"/>
              </a:rPr>
              <a:t>frame </a:t>
            </a:r>
            <a:r>
              <a:rPr sz="2200" spc="-15" dirty="0">
                <a:latin typeface="Carlito"/>
                <a:cs typeface="Carlito"/>
              </a:rPr>
              <a:t>sizes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desirable?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rlito"/>
                <a:cs typeface="Carlito"/>
              </a:rPr>
              <a:t>But </a:t>
            </a:r>
            <a:r>
              <a:rPr sz="2200" spc="5" dirty="0">
                <a:latin typeface="Carlito"/>
                <a:cs typeface="Carlito"/>
              </a:rPr>
              <a:t>each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entry </a:t>
            </a:r>
            <a:r>
              <a:rPr sz="2200" spc="-15" dirty="0">
                <a:latin typeface="Carlito"/>
                <a:cs typeface="Carlito"/>
              </a:rPr>
              <a:t>takes </a:t>
            </a:r>
            <a:r>
              <a:rPr sz="2200" spc="10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to</a:t>
            </a:r>
            <a:r>
              <a:rPr sz="2200" spc="-1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track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rlito"/>
                <a:cs typeface="Carlito"/>
              </a:rPr>
              <a:t>Page sizes </a:t>
            </a:r>
            <a:r>
              <a:rPr sz="2200" dirty="0">
                <a:latin typeface="Carlito"/>
                <a:cs typeface="Carlito"/>
              </a:rPr>
              <a:t>growing over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time</a:t>
            </a:r>
            <a:endParaRPr sz="2200">
              <a:latin typeface="Carlito"/>
              <a:cs typeface="Carlito"/>
            </a:endParaRPr>
          </a:p>
          <a:p>
            <a:pPr marL="1155700" lvl="2" indent="-229235">
              <a:lnSpc>
                <a:spcPts val="227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rlito"/>
                <a:cs typeface="Carlito"/>
              </a:rPr>
              <a:t>Solaris </a:t>
            </a:r>
            <a:r>
              <a:rPr sz="1900" dirty="0">
                <a:latin typeface="Carlito"/>
                <a:cs typeface="Carlito"/>
              </a:rPr>
              <a:t>supports </a:t>
            </a:r>
            <a:r>
              <a:rPr sz="1900" spc="-25" dirty="0">
                <a:latin typeface="Carlito"/>
                <a:cs typeface="Carlito"/>
              </a:rPr>
              <a:t>two </a:t>
            </a:r>
            <a:r>
              <a:rPr sz="1900" spc="-10" dirty="0">
                <a:latin typeface="Carlito"/>
                <a:cs typeface="Carlito"/>
              </a:rPr>
              <a:t>page </a:t>
            </a:r>
            <a:r>
              <a:rPr sz="1900" spc="-20" dirty="0">
                <a:latin typeface="Carlito"/>
                <a:cs typeface="Carlito"/>
              </a:rPr>
              <a:t>sizes </a:t>
            </a:r>
            <a:r>
              <a:rPr sz="1900" spc="-5" dirty="0">
                <a:latin typeface="Carlito"/>
                <a:cs typeface="Carlito"/>
              </a:rPr>
              <a:t>– 8 KB </a:t>
            </a:r>
            <a:r>
              <a:rPr sz="1900" dirty="0">
                <a:latin typeface="Carlito"/>
                <a:cs typeface="Carlito"/>
              </a:rPr>
              <a:t>and </a:t>
            </a:r>
            <a:r>
              <a:rPr sz="1900" spc="-5" dirty="0">
                <a:latin typeface="Carlito"/>
                <a:cs typeface="Carlito"/>
              </a:rPr>
              <a:t>4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MB</a:t>
            </a:r>
            <a:endParaRPr sz="1900">
              <a:latin typeface="Carlito"/>
              <a:cs typeface="Carlito"/>
            </a:endParaRPr>
          </a:p>
          <a:p>
            <a:pPr marL="356870" indent="-344805">
              <a:lnSpc>
                <a:spcPts val="299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rlito"/>
                <a:cs typeface="Carlito"/>
              </a:rPr>
              <a:t>Process view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spc="-15" dirty="0">
                <a:latin typeface="Carlito"/>
                <a:cs typeface="Carlito"/>
              </a:rPr>
              <a:t>physical </a:t>
            </a:r>
            <a:r>
              <a:rPr sz="2500" dirty="0">
                <a:latin typeface="Carlito"/>
                <a:cs typeface="Carlito"/>
              </a:rPr>
              <a:t>memory </a:t>
            </a:r>
            <a:r>
              <a:rPr sz="2500" spc="-5" dirty="0">
                <a:latin typeface="Carlito"/>
                <a:cs typeface="Carlito"/>
              </a:rPr>
              <a:t>now very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different</a:t>
            </a:r>
            <a:endParaRPr sz="25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rlito"/>
                <a:cs typeface="Carlito"/>
              </a:rPr>
              <a:t>By implementation process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only access its </a:t>
            </a:r>
            <a:r>
              <a:rPr sz="2500" spc="-10" dirty="0">
                <a:latin typeface="Carlito"/>
                <a:cs typeface="Carlito"/>
              </a:rPr>
              <a:t>own</a:t>
            </a:r>
            <a:r>
              <a:rPr sz="2500" spc="9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memory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158" y="89357"/>
            <a:ext cx="3790442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Free</a:t>
            </a:r>
            <a:r>
              <a:rPr sz="4000" spc="-90" dirty="0"/>
              <a:t> </a:t>
            </a:r>
            <a:r>
              <a:rPr sz="4000" spc="-15" dirty="0"/>
              <a:t>Frames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12060" y="5753201"/>
            <a:ext cx="173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Before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7979" y="5765393"/>
            <a:ext cx="154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751" y="1243583"/>
            <a:ext cx="5903976" cy="423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5458"/>
            <a:ext cx="7696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Implementation </a:t>
            </a:r>
            <a:r>
              <a:rPr sz="4000" dirty="0"/>
              <a:t>of </a:t>
            </a:r>
            <a:r>
              <a:rPr sz="4000" spc="-30" dirty="0"/>
              <a:t>Page</a:t>
            </a:r>
            <a:r>
              <a:rPr sz="4000" spc="-50" dirty="0"/>
              <a:t> </a:t>
            </a:r>
            <a:r>
              <a:rPr sz="4000" spc="-65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2296" y="1091565"/>
            <a:ext cx="6497320" cy="436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20" dirty="0">
                <a:latin typeface="Carlito"/>
                <a:cs typeface="Carlito"/>
              </a:rPr>
              <a:t>Page </a:t>
            </a:r>
            <a:r>
              <a:rPr sz="2500" spc="-10" dirty="0">
                <a:latin typeface="Carlito"/>
                <a:cs typeface="Carlito"/>
              </a:rPr>
              <a:t>table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25" dirty="0">
                <a:latin typeface="Carlito"/>
                <a:cs typeface="Carlito"/>
              </a:rPr>
              <a:t>kept </a:t>
            </a:r>
            <a:r>
              <a:rPr sz="2500" spc="-5" dirty="0">
                <a:latin typeface="Carlito"/>
                <a:cs typeface="Carlito"/>
              </a:rPr>
              <a:t>in main</a:t>
            </a:r>
            <a:r>
              <a:rPr sz="2500" spc="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memory</a:t>
            </a:r>
            <a:endParaRPr sz="2500">
              <a:latin typeface="Carlito"/>
              <a:cs typeface="Carlito"/>
            </a:endParaRPr>
          </a:p>
          <a:p>
            <a:pPr marL="356870" marR="316865" indent="-34480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b="1" spc="-20" dirty="0">
                <a:solidFill>
                  <a:srgbClr val="3366FF"/>
                </a:solidFill>
                <a:latin typeface="Carlito"/>
                <a:cs typeface="Carlito"/>
              </a:rPr>
              <a:t>Page-table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base </a:t>
            </a:r>
            <a:r>
              <a:rPr sz="2500" b="1" spc="-20" dirty="0">
                <a:solidFill>
                  <a:srgbClr val="3366FF"/>
                </a:solidFill>
                <a:latin typeface="Carlito"/>
                <a:cs typeface="Carlito"/>
              </a:rPr>
              <a:t>register </a:t>
            </a:r>
            <a:r>
              <a:rPr sz="2500" spc="-5" dirty="0">
                <a:latin typeface="Carlito"/>
                <a:cs typeface="Carlito"/>
              </a:rPr>
              <a:t>(</a:t>
            </a: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PTBR</a:t>
            </a:r>
            <a:r>
              <a:rPr sz="2500" spc="-5" dirty="0">
                <a:latin typeface="Carlito"/>
                <a:cs typeface="Carlito"/>
              </a:rPr>
              <a:t>) points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page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  <a:p>
            <a:pPr marL="356870" marR="87630" indent="-34480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b="1" spc="-20" dirty="0">
                <a:solidFill>
                  <a:srgbClr val="3366FF"/>
                </a:solidFill>
                <a:latin typeface="Carlito"/>
                <a:cs typeface="Carlito"/>
              </a:rPr>
              <a:t>Page-table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length </a:t>
            </a:r>
            <a:r>
              <a:rPr sz="2500" b="1" spc="-20" dirty="0">
                <a:solidFill>
                  <a:srgbClr val="3366FF"/>
                </a:solidFill>
                <a:latin typeface="Carlito"/>
                <a:cs typeface="Carlito"/>
              </a:rPr>
              <a:t>register </a:t>
            </a:r>
            <a:r>
              <a:rPr sz="2500" dirty="0">
                <a:latin typeface="Carlito"/>
                <a:cs typeface="Carlito"/>
              </a:rPr>
              <a:t>(</a:t>
            </a:r>
            <a:r>
              <a:rPr sz="2500" b="1" dirty="0">
                <a:solidFill>
                  <a:srgbClr val="3366FF"/>
                </a:solidFill>
                <a:latin typeface="Carlito"/>
                <a:cs typeface="Carlito"/>
              </a:rPr>
              <a:t>PTLR</a:t>
            </a:r>
            <a:r>
              <a:rPr sz="2500" dirty="0">
                <a:latin typeface="Carlito"/>
                <a:cs typeface="Carlito"/>
              </a:rPr>
              <a:t>) </a:t>
            </a:r>
            <a:r>
              <a:rPr sz="2500" spc="-10" dirty="0">
                <a:latin typeface="Carlito"/>
                <a:cs typeface="Carlito"/>
              </a:rPr>
              <a:t>indicates </a:t>
            </a:r>
            <a:r>
              <a:rPr sz="2500" spc="-15" dirty="0">
                <a:latin typeface="Carlito"/>
                <a:cs typeface="Carlito"/>
              </a:rPr>
              <a:t>size 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page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  <a:p>
            <a:pPr marL="356870" marR="438784" indent="-344805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rlito"/>
                <a:cs typeface="Carlito"/>
              </a:rPr>
              <a:t>In </a:t>
            </a:r>
            <a:r>
              <a:rPr sz="2500" dirty="0">
                <a:latin typeface="Carlito"/>
                <a:cs typeface="Carlito"/>
              </a:rPr>
              <a:t>this </a:t>
            </a:r>
            <a:r>
              <a:rPr sz="2500" spc="-5" dirty="0">
                <a:latin typeface="Carlito"/>
                <a:cs typeface="Carlito"/>
              </a:rPr>
              <a:t>scheme </a:t>
            </a:r>
            <a:r>
              <a:rPr sz="2500" spc="-10" dirty="0">
                <a:latin typeface="Carlito"/>
                <a:cs typeface="Carlito"/>
              </a:rPr>
              <a:t>every </a:t>
            </a:r>
            <a:r>
              <a:rPr sz="2500" spc="-5" dirty="0">
                <a:latin typeface="Carlito"/>
                <a:cs typeface="Carlito"/>
              </a:rPr>
              <a:t>data/instruction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access  </a:t>
            </a:r>
            <a:r>
              <a:rPr sz="2500" spc="-10" dirty="0">
                <a:latin typeface="Carlito"/>
                <a:cs typeface="Carlito"/>
              </a:rPr>
              <a:t>requires </a:t>
            </a:r>
            <a:r>
              <a:rPr sz="2500" spc="-15" dirty="0">
                <a:latin typeface="Carlito"/>
                <a:cs typeface="Carlito"/>
              </a:rPr>
              <a:t>two </a:t>
            </a:r>
            <a:r>
              <a:rPr sz="2500" spc="-5" dirty="0">
                <a:latin typeface="Carlito"/>
                <a:cs typeface="Carlito"/>
              </a:rPr>
              <a:t>memory</a:t>
            </a:r>
            <a:r>
              <a:rPr sz="2500" spc="4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accesses</a:t>
            </a:r>
            <a:endParaRPr sz="2500">
              <a:latin typeface="Carlito"/>
              <a:cs typeface="Carlito"/>
            </a:endParaRPr>
          </a:p>
          <a:p>
            <a:pPr marL="469265">
              <a:lnSpc>
                <a:spcPts val="2375"/>
              </a:lnSpc>
              <a:spcBef>
                <a:spcPts val="35"/>
              </a:spcBef>
              <a:tabLst>
                <a:tab pos="756285" algn="l"/>
              </a:tabLst>
            </a:pPr>
            <a:r>
              <a:rPr sz="2200" spc="5" dirty="0">
                <a:latin typeface="Arial"/>
                <a:cs typeface="Arial"/>
              </a:rPr>
              <a:t>–	</a:t>
            </a:r>
            <a:r>
              <a:rPr sz="2200" dirty="0">
                <a:latin typeface="Carlito"/>
                <a:cs typeface="Carlito"/>
              </a:rPr>
              <a:t>One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and one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data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/</a:t>
            </a:r>
            <a:endParaRPr sz="2200">
              <a:latin typeface="Carlito"/>
              <a:cs typeface="Carlito"/>
            </a:endParaRPr>
          </a:p>
          <a:p>
            <a:pPr marL="756285">
              <a:lnSpc>
                <a:spcPts val="2370"/>
              </a:lnSpc>
            </a:pPr>
            <a:r>
              <a:rPr sz="2200" dirty="0">
                <a:latin typeface="Carlito"/>
                <a:cs typeface="Carlito"/>
              </a:rPr>
              <a:t>instruction</a:t>
            </a:r>
            <a:endParaRPr sz="2200">
              <a:latin typeface="Carlito"/>
              <a:cs typeface="Carlito"/>
            </a:endParaRPr>
          </a:p>
          <a:p>
            <a:pPr marL="356870" marR="5080" indent="-344805">
              <a:lnSpc>
                <a:spcPct val="80100"/>
              </a:lnSpc>
              <a:spcBef>
                <a:spcPts val="5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5" dirty="0">
                <a:latin typeface="Carlito"/>
                <a:cs typeface="Carlito"/>
              </a:rPr>
              <a:t>two </a:t>
            </a:r>
            <a:r>
              <a:rPr sz="2500" dirty="0">
                <a:latin typeface="Carlito"/>
                <a:cs typeface="Carlito"/>
              </a:rPr>
              <a:t>memory access </a:t>
            </a:r>
            <a:r>
              <a:rPr sz="2500" spc="-10" dirty="0">
                <a:latin typeface="Carlito"/>
                <a:cs typeface="Carlito"/>
              </a:rPr>
              <a:t>problem can </a:t>
            </a:r>
            <a:r>
              <a:rPr sz="2500" spc="-5" dirty="0">
                <a:latin typeface="Carlito"/>
                <a:cs typeface="Carlito"/>
              </a:rPr>
              <a:t>be solved  </a:t>
            </a:r>
            <a:r>
              <a:rPr sz="2500" spc="-15" dirty="0">
                <a:latin typeface="Carlito"/>
                <a:cs typeface="Carlito"/>
              </a:rPr>
              <a:t>by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use of a </a:t>
            </a:r>
            <a:r>
              <a:rPr sz="2500" dirty="0">
                <a:latin typeface="Carlito"/>
                <a:cs typeface="Carlito"/>
              </a:rPr>
              <a:t>special </a:t>
            </a:r>
            <a:r>
              <a:rPr sz="2500" spc="-10" dirty="0">
                <a:latin typeface="Carlito"/>
                <a:cs typeface="Carlito"/>
              </a:rPr>
              <a:t>fast-lookup </a:t>
            </a:r>
            <a:r>
              <a:rPr sz="2500" spc="-15" dirty="0">
                <a:latin typeface="Carlito"/>
                <a:cs typeface="Carlito"/>
              </a:rPr>
              <a:t>hardware  </a:t>
            </a:r>
            <a:r>
              <a:rPr sz="2500" spc="-5" dirty="0">
                <a:latin typeface="Carlito"/>
                <a:cs typeface="Carlito"/>
              </a:rPr>
              <a:t>cache called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associative </a:t>
            </a: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memory </a:t>
            </a:r>
            <a:r>
              <a:rPr sz="2500" spc="-5" dirty="0">
                <a:latin typeface="Carlito"/>
                <a:cs typeface="Carlito"/>
              </a:rPr>
              <a:t>or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translation  </a:t>
            </a: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look-aside </a:t>
            </a:r>
            <a:r>
              <a:rPr sz="2500" b="1" spc="-15" dirty="0">
                <a:solidFill>
                  <a:srgbClr val="3366FF"/>
                </a:solidFill>
                <a:latin typeface="Carlito"/>
                <a:cs typeface="Carlito"/>
              </a:rPr>
              <a:t>buffers</a:t>
            </a:r>
            <a:r>
              <a:rPr sz="2500" b="1" spc="10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(</a:t>
            </a:r>
            <a:r>
              <a:rPr sz="2500" b="1" spc="-5" dirty="0">
                <a:solidFill>
                  <a:srgbClr val="3366FF"/>
                </a:solidFill>
                <a:latin typeface="Carlito"/>
                <a:cs typeface="Carlito"/>
              </a:rPr>
              <a:t>TLBs</a:t>
            </a:r>
            <a:r>
              <a:rPr sz="2500" spc="-5" dirty="0">
                <a:latin typeface="Carlito"/>
                <a:cs typeface="Carlito"/>
              </a:rPr>
              <a:t>)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03708"/>
            <a:ext cx="863981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Implementation </a:t>
            </a:r>
            <a:r>
              <a:rPr sz="4000" dirty="0"/>
              <a:t>of </a:t>
            </a:r>
            <a:r>
              <a:rPr sz="4000" spc="-30" dirty="0"/>
              <a:t>Page </a:t>
            </a:r>
            <a:r>
              <a:rPr sz="4000" spc="-65" dirty="0"/>
              <a:t>Table</a:t>
            </a:r>
            <a:r>
              <a:rPr sz="4000" spc="-105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2296" y="1115948"/>
            <a:ext cx="6752590" cy="436499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6870" marR="5080" indent="-344805">
              <a:lnSpc>
                <a:spcPct val="89900"/>
              </a:lnSpc>
              <a:spcBef>
                <a:spcPts val="43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rlito"/>
                <a:cs typeface="Carlito"/>
              </a:rPr>
              <a:t>Some </a:t>
            </a:r>
            <a:r>
              <a:rPr sz="2700" dirty="0">
                <a:latin typeface="Carlito"/>
                <a:cs typeface="Carlito"/>
              </a:rPr>
              <a:t>TLBs </a:t>
            </a:r>
            <a:r>
              <a:rPr sz="2700" spc="-15" dirty="0">
                <a:latin typeface="Carlito"/>
                <a:cs typeface="Carlito"/>
              </a:rPr>
              <a:t>store </a:t>
            </a:r>
            <a:r>
              <a:rPr sz="2700" b="1" dirty="0">
                <a:solidFill>
                  <a:srgbClr val="3366FF"/>
                </a:solidFill>
                <a:latin typeface="Carlito"/>
                <a:cs typeface="Carlito"/>
              </a:rPr>
              <a:t>address-space </a:t>
            </a:r>
            <a:r>
              <a:rPr sz="2700" b="1" spc="-5" dirty="0">
                <a:solidFill>
                  <a:srgbClr val="3366FF"/>
                </a:solidFill>
                <a:latin typeface="Carlito"/>
                <a:cs typeface="Carlito"/>
              </a:rPr>
              <a:t>identifiers </a:t>
            </a:r>
            <a:r>
              <a:rPr sz="2700" b="1" spc="-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(</a:t>
            </a:r>
            <a:r>
              <a:rPr sz="2700" b="1" spc="-5" dirty="0">
                <a:solidFill>
                  <a:srgbClr val="3366FF"/>
                </a:solidFill>
                <a:latin typeface="Carlito"/>
                <a:cs typeface="Carlito"/>
              </a:rPr>
              <a:t>ASIDs</a:t>
            </a:r>
            <a:r>
              <a:rPr sz="2700" spc="-5" dirty="0">
                <a:latin typeface="Carlito"/>
                <a:cs typeface="Carlito"/>
              </a:rPr>
              <a:t>) </a:t>
            </a:r>
            <a:r>
              <a:rPr sz="2700" spc="5" dirty="0">
                <a:latin typeface="Carlito"/>
                <a:cs typeface="Carlito"/>
              </a:rPr>
              <a:t>in each TLB </a:t>
            </a:r>
            <a:r>
              <a:rPr sz="2700" dirty="0">
                <a:latin typeface="Carlito"/>
                <a:cs typeface="Carlito"/>
              </a:rPr>
              <a:t>entry </a:t>
            </a:r>
            <a:r>
              <a:rPr sz="2700" spc="5" dirty="0">
                <a:latin typeface="Carlito"/>
                <a:cs typeface="Carlito"/>
              </a:rPr>
              <a:t>– </a:t>
            </a:r>
            <a:r>
              <a:rPr sz="2700" dirty="0">
                <a:latin typeface="Carlito"/>
                <a:cs typeface="Carlito"/>
              </a:rPr>
              <a:t>uniquely</a:t>
            </a:r>
            <a:r>
              <a:rPr sz="2700" spc="-19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identifies  </a:t>
            </a:r>
            <a:r>
              <a:rPr sz="2700" dirty="0">
                <a:latin typeface="Carlito"/>
                <a:cs typeface="Carlito"/>
              </a:rPr>
              <a:t>each </a:t>
            </a:r>
            <a:r>
              <a:rPr sz="2700" spc="-5" dirty="0">
                <a:latin typeface="Carlito"/>
                <a:cs typeface="Carlito"/>
              </a:rPr>
              <a:t>process </a:t>
            </a:r>
            <a:r>
              <a:rPr sz="2700" spc="-10" dirty="0">
                <a:latin typeface="Carlito"/>
                <a:cs typeface="Carlito"/>
              </a:rPr>
              <a:t>to provide </a:t>
            </a:r>
            <a:r>
              <a:rPr sz="2700" spc="-5" dirty="0">
                <a:latin typeface="Carlito"/>
                <a:cs typeface="Carlito"/>
              </a:rPr>
              <a:t>address-space  protection </a:t>
            </a:r>
            <a:r>
              <a:rPr sz="2700" spc="-1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that</a:t>
            </a:r>
            <a:r>
              <a:rPr sz="2700" spc="-13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process</a:t>
            </a:r>
            <a:endParaRPr sz="27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Otherwise need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flush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every </a:t>
            </a:r>
            <a:r>
              <a:rPr sz="2400" spc="-20" dirty="0">
                <a:latin typeface="Carlito"/>
                <a:cs typeface="Carlito"/>
              </a:rPr>
              <a:t>context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switch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rlito"/>
                <a:cs typeface="Carlito"/>
              </a:rPr>
              <a:t>TLBs typically small </a:t>
            </a:r>
            <a:r>
              <a:rPr sz="2700" spc="-5" dirty="0">
                <a:latin typeface="Carlito"/>
                <a:cs typeface="Carlito"/>
              </a:rPr>
              <a:t>(64 </a:t>
            </a:r>
            <a:r>
              <a:rPr sz="2700" spc="-10" dirty="0">
                <a:latin typeface="Carlito"/>
                <a:cs typeface="Carlito"/>
              </a:rPr>
              <a:t>to </a:t>
            </a:r>
            <a:r>
              <a:rPr sz="2700" spc="-5" dirty="0">
                <a:latin typeface="Carlito"/>
                <a:cs typeface="Carlito"/>
              </a:rPr>
              <a:t>1,024</a:t>
            </a:r>
            <a:r>
              <a:rPr sz="2700" spc="-14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entries)</a:t>
            </a:r>
            <a:endParaRPr sz="2700">
              <a:latin typeface="Carlito"/>
              <a:cs typeface="Carlito"/>
            </a:endParaRPr>
          </a:p>
          <a:p>
            <a:pPr marL="356870" marR="17780" indent="-344805">
              <a:lnSpc>
                <a:spcPts val="293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rlito"/>
                <a:cs typeface="Carlito"/>
              </a:rPr>
              <a:t>On a TLB </a:t>
            </a:r>
            <a:r>
              <a:rPr sz="2700" dirty="0">
                <a:latin typeface="Carlito"/>
                <a:cs typeface="Carlito"/>
              </a:rPr>
              <a:t>miss, </a:t>
            </a:r>
            <a:r>
              <a:rPr sz="2700" spc="-10" dirty="0">
                <a:latin typeface="Carlito"/>
                <a:cs typeface="Carlito"/>
              </a:rPr>
              <a:t>value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5" dirty="0">
                <a:latin typeface="Carlito"/>
                <a:cs typeface="Carlito"/>
              </a:rPr>
              <a:t>loaded </a:t>
            </a:r>
            <a:r>
              <a:rPr sz="2700" spc="-10" dirty="0">
                <a:latin typeface="Carlito"/>
                <a:cs typeface="Carlito"/>
              </a:rPr>
              <a:t>into </a:t>
            </a:r>
            <a:r>
              <a:rPr sz="2700" spc="5" dirty="0">
                <a:latin typeface="Carlito"/>
                <a:cs typeface="Carlito"/>
              </a:rPr>
              <a:t>the TLB</a:t>
            </a:r>
            <a:r>
              <a:rPr sz="2700" spc="-29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for  </a:t>
            </a:r>
            <a:r>
              <a:rPr sz="2700" spc="-20" dirty="0">
                <a:latin typeface="Carlito"/>
                <a:cs typeface="Carlito"/>
              </a:rPr>
              <a:t>faster </a:t>
            </a:r>
            <a:r>
              <a:rPr sz="2700" spc="5" dirty="0">
                <a:latin typeface="Carlito"/>
                <a:cs typeface="Carlito"/>
              </a:rPr>
              <a:t>access </a:t>
            </a:r>
            <a:r>
              <a:rPr sz="2700" spc="-15" dirty="0">
                <a:latin typeface="Carlito"/>
                <a:cs typeface="Carlito"/>
              </a:rPr>
              <a:t>next</a:t>
            </a:r>
            <a:r>
              <a:rPr sz="2700" spc="-114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time</a:t>
            </a:r>
            <a:endParaRPr sz="27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Replacement </a:t>
            </a:r>
            <a:r>
              <a:rPr sz="2400" spc="-5" dirty="0">
                <a:latin typeface="Carlito"/>
                <a:cs typeface="Carlito"/>
              </a:rPr>
              <a:t>policies must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considered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ts val="274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Some entries </a:t>
            </a:r>
            <a:r>
              <a:rPr sz="2400" spc="-1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be </a:t>
            </a:r>
            <a:r>
              <a:rPr sz="2400" b="1" dirty="0">
                <a:solidFill>
                  <a:srgbClr val="3366FF"/>
                </a:solidFill>
                <a:latin typeface="Carlito"/>
                <a:cs typeface="Carlito"/>
              </a:rPr>
              <a:t>wired </a:t>
            </a:r>
            <a:r>
              <a:rPr sz="2400" b="1" spc="5" dirty="0">
                <a:solidFill>
                  <a:srgbClr val="3366FF"/>
                </a:solidFill>
                <a:latin typeface="Carlito"/>
                <a:cs typeface="Carlito"/>
              </a:rPr>
              <a:t>down </a:t>
            </a: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permanent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740"/>
              </a:lnSpc>
            </a:pPr>
            <a:r>
              <a:rPr sz="2400" spc="-20" dirty="0">
                <a:latin typeface="Carlito"/>
                <a:cs typeface="Carlito"/>
              </a:rPr>
              <a:t>fast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access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9733"/>
            <a:ext cx="612749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Base and </a:t>
            </a:r>
            <a:r>
              <a:rPr sz="4000" spc="-5" dirty="0"/>
              <a:t>Limit</a:t>
            </a:r>
            <a:r>
              <a:rPr sz="4000" spc="-125" dirty="0"/>
              <a:t> </a:t>
            </a:r>
            <a:r>
              <a:rPr sz="4000" spc="-30" dirty="0"/>
              <a:t>Registers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30020" y="1004697"/>
            <a:ext cx="6892925" cy="2561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pair </a:t>
            </a:r>
            <a:r>
              <a:rPr sz="3200" spc="-10" dirty="0">
                <a:latin typeface="Carlito"/>
                <a:cs typeface="Carlito"/>
              </a:rPr>
              <a:t>of </a:t>
            </a:r>
            <a:r>
              <a:rPr sz="3200" b="1" spc="-10" dirty="0">
                <a:solidFill>
                  <a:srgbClr val="3366FF"/>
                </a:solidFill>
                <a:latin typeface="Carlito"/>
                <a:cs typeface="Carlito"/>
              </a:rPr>
              <a:t>base </a:t>
            </a:r>
            <a:r>
              <a:rPr sz="3200" spc="-5" dirty="0">
                <a:latin typeface="Carlito"/>
                <a:cs typeface="Carlito"/>
              </a:rPr>
              <a:t>and </a:t>
            </a:r>
            <a:r>
              <a:rPr sz="3200" b="1" spc="-5" dirty="0">
                <a:solidFill>
                  <a:srgbClr val="3366FF"/>
                </a:solidFill>
                <a:latin typeface="Carlito"/>
                <a:cs typeface="Carlito"/>
              </a:rPr>
              <a:t>limit </a:t>
            </a:r>
            <a:r>
              <a:rPr sz="3200" b="1" spc="-30" dirty="0">
                <a:solidFill>
                  <a:srgbClr val="3366FF"/>
                </a:solidFill>
                <a:latin typeface="Carlito"/>
                <a:cs typeface="Carlito"/>
              </a:rPr>
              <a:t>registers </a:t>
            </a:r>
            <a:r>
              <a:rPr sz="3200" spc="-10" dirty="0">
                <a:latin typeface="Carlito"/>
                <a:cs typeface="Carlito"/>
              </a:rPr>
              <a:t>define  </a:t>
            </a:r>
            <a:r>
              <a:rPr sz="3200" spc="-5" dirty="0">
                <a:latin typeface="Carlito"/>
                <a:cs typeface="Carlito"/>
              </a:rPr>
              <a:t>the logical </a:t>
            </a:r>
            <a:r>
              <a:rPr sz="3200" spc="-15" dirty="0">
                <a:latin typeface="Carlito"/>
                <a:cs typeface="Carlito"/>
              </a:rPr>
              <a:t>address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space</a:t>
            </a:r>
            <a:endParaRPr sz="3200">
              <a:latin typeface="Carlito"/>
              <a:cs typeface="Carlito"/>
            </a:endParaRPr>
          </a:p>
          <a:p>
            <a:pPr marL="356870" marR="167640" indent="-34480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CPU </a:t>
            </a:r>
            <a:r>
              <a:rPr sz="3200" spc="-20" dirty="0">
                <a:latin typeface="Carlito"/>
                <a:cs typeface="Carlito"/>
              </a:rPr>
              <a:t>must </a:t>
            </a:r>
            <a:r>
              <a:rPr sz="3200" spc="-5" dirty="0">
                <a:latin typeface="Carlito"/>
                <a:cs typeface="Carlito"/>
              </a:rPr>
              <a:t>check </a:t>
            </a:r>
            <a:r>
              <a:rPr sz="3200" spc="-15" dirty="0">
                <a:latin typeface="Carlito"/>
                <a:cs typeface="Carlito"/>
              </a:rPr>
              <a:t>every </a:t>
            </a:r>
            <a:r>
              <a:rPr sz="3200" spc="-5" dirty="0">
                <a:latin typeface="Carlito"/>
                <a:cs typeface="Carlito"/>
              </a:rPr>
              <a:t>memory access  </a:t>
            </a:r>
            <a:r>
              <a:rPr sz="3200" spc="-20" dirty="0">
                <a:latin typeface="Carlito"/>
                <a:cs typeface="Carlito"/>
              </a:rPr>
              <a:t>generated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user mode </a:t>
            </a:r>
            <a:r>
              <a:rPr sz="3200" spc="-10" dirty="0">
                <a:latin typeface="Carlito"/>
                <a:cs typeface="Carlito"/>
              </a:rPr>
              <a:t>to be </a:t>
            </a:r>
            <a:r>
              <a:rPr sz="3200" spc="-20" dirty="0">
                <a:latin typeface="Carlito"/>
                <a:cs typeface="Carlito"/>
              </a:rPr>
              <a:t>sure </a:t>
            </a:r>
            <a:r>
              <a:rPr sz="3200" dirty="0">
                <a:latin typeface="Carlito"/>
                <a:cs typeface="Carlito"/>
              </a:rPr>
              <a:t>it is  </a:t>
            </a:r>
            <a:r>
              <a:rPr sz="3200" spc="-15" dirty="0">
                <a:latin typeface="Carlito"/>
                <a:cs typeface="Carlito"/>
              </a:rPr>
              <a:t>between </a:t>
            </a:r>
            <a:r>
              <a:rPr sz="3200" spc="-5" dirty="0">
                <a:latin typeface="Carlito"/>
                <a:cs typeface="Carlito"/>
              </a:rPr>
              <a:t>base and </a:t>
            </a:r>
            <a:r>
              <a:rPr sz="3200" dirty="0">
                <a:latin typeface="Carlito"/>
                <a:cs typeface="Carlito"/>
              </a:rPr>
              <a:t>limit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that</a:t>
            </a:r>
            <a:r>
              <a:rPr sz="3200" spc="1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8672" y="3611879"/>
            <a:ext cx="2755392" cy="303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03708"/>
            <a:ext cx="56067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Associative</a:t>
            </a:r>
            <a:r>
              <a:rPr sz="4000" spc="-95" dirty="0"/>
              <a:t> </a:t>
            </a:r>
            <a:r>
              <a:rPr sz="4000" spc="5" dirty="0"/>
              <a:t>Memory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2472" y="1137869"/>
            <a:ext cx="60839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Associative </a:t>
            </a:r>
            <a:r>
              <a:rPr sz="3000" spc="5" dirty="0">
                <a:latin typeface="Carlito"/>
                <a:cs typeface="Carlito"/>
              </a:rPr>
              <a:t>memory </a:t>
            </a:r>
            <a:r>
              <a:rPr sz="3000" dirty="0">
                <a:latin typeface="Carlito"/>
                <a:cs typeface="Carlito"/>
              </a:rPr>
              <a:t>– </a:t>
            </a:r>
            <a:r>
              <a:rPr sz="3000" spc="-10" dirty="0">
                <a:latin typeface="Carlito"/>
                <a:cs typeface="Carlito"/>
              </a:rPr>
              <a:t>parallel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search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" y="3882339"/>
            <a:ext cx="6515734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Address translation </a:t>
            </a:r>
            <a:r>
              <a:rPr sz="3000" dirty="0">
                <a:latin typeface="Carlito"/>
                <a:cs typeface="Carlito"/>
              </a:rPr>
              <a:t>(p,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d)</a:t>
            </a:r>
            <a:endParaRPr sz="3000">
              <a:latin typeface="Carlito"/>
              <a:cs typeface="Carlito"/>
            </a:endParaRPr>
          </a:p>
          <a:p>
            <a:pPr marL="640080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640715" algn="l"/>
              </a:tabLst>
            </a:pPr>
            <a:r>
              <a:rPr sz="2600" spc="-5" dirty="0">
                <a:latin typeface="Carlito"/>
                <a:cs typeface="Carlito"/>
              </a:rPr>
              <a:t>If p is in associative </a:t>
            </a:r>
            <a:r>
              <a:rPr sz="2600" spc="-35" dirty="0">
                <a:latin typeface="Carlito"/>
                <a:cs typeface="Carlito"/>
              </a:rPr>
              <a:t>register, </a:t>
            </a:r>
            <a:r>
              <a:rPr sz="2600" spc="-20" dirty="0">
                <a:latin typeface="Carlito"/>
                <a:cs typeface="Carlito"/>
              </a:rPr>
              <a:t>get </a:t>
            </a:r>
            <a:r>
              <a:rPr sz="2600" spc="-15" dirty="0">
                <a:latin typeface="Carlito"/>
                <a:cs typeface="Carlito"/>
              </a:rPr>
              <a:t>frame </a:t>
            </a:r>
            <a:r>
              <a:rPr sz="2600" spc="-5" dirty="0">
                <a:latin typeface="Carlito"/>
                <a:cs typeface="Carlito"/>
              </a:rPr>
              <a:t>#</a:t>
            </a:r>
            <a:r>
              <a:rPr sz="2600" spc="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out</a:t>
            </a:r>
            <a:endParaRPr sz="2600">
              <a:latin typeface="Carlito"/>
              <a:cs typeface="Carlito"/>
            </a:endParaRPr>
          </a:p>
          <a:p>
            <a:pPr marL="640080" marR="340360" lvl="1" indent="-287020">
              <a:lnSpc>
                <a:spcPct val="80000"/>
              </a:lnSpc>
              <a:spcBef>
                <a:spcPts val="625"/>
              </a:spcBef>
              <a:buFont typeface="Arial"/>
              <a:buChar char="–"/>
              <a:tabLst>
                <a:tab pos="640715" algn="l"/>
              </a:tabLst>
            </a:pPr>
            <a:r>
              <a:rPr sz="2600" dirty="0">
                <a:latin typeface="Carlito"/>
                <a:cs typeface="Carlito"/>
              </a:rPr>
              <a:t>Otherwise </a:t>
            </a:r>
            <a:r>
              <a:rPr sz="2600" spc="-20" dirty="0">
                <a:latin typeface="Carlito"/>
                <a:cs typeface="Carlito"/>
              </a:rPr>
              <a:t>get </a:t>
            </a:r>
            <a:r>
              <a:rPr sz="2600" spc="-15" dirty="0">
                <a:latin typeface="Carlito"/>
                <a:cs typeface="Carlito"/>
              </a:rPr>
              <a:t>frame </a:t>
            </a:r>
            <a:r>
              <a:rPr sz="2600" spc="-5" dirty="0">
                <a:latin typeface="Carlito"/>
                <a:cs typeface="Carlito"/>
              </a:rPr>
              <a:t># </a:t>
            </a:r>
            <a:r>
              <a:rPr sz="2600" spc="-20" dirty="0">
                <a:latin typeface="Carlito"/>
                <a:cs typeface="Carlito"/>
              </a:rPr>
              <a:t>from </a:t>
            </a:r>
            <a:r>
              <a:rPr sz="2600" spc="-10" dirty="0">
                <a:latin typeface="Carlito"/>
                <a:cs typeface="Carlito"/>
              </a:rPr>
              <a:t>page table </a:t>
            </a:r>
            <a:r>
              <a:rPr sz="2600" spc="-5" dirty="0">
                <a:latin typeface="Carlito"/>
                <a:cs typeface="Carlito"/>
              </a:rPr>
              <a:t>in  </a:t>
            </a:r>
            <a:r>
              <a:rPr sz="2600" dirty="0">
                <a:latin typeface="Carlito"/>
                <a:cs typeface="Carlito"/>
              </a:rPr>
              <a:t>memory</a:t>
            </a:r>
            <a:endParaRPr sz="26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16373" y="1709911"/>
          <a:ext cx="2893695" cy="1543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/>
                <a:gridCol w="1447165"/>
              </a:tblGrid>
              <a:tr h="323053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Frame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119583"/>
            <a:ext cx="6363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Paging </a:t>
            </a:r>
            <a:r>
              <a:rPr sz="4000" spc="-20" dirty="0"/>
              <a:t>Hardware </a:t>
            </a:r>
            <a:r>
              <a:rPr sz="4000" spc="5" dirty="0"/>
              <a:t>With</a:t>
            </a:r>
            <a:r>
              <a:rPr sz="4000" spc="-95" dirty="0"/>
              <a:t> </a:t>
            </a:r>
            <a:r>
              <a:rPr sz="4000" dirty="0"/>
              <a:t>TLB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80032" y="1283208"/>
            <a:ext cx="5638800" cy="426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9357"/>
            <a:ext cx="53270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5" dirty="0"/>
              <a:t>Effective </a:t>
            </a:r>
            <a:r>
              <a:rPr sz="4000" spc="5" dirty="0"/>
              <a:t>Access</a:t>
            </a:r>
            <a:r>
              <a:rPr sz="4000" spc="-120" dirty="0"/>
              <a:t> </a:t>
            </a:r>
            <a:r>
              <a:rPr sz="4000" spc="-10" dirty="0"/>
              <a:t>Time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6797" y="1013917"/>
            <a:ext cx="7532370" cy="4705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525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Associative </a:t>
            </a:r>
            <a:r>
              <a:rPr sz="2200" dirty="0">
                <a:latin typeface="Carlito"/>
                <a:cs typeface="Carlito"/>
              </a:rPr>
              <a:t>Lookup </a:t>
            </a:r>
            <a:r>
              <a:rPr sz="2200" spc="5" dirty="0">
                <a:latin typeface="Carlito"/>
                <a:cs typeface="Carlito"/>
              </a:rPr>
              <a:t>=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rlito"/>
                <a:cs typeface="Carlito"/>
              </a:rPr>
              <a:t>time</a:t>
            </a:r>
            <a:r>
              <a:rPr sz="2200" spc="-1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unit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15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&lt; 10% of </a:t>
            </a:r>
            <a:r>
              <a:rPr sz="2000" spc="-10" dirty="0">
                <a:latin typeface="Carlito"/>
                <a:cs typeface="Carlito"/>
              </a:rPr>
              <a:t>memory access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39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Hit </a:t>
            </a:r>
            <a:r>
              <a:rPr sz="2200" spc="-15" dirty="0">
                <a:latin typeface="Carlito"/>
                <a:cs typeface="Carlito"/>
              </a:rPr>
              <a:t>ratio </a:t>
            </a:r>
            <a:r>
              <a:rPr sz="2200" spc="5" dirty="0">
                <a:latin typeface="Carlito"/>
                <a:cs typeface="Carlito"/>
              </a:rPr>
              <a:t>=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5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  <a:p>
            <a:pPr marL="756285" lvl="1" indent="-287020">
              <a:lnSpc>
                <a:spcPts val="192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Hit </a:t>
            </a:r>
            <a:r>
              <a:rPr sz="2000" spc="-20" dirty="0">
                <a:latin typeface="Carlito"/>
                <a:cs typeface="Carlito"/>
              </a:rPr>
              <a:t>ratio </a:t>
            </a:r>
            <a:r>
              <a:rPr sz="2000" spc="-5" dirty="0">
                <a:latin typeface="Carlito"/>
                <a:cs typeface="Carlito"/>
              </a:rPr>
              <a:t>– </a:t>
            </a:r>
            <a:r>
              <a:rPr sz="2000" spc="-15" dirty="0">
                <a:latin typeface="Carlito"/>
                <a:cs typeface="Carlito"/>
              </a:rPr>
              <a:t>percentage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times that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page number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found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3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1680"/>
              </a:lnSpc>
            </a:pPr>
            <a:r>
              <a:rPr sz="2000" spc="-10" dirty="0">
                <a:latin typeface="Carlito"/>
                <a:cs typeface="Carlito"/>
              </a:rPr>
              <a:t>associative </a:t>
            </a:r>
            <a:r>
              <a:rPr sz="2000" spc="-15" dirty="0">
                <a:latin typeface="Carlito"/>
                <a:cs typeface="Carlito"/>
              </a:rPr>
              <a:t>registers; </a:t>
            </a:r>
            <a:r>
              <a:rPr sz="2000" spc="-20" dirty="0">
                <a:latin typeface="Carlito"/>
                <a:cs typeface="Carlito"/>
              </a:rPr>
              <a:t>ratio </a:t>
            </a:r>
            <a:r>
              <a:rPr sz="2000" spc="-15" dirty="0">
                <a:latin typeface="Carlito"/>
                <a:cs typeface="Carlito"/>
              </a:rPr>
              <a:t>related to </a:t>
            </a:r>
            <a:r>
              <a:rPr sz="2000" spc="-5" dirty="0">
                <a:latin typeface="Carlito"/>
                <a:cs typeface="Carlito"/>
              </a:rPr>
              <a:t>number of</a:t>
            </a:r>
            <a:r>
              <a:rPr sz="2000" spc="2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associative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1905"/>
              </a:lnSpc>
            </a:pPr>
            <a:r>
              <a:rPr sz="2000" spc="-20" dirty="0">
                <a:latin typeface="Carlito"/>
                <a:cs typeface="Carlito"/>
              </a:rPr>
              <a:t>registers</a:t>
            </a:r>
            <a:endParaRPr sz="2000">
              <a:latin typeface="Carlito"/>
              <a:cs typeface="Carlito"/>
            </a:endParaRPr>
          </a:p>
          <a:p>
            <a:pPr marL="356870" marR="231140" indent="-344805">
              <a:lnSpc>
                <a:spcPct val="70000"/>
              </a:lnSpc>
              <a:spcBef>
                <a:spcPts val="6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Consider </a:t>
            </a:r>
            <a:r>
              <a:rPr sz="2200" spc="5" dirty="0">
                <a:latin typeface="Symbol"/>
                <a:cs typeface="Symbol"/>
              </a:rPr>
              <a:t>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5" dirty="0">
                <a:latin typeface="Carlito"/>
                <a:cs typeface="Carlito"/>
              </a:rPr>
              <a:t>80%,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rlito"/>
                <a:cs typeface="Carlito"/>
              </a:rPr>
              <a:t>= 20ns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5" dirty="0">
                <a:latin typeface="Carlito"/>
                <a:cs typeface="Carlito"/>
              </a:rPr>
              <a:t>TLB </a:t>
            </a:r>
            <a:r>
              <a:rPr sz="2200" spc="-5" dirty="0">
                <a:latin typeface="Carlito"/>
                <a:cs typeface="Carlito"/>
              </a:rPr>
              <a:t>search, </a:t>
            </a:r>
            <a:r>
              <a:rPr sz="2200" dirty="0">
                <a:latin typeface="Carlito"/>
                <a:cs typeface="Carlito"/>
              </a:rPr>
              <a:t>100ns </a:t>
            </a:r>
            <a:r>
              <a:rPr sz="2200" spc="-15" dirty="0">
                <a:latin typeface="Carlito"/>
                <a:cs typeface="Carlito"/>
              </a:rPr>
              <a:t>for</a:t>
            </a:r>
            <a:r>
              <a:rPr sz="2200" spc="-29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  </a:t>
            </a:r>
            <a:r>
              <a:rPr sz="2200" dirty="0">
                <a:latin typeface="Carlito"/>
                <a:cs typeface="Carlito"/>
              </a:rPr>
              <a:t>access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24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Effective </a:t>
            </a:r>
            <a:r>
              <a:rPr sz="2200" b="1" spc="5" dirty="0">
                <a:solidFill>
                  <a:srgbClr val="3366FF"/>
                </a:solidFill>
                <a:latin typeface="Carlito"/>
                <a:cs typeface="Carlito"/>
              </a:rPr>
              <a:t>Access Time</a:t>
            </a:r>
            <a:r>
              <a:rPr sz="2200" b="1" spc="-8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(</a:t>
            </a:r>
            <a:r>
              <a:rPr sz="2200" b="1" spc="-35" dirty="0">
                <a:solidFill>
                  <a:srgbClr val="3366FF"/>
                </a:solidFill>
                <a:latin typeface="Carlito"/>
                <a:cs typeface="Carlito"/>
              </a:rPr>
              <a:t>EAT</a:t>
            </a:r>
            <a:r>
              <a:rPr sz="2200" spc="-35" dirty="0"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 marL="2076450">
              <a:lnSpc>
                <a:spcPts val="2375"/>
              </a:lnSpc>
            </a:pPr>
            <a:r>
              <a:rPr sz="2200" spc="-65" dirty="0">
                <a:latin typeface="Carlito"/>
                <a:cs typeface="Carlito"/>
              </a:rPr>
              <a:t>EAT </a:t>
            </a:r>
            <a:r>
              <a:rPr sz="2200" dirty="0">
                <a:latin typeface="Carlito"/>
                <a:cs typeface="Carlito"/>
              </a:rPr>
              <a:t>= (1 + 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Carlito"/>
                <a:cs typeface="Carlito"/>
              </a:rPr>
              <a:t>) </a:t>
            </a:r>
            <a:r>
              <a:rPr sz="2200" spc="5" dirty="0">
                <a:latin typeface="Symbol"/>
                <a:cs typeface="Symbol"/>
              </a:rPr>
              <a:t>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rlito"/>
                <a:cs typeface="Carlito"/>
              </a:rPr>
              <a:t>+ (2 + 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Carlito"/>
                <a:cs typeface="Carlito"/>
              </a:rPr>
              <a:t>)(1 </a:t>
            </a:r>
            <a:r>
              <a:rPr sz="2200" dirty="0">
                <a:latin typeface="Carlito"/>
                <a:cs typeface="Carlito"/>
              </a:rPr>
              <a:t>–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Symbol"/>
                <a:cs typeface="Symbol"/>
              </a:rPr>
              <a:t></a:t>
            </a:r>
            <a:r>
              <a:rPr sz="2200" spc="-10" dirty="0"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 marL="2579370">
              <a:lnSpc>
                <a:spcPts val="2375"/>
              </a:lnSpc>
            </a:pPr>
            <a:r>
              <a:rPr sz="2200" spc="5" dirty="0">
                <a:latin typeface="Carlito"/>
                <a:cs typeface="Carlito"/>
              </a:rPr>
              <a:t>= 2 +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rlito"/>
                <a:cs typeface="Carlito"/>
              </a:rPr>
              <a:t>–</a:t>
            </a:r>
            <a:r>
              <a:rPr sz="2200" spc="-95" dirty="0">
                <a:latin typeface="Carlito"/>
                <a:cs typeface="Carlito"/>
              </a:rPr>
              <a:t> </a:t>
            </a:r>
            <a:r>
              <a:rPr sz="2200" spc="5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  <a:p>
            <a:pPr marL="421005" indent="-408940">
              <a:lnSpc>
                <a:spcPts val="2115"/>
              </a:lnSpc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z="2200" spc="-5" dirty="0">
                <a:latin typeface="Carlito"/>
                <a:cs typeface="Carlito"/>
              </a:rPr>
              <a:t>Consider </a:t>
            </a:r>
            <a:r>
              <a:rPr sz="2200" spc="5" dirty="0">
                <a:latin typeface="Symbol"/>
                <a:cs typeface="Symbol"/>
              </a:rPr>
              <a:t>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rlito"/>
                <a:cs typeface="Carlito"/>
              </a:rPr>
              <a:t>= </a:t>
            </a:r>
            <a:r>
              <a:rPr sz="2200" spc="5" dirty="0">
                <a:latin typeface="Carlito"/>
                <a:cs typeface="Carlito"/>
              </a:rPr>
              <a:t>80%,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rlito"/>
                <a:cs typeface="Carlito"/>
              </a:rPr>
              <a:t>= 20ns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5" dirty="0">
                <a:latin typeface="Carlito"/>
                <a:cs typeface="Carlito"/>
              </a:rPr>
              <a:t>TLB </a:t>
            </a:r>
            <a:r>
              <a:rPr sz="2200" spc="-5" dirty="0">
                <a:latin typeface="Carlito"/>
                <a:cs typeface="Carlito"/>
              </a:rPr>
              <a:t>search, </a:t>
            </a:r>
            <a:r>
              <a:rPr sz="2200" dirty="0">
                <a:latin typeface="Carlito"/>
                <a:cs typeface="Carlito"/>
              </a:rPr>
              <a:t>100ns </a:t>
            </a:r>
            <a:r>
              <a:rPr sz="2200" spc="-15" dirty="0">
                <a:latin typeface="Carlito"/>
                <a:cs typeface="Carlito"/>
              </a:rPr>
              <a:t>for</a:t>
            </a:r>
            <a:r>
              <a:rPr sz="2200" spc="-29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130"/>
              </a:lnSpc>
            </a:pPr>
            <a:r>
              <a:rPr sz="2200" dirty="0">
                <a:latin typeface="Carlito"/>
                <a:cs typeface="Carlito"/>
              </a:rPr>
              <a:t>access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ts val="2150"/>
              </a:lnSpc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70" dirty="0">
                <a:latin typeface="Carlito"/>
                <a:cs typeface="Carlito"/>
              </a:rPr>
              <a:t>EAT </a:t>
            </a:r>
            <a:r>
              <a:rPr sz="2000" spc="-5" dirty="0">
                <a:latin typeface="Carlito"/>
                <a:cs typeface="Carlito"/>
              </a:rPr>
              <a:t>= 0.80 x 100 + 0.20 x 200 =</a:t>
            </a:r>
            <a:r>
              <a:rPr sz="2000" spc="1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120ns</a:t>
            </a:r>
            <a:endParaRPr sz="2000">
              <a:latin typeface="Carlito"/>
              <a:cs typeface="Carlito"/>
            </a:endParaRPr>
          </a:p>
          <a:p>
            <a:pPr marL="356870" marR="344805" indent="-344805">
              <a:lnSpc>
                <a:spcPct val="70000"/>
              </a:lnSpc>
              <a:spcBef>
                <a:spcPts val="655"/>
              </a:spcBef>
              <a:buFont typeface="Arial"/>
              <a:buChar char="•"/>
              <a:tabLst>
                <a:tab pos="356870" algn="l"/>
                <a:tab pos="357505" algn="l"/>
                <a:tab pos="4335780" algn="l"/>
              </a:tabLst>
            </a:pPr>
            <a:r>
              <a:rPr sz="2200" dirty="0">
                <a:latin typeface="Carlito"/>
                <a:cs typeface="Carlito"/>
              </a:rPr>
              <a:t>Consider more </a:t>
            </a:r>
            <a:r>
              <a:rPr sz="2200" spc="-5" dirty="0">
                <a:latin typeface="Carlito"/>
                <a:cs typeface="Carlito"/>
              </a:rPr>
              <a:t>realistic </a:t>
            </a:r>
            <a:r>
              <a:rPr sz="2200" dirty="0">
                <a:latin typeface="Carlito"/>
                <a:cs typeface="Carlito"/>
              </a:rPr>
              <a:t>hit</a:t>
            </a:r>
            <a:r>
              <a:rPr sz="2200" spc="-10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ratio </a:t>
            </a:r>
            <a:r>
              <a:rPr sz="2200" dirty="0">
                <a:latin typeface="Carlito"/>
                <a:cs typeface="Carlito"/>
              </a:rPr>
              <a:t>-&gt;	</a:t>
            </a:r>
            <a:r>
              <a:rPr sz="2200" spc="5" dirty="0">
                <a:latin typeface="Symbol"/>
                <a:cs typeface="Symbol"/>
              </a:rPr>
              <a:t>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rlito"/>
                <a:cs typeface="Carlito"/>
              </a:rPr>
              <a:t>= 99%, </a:t>
            </a:r>
            <a:r>
              <a:rPr sz="2200" dirty="0">
                <a:latin typeface="Symbol"/>
                <a:cs typeface="Symbol"/>
              </a:rPr>
              <a:t>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rlito"/>
                <a:cs typeface="Carlito"/>
              </a:rPr>
              <a:t>= </a:t>
            </a:r>
            <a:r>
              <a:rPr sz="2200" dirty="0">
                <a:latin typeface="Carlito"/>
                <a:cs typeface="Carlito"/>
              </a:rPr>
              <a:t>20ns </a:t>
            </a:r>
            <a:r>
              <a:rPr sz="2200" spc="-15" dirty="0">
                <a:latin typeface="Carlito"/>
                <a:cs typeface="Carlito"/>
              </a:rPr>
              <a:t>for</a:t>
            </a:r>
            <a:r>
              <a:rPr sz="2200" spc="-310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TLB  </a:t>
            </a:r>
            <a:r>
              <a:rPr sz="2200" spc="-5" dirty="0">
                <a:latin typeface="Carlito"/>
                <a:cs typeface="Carlito"/>
              </a:rPr>
              <a:t>search, </a:t>
            </a:r>
            <a:r>
              <a:rPr sz="2200" dirty="0">
                <a:latin typeface="Carlito"/>
                <a:cs typeface="Carlito"/>
              </a:rPr>
              <a:t>100ns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5" dirty="0">
                <a:latin typeface="Carlito"/>
                <a:cs typeface="Carlito"/>
              </a:rPr>
              <a:t>memory</a:t>
            </a:r>
            <a:r>
              <a:rPr sz="2200" spc="-1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access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ts val="2170"/>
              </a:lnSpc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70" dirty="0">
                <a:latin typeface="Carlito"/>
                <a:cs typeface="Carlito"/>
              </a:rPr>
              <a:t>EAT </a:t>
            </a:r>
            <a:r>
              <a:rPr sz="2000" spc="-5" dirty="0">
                <a:latin typeface="Carlito"/>
                <a:cs typeface="Carlito"/>
              </a:rPr>
              <a:t>= 0.99 x 100 + 0.01 x 200 =</a:t>
            </a:r>
            <a:r>
              <a:rPr sz="2000" spc="1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101ns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19583"/>
            <a:ext cx="5617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</a:t>
            </a:r>
            <a:r>
              <a:rPr sz="4000" spc="-50" dirty="0"/>
              <a:t> </a:t>
            </a:r>
            <a:r>
              <a:rPr sz="4000" spc="-15" dirty="0"/>
              <a:t>Protection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2296" y="1111757"/>
            <a:ext cx="6757670" cy="378967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5" dirty="0">
                <a:latin typeface="Carlito"/>
                <a:cs typeface="Carlito"/>
              </a:rPr>
              <a:t>protection implemented by </a:t>
            </a:r>
            <a:r>
              <a:rPr sz="2200" dirty="0">
                <a:latin typeface="Carlito"/>
                <a:cs typeface="Carlito"/>
              </a:rPr>
              <a:t>associating  </a:t>
            </a:r>
            <a:r>
              <a:rPr sz="2200" spc="-5" dirty="0">
                <a:latin typeface="Carlito"/>
                <a:cs typeface="Carlito"/>
              </a:rPr>
              <a:t>protection </a:t>
            </a:r>
            <a:r>
              <a:rPr sz="2200" dirty="0">
                <a:latin typeface="Carlito"/>
                <a:cs typeface="Carlito"/>
              </a:rPr>
              <a:t>bit with </a:t>
            </a:r>
            <a:r>
              <a:rPr sz="2200" spc="5" dirty="0">
                <a:latin typeface="Carlito"/>
                <a:cs typeface="Carlito"/>
              </a:rPr>
              <a:t>each </a:t>
            </a:r>
            <a:r>
              <a:rPr sz="2200" spc="-10" dirty="0">
                <a:latin typeface="Carlito"/>
                <a:cs typeface="Carlito"/>
              </a:rPr>
              <a:t>frame to indicate </a:t>
            </a:r>
            <a:r>
              <a:rPr sz="2200" dirty="0">
                <a:latin typeface="Carlito"/>
                <a:cs typeface="Carlito"/>
              </a:rPr>
              <a:t>if </a:t>
            </a:r>
            <a:r>
              <a:rPr sz="2200" spc="-5" dirty="0">
                <a:latin typeface="Carlito"/>
                <a:cs typeface="Carlito"/>
              </a:rPr>
              <a:t>read-only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or  </a:t>
            </a:r>
            <a:r>
              <a:rPr sz="2200" spc="-5" dirty="0">
                <a:latin typeface="Carlito"/>
                <a:cs typeface="Carlito"/>
              </a:rPr>
              <a:t>read-write </a:t>
            </a:r>
            <a:r>
              <a:rPr sz="2200" dirty="0">
                <a:latin typeface="Carlito"/>
                <a:cs typeface="Carlito"/>
              </a:rPr>
              <a:t>access is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allowed</a:t>
            </a:r>
            <a:endParaRPr sz="2200">
              <a:latin typeface="Carlito"/>
              <a:cs typeface="Carlito"/>
            </a:endParaRPr>
          </a:p>
          <a:p>
            <a:pPr marL="756285" lvl="1" indent="-287655">
              <a:lnSpc>
                <a:spcPts val="216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add </a:t>
            </a:r>
            <a:r>
              <a:rPr sz="2000" spc="-15" dirty="0">
                <a:latin typeface="Carlito"/>
                <a:cs typeface="Carlito"/>
              </a:rPr>
              <a:t>more </a:t>
            </a:r>
            <a:r>
              <a:rPr sz="2000" spc="-5" dirty="0">
                <a:latin typeface="Carlito"/>
                <a:cs typeface="Carlito"/>
              </a:rPr>
              <a:t>bits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indicate page </a:t>
            </a:r>
            <a:r>
              <a:rPr sz="2000" spc="-25" dirty="0">
                <a:latin typeface="Carlito"/>
                <a:cs typeface="Carlito"/>
              </a:rPr>
              <a:t>execute-only,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55"/>
              </a:lnSpc>
            </a:pPr>
            <a:r>
              <a:rPr sz="2000" spc="-15" dirty="0">
                <a:latin typeface="Carlito"/>
                <a:cs typeface="Carlito"/>
              </a:rPr>
              <a:t>so</a:t>
            </a:r>
            <a:r>
              <a:rPr sz="2000" spc="-5" dirty="0">
                <a:latin typeface="Carlito"/>
                <a:cs typeface="Carlito"/>
              </a:rPr>
              <a:t> on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5" dirty="0">
                <a:solidFill>
                  <a:srgbClr val="3366FF"/>
                </a:solidFill>
                <a:latin typeface="Carlito"/>
                <a:cs typeface="Carlito"/>
              </a:rPr>
              <a:t>Valid-invalid </a:t>
            </a:r>
            <a:r>
              <a:rPr sz="2200" dirty="0">
                <a:latin typeface="Carlito"/>
                <a:cs typeface="Carlito"/>
              </a:rPr>
              <a:t>bit </a:t>
            </a:r>
            <a:r>
              <a:rPr sz="2200" spc="-10" dirty="0">
                <a:latin typeface="Carlito"/>
                <a:cs typeface="Carlito"/>
              </a:rPr>
              <a:t>attached to </a:t>
            </a:r>
            <a:r>
              <a:rPr sz="2200" spc="5" dirty="0">
                <a:latin typeface="Carlito"/>
                <a:cs typeface="Carlito"/>
              </a:rPr>
              <a:t>each </a:t>
            </a:r>
            <a:r>
              <a:rPr sz="2200" spc="-5" dirty="0">
                <a:latin typeface="Carlito"/>
                <a:cs typeface="Carlito"/>
              </a:rPr>
              <a:t>entry </a:t>
            </a:r>
            <a:r>
              <a:rPr sz="2200" dirty="0">
                <a:latin typeface="Carlito"/>
                <a:cs typeface="Carlito"/>
              </a:rPr>
              <a:t>in the</a:t>
            </a:r>
            <a:r>
              <a:rPr sz="2200" spc="-1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page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table:</a:t>
            </a:r>
            <a:endParaRPr sz="2200">
              <a:latin typeface="Carlito"/>
              <a:cs typeface="Carlito"/>
            </a:endParaRPr>
          </a:p>
          <a:p>
            <a:pPr marL="756285" lvl="1" indent="-287655">
              <a:lnSpc>
                <a:spcPts val="216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95" dirty="0">
                <a:latin typeface="AoyagiKouzanFontT"/>
                <a:cs typeface="AoyagiKouzanFontT"/>
              </a:rPr>
              <a:t>“</a:t>
            </a:r>
            <a:r>
              <a:rPr sz="2000" spc="-295" dirty="0">
                <a:latin typeface="Carlito"/>
                <a:cs typeface="Carlito"/>
              </a:rPr>
              <a:t>valid</a:t>
            </a:r>
            <a:r>
              <a:rPr sz="2000" spc="-295" dirty="0">
                <a:latin typeface="AoyagiKouzanFontT"/>
                <a:cs typeface="AoyagiKouzanFontT"/>
              </a:rPr>
              <a:t>” </a:t>
            </a:r>
            <a:r>
              <a:rPr sz="2000" spc="-10" dirty="0">
                <a:latin typeface="Carlito"/>
                <a:cs typeface="Carlito"/>
              </a:rPr>
              <a:t>indicates that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associated page </a:t>
            </a:r>
            <a:r>
              <a:rPr sz="2000" spc="-5" dirty="0">
                <a:latin typeface="Carlito"/>
                <a:cs typeface="Carlito"/>
              </a:rPr>
              <a:t>is in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R="353060" algn="r">
              <a:lnSpc>
                <a:spcPts val="2160"/>
              </a:lnSpc>
            </a:pPr>
            <a:r>
              <a:rPr sz="2000" spc="-140" dirty="0">
                <a:latin typeface="Carlito"/>
                <a:cs typeface="Carlito"/>
              </a:rPr>
              <a:t>process</a:t>
            </a:r>
            <a:r>
              <a:rPr sz="2000" spc="-140" dirty="0">
                <a:latin typeface="AoyagiKouzanFontT"/>
                <a:cs typeface="AoyagiKouzanFontT"/>
              </a:rPr>
              <a:t>’ </a:t>
            </a:r>
            <a:r>
              <a:rPr sz="2000" spc="-10" dirty="0">
                <a:latin typeface="Carlito"/>
                <a:cs typeface="Carlito"/>
              </a:rPr>
              <a:t>logical address space,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thus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legal</a:t>
            </a:r>
            <a:r>
              <a:rPr sz="2000" spc="-1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286385" marR="405765" lvl="1" indent="-286385" algn="r">
              <a:lnSpc>
                <a:spcPts val="2160"/>
              </a:lnSpc>
              <a:buFont typeface="Arial"/>
              <a:buChar char="–"/>
              <a:tabLst>
                <a:tab pos="286385" algn="l"/>
                <a:tab pos="756920" algn="l"/>
              </a:tabLst>
            </a:pPr>
            <a:r>
              <a:rPr sz="2000" spc="-229" dirty="0">
                <a:latin typeface="AoyagiKouzanFontT"/>
                <a:cs typeface="AoyagiKouzanFontT"/>
              </a:rPr>
              <a:t>“</a:t>
            </a:r>
            <a:r>
              <a:rPr sz="2000" spc="-229" dirty="0">
                <a:latin typeface="Carlito"/>
                <a:cs typeface="Carlito"/>
              </a:rPr>
              <a:t>invalid</a:t>
            </a:r>
            <a:r>
              <a:rPr sz="2000" spc="-229" dirty="0">
                <a:latin typeface="AoyagiKouzanFontT"/>
                <a:cs typeface="AoyagiKouzanFontT"/>
              </a:rPr>
              <a:t>” </a:t>
            </a:r>
            <a:r>
              <a:rPr sz="2000" spc="-15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page </a:t>
            </a:r>
            <a:r>
              <a:rPr sz="2000" spc="-5" dirty="0">
                <a:latin typeface="Carlito"/>
                <a:cs typeface="Carlito"/>
              </a:rPr>
              <a:t>is not in the</a:t>
            </a:r>
            <a:r>
              <a:rPr sz="2000" spc="-200" dirty="0">
                <a:latin typeface="Carlito"/>
                <a:cs typeface="Carlito"/>
              </a:rPr>
              <a:t> </a:t>
            </a:r>
            <a:r>
              <a:rPr sz="2000" spc="-135" dirty="0">
                <a:latin typeface="Carlito"/>
                <a:cs typeface="Carlito"/>
              </a:rPr>
              <a:t>process</a:t>
            </a:r>
            <a:r>
              <a:rPr sz="2000" spc="-135" dirty="0">
                <a:latin typeface="AoyagiKouzanFontT"/>
                <a:cs typeface="AoyagiKouzanFontT"/>
              </a:rPr>
              <a:t>’</a:t>
            </a:r>
            <a:endParaRPr sz="2000">
              <a:latin typeface="AoyagiKouzanFontT"/>
              <a:cs typeface="AoyagiKouzanFontT"/>
            </a:endParaRPr>
          </a:p>
          <a:p>
            <a:pPr marL="756285">
              <a:lnSpc>
                <a:spcPts val="2160"/>
              </a:lnSpc>
            </a:pPr>
            <a:r>
              <a:rPr sz="2000" spc="-10" dirty="0">
                <a:latin typeface="Carlito"/>
                <a:cs typeface="Carlito"/>
              </a:rPr>
              <a:t>logical address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space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ts val="2395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Or use </a:t>
            </a:r>
            <a:r>
              <a:rPr sz="2000" b="1" spc="-10" dirty="0">
                <a:solidFill>
                  <a:srgbClr val="3366FF"/>
                </a:solidFill>
                <a:latin typeface="Carlito"/>
                <a:cs typeface="Carlito"/>
              </a:rPr>
              <a:t>page-table </a:t>
            </a:r>
            <a:r>
              <a:rPr sz="2000" b="1" spc="-15" dirty="0">
                <a:solidFill>
                  <a:srgbClr val="3366FF"/>
                </a:solidFill>
                <a:latin typeface="Carlito"/>
                <a:cs typeface="Carlito"/>
              </a:rPr>
              <a:t>length register</a:t>
            </a:r>
            <a:r>
              <a:rPr sz="2000" b="1" spc="170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</a:t>
            </a:r>
            <a:r>
              <a:rPr sz="2000" b="1" spc="-10" dirty="0">
                <a:solidFill>
                  <a:srgbClr val="3366FF"/>
                </a:solidFill>
                <a:latin typeface="Carlito"/>
                <a:cs typeface="Carlito"/>
              </a:rPr>
              <a:t>PTLR</a:t>
            </a:r>
            <a:r>
              <a:rPr sz="2000" spc="-1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63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20" dirty="0">
                <a:latin typeface="Carlito"/>
                <a:cs typeface="Carlito"/>
              </a:rPr>
              <a:t>Any </a:t>
            </a:r>
            <a:r>
              <a:rPr sz="2200" dirty="0">
                <a:latin typeface="Carlito"/>
                <a:cs typeface="Carlito"/>
              </a:rPr>
              <a:t>violations </a:t>
            </a:r>
            <a:r>
              <a:rPr sz="2200" spc="-5" dirty="0">
                <a:latin typeface="Carlito"/>
                <a:cs typeface="Carlito"/>
              </a:rPr>
              <a:t>result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trap to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kernel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1" y="12573"/>
            <a:ext cx="70605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 dirty="0"/>
              <a:t>Valid </a:t>
            </a:r>
            <a:r>
              <a:rPr sz="2800" spc="-5" dirty="0"/>
              <a:t>(v) </a:t>
            </a:r>
            <a:r>
              <a:rPr sz="2800" spc="10" dirty="0"/>
              <a:t>or </a:t>
            </a:r>
            <a:r>
              <a:rPr sz="2800" spc="-15" dirty="0"/>
              <a:t>Invalid </a:t>
            </a:r>
            <a:r>
              <a:rPr sz="2800" spc="-5" dirty="0"/>
              <a:t>(i) </a:t>
            </a:r>
            <a:r>
              <a:rPr sz="2800" dirty="0"/>
              <a:t>Bit </a:t>
            </a:r>
            <a:r>
              <a:rPr sz="2800" spc="-5" dirty="0"/>
              <a:t>In </a:t>
            </a:r>
            <a:r>
              <a:rPr sz="2800" dirty="0"/>
              <a:t>A </a:t>
            </a:r>
            <a:r>
              <a:rPr sz="2800" spc="-25" dirty="0"/>
              <a:t>Page</a:t>
            </a:r>
            <a:r>
              <a:rPr sz="2800" dirty="0"/>
              <a:t> </a:t>
            </a:r>
            <a:r>
              <a:rPr sz="2800" spc="-40" dirty="0"/>
              <a:t>Table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66800" y="1252727"/>
            <a:ext cx="7010400" cy="442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119583"/>
            <a:ext cx="465924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Shared</a:t>
            </a:r>
            <a:r>
              <a:rPr sz="4000" spc="-80" dirty="0"/>
              <a:t> </a:t>
            </a:r>
            <a:r>
              <a:rPr sz="4000" spc="-25" dirty="0"/>
              <a:t>Pages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2296" y="1077594"/>
            <a:ext cx="6614159" cy="4438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-5" dirty="0">
                <a:solidFill>
                  <a:srgbClr val="3366FF"/>
                </a:solidFill>
                <a:latin typeface="Carlito"/>
                <a:cs typeface="Carlito"/>
              </a:rPr>
              <a:t>Shared</a:t>
            </a:r>
            <a:r>
              <a:rPr sz="2700" b="1" spc="-3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700" b="1" spc="-5" dirty="0">
                <a:solidFill>
                  <a:srgbClr val="3366FF"/>
                </a:solidFill>
                <a:latin typeface="Carlito"/>
                <a:cs typeface="Carlito"/>
              </a:rPr>
              <a:t>code</a:t>
            </a:r>
            <a:endParaRPr sz="2700">
              <a:latin typeface="Carlito"/>
              <a:cs typeface="Carlito"/>
            </a:endParaRPr>
          </a:p>
          <a:p>
            <a:pPr marL="756285" marR="80645" lvl="1" indent="-287020">
              <a:lnSpc>
                <a:spcPct val="8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copy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read-only </a:t>
            </a:r>
            <a:r>
              <a:rPr sz="2400" spc="-15" dirty="0">
                <a:latin typeface="Carlito"/>
                <a:cs typeface="Carlito"/>
              </a:rPr>
              <a:t>(</a:t>
            </a:r>
            <a:r>
              <a:rPr sz="2400" b="1" spc="-15" dirty="0">
                <a:solidFill>
                  <a:srgbClr val="3366FF"/>
                </a:solidFill>
                <a:latin typeface="Carlito"/>
                <a:cs typeface="Carlito"/>
              </a:rPr>
              <a:t>reentrant</a:t>
            </a:r>
            <a:r>
              <a:rPr sz="2400" spc="-15" dirty="0">
                <a:latin typeface="Carlito"/>
                <a:cs typeface="Carlito"/>
              </a:rPr>
              <a:t>)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shared  </a:t>
            </a:r>
            <a:r>
              <a:rPr sz="2400" dirty="0">
                <a:latin typeface="Carlito"/>
                <a:cs typeface="Carlito"/>
              </a:rPr>
              <a:t>among </a:t>
            </a: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5" dirty="0">
                <a:latin typeface="Carlito"/>
                <a:cs typeface="Carlito"/>
              </a:rPr>
              <a:t>(i.e., </a:t>
            </a:r>
            <a:r>
              <a:rPr sz="2400" spc="-20" dirty="0">
                <a:latin typeface="Carlito"/>
                <a:cs typeface="Carlito"/>
              </a:rPr>
              <a:t>text </a:t>
            </a:r>
            <a:r>
              <a:rPr sz="2400" spc="-10" dirty="0">
                <a:latin typeface="Carlito"/>
                <a:cs typeface="Carlito"/>
              </a:rPr>
              <a:t>editors, compilers,  </a:t>
            </a:r>
            <a:r>
              <a:rPr sz="2400" spc="-5" dirty="0">
                <a:latin typeface="Carlito"/>
                <a:cs typeface="Carlito"/>
              </a:rPr>
              <a:t>window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systems)</a:t>
            </a:r>
            <a:endParaRPr sz="2400">
              <a:latin typeface="Carlito"/>
              <a:cs typeface="Carlito"/>
            </a:endParaRPr>
          </a:p>
          <a:p>
            <a:pPr marL="756285" marR="391795" lvl="1" indent="-287020">
              <a:lnSpc>
                <a:spcPct val="8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dirty="0">
                <a:latin typeface="Carlito"/>
                <a:cs typeface="Carlito"/>
              </a:rPr>
              <a:t>sharing the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same  </a:t>
            </a:r>
            <a:r>
              <a:rPr sz="2400" spc="-10" dirty="0">
                <a:latin typeface="Carlito"/>
                <a:cs typeface="Carlito"/>
              </a:rPr>
              <a:t>process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space</a:t>
            </a:r>
            <a:endParaRPr sz="2400">
              <a:latin typeface="Carlito"/>
              <a:cs typeface="Carlito"/>
            </a:endParaRPr>
          </a:p>
          <a:p>
            <a:pPr marL="756285" marR="266700" lvl="1" indent="-287020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useful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interprocess communication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  sharing </a:t>
            </a:r>
            <a:r>
              <a:rPr sz="2400" spc="-5" dirty="0">
                <a:latin typeface="Carlito"/>
                <a:cs typeface="Carlito"/>
              </a:rPr>
              <a:t>of read-write pages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allowed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-15" dirty="0">
                <a:solidFill>
                  <a:srgbClr val="3366FF"/>
                </a:solidFill>
                <a:latin typeface="Carlito"/>
                <a:cs typeface="Carlito"/>
              </a:rPr>
              <a:t>Private </a:t>
            </a:r>
            <a:r>
              <a:rPr sz="2700" b="1" spc="-5" dirty="0">
                <a:solidFill>
                  <a:srgbClr val="3366FF"/>
                </a:solidFill>
                <a:latin typeface="Carlito"/>
                <a:cs typeface="Carlito"/>
              </a:rPr>
              <a:t>code </a:t>
            </a:r>
            <a:r>
              <a:rPr sz="2700" b="1" spc="5" dirty="0">
                <a:solidFill>
                  <a:srgbClr val="3366FF"/>
                </a:solidFill>
                <a:latin typeface="Carlito"/>
                <a:cs typeface="Carlito"/>
              </a:rPr>
              <a:t>and</a:t>
            </a:r>
            <a:r>
              <a:rPr sz="2700" b="1" spc="-60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700" b="1" spc="-5" dirty="0">
                <a:solidFill>
                  <a:srgbClr val="3366FF"/>
                </a:solidFill>
                <a:latin typeface="Carlito"/>
                <a:cs typeface="Carlito"/>
              </a:rPr>
              <a:t>data</a:t>
            </a:r>
            <a:endParaRPr sz="270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15" dirty="0">
                <a:latin typeface="Carlito"/>
                <a:cs typeface="Carlito"/>
              </a:rPr>
              <a:t>keeps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copy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756285" marR="247650" lvl="1" indent="-287020">
              <a:lnSpc>
                <a:spcPts val="2300"/>
              </a:lnSpc>
              <a:spcBef>
                <a:spcPts val="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pages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private 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data </a:t>
            </a:r>
            <a:r>
              <a:rPr sz="2400" spc="-15" dirty="0">
                <a:latin typeface="Carlito"/>
                <a:cs typeface="Carlito"/>
              </a:rPr>
              <a:t>can  </a:t>
            </a:r>
            <a:r>
              <a:rPr sz="2400" dirty="0">
                <a:latin typeface="Carlito"/>
                <a:cs typeface="Carlito"/>
              </a:rPr>
              <a:t>appear </a:t>
            </a:r>
            <a:r>
              <a:rPr sz="2400" spc="-10" dirty="0">
                <a:latin typeface="Carlito"/>
                <a:cs typeface="Carlito"/>
              </a:rPr>
              <a:t>anywhere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logical address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space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76" y="135458"/>
            <a:ext cx="531952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Shared </a:t>
            </a:r>
            <a:r>
              <a:rPr sz="4000" spc="-25" dirty="0"/>
              <a:t>Pages</a:t>
            </a:r>
            <a:r>
              <a:rPr sz="4000" spc="-125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12264" y="1106424"/>
            <a:ext cx="4861560" cy="48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19583"/>
            <a:ext cx="643877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Structure </a:t>
            </a:r>
            <a:r>
              <a:rPr sz="4000" dirty="0"/>
              <a:t>of </a:t>
            </a:r>
            <a:r>
              <a:rPr sz="4000" spc="5" dirty="0"/>
              <a:t>the </a:t>
            </a:r>
            <a:r>
              <a:rPr sz="4000" spc="-30" dirty="0"/>
              <a:t>Page</a:t>
            </a:r>
            <a:r>
              <a:rPr sz="4000" spc="-170" dirty="0"/>
              <a:t> </a:t>
            </a:r>
            <a:r>
              <a:rPr sz="4000" spc="-65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3747" y="1086738"/>
            <a:ext cx="6850380" cy="43122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9570" marR="157480" indent="-34480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2500" dirty="0">
                <a:latin typeface="Carlito"/>
                <a:cs typeface="Carlito"/>
              </a:rPr>
              <a:t>Memory </a:t>
            </a:r>
            <a:r>
              <a:rPr sz="2500" spc="-10" dirty="0">
                <a:latin typeface="Carlito"/>
                <a:cs typeface="Carlito"/>
              </a:rPr>
              <a:t>structures </a:t>
            </a:r>
            <a:r>
              <a:rPr sz="2500" spc="-20" dirty="0">
                <a:latin typeface="Carlito"/>
                <a:cs typeface="Carlito"/>
              </a:rPr>
              <a:t>for </a:t>
            </a:r>
            <a:r>
              <a:rPr sz="2500" dirty="0">
                <a:latin typeface="Carlito"/>
                <a:cs typeface="Carlito"/>
              </a:rPr>
              <a:t>paging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20" dirty="0">
                <a:latin typeface="Carlito"/>
                <a:cs typeface="Carlito"/>
              </a:rPr>
              <a:t>get </a:t>
            </a:r>
            <a:r>
              <a:rPr sz="2500" spc="-10" dirty="0">
                <a:latin typeface="Carlito"/>
                <a:cs typeface="Carlito"/>
              </a:rPr>
              <a:t>huge </a:t>
            </a:r>
            <a:r>
              <a:rPr sz="2500" dirty="0">
                <a:latin typeface="Carlito"/>
                <a:cs typeface="Carlito"/>
              </a:rPr>
              <a:t>using  </a:t>
            </a:r>
            <a:r>
              <a:rPr sz="2500" spc="-15" dirty="0">
                <a:latin typeface="Carlito"/>
                <a:cs typeface="Carlito"/>
              </a:rPr>
              <a:t>straight-forward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methods</a:t>
            </a:r>
            <a:endParaRPr sz="2500">
              <a:latin typeface="Carlito"/>
              <a:cs typeface="Carlito"/>
            </a:endParaRPr>
          </a:p>
          <a:p>
            <a:pPr marL="768985" lvl="1" indent="-287020">
              <a:lnSpc>
                <a:spcPts val="2375"/>
              </a:lnSpc>
              <a:spcBef>
                <a:spcPts val="3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2200" dirty="0">
                <a:latin typeface="Carlito"/>
                <a:cs typeface="Carlito"/>
              </a:rPr>
              <a:t>Consider a </a:t>
            </a:r>
            <a:r>
              <a:rPr sz="2200" spc="-5" dirty="0">
                <a:latin typeface="Carlito"/>
                <a:cs typeface="Carlito"/>
              </a:rPr>
              <a:t>32-bit logical address space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5" dirty="0">
                <a:latin typeface="Carlito"/>
                <a:cs typeface="Carlito"/>
              </a:rPr>
              <a:t>on</a:t>
            </a:r>
            <a:r>
              <a:rPr sz="2200" spc="-14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modern</a:t>
            </a:r>
            <a:endParaRPr sz="2200">
              <a:latin typeface="Carlito"/>
              <a:cs typeface="Carlito"/>
            </a:endParaRPr>
          </a:p>
          <a:p>
            <a:pPr marL="768985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computers</a:t>
            </a:r>
            <a:endParaRPr sz="2200">
              <a:latin typeface="Carlito"/>
              <a:cs typeface="Carlito"/>
            </a:endParaRPr>
          </a:p>
          <a:p>
            <a:pPr marL="768985" lvl="1" indent="-287020">
              <a:lnSpc>
                <a:spcPct val="100000"/>
              </a:lnSpc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2200" spc="-15" dirty="0">
                <a:latin typeface="Carlito"/>
                <a:cs typeface="Carlito"/>
              </a:rPr>
              <a:t>Page size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4 KB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(2</a:t>
            </a:r>
            <a:r>
              <a:rPr sz="2175" baseline="24904" dirty="0">
                <a:latin typeface="Carlito"/>
                <a:cs typeface="Carlito"/>
              </a:rPr>
              <a:t>12</a:t>
            </a:r>
            <a:r>
              <a:rPr sz="2200" dirty="0"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 marL="768985" lvl="1" indent="-287020">
              <a:lnSpc>
                <a:spcPct val="100000"/>
              </a:lnSpc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2200" spc="-15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would </a:t>
            </a:r>
            <a:r>
              <a:rPr sz="2200" spc="-15" dirty="0">
                <a:latin typeface="Carlito"/>
                <a:cs typeface="Carlito"/>
              </a:rPr>
              <a:t>have </a:t>
            </a:r>
            <a:r>
              <a:rPr sz="2200" spc="5" dirty="0">
                <a:latin typeface="Carlito"/>
                <a:cs typeface="Carlito"/>
              </a:rPr>
              <a:t>1 million </a:t>
            </a:r>
            <a:r>
              <a:rPr sz="2200" dirty="0">
                <a:latin typeface="Carlito"/>
                <a:cs typeface="Carlito"/>
              </a:rPr>
              <a:t>entries </a:t>
            </a:r>
            <a:r>
              <a:rPr sz="2200" spc="-15" dirty="0">
                <a:latin typeface="Carlito"/>
                <a:cs typeface="Carlito"/>
              </a:rPr>
              <a:t>(2</a:t>
            </a:r>
            <a:r>
              <a:rPr sz="2175" spc="-22" baseline="24904" dirty="0">
                <a:latin typeface="Carlito"/>
                <a:cs typeface="Carlito"/>
              </a:rPr>
              <a:t>32 </a:t>
            </a:r>
            <a:r>
              <a:rPr sz="2200" dirty="0">
                <a:latin typeface="Carlito"/>
                <a:cs typeface="Carlito"/>
              </a:rPr>
              <a:t>/</a:t>
            </a:r>
            <a:r>
              <a:rPr sz="2200" spc="-29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2</a:t>
            </a:r>
            <a:r>
              <a:rPr sz="2175" spc="7" baseline="24904" dirty="0">
                <a:latin typeface="Carlito"/>
                <a:cs typeface="Carlito"/>
              </a:rPr>
              <a:t>12</a:t>
            </a:r>
            <a:r>
              <a:rPr sz="2200" spc="5" dirty="0"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  <a:p>
            <a:pPr marL="768985" lvl="1" indent="-287020">
              <a:lnSpc>
                <a:spcPts val="2375"/>
              </a:lnSpc>
              <a:spcBef>
                <a:spcPts val="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2200" dirty="0">
                <a:latin typeface="Carlito"/>
                <a:cs typeface="Carlito"/>
              </a:rPr>
              <a:t>If </a:t>
            </a:r>
            <a:r>
              <a:rPr sz="2200" spc="5" dirty="0">
                <a:latin typeface="Carlito"/>
                <a:cs typeface="Carlito"/>
              </a:rPr>
              <a:t>each </a:t>
            </a:r>
            <a:r>
              <a:rPr sz="2200" spc="-5" dirty="0">
                <a:latin typeface="Carlito"/>
                <a:cs typeface="Carlito"/>
              </a:rPr>
              <a:t>entry </a:t>
            </a:r>
            <a:r>
              <a:rPr sz="2200" dirty="0">
                <a:latin typeface="Carlito"/>
                <a:cs typeface="Carlito"/>
              </a:rPr>
              <a:t>is 4 </a:t>
            </a:r>
            <a:r>
              <a:rPr sz="2200" spc="-5" dirty="0">
                <a:latin typeface="Carlito"/>
                <a:cs typeface="Carlito"/>
              </a:rPr>
              <a:t>bytes </a:t>
            </a:r>
            <a:r>
              <a:rPr sz="2200" dirty="0">
                <a:latin typeface="Carlito"/>
                <a:cs typeface="Carlito"/>
              </a:rPr>
              <a:t>-&gt; 4 </a:t>
            </a:r>
            <a:r>
              <a:rPr sz="2200" spc="5" dirty="0">
                <a:latin typeface="Carlito"/>
                <a:cs typeface="Carlito"/>
              </a:rPr>
              <a:t>MB of </a:t>
            </a:r>
            <a:r>
              <a:rPr sz="2200" spc="-15" dirty="0">
                <a:latin typeface="Carlito"/>
                <a:cs typeface="Carlito"/>
              </a:rPr>
              <a:t>physical</a:t>
            </a:r>
            <a:r>
              <a:rPr sz="2200" spc="-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address</a:t>
            </a:r>
            <a:endParaRPr sz="2200">
              <a:latin typeface="Carlito"/>
              <a:cs typeface="Carlito"/>
            </a:endParaRPr>
          </a:p>
          <a:p>
            <a:pPr marL="768985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space / </a:t>
            </a:r>
            <a:r>
              <a:rPr sz="2200" spc="10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for page </a:t>
            </a:r>
            <a:r>
              <a:rPr sz="2200" spc="-5" dirty="0">
                <a:latin typeface="Carlito"/>
                <a:cs typeface="Carlito"/>
              </a:rPr>
              <a:t>table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alone</a:t>
            </a:r>
            <a:endParaRPr sz="2200">
              <a:latin typeface="Carlito"/>
              <a:cs typeface="Carlito"/>
            </a:endParaRPr>
          </a:p>
          <a:p>
            <a:pPr marL="1168400" lvl="2" indent="-2292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68400" algn="l"/>
                <a:tab pos="1169035" algn="l"/>
              </a:tabLst>
            </a:pPr>
            <a:r>
              <a:rPr sz="1900" spc="-5" dirty="0">
                <a:latin typeface="Carlito"/>
                <a:cs typeface="Carlito"/>
              </a:rPr>
              <a:t>That amount </a:t>
            </a:r>
            <a:r>
              <a:rPr sz="1900" dirty="0">
                <a:latin typeface="Carlito"/>
                <a:cs typeface="Carlito"/>
              </a:rPr>
              <a:t>of </a:t>
            </a:r>
            <a:r>
              <a:rPr sz="1900" spc="-5" dirty="0">
                <a:latin typeface="Carlito"/>
                <a:cs typeface="Carlito"/>
              </a:rPr>
              <a:t>memory used </a:t>
            </a:r>
            <a:r>
              <a:rPr sz="1900" spc="-25" dirty="0">
                <a:latin typeface="Carlito"/>
                <a:cs typeface="Carlito"/>
              </a:rPr>
              <a:t>to </a:t>
            </a:r>
            <a:r>
              <a:rPr sz="1900" spc="-20" dirty="0">
                <a:latin typeface="Carlito"/>
                <a:cs typeface="Carlito"/>
              </a:rPr>
              <a:t>cost </a:t>
            </a:r>
            <a:r>
              <a:rPr sz="1900" spc="-5" dirty="0">
                <a:latin typeface="Carlito"/>
                <a:cs typeface="Carlito"/>
              </a:rPr>
              <a:t>a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lot</a:t>
            </a:r>
            <a:endParaRPr sz="1900">
              <a:latin typeface="Carlito"/>
              <a:cs typeface="Carlito"/>
            </a:endParaRPr>
          </a:p>
          <a:p>
            <a:pPr marL="1168400" lvl="2" indent="-229235">
              <a:lnSpc>
                <a:spcPts val="2270"/>
              </a:lnSpc>
              <a:buFont typeface="Arial"/>
              <a:buChar char="•"/>
              <a:tabLst>
                <a:tab pos="1168400" algn="l"/>
                <a:tab pos="1169035" algn="l"/>
              </a:tabLst>
            </a:pPr>
            <a:r>
              <a:rPr sz="1900" spc="-195" dirty="0">
                <a:latin typeface="Carlito"/>
                <a:cs typeface="Carlito"/>
              </a:rPr>
              <a:t>Don</a:t>
            </a:r>
            <a:r>
              <a:rPr sz="1900" spc="-195" dirty="0">
                <a:latin typeface="AoyagiKouzanFontT"/>
                <a:cs typeface="AoyagiKouzanFontT"/>
              </a:rPr>
              <a:t>’</a:t>
            </a:r>
            <a:r>
              <a:rPr sz="1900" spc="-195" dirty="0">
                <a:latin typeface="Carlito"/>
                <a:cs typeface="Carlito"/>
              </a:rPr>
              <a:t>t </a:t>
            </a:r>
            <a:r>
              <a:rPr sz="1900" spc="-10" dirty="0">
                <a:latin typeface="Carlito"/>
                <a:cs typeface="Carlito"/>
              </a:rPr>
              <a:t>want </a:t>
            </a:r>
            <a:r>
              <a:rPr sz="1900" spc="-20" dirty="0">
                <a:latin typeface="Carlito"/>
                <a:cs typeface="Carlito"/>
              </a:rPr>
              <a:t>to </a:t>
            </a:r>
            <a:r>
              <a:rPr sz="1900" spc="-15" dirty="0">
                <a:latin typeface="Carlito"/>
                <a:cs typeface="Carlito"/>
              </a:rPr>
              <a:t>allocate </a:t>
            </a:r>
            <a:r>
              <a:rPr sz="1900" spc="-10" dirty="0">
                <a:latin typeface="Carlito"/>
                <a:cs typeface="Carlito"/>
              </a:rPr>
              <a:t>that </a:t>
            </a:r>
            <a:r>
              <a:rPr sz="1900" spc="-5" dirty="0">
                <a:latin typeface="Carlito"/>
                <a:cs typeface="Carlito"/>
              </a:rPr>
              <a:t>contiguously in </a:t>
            </a:r>
            <a:r>
              <a:rPr sz="1900" dirty="0">
                <a:latin typeface="Carlito"/>
                <a:cs typeface="Carlito"/>
              </a:rPr>
              <a:t>main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memory</a:t>
            </a:r>
            <a:endParaRPr sz="1900">
              <a:latin typeface="Carlito"/>
              <a:cs typeface="Carlito"/>
            </a:endParaRPr>
          </a:p>
          <a:p>
            <a:pPr marL="369570" indent="-344805">
              <a:lnSpc>
                <a:spcPts val="2990"/>
              </a:lnSpc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2500" spc="-15" dirty="0">
                <a:latin typeface="Carlito"/>
                <a:cs typeface="Carlito"/>
              </a:rPr>
              <a:t>Hierarchical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Paging</a:t>
            </a:r>
            <a:endParaRPr sz="2500">
              <a:latin typeface="Carlito"/>
              <a:cs typeface="Carlito"/>
            </a:endParaRPr>
          </a:p>
          <a:p>
            <a:pPr marL="369570" indent="-344805">
              <a:lnSpc>
                <a:spcPct val="100000"/>
              </a:lnSpc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2500" spc="-5" dirty="0">
                <a:latin typeface="Carlito"/>
                <a:cs typeface="Carlito"/>
              </a:rPr>
              <a:t>Hashed </a:t>
            </a:r>
            <a:r>
              <a:rPr sz="2500" spc="-20" dirty="0">
                <a:latin typeface="Carlito"/>
                <a:cs typeface="Carlito"/>
              </a:rPr>
              <a:t>Page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35" dirty="0">
                <a:latin typeface="Carlito"/>
                <a:cs typeface="Carlito"/>
              </a:rPr>
              <a:t>Tables</a:t>
            </a:r>
            <a:endParaRPr sz="2500">
              <a:latin typeface="Carlito"/>
              <a:cs typeface="Carlito"/>
            </a:endParaRPr>
          </a:p>
          <a:p>
            <a:pPr marL="369570" indent="-344805">
              <a:lnSpc>
                <a:spcPct val="100000"/>
              </a:lnSpc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2500" spc="-15" dirty="0">
                <a:latin typeface="Carlito"/>
                <a:cs typeface="Carlito"/>
              </a:rPr>
              <a:t>Inverted </a:t>
            </a:r>
            <a:r>
              <a:rPr sz="2500" spc="-20" dirty="0">
                <a:latin typeface="Carlito"/>
                <a:cs typeface="Carlito"/>
              </a:rPr>
              <a:t>Page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35" dirty="0">
                <a:latin typeface="Carlito"/>
                <a:cs typeface="Carlito"/>
              </a:rPr>
              <a:t>Tables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62484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Hierarchical </a:t>
            </a:r>
            <a:r>
              <a:rPr sz="4000" spc="-30" dirty="0"/>
              <a:t>Page</a:t>
            </a:r>
            <a:r>
              <a:rPr sz="4000" spc="-140" dirty="0"/>
              <a:t> </a:t>
            </a:r>
            <a:r>
              <a:rPr sz="4000" spc="-50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2472" y="1198625"/>
            <a:ext cx="5791835" cy="2658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0099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rlito"/>
                <a:cs typeface="Carlito"/>
              </a:rPr>
              <a:t>Break </a:t>
            </a:r>
            <a:r>
              <a:rPr sz="3200" spc="-10" dirty="0">
                <a:latin typeface="Carlito"/>
                <a:cs typeface="Carlito"/>
              </a:rPr>
              <a:t>up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logical </a:t>
            </a:r>
            <a:r>
              <a:rPr sz="3200" spc="-15" dirty="0">
                <a:latin typeface="Carlito"/>
                <a:cs typeface="Carlito"/>
              </a:rPr>
              <a:t>address  </a:t>
            </a:r>
            <a:r>
              <a:rPr sz="3200" spc="-10" dirty="0">
                <a:latin typeface="Carlito"/>
                <a:cs typeface="Carlito"/>
              </a:rPr>
              <a:t>space into </a:t>
            </a:r>
            <a:r>
              <a:rPr sz="3200" spc="-5" dirty="0">
                <a:latin typeface="Carlito"/>
                <a:cs typeface="Carlito"/>
              </a:rPr>
              <a:t>multiple </a:t>
            </a:r>
            <a:r>
              <a:rPr sz="3200" spc="-10" dirty="0">
                <a:latin typeface="Carlito"/>
                <a:cs typeface="Carlito"/>
              </a:rPr>
              <a:t>page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tables</a:t>
            </a:r>
            <a:endParaRPr sz="32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simple technique </a:t>
            </a:r>
            <a:r>
              <a:rPr sz="3200" spc="-5" dirty="0">
                <a:latin typeface="Carlito"/>
                <a:cs typeface="Carlito"/>
              </a:rPr>
              <a:t>is a </a:t>
            </a:r>
            <a:r>
              <a:rPr sz="3200" spc="-10" dirty="0">
                <a:latin typeface="Carlito"/>
                <a:cs typeface="Carlito"/>
              </a:rPr>
              <a:t>two-level  page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</a:t>
            </a:r>
            <a:endParaRPr sz="3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75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then </a:t>
            </a:r>
            <a:r>
              <a:rPr sz="3200" spc="-10" dirty="0">
                <a:latin typeface="Carlito"/>
                <a:cs typeface="Carlito"/>
              </a:rPr>
              <a:t>page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page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3708"/>
            <a:ext cx="73190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5" dirty="0"/>
              <a:t>Two-Level </a:t>
            </a:r>
            <a:r>
              <a:rPr sz="4000" spc="-40" dirty="0"/>
              <a:t>Page-Table</a:t>
            </a:r>
            <a:r>
              <a:rPr sz="4000" spc="-45" dirty="0"/>
              <a:t> </a:t>
            </a:r>
            <a:r>
              <a:rPr sz="4000" dirty="0"/>
              <a:t>Scheme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301239" y="1267967"/>
            <a:ext cx="4248912" cy="449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0881"/>
            <a:ext cx="70104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Hardware </a:t>
            </a:r>
            <a:r>
              <a:rPr sz="4000" spc="-5" dirty="0"/>
              <a:t>Address</a:t>
            </a:r>
            <a:r>
              <a:rPr sz="4000" spc="-120" dirty="0"/>
              <a:t> </a:t>
            </a:r>
            <a:r>
              <a:rPr sz="4000" spc="-15" dirty="0"/>
              <a:t>Protection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365497" y="1948377"/>
            <a:ext cx="6326505" cy="2481580"/>
            <a:chOff x="1365497" y="1948377"/>
            <a:chExt cx="6326505" cy="2481580"/>
          </a:xfrm>
        </p:grpSpPr>
        <p:sp>
          <p:nvSpPr>
            <p:cNvPr id="4" name="object 4"/>
            <p:cNvSpPr/>
            <p:nvPr/>
          </p:nvSpPr>
          <p:spPr>
            <a:xfrm>
              <a:off x="2303692" y="3279674"/>
              <a:ext cx="746760" cy="0"/>
            </a:xfrm>
            <a:custGeom>
              <a:avLst/>
              <a:gdLst/>
              <a:ahLst/>
              <a:cxnLst/>
              <a:rect l="l" t="t" r="r" b="b"/>
              <a:pathLst>
                <a:path w="746760">
                  <a:moveTo>
                    <a:pt x="0" y="0"/>
                  </a:moveTo>
                  <a:lnTo>
                    <a:pt x="0" y="0"/>
                  </a:lnTo>
                  <a:lnTo>
                    <a:pt x="746180" y="0"/>
                  </a:lnTo>
                </a:path>
              </a:pathLst>
            </a:custGeom>
            <a:ln w="177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588" y="3088687"/>
              <a:ext cx="934719" cy="364490"/>
            </a:xfrm>
            <a:custGeom>
              <a:avLst/>
              <a:gdLst/>
              <a:ahLst/>
              <a:cxnLst/>
              <a:rect l="l" t="t" r="r" b="b"/>
              <a:pathLst>
                <a:path w="934719" h="364489">
                  <a:moveTo>
                    <a:pt x="934103" y="0"/>
                  </a:moveTo>
                  <a:lnTo>
                    <a:pt x="0" y="0"/>
                  </a:lnTo>
                  <a:lnTo>
                    <a:pt x="0" y="364215"/>
                  </a:lnTo>
                  <a:lnTo>
                    <a:pt x="934103" y="364215"/>
                  </a:lnTo>
                  <a:lnTo>
                    <a:pt x="934103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9588" y="3088687"/>
              <a:ext cx="934719" cy="364490"/>
            </a:xfrm>
            <a:custGeom>
              <a:avLst/>
              <a:gdLst/>
              <a:ahLst/>
              <a:cxnLst/>
              <a:rect l="l" t="t" r="r" b="b"/>
              <a:pathLst>
                <a:path w="934719" h="364489">
                  <a:moveTo>
                    <a:pt x="0" y="364215"/>
                  </a:moveTo>
                  <a:lnTo>
                    <a:pt x="934103" y="364215"/>
                  </a:lnTo>
                  <a:lnTo>
                    <a:pt x="934103" y="0"/>
                  </a:lnTo>
                  <a:lnTo>
                    <a:pt x="0" y="0"/>
                  </a:lnTo>
                  <a:lnTo>
                    <a:pt x="0" y="364215"/>
                  </a:lnTo>
                </a:path>
              </a:pathLst>
            </a:custGeom>
            <a:ln w="8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5439" y="3279674"/>
              <a:ext cx="1265555" cy="900430"/>
            </a:xfrm>
            <a:custGeom>
              <a:avLst/>
              <a:gdLst/>
              <a:ahLst/>
              <a:cxnLst/>
              <a:rect l="l" t="t" r="r" b="b"/>
              <a:pathLst>
                <a:path w="1265554" h="900429">
                  <a:moveTo>
                    <a:pt x="465727" y="0"/>
                  </a:moveTo>
                  <a:lnTo>
                    <a:pt x="465727" y="0"/>
                  </a:lnTo>
                  <a:lnTo>
                    <a:pt x="1265050" y="0"/>
                  </a:lnTo>
                </a:path>
                <a:path w="1265554" h="900429">
                  <a:moveTo>
                    <a:pt x="0" y="182771"/>
                  </a:moveTo>
                  <a:lnTo>
                    <a:pt x="0" y="182771"/>
                  </a:lnTo>
                  <a:lnTo>
                    <a:pt x="0" y="900296"/>
                  </a:lnTo>
                </a:path>
              </a:pathLst>
            </a:custGeom>
            <a:ln w="17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8005" y="3053223"/>
              <a:ext cx="975360" cy="436880"/>
            </a:xfrm>
            <a:custGeom>
              <a:avLst/>
              <a:gdLst/>
              <a:ahLst/>
              <a:cxnLst/>
              <a:rect l="l" t="t" r="r" b="b"/>
              <a:pathLst>
                <a:path w="975360" h="436879">
                  <a:moveTo>
                    <a:pt x="487434" y="0"/>
                  </a:moveTo>
                  <a:lnTo>
                    <a:pt x="0" y="226451"/>
                  </a:lnTo>
                  <a:lnTo>
                    <a:pt x="487434" y="436506"/>
                  </a:lnTo>
                  <a:lnTo>
                    <a:pt x="974941" y="226451"/>
                  </a:lnTo>
                  <a:lnTo>
                    <a:pt x="487434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8005" y="3053223"/>
              <a:ext cx="975360" cy="436880"/>
            </a:xfrm>
            <a:custGeom>
              <a:avLst/>
              <a:gdLst/>
              <a:ahLst/>
              <a:cxnLst/>
              <a:rect l="l" t="t" r="r" b="b"/>
              <a:pathLst>
                <a:path w="975360" h="436879">
                  <a:moveTo>
                    <a:pt x="0" y="226451"/>
                  </a:moveTo>
                  <a:lnTo>
                    <a:pt x="487434" y="0"/>
                  </a:lnTo>
                  <a:lnTo>
                    <a:pt x="974941" y="226451"/>
                  </a:lnTo>
                  <a:lnTo>
                    <a:pt x="487434" y="436506"/>
                  </a:lnTo>
                  <a:lnTo>
                    <a:pt x="0" y="226451"/>
                  </a:lnTo>
                  <a:close/>
                </a:path>
              </a:pathLst>
            </a:custGeom>
            <a:ln w="8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8997" y="3069601"/>
              <a:ext cx="257347" cy="1186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8143" y="3098248"/>
              <a:ext cx="290035" cy="90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64217" y="3098248"/>
              <a:ext cx="243753" cy="122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2559" y="3564765"/>
              <a:ext cx="164801" cy="900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5784" y="3211455"/>
              <a:ext cx="87155" cy="117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1874" y="3208729"/>
              <a:ext cx="103490" cy="1227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4720" y="3211455"/>
              <a:ext cx="91221" cy="1200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4602" y="3225106"/>
              <a:ext cx="80404" cy="1036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3571" y="3244192"/>
              <a:ext cx="84455" cy="71120"/>
            </a:xfrm>
            <a:custGeom>
              <a:avLst/>
              <a:gdLst/>
              <a:ahLst/>
              <a:cxnLst/>
              <a:rect l="l" t="t" r="r" b="b"/>
              <a:pathLst>
                <a:path w="84455" h="71120">
                  <a:moveTo>
                    <a:pt x="0" y="0"/>
                  </a:moveTo>
                  <a:lnTo>
                    <a:pt x="14973" y="35481"/>
                  </a:lnTo>
                  <a:lnTo>
                    <a:pt x="0" y="70945"/>
                  </a:lnTo>
                  <a:lnTo>
                    <a:pt x="84433" y="35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0994" y="3279674"/>
              <a:ext cx="1322705" cy="903605"/>
            </a:xfrm>
            <a:custGeom>
              <a:avLst/>
              <a:gdLst/>
              <a:ahLst/>
              <a:cxnLst/>
              <a:rect l="l" t="t" r="r" b="b"/>
              <a:pathLst>
                <a:path w="1322704" h="903604">
                  <a:moveTo>
                    <a:pt x="476617" y="0"/>
                  </a:moveTo>
                  <a:lnTo>
                    <a:pt x="476617" y="0"/>
                  </a:lnTo>
                  <a:lnTo>
                    <a:pt x="1322222" y="0"/>
                  </a:lnTo>
                </a:path>
                <a:path w="1322704" h="903604">
                  <a:moveTo>
                    <a:pt x="0" y="182771"/>
                  </a:moveTo>
                  <a:lnTo>
                    <a:pt x="0" y="182771"/>
                  </a:lnTo>
                  <a:lnTo>
                    <a:pt x="0" y="903023"/>
                  </a:lnTo>
                </a:path>
              </a:pathLst>
            </a:custGeom>
            <a:ln w="17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93487" y="3053223"/>
              <a:ext cx="976630" cy="436880"/>
            </a:xfrm>
            <a:custGeom>
              <a:avLst/>
              <a:gdLst/>
              <a:ahLst/>
              <a:cxnLst/>
              <a:rect l="l" t="t" r="r" b="b"/>
              <a:pathLst>
                <a:path w="976629" h="436879">
                  <a:moveTo>
                    <a:pt x="487507" y="0"/>
                  </a:moveTo>
                  <a:lnTo>
                    <a:pt x="0" y="226451"/>
                  </a:lnTo>
                  <a:lnTo>
                    <a:pt x="487507" y="436506"/>
                  </a:lnTo>
                  <a:lnTo>
                    <a:pt x="976284" y="226451"/>
                  </a:lnTo>
                  <a:lnTo>
                    <a:pt x="487507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3487" y="3053223"/>
              <a:ext cx="976630" cy="436880"/>
            </a:xfrm>
            <a:custGeom>
              <a:avLst/>
              <a:gdLst/>
              <a:ahLst/>
              <a:cxnLst/>
              <a:rect l="l" t="t" r="r" b="b"/>
              <a:pathLst>
                <a:path w="976629" h="436879">
                  <a:moveTo>
                    <a:pt x="0" y="226451"/>
                  </a:moveTo>
                  <a:lnTo>
                    <a:pt x="487507" y="0"/>
                  </a:lnTo>
                  <a:lnTo>
                    <a:pt x="976284" y="226451"/>
                  </a:lnTo>
                  <a:lnTo>
                    <a:pt x="487507" y="436506"/>
                  </a:lnTo>
                  <a:lnTo>
                    <a:pt x="0" y="226451"/>
                  </a:lnTo>
                  <a:close/>
                </a:path>
              </a:pathLst>
            </a:custGeom>
            <a:ln w="8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0334" y="3098248"/>
              <a:ext cx="242301" cy="1227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9004" y="3564765"/>
              <a:ext cx="164801" cy="900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1609" y="3248301"/>
              <a:ext cx="78952" cy="791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0542" y="3244192"/>
              <a:ext cx="83185" cy="71120"/>
            </a:xfrm>
            <a:custGeom>
              <a:avLst/>
              <a:gdLst/>
              <a:ahLst/>
              <a:cxnLst/>
              <a:rect l="l" t="t" r="r" b="b"/>
              <a:pathLst>
                <a:path w="83185" h="71120">
                  <a:moveTo>
                    <a:pt x="0" y="0"/>
                  </a:moveTo>
                  <a:lnTo>
                    <a:pt x="14882" y="35481"/>
                  </a:lnTo>
                  <a:lnTo>
                    <a:pt x="0" y="70945"/>
                  </a:lnTo>
                  <a:lnTo>
                    <a:pt x="82945" y="35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2222" y="1952469"/>
              <a:ext cx="935990" cy="2473325"/>
            </a:xfrm>
            <a:custGeom>
              <a:avLst/>
              <a:gdLst/>
              <a:ahLst/>
              <a:cxnLst/>
              <a:rect l="l" t="t" r="r" b="b"/>
              <a:pathLst>
                <a:path w="935990" h="2473325">
                  <a:moveTo>
                    <a:pt x="935447" y="0"/>
                  </a:moveTo>
                  <a:lnTo>
                    <a:pt x="0" y="0"/>
                  </a:lnTo>
                  <a:lnTo>
                    <a:pt x="0" y="2473039"/>
                  </a:lnTo>
                  <a:lnTo>
                    <a:pt x="935447" y="2473039"/>
                  </a:lnTo>
                  <a:lnTo>
                    <a:pt x="935447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52222" y="1952469"/>
              <a:ext cx="935990" cy="2473325"/>
            </a:xfrm>
            <a:custGeom>
              <a:avLst/>
              <a:gdLst/>
              <a:ahLst/>
              <a:cxnLst/>
              <a:rect l="l" t="t" r="r" b="b"/>
              <a:pathLst>
                <a:path w="935990" h="2473325">
                  <a:moveTo>
                    <a:pt x="0" y="2473039"/>
                  </a:moveTo>
                  <a:lnTo>
                    <a:pt x="935447" y="2473039"/>
                  </a:lnTo>
                  <a:lnTo>
                    <a:pt x="935447" y="0"/>
                  </a:lnTo>
                  <a:lnTo>
                    <a:pt x="0" y="0"/>
                  </a:lnTo>
                  <a:lnTo>
                    <a:pt x="0" y="2473039"/>
                  </a:lnTo>
                </a:path>
              </a:pathLst>
            </a:custGeom>
            <a:ln w="8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0036" y="3244202"/>
              <a:ext cx="3212465" cy="988060"/>
            </a:xfrm>
            <a:custGeom>
              <a:avLst/>
              <a:gdLst/>
              <a:ahLst/>
              <a:cxnLst/>
              <a:rect l="l" t="t" r="r" b="b"/>
              <a:pathLst>
                <a:path w="3212465" h="988060">
                  <a:moveTo>
                    <a:pt x="70789" y="904405"/>
                  </a:moveTo>
                  <a:lnTo>
                    <a:pt x="35394" y="919403"/>
                  </a:lnTo>
                  <a:lnTo>
                    <a:pt x="0" y="904405"/>
                  </a:lnTo>
                  <a:lnTo>
                    <a:pt x="35394" y="987602"/>
                  </a:lnTo>
                  <a:lnTo>
                    <a:pt x="70789" y="904405"/>
                  </a:lnTo>
                  <a:close/>
                </a:path>
                <a:path w="3212465" h="988060">
                  <a:moveTo>
                    <a:pt x="3212185" y="35483"/>
                  </a:moveTo>
                  <a:lnTo>
                    <a:pt x="3129051" y="0"/>
                  </a:lnTo>
                  <a:lnTo>
                    <a:pt x="3144113" y="35483"/>
                  </a:lnTo>
                  <a:lnTo>
                    <a:pt x="3129051" y="70942"/>
                  </a:lnTo>
                  <a:lnTo>
                    <a:pt x="3212185" y="35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5439" y="2316557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0"/>
                  </a:moveTo>
                  <a:lnTo>
                    <a:pt x="0" y="684842"/>
                  </a:lnTo>
                </a:path>
              </a:pathLst>
            </a:custGeom>
            <a:ln w="1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2507" y="1952469"/>
              <a:ext cx="934719" cy="364490"/>
            </a:xfrm>
            <a:custGeom>
              <a:avLst/>
              <a:gdLst/>
              <a:ahLst/>
              <a:cxnLst/>
              <a:rect l="l" t="t" r="r" b="b"/>
              <a:pathLst>
                <a:path w="934720" h="364489">
                  <a:moveTo>
                    <a:pt x="934104" y="0"/>
                  </a:moveTo>
                  <a:lnTo>
                    <a:pt x="0" y="0"/>
                  </a:lnTo>
                  <a:lnTo>
                    <a:pt x="0" y="364088"/>
                  </a:lnTo>
                  <a:lnTo>
                    <a:pt x="934104" y="364088"/>
                  </a:lnTo>
                  <a:lnTo>
                    <a:pt x="934104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2507" y="1952469"/>
              <a:ext cx="934719" cy="364490"/>
            </a:xfrm>
            <a:custGeom>
              <a:avLst/>
              <a:gdLst/>
              <a:ahLst/>
              <a:cxnLst/>
              <a:rect l="l" t="t" r="r" b="b"/>
              <a:pathLst>
                <a:path w="934720" h="364489">
                  <a:moveTo>
                    <a:pt x="0" y="364088"/>
                  </a:moveTo>
                  <a:lnTo>
                    <a:pt x="934104" y="364088"/>
                  </a:lnTo>
                  <a:lnTo>
                    <a:pt x="934104" y="0"/>
                  </a:lnTo>
                  <a:lnTo>
                    <a:pt x="0" y="0"/>
                  </a:lnTo>
                  <a:lnTo>
                    <a:pt x="0" y="364088"/>
                  </a:lnTo>
                </a:path>
              </a:pathLst>
            </a:custGeom>
            <a:ln w="8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2090" y="2075165"/>
              <a:ext cx="337588" cy="1186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0036" y="2968650"/>
              <a:ext cx="1876425" cy="1263650"/>
            </a:xfrm>
            <a:custGeom>
              <a:avLst/>
              <a:gdLst/>
              <a:ahLst/>
              <a:cxnLst/>
              <a:rect l="l" t="t" r="r" b="b"/>
              <a:pathLst>
                <a:path w="1876425" h="1263650">
                  <a:moveTo>
                    <a:pt x="70789" y="0"/>
                  </a:moveTo>
                  <a:lnTo>
                    <a:pt x="35394" y="15011"/>
                  </a:lnTo>
                  <a:lnTo>
                    <a:pt x="0" y="0"/>
                  </a:lnTo>
                  <a:lnTo>
                    <a:pt x="35394" y="84582"/>
                  </a:lnTo>
                  <a:lnTo>
                    <a:pt x="70789" y="0"/>
                  </a:lnTo>
                  <a:close/>
                </a:path>
                <a:path w="1876425" h="1263650">
                  <a:moveTo>
                    <a:pt x="1876348" y="1179957"/>
                  </a:moveTo>
                  <a:lnTo>
                    <a:pt x="1840953" y="1194955"/>
                  </a:lnTo>
                  <a:lnTo>
                    <a:pt x="1807006" y="1179957"/>
                  </a:lnTo>
                  <a:lnTo>
                    <a:pt x="1840953" y="1263154"/>
                  </a:lnTo>
                  <a:lnTo>
                    <a:pt x="1876348" y="1179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80994" y="2316557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0"/>
                  </a:moveTo>
                  <a:lnTo>
                    <a:pt x="0" y="676644"/>
                  </a:lnTo>
                </a:path>
              </a:pathLst>
            </a:custGeom>
            <a:ln w="1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09822" y="1952469"/>
              <a:ext cx="934719" cy="364490"/>
            </a:xfrm>
            <a:custGeom>
              <a:avLst/>
              <a:gdLst/>
              <a:ahLst/>
              <a:cxnLst/>
              <a:rect l="l" t="t" r="r" b="b"/>
              <a:pathLst>
                <a:path w="934720" h="364489">
                  <a:moveTo>
                    <a:pt x="934177" y="0"/>
                  </a:moveTo>
                  <a:lnTo>
                    <a:pt x="0" y="0"/>
                  </a:lnTo>
                  <a:lnTo>
                    <a:pt x="0" y="364088"/>
                  </a:lnTo>
                  <a:lnTo>
                    <a:pt x="934177" y="364088"/>
                  </a:lnTo>
                  <a:lnTo>
                    <a:pt x="934177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9822" y="1952469"/>
              <a:ext cx="934719" cy="364490"/>
            </a:xfrm>
            <a:custGeom>
              <a:avLst/>
              <a:gdLst/>
              <a:ahLst/>
              <a:cxnLst/>
              <a:rect l="l" t="t" r="r" b="b"/>
              <a:pathLst>
                <a:path w="934720" h="364489">
                  <a:moveTo>
                    <a:pt x="0" y="364088"/>
                  </a:moveTo>
                  <a:lnTo>
                    <a:pt x="934177" y="364088"/>
                  </a:lnTo>
                  <a:lnTo>
                    <a:pt x="934177" y="0"/>
                  </a:lnTo>
                  <a:lnTo>
                    <a:pt x="0" y="0"/>
                  </a:lnTo>
                  <a:lnTo>
                    <a:pt x="0" y="364088"/>
                  </a:lnTo>
                </a:path>
              </a:pathLst>
            </a:custGeom>
            <a:ln w="8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0660" y="2075165"/>
              <a:ext cx="337770" cy="1186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60667" y="2091524"/>
              <a:ext cx="95287" cy="9543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33453" y="2075166"/>
              <a:ext cx="50800" cy="117475"/>
            </a:xfrm>
            <a:custGeom>
              <a:avLst/>
              <a:gdLst/>
              <a:ahLst/>
              <a:cxnLst/>
              <a:rect l="l" t="t" r="r" b="b"/>
              <a:pathLst>
                <a:path w="50800" h="117475">
                  <a:moveTo>
                    <a:pt x="13601" y="0"/>
                  </a:moveTo>
                  <a:lnTo>
                    <a:pt x="0" y="0"/>
                  </a:lnTo>
                  <a:lnTo>
                    <a:pt x="0" y="117246"/>
                  </a:lnTo>
                  <a:lnTo>
                    <a:pt x="13601" y="117246"/>
                  </a:lnTo>
                  <a:lnTo>
                    <a:pt x="13601" y="0"/>
                  </a:lnTo>
                  <a:close/>
                </a:path>
                <a:path w="50800" h="117475">
                  <a:moveTo>
                    <a:pt x="50457" y="31445"/>
                  </a:moveTo>
                  <a:lnTo>
                    <a:pt x="36842" y="31445"/>
                  </a:lnTo>
                  <a:lnTo>
                    <a:pt x="36842" y="117246"/>
                  </a:lnTo>
                  <a:lnTo>
                    <a:pt x="50457" y="117246"/>
                  </a:lnTo>
                  <a:lnTo>
                    <a:pt x="50457" y="31445"/>
                  </a:lnTo>
                  <a:close/>
                </a:path>
                <a:path w="50800" h="117475">
                  <a:moveTo>
                    <a:pt x="50457" y="0"/>
                  </a:moveTo>
                  <a:lnTo>
                    <a:pt x="36842" y="0"/>
                  </a:lnTo>
                  <a:lnTo>
                    <a:pt x="36842" y="16357"/>
                  </a:lnTo>
                  <a:lnTo>
                    <a:pt x="50457" y="1635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05690" y="2105157"/>
              <a:ext cx="114344" cy="87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41815" y="2075165"/>
              <a:ext cx="66791" cy="1172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7054" y="2968645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69332" y="0"/>
                  </a:moveTo>
                  <a:lnTo>
                    <a:pt x="33940" y="15014"/>
                  </a:lnTo>
                  <a:lnTo>
                    <a:pt x="0" y="0"/>
                  </a:lnTo>
                  <a:lnTo>
                    <a:pt x="33940" y="84578"/>
                  </a:lnTo>
                  <a:lnTo>
                    <a:pt x="69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955138" y="4535994"/>
            <a:ext cx="581660" cy="123189"/>
            <a:chOff x="6955138" y="4535994"/>
            <a:chExt cx="581660" cy="123189"/>
          </a:xfrm>
        </p:grpSpPr>
        <p:sp>
          <p:nvSpPr>
            <p:cNvPr id="44" name="object 44"/>
            <p:cNvSpPr/>
            <p:nvPr/>
          </p:nvSpPr>
          <p:spPr>
            <a:xfrm>
              <a:off x="6955138" y="4535994"/>
              <a:ext cx="112892" cy="873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87088" y="4535994"/>
              <a:ext cx="449392" cy="1227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3540047" y="4381847"/>
            <a:ext cx="1887229" cy="3342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9357"/>
            <a:ext cx="632828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5" dirty="0"/>
              <a:t>Two-Level </a:t>
            </a:r>
            <a:r>
              <a:rPr sz="4000" spc="-15" dirty="0"/>
              <a:t>Paging</a:t>
            </a:r>
            <a:r>
              <a:rPr sz="4000" spc="-30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8697" y="1003808"/>
            <a:ext cx="7577455" cy="41078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94970" marR="133985" indent="-344805">
              <a:lnSpc>
                <a:spcPct val="69600"/>
              </a:lnSpc>
              <a:spcBef>
                <a:spcPts val="100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logical </a:t>
            </a:r>
            <a:r>
              <a:rPr sz="2500" spc="-5" dirty="0">
                <a:latin typeface="Carlito"/>
                <a:cs typeface="Carlito"/>
              </a:rPr>
              <a:t>address (on </a:t>
            </a:r>
            <a:r>
              <a:rPr sz="2500" spc="5" dirty="0">
                <a:latin typeface="Carlito"/>
                <a:cs typeface="Carlito"/>
              </a:rPr>
              <a:t>32-bit </a:t>
            </a:r>
            <a:r>
              <a:rPr sz="2500" dirty="0">
                <a:latin typeface="Carlito"/>
                <a:cs typeface="Carlito"/>
              </a:rPr>
              <a:t>machine </a:t>
            </a:r>
            <a:r>
              <a:rPr sz="2500" spc="-10" dirty="0">
                <a:latin typeface="Carlito"/>
                <a:cs typeface="Carlito"/>
              </a:rPr>
              <a:t>with </a:t>
            </a:r>
            <a:r>
              <a:rPr sz="2500" spc="-5" dirty="0">
                <a:latin typeface="Carlito"/>
                <a:cs typeface="Carlito"/>
              </a:rPr>
              <a:t>1K </a:t>
            </a:r>
            <a:r>
              <a:rPr sz="2500" spc="-10" dirty="0">
                <a:latin typeface="Carlito"/>
                <a:cs typeface="Carlito"/>
              </a:rPr>
              <a:t>page </a:t>
            </a:r>
            <a:r>
              <a:rPr sz="2500" spc="-15" dirty="0">
                <a:latin typeface="Carlito"/>
                <a:cs typeface="Carlito"/>
              </a:rPr>
              <a:t>size) 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dirty="0">
                <a:latin typeface="Carlito"/>
                <a:cs typeface="Carlito"/>
              </a:rPr>
              <a:t>divided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into:</a:t>
            </a:r>
            <a:endParaRPr sz="2500">
              <a:latin typeface="Carlito"/>
              <a:cs typeface="Carlito"/>
            </a:endParaRPr>
          </a:p>
          <a:p>
            <a:pPr marL="678180" lvl="1" indent="-287020">
              <a:lnSpc>
                <a:spcPts val="2255"/>
              </a:lnSpc>
              <a:buFont typeface="Arial"/>
              <a:buChar char="–"/>
              <a:tabLst>
                <a:tab pos="678180" algn="l"/>
                <a:tab pos="678815" algn="l"/>
              </a:tabLst>
            </a:pP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dirty="0">
                <a:latin typeface="Carlito"/>
                <a:cs typeface="Carlito"/>
              </a:rPr>
              <a:t>number </a:t>
            </a:r>
            <a:r>
              <a:rPr sz="2200" spc="-5" dirty="0">
                <a:latin typeface="Carlito"/>
                <a:cs typeface="Carlito"/>
              </a:rPr>
              <a:t>consisting </a:t>
            </a:r>
            <a:r>
              <a:rPr sz="2200" spc="5" dirty="0">
                <a:latin typeface="Carlito"/>
                <a:cs typeface="Carlito"/>
              </a:rPr>
              <a:t>of 22</a:t>
            </a:r>
            <a:r>
              <a:rPr sz="2200" spc="-1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bits</a:t>
            </a:r>
            <a:endParaRPr sz="2200">
              <a:latin typeface="Carlito"/>
              <a:cs typeface="Carlito"/>
            </a:endParaRPr>
          </a:p>
          <a:p>
            <a:pPr marL="678180" lvl="1" indent="-287020">
              <a:lnSpc>
                <a:spcPts val="2510"/>
              </a:lnSpc>
              <a:buFont typeface="Arial"/>
              <a:buChar char="–"/>
              <a:tabLst>
                <a:tab pos="678180" algn="l"/>
                <a:tab pos="678815" algn="l"/>
              </a:tabLst>
            </a:pPr>
            <a:r>
              <a:rPr sz="2200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15" dirty="0">
                <a:latin typeface="Carlito"/>
                <a:cs typeface="Carlito"/>
              </a:rPr>
              <a:t>offset </a:t>
            </a:r>
            <a:r>
              <a:rPr sz="2200" spc="-5" dirty="0">
                <a:latin typeface="Carlito"/>
                <a:cs typeface="Carlito"/>
              </a:rPr>
              <a:t>consisting </a:t>
            </a:r>
            <a:r>
              <a:rPr sz="2200" spc="5" dirty="0">
                <a:latin typeface="Carlito"/>
                <a:cs typeface="Carlito"/>
              </a:rPr>
              <a:t>of 10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bits</a:t>
            </a:r>
            <a:endParaRPr sz="2200">
              <a:latin typeface="Carlito"/>
              <a:cs typeface="Carlito"/>
            </a:endParaRPr>
          </a:p>
          <a:p>
            <a:pPr marL="394970" marR="801370" indent="-344805">
              <a:lnSpc>
                <a:spcPct val="69700"/>
              </a:lnSpc>
              <a:spcBef>
                <a:spcPts val="1260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500" spc="-5" dirty="0">
                <a:latin typeface="Carlito"/>
                <a:cs typeface="Carlito"/>
              </a:rPr>
              <a:t>Since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page </a:t>
            </a:r>
            <a:r>
              <a:rPr sz="2500" spc="-5" dirty="0">
                <a:latin typeface="Carlito"/>
                <a:cs typeface="Carlito"/>
              </a:rPr>
              <a:t>table is paged,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page </a:t>
            </a:r>
            <a:r>
              <a:rPr sz="2500" dirty="0">
                <a:latin typeface="Carlito"/>
                <a:cs typeface="Carlito"/>
              </a:rPr>
              <a:t>number </a:t>
            </a:r>
            <a:r>
              <a:rPr sz="2500" spc="-5" dirty="0">
                <a:latin typeface="Carlito"/>
                <a:cs typeface="Carlito"/>
              </a:rPr>
              <a:t>is  </a:t>
            </a:r>
            <a:r>
              <a:rPr sz="2500" dirty="0">
                <a:latin typeface="Carlito"/>
                <a:cs typeface="Carlito"/>
              </a:rPr>
              <a:t>further divided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into:</a:t>
            </a:r>
            <a:endParaRPr sz="2500">
              <a:latin typeface="Carlito"/>
              <a:cs typeface="Carlito"/>
            </a:endParaRPr>
          </a:p>
          <a:p>
            <a:pPr marL="678180" lvl="1" indent="-287020">
              <a:lnSpc>
                <a:spcPts val="2255"/>
              </a:lnSpc>
              <a:buFont typeface="Arial"/>
              <a:buChar char="–"/>
              <a:tabLst>
                <a:tab pos="678180" algn="l"/>
                <a:tab pos="678815" algn="l"/>
              </a:tabLst>
            </a:pPr>
            <a:r>
              <a:rPr sz="2200" spc="5" dirty="0">
                <a:latin typeface="Carlito"/>
                <a:cs typeface="Carlito"/>
              </a:rPr>
              <a:t>a </a:t>
            </a:r>
            <a:r>
              <a:rPr sz="2200" dirty="0">
                <a:latin typeface="Carlito"/>
                <a:cs typeface="Carlito"/>
              </a:rPr>
              <a:t>12-bit </a:t>
            </a:r>
            <a:r>
              <a:rPr sz="2200" spc="-10" dirty="0">
                <a:latin typeface="Carlito"/>
                <a:cs typeface="Carlito"/>
              </a:rPr>
              <a:t>page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number</a:t>
            </a:r>
            <a:endParaRPr sz="2200">
              <a:latin typeface="Carlito"/>
              <a:cs typeface="Carlito"/>
            </a:endParaRPr>
          </a:p>
          <a:p>
            <a:pPr marL="678180" lvl="1" indent="-287020">
              <a:lnSpc>
                <a:spcPts val="2510"/>
              </a:lnSpc>
              <a:buFont typeface="Arial"/>
              <a:buChar char="–"/>
              <a:tabLst>
                <a:tab pos="678180" algn="l"/>
                <a:tab pos="678815" algn="l"/>
              </a:tabLst>
            </a:pPr>
            <a:r>
              <a:rPr sz="2200" dirty="0">
                <a:latin typeface="Carlito"/>
                <a:cs typeface="Carlito"/>
              </a:rPr>
              <a:t>a 10-bit </a:t>
            </a:r>
            <a:r>
              <a:rPr sz="2200" spc="-10" dirty="0">
                <a:latin typeface="Carlito"/>
                <a:cs typeface="Carlito"/>
              </a:rPr>
              <a:t>page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offset</a:t>
            </a:r>
            <a:endParaRPr sz="2200">
              <a:latin typeface="Carlito"/>
              <a:cs typeface="Carlito"/>
            </a:endParaRPr>
          </a:p>
          <a:p>
            <a:pPr marL="394970" indent="-34480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500" spc="-5" dirty="0">
                <a:latin typeface="Carlito"/>
                <a:cs typeface="Carlito"/>
              </a:rPr>
              <a:t>Thus, a logical address is as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follows: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00">
              <a:latin typeface="Carlito"/>
              <a:cs typeface="Carlito"/>
            </a:endParaRPr>
          </a:p>
          <a:p>
            <a:pPr marL="394970" indent="-344805">
              <a:lnSpc>
                <a:spcPct val="100000"/>
              </a:lnSpc>
              <a:spcBef>
                <a:spcPts val="2200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500" spc="-10" dirty="0">
                <a:latin typeface="Carlito"/>
                <a:cs typeface="Carlito"/>
              </a:rPr>
              <a:t>where </a:t>
            </a:r>
            <a:r>
              <a:rPr sz="2500" i="1" spc="-10" dirty="0">
                <a:latin typeface="Carlito"/>
                <a:cs typeface="Carlito"/>
              </a:rPr>
              <a:t>p</a:t>
            </a:r>
            <a:r>
              <a:rPr sz="2475" i="1" spc="-15" baseline="-20202" dirty="0">
                <a:latin typeface="Carlito"/>
                <a:cs typeface="Carlito"/>
              </a:rPr>
              <a:t>1 </a:t>
            </a:r>
            <a:r>
              <a:rPr sz="2500" spc="-5" dirty="0">
                <a:latin typeface="Carlito"/>
                <a:cs typeface="Carlito"/>
              </a:rPr>
              <a:t>is an </a:t>
            </a:r>
            <a:r>
              <a:rPr sz="2500" spc="-10" dirty="0">
                <a:latin typeface="Carlito"/>
                <a:cs typeface="Carlito"/>
              </a:rPr>
              <a:t>index into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outer page table,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i="1" spc="-10" dirty="0">
                <a:latin typeface="Carlito"/>
                <a:cs typeface="Carlito"/>
              </a:rPr>
              <a:t>p</a:t>
            </a:r>
            <a:r>
              <a:rPr sz="2475" i="1" spc="-15" baseline="-20202" dirty="0">
                <a:latin typeface="Carlito"/>
                <a:cs typeface="Carlito"/>
              </a:rPr>
              <a:t>2</a:t>
            </a:r>
            <a:r>
              <a:rPr sz="2475" i="1" spc="52" baseline="-20202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797" y="4974082"/>
            <a:ext cx="6969759" cy="10160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6870" marR="5080">
              <a:lnSpc>
                <a:spcPct val="69600"/>
              </a:lnSpc>
              <a:spcBef>
                <a:spcPts val="1005"/>
              </a:spcBef>
            </a:pPr>
            <a:r>
              <a:rPr sz="2500" dirty="0">
                <a:latin typeface="Carlito"/>
                <a:cs typeface="Carlito"/>
              </a:rPr>
              <a:t>the </a:t>
            </a:r>
            <a:r>
              <a:rPr sz="2500" spc="-5" dirty="0">
                <a:latin typeface="Carlito"/>
                <a:cs typeface="Carlito"/>
              </a:rPr>
              <a:t>displacement within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page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the inner </a:t>
            </a:r>
            <a:r>
              <a:rPr sz="2500" spc="-10" dirty="0">
                <a:latin typeface="Carlito"/>
                <a:cs typeface="Carlito"/>
              </a:rPr>
              <a:t>page  </a:t>
            </a:r>
            <a:r>
              <a:rPr sz="2500" spc="-5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  <a:p>
            <a:pPr marL="356870" indent="-344805">
              <a:lnSpc>
                <a:spcPts val="271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rlito"/>
                <a:cs typeface="Carlito"/>
              </a:rPr>
              <a:t>Known </a:t>
            </a:r>
            <a:r>
              <a:rPr sz="2500" spc="-5" dirty="0">
                <a:latin typeface="Carlito"/>
                <a:cs typeface="Carlito"/>
              </a:rPr>
              <a:t>as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forward-mapped </a:t>
            </a:r>
            <a:r>
              <a:rPr sz="2500" b="1" spc="-15" dirty="0">
                <a:solidFill>
                  <a:srgbClr val="3366FF"/>
                </a:solidFill>
                <a:latin typeface="Carlito"/>
                <a:cs typeface="Carlito"/>
              </a:rPr>
              <a:t>page</a:t>
            </a:r>
            <a:r>
              <a:rPr sz="2500" b="1" spc="20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0464" y="4078223"/>
            <a:ext cx="2237232" cy="746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9357"/>
            <a:ext cx="6609587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5" dirty="0"/>
              <a:t>Address-Translation</a:t>
            </a:r>
            <a:r>
              <a:rPr sz="4000" spc="-70" dirty="0"/>
              <a:t> </a:t>
            </a:r>
            <a:r>
              <a:rPr sz="4000" dirty="0"/>
              <a:t>Scheme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96567" y="1258824"/>
            <a:ext cx="6391656" cy="2694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1" y="103708"/>
            <a:ext cx="666838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64-bit </a:t>
            </a:r>
            <a:r>
              <a:rPr sz="4000" spc="-5" dirty="0"/>
              <a:t>Logical Address</a:t>
            </a:r>
            <a:r>
              <a:rPr sz="4000" spc="-190" dirty="0"/>
              <a:t> </a:t>
            </a:r>
            <a:r>
              <a:rPr sz="4000" spc="5" dirty="0"/>
              <a:t>Space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60145" y="1147063"/>
            <a:ext cx="7326630" cy="206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500" spc="-20" dirty="0">
                <a:latin typeface="Carlito"/>
                <a:cs typeface="Carlito"/>
              </a:rPr>
              <a:t>Even </a:t>
            </a:r>
            <a:r>
              <a:rPr sz="2500" spc="-10" dirty="0">
                <a:latin typeface="Carlito"/>
                <a:cs typeface="Carlito"/>
              </a:rPr>
              <a:t>two-level </a:t>
            </a:r>
            <a:r>
              <a:rPr sz="2500" spc="-5" dirty="0">
                <a:latin typeface="Carlito"/>
                <a:cs typeface="Carlito"/>
              </a:rPr>
              <a:t>paging scheme not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sufficient</a:t>
            </a:r>
            <a:endParaRPr sz="25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spc="-10" dirty="0">
                <a:latin typeface="Carlito"/>
                <a:cs typeface="Carlito"/>
              </a:rPr>
              <a:t>page </a:t>
            </a:r>
            <a:r>
              <a:rPr sz="2500" spc="-15" dirty="0">
                <a:latin typeface="Carlito"/>
                <a:cs typeface="Carlito"/>
              </a:rPr>
              <a:t>size </a:t>
            </a:r>
            <a:r>
              <a:rPr sz="2500" spc="-5" dirty="0">
                <a:latin typeface="Carlito"/>
                <a:cs typeface="Carlito"/>
              </a:rPr>
              <a:t>is 4 KB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5" dirty="0">
                <a:latin typeface="Carlito"/>
                <a:cs typeface="Carlito"/>
              </a:rPr>
              <a:t>(2</a:t>
            </a:r>
            <a:r>
              <a:rPr sz="2475" spc="7" baseline="25252" dirty="0">
                <a:latin typeface="Carlito"/>
                <a:cs typeface="Carlito"/>
              </a:rPr>
              <a:t>12</a:t>
            </a:r>
            <a:r>
              <a:rPr sz="2500" spc="5" dirty="0">
                <a:latin typeface="Carlito"/>
                <a:cs typeface="Carlito"/>
              </a:rPr>
              <a:t>)</a:t>
            </a:r>
            <a:endParaRPr sz="2500">
              <a:latin typeface="Carlito"/>
              <a:cs typeface="Carlito"/>
            </a:endParaRPr>
          </a:p>
          <a:p>
            <a:pPr marL="7816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200" dirty="0">
                <a:latin typeface="Carlito"/>
                <a:cs typeface="Carlito"/>
              </a:rPr>
              <a:t>Then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has </a:t>
            </a:r>
            <a:r>
              <a:rPr sz="2200" spc="10" dirty="0">
                <a:latin typeface="Carlito"/>
                <a:cs typeface="Carlito"/>
              </a:rPr>
              <a:t>2</a:t>
            </a:r>
            <a:r>
              <a:rPr sz="2175" spc="15" baseline="24904" dirty="0">
                <a:latin typeface="Carlito"/>
                <a:cs typeface="Carlito"/>
              </a:rPr>
              <a:t>52</a:t>
            </a:r>
            <a:r>
              <a:rPr sz="2175" spc="165" baseline="2490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entries</a:t>
            </a:r>
            <a:endParaRPr sz="2200">
              <a:latin typeface="Carlito"/>
              <a:cs typeface="Carlito"/>
            </a:endParaRPr>
          </a:p>
          <a:p>
            <a:pPr marL="781685" marR="43180" lvl="1" indent="-287020">
              <a:lnSpc>
                <a:spcPct val="80000"/>
              </a:lnSpc>
              <a:spcBef>
                <a:spcPts val="530"/>
              </a:spcBef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200" dirty="0">
                <a:latin typeface="Carlito"/>
                <a:cs typeface="Carlito"/>
              </a:rPr>
              <a:t>If </a:t>
            </a:r>
            <a:r>
              <a:rPr sz="2200" spc="-5" dirty="0">
                <a:latin typeface="Carlito"/>
                <a:cs typeface="Carlito"/>
              </a:rPr>
              <a:t>two </a:t>
            </a:r>
            <a:r>
              <a:rPr sz="2200" dirty="0">
                <a:latin typeface="Carlito"/>
                <a:cs typeface="Carlito"/>
              </a:rPr>
              <a:t>level scheme, </a:t>
            </a:r>
            <a:r>
              <a:rPr sz="2200" spc="-5" dirty="0">
                <a:latin typeface="Carlito"/>
                <a:cs typeface="Carlito"/>
              </a:rPr>
              <a:t>inner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tables could be </a:t>
            </a:r>
            <a:r>
              <a:rPr sz="2200" spc="10" dirty="0">
                <a:latin typeface="Carlito"/>
                <a:cs typeface="Carlito"/>
              </a:rPr>
              <a:t>2</a:t>
            </a:r>
            <a:r>
              <a:rPr sz="2175" spc="15" baseline="24904" dirty="0">
                <a:latin typeface="Carlito"/>
                <a:cs typeface="Carlito"/>
              </a:rPr>
              <a:t>10 </a:t>
            </a:r>
            <a:r>
              <a:rPr sz="2200" spc="-5" dirty="0">
                <a:latin typeface="Carlito"/>
                <a:cs typeface="Carlito"/>
              </a:rPr>
              <a:t>4-byte  entries</a:t>
            </a:r>
            <a:endParaRPr sz="2200">
              <a:latin typeface="Carlito"/>
              <a:cs typeface="Carlito"/>
            </a:endParaRPr>
          </a:p>
          <a:p>
            <a:pPr marL="781685" lvl="1" indent="-287020">
              <a:lnSpc>
                <a:spcPct val="100000"/>
              </a:lnSpc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dirty="0">
                <a:latin typeface="Carlito"/>
                <a:cs typeface="Carlito"/>
              </a:rPr>
              <a:t>would </a:t>
            </a:r>
            <a:r>
              <a:rPr sz="2200" spc="5" dirty="0">
                <a:latin typeface="Carlito"/>
                <a:cs typeface="Carlito"/>
              </a:rPr>
              <a:t>look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like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371" y="4189933"/>
            <a:ext cx="7464425" cy="1824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10"/>
              </a:spcBef>
              <a:buFont typeface="Arial"/>
              <a:buChar char="–"/>
              <a:tabLst>
                <a:tab pos="324485" algn="l"/>
                <a:tab pos="325120" algn="l"/>
              </a:tabLst>
            </a:pPr>
            <a:r>
              <a:rPr sz="2200" spc="-5" dirty="0">
                <a:latin typeface="Carlito"/>
                <a:cs typeface="Carlito"/>
              </a:rPr>
              <a:t>Outer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has </a:t>
            </a:r>
            <a:r>
              <a:rPr sz="2200" spc="10" dirty="0">
                <a:latin typeface="Carlito"/>
                <a:cs typeface="Carlito"/>
              </a:rPr>
              <a:t>2</a:t>
            </a:r>
            <a:r>
              <a:rPr sz="2175" spc="15" baseline="24904" dirty="0">
                <a:latin typeface="Carlito"/>
                <a:cs typeface="Carlito"/>
              </a:rPr>
              <a:t>42 </a:t>
            </a:r>
            <a:r>
              <a:rPr sz="2200" spc="-5" dirty="0">
                <a:latin typeface="Carlito"/>
                <a:cs typeface="Carlito"/>
              </a:rPr>
              <a:t>entries </a:t>
            </a:r>
            <a:r>
              <a:rPr sz="2200" spc="5" dirty="0">
                <a:latin typeface="Carlito"/>
                <a:cs typeface="Carlito"/>
              </a:rPr>
              <a:t>or 2</a:t>
            </a:r>
            <a:r>
              <a:rPr sz="2175" spc="7" baseline="24904" dirty="0">
                <a:latin typeface="Carlito"/>
                <a:cs typeface="Carlito"/>
              </a:rPr>
              <a:t>44</a:t>
            </a:r>
            <a:r>
              <a:rPr sz="2175" spc="-217" baseline="2490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bytes</a:t>
            </a:r>
            <a:endParaRPr sz="2200">
              <a:latin typeface="Carlito"/>
              <a:cs typeface="Carlito"/>
            </a:endParaRPr>
          </a:p>
          <a:p>
            <a:pPr marL="324485" indent="-287020">
              <a:lnSpc>
                <a:spcPct val="100000"/>
              </a:lnSpc>
              <a:buFont typeface="Arial"/>
              <a:buChar char="–"/>
              <a:tabLst>
                <a:tab pos="324485" algn="l"/>
                <a:tab pos="325120" algn="l"/>
              </a:tabLst>
            </a:pPr>
            <a:r>
              <a:rPr sz="2200" dirty="0">
                <a:latin typeface="Carlito"/>
                <a:cs typeface="Carlito"/>
              </a:rPr>
              <a:t>One solution is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add a </a:t>
            </a:r>
            <a:r>
              <a:rPr sz="2200" spc="5" dirty="0">
                <a:latin typeface="Carlito"/>
                <a:cs typeface="Carlito"/>
              </a:rPr>
              <a:t>2</a:t>
            </a:r>
            <a:r>
              <a:rPr sz="2175" spc="7" baseline="24904" dirty="0">
                <a:latin typeface="Carlito"/>
                <a:cs typeface="Carlito"/>
              </a:rPr>
              <a:t>nd </a:t>
            </a:r>
            <a:r>
              <a:rPr sz="2200" spc="-5" dirty="0">
                <a:latin typeface="Carlito"/>
                <a:cs typeface="Carlito"/>
              </a:rPr>
              <a:t>outer </a:t>
            </a:r>
            <a:r>
              <a:rPr sz="2200" spc="-10" dirty="0">
                <a:latin typeface="Carlito"/>
                <a:cs typeface="Carlito"/>
              </a:rPr>
              <a:t>page</a:t>
            </a:r>
            <a:r>
              <a:rPr sz="2200" spc="-2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  <a:p>
            <a:pPr marL="324485" marR="30480" indent="-287020">
              <a:lnSpc>
                <a:spcPts val="2110"/>
              </a:lnSpc>
              <a:spcBef>
                <a:spcPts val="515"/>
              </a:spcBef>
              <a:buFont typeface="Arial"/>
              <a:buChar char="–"/>
              <a:tabLst>
                <a:tab pos="324485" algn="l"/>
                <a:tab pos="325120" algn="l"/>
              </a:tabLst>
            </a:pPr>
            <a:r>
              <a:rPr sz="2200" dirty="0">
                <a:latin typeface="Carlito"/>
                <a:cs typeface="Carlito"/>
              </a:rPr>
              <a:t>But in the </a:t>
            </a:r>
            <a:r>
              <a:rPr sz="2200" spc="-5" dirty="0">
                <a:latin typeface="Carlito"/>
                <a:cs typeface="Carlito"/>
              </a:rPr>
              <a:t>following </a:t>
            </a:r>
            <a:r>
              <a:rPr sz="2200" spc="-10" dirty="0">
                <a:latin typeface="Carlito"/>
                <a:cs typeface="Carlito"/>
              </a:rPr>
              <a:t>example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10" dirty="0">
                <a:latin typeface="Carlito"/>
                <a:cs typeface="Carlito"/>
              </a:rPr>
              <a:t>2</a:t>
            </a:r>
            <a:r>
              <a:rPr sz="2175" spc="15" baseline="24904" dirty="0">
                <a:latin typeface="Carlito"/>
                <a:cs typeface="Carlito"/>
              </a:rPr>
              <a:t>nd </a:t>
            </a:r>
            <a:r>
              <a:rPr sz="2200" dirty="0">
                <a:latin typeface="Carlito"/>
                <a:cs typeface="Carlito"/>
              </a:rPr>
              <a:t>outer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still </a:t>
            </a:r>
            <a:r>
              <a:rPr sz="2200" dirty="0">
                <a:latin typeface="Carlito"/>
                <a:cs typeface="Carlito"/>
              </a:rPr>
              <a:t>2</a:t>
            </a:r>
            <a:r>
              <a:rPr sz="2175" baseline="24904" dirty="0">
                <a:latin typeface="Carlito"/>
                <a:cs typeface="Carlito"/>
              </a:rPr>
              <a:t>34 </a:t>
            </a:r>
            <a:r>
              <a:rPr sz="14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bytes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size</a:t>
            </a:r>
            <a:endParaRPr sz="2200">
              <a:latin typeface="Carlito"/>
              <a:cs typeface="Carlito"/>
            </a:endParaRPr>
          </a:p>
          <a:p>
            <a:pPr marL="723900" lvl="1" indent="-229235">
              <a:lnSpc>
                <a:spcPts val="2055"/>
              </a:lnSpc>
              <a:spcBef>
                <a:spcPts val="30"/>
              </a:spcBef>
              <a:buFont typeface="Arial"/>
              <a:buChar char="•"/>
              <a:tabLst>
                <a:tab pos="723900" algn="l"/>
                <a:tab pos="724535" algn="l"/>
              </a:tabLst>
            </a:pPr>
            <a:r>
              <a:rPr sz="1900" dirty="0">
                <a:latin typeface="Carlito"/>
                <a:cs typeface="Carlito"/>
              </a:rPr>
              <a:t>And </a:t>
            </a:r>
            <a:r>
              <a:rPr sz="1900" spc="-5" dirty="0">
                <a:latin typeface="Carlito"/>
                <a:cs typeface="Carlito"/>
              </a:rPr>
              <a:t>possibly 4 memory </a:t>
            </a:r>
            <a:r>
              <a:rPr sz="1900" spc="-10" dirty="0">
                <a:latin typeface="Carlito"/>
                <a:cs typeface="Carlito"/>
              </a:rPr>
              <a:t>access </a:t>
            </a:r>
            <a:r>
              <a:rPr sz="1900" spc="-25" dirty="0">
                <a:latin typeface="Carlito"/>
                <a:cs typeface="Carlito"/>
              </a:rPr>
              <a:t>to </a:t>
            </a:r>
            <a:r>
              <a:rPr sz="1900" spc="-15" dirty="0">
                <a:latin typeface="Carlito"/>
                <a:cs typeface="Carlito"/>
              </a:rPr>
              <a:t>get </a:t>
            </a:r>
            <a:r>
              <a:rPr sz="1900" spc="-25" dirty="0">
                <a:latin typeface="Carlito"/>
                <a:cs typeface="Carlito"/>
              </a:rPr>
              <a:t>to </a:t>
            </a:r>
            <a:r>
              <a:rPr sz="1900" dirty="0">
                <a:latin typeface="Carlito"/>
                <a:cs typeface="Carlito"/>
              </a:rPr>
              <a:t>one </a:t>
            </a:r>
            <a:r>
              <a:rPr sz="1900" spc="-15" dirty="0">
                <a:latin typeface="Carlito"/>
                <a:cs typeface="Carlito"/>
              </a:rPr>
              <a:t>physical</a:t>
            </a:r>
            <a:r>
              <a:rPr sz="1900" spc="7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memory</a:t>
            </a:r>
            <a:endParaRPr sz="1900">
              <a:latin typeface="Carlito"/>
              <a:cs typeface="Carlito"/>
            </a:endParaRPr>
          </a:p>
          <a:p>
            <a:pPr marL="723900">
              <a:lnSpc>
                <a:spcPts val="2055"/>
              </a:lnSpc>
            </a:pPr>
            <a:r>
              <a:rPr sz="1900" spc="-15" dirty="0">
                <a:latin typeface="Carlito"/>
                <a:cs typeface="Carlito"/>
              </a:rPr>
              <a:t>location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1760" y="3307079"/>
            <a:ext cx="2142743" cy="76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51333"/>
            <a:ext cx="6482207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Three-level Paging</a:t>
            </a:r>
            <a:r>
              <a:rPr sz="4000" spc="-70" dirty="0"/>
              <a:t> </a:t>
            </a:r>
            <a:r>
              <a:rPr sz="4000" dirty="0"/>
              <a:t>Scheme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325623" y="1292352"/>
            <a:ext cx="5239512" cy="115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0383" y="3130295"/>
            <a:ext cx="5486400" cy="106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03708"/>
            <a:ext cx="5432551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Hashed </a:t>
            </a:r>
            <a:r>
              <a:rPr sz="4000" spc="-25" dirty="0"/>
              <a:t>Page</a:t>
            </a:r>
            <a:r>
              <a:rPr sz="4000" spc="-155" dirty="0"/>
              <a:t> </a:t>
            </a:r>
            <a:r>
              <a:rPr sz="4000" spc="-50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2472" y="1095882"/>
            <a:ext cx="7459980" cy="470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rlito"/>
                <a:cs typeface="Carlito"/>
              </a:rPr>
              <a:t>Common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dirty="0">
                <a:latin typeface="Carlito"/>
                <a:cs typeface="Carlito"/>
              </a:rPr>
              <a:t>spaces &gt; </a:t>
            </a:r>
            <a:r>
              <a:rPr sz="2200" spc="5" dirty="0">
                <a:latin typeface="Carlito"/>
                <a:cs typeface="Carlito"/>
              </a:rPr>
              <a:t>32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bits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The virtual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dirty="0">
                <a:latin typeface="Carlito"/>
                <a:cs typeface="Carlito"/>
              </a:rPr>
              <a:t>number is hashed </a:t>
            </a:r>
            <a:r>
              <a:rPr sz="2200" spc="-15" dirty="0">
                <a:latin typeface="Carlito"/>
                <a:cs typeface="Carlito"/>
              </a:rPr>
              <a:t>into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page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This page table </a:t>
            </a:r>
            <a:r>
              <a:rPr sz="2000" spc="-15" dirty="0">
                <a:latin typeface="Carlito"/>
                <a:cs typeface="Carlito"/>
              </a:rPr>
              <a:t>contains </a:t>
            </a:r>
            <a:r>
              <a:rPr sz="2000" spc="-5" dirty="0">
                <a:latin typeface="Carlito"/>
                <a:cs typeface="Carlito"/>
              </a:rPr>
              <a:t>a chain of </a:t>
            </a:r>
            <a:r>
              <a:rPr sz="2000" spc="-10" dirty="0">
                <a:latin typeface="Carlito"/>
                <a:cs typeface="Carlito"/>
              </a:rPr>
              <a:t>elements </a:t>
            </a:r>
            <a:r>
              <a:rPr sz="2000" spc="-5" dirty="0">
                <a:latin typeface="Carlito"/>
                <a:cs typeface="Carlito"/>
              </a:rPr>
              <a:t>hashing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10" dirty="0">
                <a:latin typeface="Carlito"/>
                <a:cs typeface="Carlito"/>
              </a:rPr>
              <a:t>location</a:t>
            </a:r>
            <a:endParaRPr sz="2000">
              <a:latin typeface="Carlito"/>
              <a:cs typeface="Carlito"/>
            </a:endParaRPr>
          </a:p>
          <a:p>
            <a:pPr marL="356870" marR="554990" indent="-344805" algn="just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7505" algn="l"/>
              </a:tabLst>
            </a:pPr>
            <a:r>
              <a:rPr sz="2200" spc="-10" dirty="0">
                <a:latin typeface="Carlito"/>
                <a:cs typeface="Carlito"/>
              </a:rPr>
              <a:t>Each </a:t>
            </a:r>
            <a:r>
              <a:rPr sz="2200" dirty="0">
                <a:latin typeface="Carlito"/>
                <a:cs typeface="Carlito"/>
              </a:rPr>
              <a:t>element </a:t>
            </a:r>
            <a:r>
              <a:rPr sz="2200" spc="-10" dirty="0">
                <a:latin typeface="Carlito"/>
                <a:cs typeface="Carlito"/>
              </a:rPr>
              <a:t>contains </a:t>
            </a:r>
            <a:r>
              <a:rPr sz="2200" dirty="0">
                <a:latin typeface="Carlito"/>
                <a:cs typeface="Carlito"/>
              </a:rPr>
              <a:t>(1) the virtual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dirty="0">
                <a:latin typeface="Carlito"/>
                <a:cs typeface="Carlito"/>
              </a:rPr>
              <a:t>number (2)</a:t>
            </a:r>
            <a:r>
              <a:rPr sz="2200" spc="-204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  </a:t>
            </a:r>
            <a:r>
              <a:rPr sz="2200" spc="-5" dirty="0">
                <a:latin typeface="Carlito"/>
                <a:cs typeface="Carlito"/>
              </a:rPr>
              <a:t>value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mapped </a:t>
            </a:r>
            <a:r>
              <a:rPr sz="2200" spc="-10" dirty="0">
                <a:latin typeface="Carlito"/>
                <a:cs typeface="Carlito"/>
              </a:rPr>
              <a:t>page frame </a:t>
            </a:r>
            <a:r>
              <a:rPr sz="2200" dirty="0">
                <a:latin typeface="Carlito"/>
                <a:cs typeface="Carlito"/>
              </a:rPr>
              <a:t>(3)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pointer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next  </a:t>
            </a:r>
            <a:r>
              <a:rPr sz="2200" dirty="0">
                <a:latin typeface="Carlito"/>
                <a:cs typeface="Carlito"/>
              </a:rPr>
              <a:t>element</a:t>
            </a:r>
            <a:endParaRPr sz="2200">
              <a:latin typeface="Carlito"/>
              <a:cs typeface="Carlito"/>
            </a:endParaRPr>
          </a:p>
          <a:p>
            <a:pPr marL="356870" marR="69215" indent="-344805" algn="just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Virtual </a:t>
            </a:r>
            <a:r>
              <a:rPr sz="2200" spc="-10" dirty="0">
                <a:latin typeface="Carlito"/>
                <a:cs typeface="Carlito"/>
              </a:rPr>
              <a:t>page numbers are </a:t>
            </a:r>
            <a:r>
              <a:rPr sz="2200" spc="-5" dirty="0">
                <a:latin typeface="Carlito"/>
                <a:cs typeface="Carlito"/>
              </a:rPr>
              <a:t>compared </a:t>
            </a:r>
            <a:r>
              <a:rPr sz="2200" dirty="0">
                <a:latin typeface="Carlito"/>
                <a:cs typeface="Carlito"/>
              </a:rPr>
              <a:t>in this chain </a:t>
            </a:r>
            <a:r>
              <a:rPr sz="2200" spc="-5" dirty="0">
                <a:latin typeface="Carlito"/>
                <a:cs typeface="Carlito"/>
              </a:rPr>
              <a:t>searching</a:t>
            </a:r>
            <a:r>
              <a:rPr sz="2200" spc="-1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for  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 match</a:t>
            </a:r>
            <a:endParaRPr sz="2200">
              <a:latin typeface="Carlito"/>
              <a:cs typeface="Carlito"/>
            </a:endParaRPr>
          </a:p>
          <a:p>
            <a:pPr marL="756285" lvl="1" indent="-287020" algn="just">
              <a:lnSpc>
                <a:spcPts val="2160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If a </a:t>
            </a:r>
            <a:r>
              <a:rPr sz="2000" spc="-15" dirty="0">
                <a:latin typeface="Carlito"/>
                <a:cs typeface="Carlito"/>
              </a:rPr>
              <a:t>match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found,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corresponding </a:t>
            </a:r>
            <a:r>
              <a:rPr sz="2000" spc="-20" dirty="0">
                <a:latin typeface="Carlito"/>
                <a:cs typeface="Carlito"/>
              </a:rPr>
              <a:t>physical frame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20" dirty="0">
                <a:latin typeface="Carlito"/>
                <a:cs typeface="Carlito"/>
              </a:rPr>
              <a:t>extracted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64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5" dirty="0">
                <a:latin typeface="Carlito"/>
                <a:cs typeface="Carlito"/>
              </a:rPr>
              <a:t>Variation for </a:t>
            </a:r>
            <a:r>
              <a:rPr sz="2200" dirty="0">
                <a:latin typeface="Carlito"/>
                <a:cs typeface="Carlito"/>
              </a:rPr>
              <a:t>64-bit </a:t>
            </a:r>
            <a:r>
              <a:rPr sz="2200" spc="-5" dirty="0">
                <a:latin typeface="Carlito"/>
                <a:cs typeface="Carlito"/>
              </a:rPr>
              <a:t>addresses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clustered page</a:t>
            </a:r>
            <a:r>
              <a:rPr sz="2200" b="1" spc="-15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3366FF"/>
                </a:solidFill>
                <a:latin typeface="Carlito"/>
                <a:cs typeface="Carlito"/>
              </a:rPr>
              <a:t>tables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Similar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hashed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-10" dirty="0">
                <a:latin typeface="Carlito"/>
                <a:cs typeface="Carlito"/>
              </a:rPr>
              <a:t>each entry </a:t>
            </a:r>
            <a:r>
              <a:rPr sz="2000" spc="-30" dirty="0">
                <a:latin typeface="Carlito"/>
                <a:cs typeface="Carlito"/>
              </a:rPr>
              <a:t>refers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several </a:t>
            </a:r>
            <a:r>
              <a:rPr sz="2000" spc="-10" dirty="0">
                <a:latin typeface="Carlito"/>
                <a:cs typeface="Carlito"/>
              </a:rPr>
              <a:t>pages (such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as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16) </a:t>
            </a:r>
            <a:r>
              <a:rPr sz="2000" spc="-15" dirty="0">
                <a:latin typeface="Carlito"/>
                <a:cs typeface="Carlito"/>
              </a:rPr>
              <a:t>rather </a:t>
            </a:r>
            <a:r>
              <a:rPr sz="2000" spc="-5" dirty="0">
                <a:latin typeface="Carlito"/>
                <a:cs typeface="Carlito"/>
              </a:rPr>
              <a:t>than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Especially </a:t>
            </a:r>
            <a:r>
              <a:rPr sz="2000" spc="-15" dirty="0">
                <a:latin typeface="Carlito"/>
                <a:cs typeface="Carlito"/>
              </a:rPr>
              <a:t>useful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b="1" spc="-10" dirty="0">
                <a:solidFill>
                  <a:srgbClr val="3366FF"/>
                </a:solidFill>
                <a:latin typeface="Carlito"/>
                <a:cs typeface="Carlito"/>
              </a:rPr>
              <a:t>sparse </a:t>
            </a:r>
            <a:r>
              <a:rPr sz="2000" spc="-10" dirty="0">
                <a:latin typeface="Carlito"/>
                <a:cs typeface="Carlito"/>
              </a:rPr>
              <a:t>address spaces </a:t>
            </a:r>
            <a:r>
              <a:rPr sz="2000" spc="-15" dirty="0">
                <a:latin typeface="Carlito"/>
                <a:cs typeface="Carlito"/>
              </a:rPr>
              <a:t>(where</a:t>
            </a:r>
            <a:r>
              <a:rPr sz="2000" spc="3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memory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20" dirty="0">
                <a:latin typeface="Carlito"/>
                <a:cs typeface="Carlito"/>
              </a:rPr>
              <a:t>references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non-contiguous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scattered)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89357"/>
            <a:ext cx="490816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Hashed </a:t>
            </a:r>
            <a:r>
              <a:rPr sz="4000" spc="-30" dirty="0"/>
              <a:t>Page</a:t>
            </a:r>
            <a:r>
              <a:rPr sz="4000" spc="-145" dirty="0"/>
              <a:t> </a:t>
            </a:r>
            <a:r>
              <a:rPr sz="4000" spc="-65" dirty="0"/>
              <a:t>Table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11808" y="1274063"/>
            <a:ext cx="6617207" cy="377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9357"/>
            <a:ext cx="582193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Inverted </a:t>
            </a:r>
            <a:r>
              <a:rPr sz="4000" spc="-25" dirty="0"/>
              <a:t>Page</a:t>
            </a:r>
            <a:r>
              <a:rPr sz="4000" spc="-95" dirty="0"/>
              <a:t> </a:t>
            </a:r>
            <a:r>
              <a:rPr sz="4000" spc="-65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19047" y="1106500"/>
            <a:ext cx="6805930" cy="47726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795655" indent="-344805" algn="just">
              <a:lnSpc>
                <a:spcPct val="80100"/>
              </a:lnSpc>
              <a:spcBef>
                <a:spcPts val="635"/>
              </a:spcBef>
              <a:buFont typeface="Arial"/>
              <a:buChar char="•"/>
              <a:tabLst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Rather </a:t>
            </a:r>
            <a:r>
              <a:rPr sz="2200" dirty="0">
                <a:latin typeface="Carlito"/>
                <a:cs typeface="Carlito"/>
              </a:rPr>
              <a:t>than </a:t>
            </a:r>
            <a:r>
              <a:rPr sz="2200" spc="5" dirty="0">
                <a:latin typeface="Carlito"/>
                <a:cs typeface="Carlito"/>
              </a:rPr>
              <a:t>each </a:t>
            </a:r>
            <a:r>
              <a:rPr sz="2200" spc="-5" dirty="0">
                <a:latin typeface="Carlito"/>
                <a:cs typeface="Carlito"/>
              </a:rPr>
              <a:t>process </a:t>
            </a:r>
            <a:r>
              <a:rPr sz="2200" spc="-10" dirty="0">
                <a:latin typeface="Carlito"/>
                <a:cs typeface="Carlito"/>
              </a:rPr>
              <a:t>having </a:t>
            </a:r>
            <a:r>
              <a:rPr sz="2200" spc="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and  </a:t>
            </a:r>
            <a:r>
              <a:rPr sz="2200" spc="-10" dirty="0">
                <a:latin typeface="Carlito"/>
                <a:cs typeface="Carlito"/>
              </a:rPr>
              <a:t>keeping track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all possible </a:t>
            </a:r>
            <a:r>
              <a:rPr sz="2200" spc="-5" dirty="0">
                <a:latin typeface="Carlito"/>
                <a:cs typeface="Carlito"/>
              </a:rPr>
              <a:t>logical pages, </a:t>
            </a:r>
            <a:r>
              <a:rPr sz="2200" spc="-10" dirty="0">
                <a:latin typeface="Carlito"/>
                <a:cs typeface="Carlito"/>
              </a:rPr>
              <a:t>track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  </a:t>
            </a:r>
            <a:r>
              <a:rPr sz="2200" spc="-15" dirty="0">
                <a:latin typeface="Carlito"/>
                <a:cs typeface="Carlito"/>
              </a:rPr>
              <a:t>physical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pages</a:t>
            </a:r>
            <a:endParaRPr sz="2200">
              <a:latin typeface="Carlito"/>
              <a:cs typeface="Carlito"/>
            </a:endParaRPr>
          </a:p>
          <a:p>
            <a:pPr marL="356870" indent="-344805" algn="just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One </a:t>
            </a:r>
            <a:r>
              <a:rPr sz="2200" spc="-5" dirty="0">
                <a:latin typeface="Carlito"/>
                <a:cs typeface="Carlito"/>
              </a:rPr>
              <a:t>entry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dirty="0">
                <a:latin typeface="Carlito"/>
                <a:cs typeface="Carlito"/>
              </a:rPr>
              <a:t>each </a:t>
            </a:r>
            <a:r>
              <a:rPr sz="2200" spc="-5" dirty="0">
                <a:latin typeface="Carlito"/>
                <a:cs typeface="Carlito"/>
              </a:rPr>
              <a:t>real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5" dirty="0">
                <a:latin typeface="Carlito"/>
                <a:cs typeface="Carlito"/>
              </a:rPr>
              <a:t>of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</a:t>
            </a:r>
            <a:endParaRPr sz="2200">
              <a:latin typeface="Carlito"/>
              <a:cs typeface="Carlito"/>
            </a:endParaRPr>
          </a:p>
          <a:p>
            <a:pPr marL="356870" marR="5080" indent="-34480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Entry consists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virtual </a:t>
            </a:r>
            <a:r>
              <a:rPr sz="2200" spc="-5" dirty="0">
                <a:latin typeface="Carlito"/>
                <a:cs typeface="Carlito"/>
              </a:rPr>
              <a:t>address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page stored</a:t>
            </a:r>
            <a:r>
              <a:rPr sz="2200" spc="-18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  </a:t>
            </a:r>
            <a:r>
              <a:rPr sz="2200" spc="-5" dirty="0">
                <a:latin typeface="Carlito"/>
                <a:cs typeface="Carlito"/>
              </a:rPr>
              <a:t>that real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5" dirty="0">
                <a:latin typeface="Carlito"/>
                <a:cs typeface="Carlito"/>
              </a:rPr>
              <a:t>location, </a:t>
            </a:r>
            <a:r>
              <a:rPr sz="2200" dirty="0">
                <a:latin typeface="Carlito"/>
                <a:cs typeface="Carlito"/>
              </a:rPr>
              <a:t>with </a:t>
            </a:r>
            <a:r>
              <a:rPr sz="2200" spc="-5" dirty="0">
                <a:latin typeface="Carlito"/>
                <a:cs typeface="Carlito"/>
              </a:rPr>
              <a:t>information </a:t>
            </a:r>
            <a:r>
              <a:rPr sz="2200" dirty="0">
                <a:latin typeface="Carlito"/>
                <a:cs typeface="Carlito"/>
              </a:rPr>
              <a:t>about the  </a:t>
            </a:r>
            <a:r>
              <a:rPr sz="2200" spc="-5" dirty="0">
                <a:latin typeface="Carlito"/>
                <a:cs typeface="Carlito"/>
              </a:rPr>
              <a:t>process that </a:t>
            </a:r>
            <a:r>
              <a:rPr sz="2200" spc="5" dirty="0">
                <a:latin typeface="Carlito"/>
                <a:cs typeface="Carlito"/>
              </a:rPr>
              <a:t>owns </a:t>
            </a:r>
            <a:r>
              <a:rPr sz="2200" spc="-5" dirty="0">
                <a:latin typeface="Carlito"/>
                <a:cs typeface="Carlito"/>
              </a:rPr>
              <a:t>that</a:t>
            </a:r>
            <a:r>
              <a:rPr sz="2200" spc="-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page</a:t>
            </a:r>
            <a:endParaRPr sz="2200">
              <a:latin typeface="Carlito"/>
              <a:cs typeface="Carlito"/>
            </a:endParaRPr>
          </a:p>
          <a:p>
            <a:pPr marL="356870" marR="30480" indent="-344805">
              <a:lnSpc>
                <a:spcPct val="8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Decreases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dirty="0">
                <a:latin typeface="Carlito"/>
                <a:cs typeface="Carlito"/>
              </a:rPr>
              <a:t>needed </a:t>
            </a:r>
            <a:r>
              <a:rPr sz="2200" spc="-10" dirty="0">
                <a:latin typeface="Carlito"/>
                <a:cs typeface="Carlito"/>
              </a:rPr>
              <a:t>to store </a:t>
            </a:r>
            <a:r>
              <a:rPr sz="2200" dirty="0">
                <a:latin typeface="Carlito"/>
                <a:cs typeface="Carlito"/>
              </a:rPr>
              <a:t>each </a:t>
            </a:r>
            <a:r>
              <a:rPr sz="2200" spc="-10" dirty="0">
                <a:latin typeface="Carlito"/>
                <a:cs typeface="Carlito"/>
              </a:rPr>
              <a:t>page </a:t>
            </a:r>
            <a:r>
              <a:rPr sz="2200" spc="-5" dirty="0">
                <a:latin typeface="Carlito"/>
                <a:cs typeface="Carlito"/>
              </a:rPr>
              <a:t>table,</a:t>
            </a:r>
            <a:r>
              <a:rPr sz="2200" spc="-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but  </a:t>
            </a:r>
            <a:r>
              <a:rPr sz="2200" dirty="0">
                <a:latin typeface="Carlito"/>
                <a:cs typeface="Carlito"/>
              </a:rPr>
              <a:t>increases </a:t>
            </a:r>
            <a:r>
              <a:rPr sz="2200" spc="5" dirty="0">
                <a:latin typeface="Carlito"/>
                <a:cs typeface="Carlito"/>
              </a:rPr>
              <a:t>time </a:t>
            </a:r>
            <a:r>
              <a:rPr sz="2200" dirty="0">
                <a:latin typeface="Carlito"/>
                <a:cs typeface="Carlito"/>
              </a:rPr>
              <a:t>needed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search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dirty="0">
                <a:latin typeface="Carlito"/>
                <a:cs typeface="Carlito"/>
              </a:rPr>
              <a:t>when a </a:t>
            </a:r>
            <a:r>
              <a:rPr sz="2200" spc="-10" dirty="0">
                <a:latin typeface="Carlito"/>
                <a:cs typeface="Carlito"/>
              </a:rPr>
              <a:t>page  reference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occurs</a:t>
            </a:r>
            <a:endParaRPr sz="2200">
              <a:latin typeface="Carlito"/>
              <a:cs typeface="Carlito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rlito"/>
                <a:cs typeface="Carlito"/>
              </a:rPr>
              <a:t>Use hash </a:t>
            </a:r>
            <a:r>
              <a:rPr sz="2200" spc="-5" dirty="0">
                <a:latin typeface="Carlito"/>
                <a:cs typeface="Carlito"/>
              </a:rPr>
              <a:t>table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limit the </a:t>
            </a:r>
            <a:r>
              <a:rPr sz="2200" spc="-5" dirty="0">
                <a:latin typeface="Carlito"/>
                <a:cs typeface="Carlito"/>
              </a:rPr>
              <a:t>search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one </a:t>
            </a:r>
            <a:r>
              <a:rPr sz="2200" spc="5" dirty="0">
                <a:latin typeface="Carlito"/>
                <a:cs typeface="Carlito"/>
              </a:rPr>
              <a:t>— or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dirty="0">
                <a:latin typeface="Carlito"/>
                <a:cs typeface="Carlito"/>
              </a:rPr>
              <a:t>most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15" dirty="0">
                <a:latin typeface="Carlito"/>
                <a:cs typeface="Carlito"/>
              </a:rPr>
              <a:t>few </a:t>
            </a:r>
            <a:r>
              <a:rPr sz="2200" spc="5" dirty="0">
                <a:latin typeface="Carlito"/>
                <a:cs typeface="Carlito"/>
              </a:rPr>
              <a:t>— </a:t>
            </a:r>
            <a:r>
              <a:rPr sz="2200" spc="-5" dirty="0">
                <a:latin typeface="Carlito"/>
                <a:cs typeface="Carlito"/>
              </a:rPr>
              <a:t>page-table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entries</a:t>
            </a:r>
            <a:endParaRPr sz="2200">
              <a:latin typeface="Carlito"/>
              <a:cs typeface="Carlito"/>
            </a:endParaRPr>
          </a:p>
          <a:p>
            <a:pPr marL="756285" lvl="1" indent="-287020">
              <a:lnSpc>
                <a:spcPts val="2395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TLB can accelerate</a:t>
            </a:r>
            <a:r>
              <a:rPr sz="2000" spc="1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access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ts val="263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But </a:t>
            </a:r>
            <a:r>
              <a:rPr sz="2200" dirty="0">
                <a:latin typeface="Carlito"/>
                <a:cs typeface="Carlito"/>
              </a:rPr>
              <a:t>how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implement </a:t>
            </a:r>
            <a:r>
              <a:rPr sz="2200" spc="-5" dirty="0">
                <a:latin typeface="Carlito"/>
                <a:cs typeface="Carlito"/>
              </a:rPr>
              <a:t>shared</a:t>
            </a:r>
            <a:r>
              <a:rPr sz="2200" spc="-9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memory?</a:t>
            </a:r>
            <a:endParaRPr sz="2200">
              <a:latin typeface="Carlito"/>
              <a:cs typeface="Carlito"/>
            </a:endParaRPr>
          </a:p>
          <a:p>
            <a:pPr marL="756285" marR="323850" lvl="1" indent="-287020">
              <a:lnSpc>
                <a:spcPct val="8000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One mapping of a virtual </a:t>
            </a:r>
            <a:r>
              <a:rPr sz="2000" spc="-10" dirty="0">
                <a:latin typeface="Carlito"/>
                <a:cs typeface="Carlito"/>
              </a:rPr>
              <a:t>address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shared </a:t>
            </a:r>
            <a:r>
              <a:rPr sz="2000" spc="-20" dirty="0">
                <a:latin typeface="Carlito"/>
                <a:cs typeface="Carlito"/>
              </a:rPr>
              <a:t>physical  </a:t>
            </a:r>
            <a:r>
              <a:rPr sz="2000" spc="-10" dirty="0">
                <a:latin typeface="Carlito"/>
                <a:cs typeface="Carlito"/>
              </a:rPr>
              <a:t>address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9583"/>
            <a:ext cx="7531861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Inverted </a:t>
            </a:r>
            <a:r>
              <a:rPr sz="4000" spc="-25" dirty="0"/>
              <a:t>Page </a:t>
            </a:r>
            <a:r>
              <a:rPr sz="4000" spc="-65" dirty="0"/>
              <a:t>Table</a:t>
            </a:r>
            <a:r>
              <a:rPr sz="4000" spc="-90" dirty="0"/>
              <a:t> </a:t>
            </a:r>
            <a:r>
              <a:rPr sz="4000" spc="-10" dirty="0"/>
              <a:t>Architecture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19072" y="1274063"/>
            <a:ext cx="6056376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147389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35458"/>
            <a:ext cx="583526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Oracle </a:t>
            </a:r>
            <a:r>
              <a:rPr sz="4000" spc="-55" dirty="0"/>
              <a:t>SPARC</a:t>
            </a:r>
            <a:r>
              <a:rPr sz="4000" spc="-185" dirty="0"/>
              <a:t> </a:t>
            </a:r>
            <a:r>
              <a:rPr sz="4000" spc="-5" dirty="0"/>
              <a:t>Solaris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3401" y="971168"/>
            <a:ext cx="8229600" cy="489364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914400" indent="-344805">
              <a:lnSpc>
                <a:spcPts val="2590"/>
              </a:lnSpc>
              <a:spcBef>
                <a:spcPts val="7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rlito"/>
                <a:cs typeface="Carlito"/>
              </a:rPr>
              <a:t>Consider modern, 64-bit </a:t>
            </a:r>
            <a:r>
              <a:rPr sz="2700" spc="-10" dirty="0">
                <a:latin typeface="Carlito"/>
                <a:cs typeface="Carlito"/>
              </a:rPr>
              <a:t>operating</a:t>
            </a:r>
            <a:r>
              <a:rPr sz="2700" spc="-22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system  </a:t>
            </a:r>
            <a:r>
              <a:rPr sz="2700" spc="-15" dirty="0">
                <a:latin typeface="Carlito"/>
                <a:cs typeface="Carlito"/>
              </a:rPr>
              <a:t>example </a:t>
            </a:r>
            <a:r>
              <a:rPr sz="2700" spc="5" dirty="0">
                <a:latin typeface="Carlito"/>
                <a:cs typeface="Carlito"/>
              </a:rPr>
              <a:t>with </a:t>
            </a:r>
            <a:r>
              <a:rPr sz="2700" spc="-5" dirty="0">
                <a:latin typeface="Carlito"/>
                <a:cs typeface="Carlito"/>
              </a:rPr>
              <a:t>tightly </a:t>
            </a:r>
            <a:r>
              <a:rPr sz="2700" spc="-15" dirty="0">
                <a:latin typeface="Carlito"/>
                <a:cs typeface="Carlito"/>
              </a:rPr>
              <a:t>integrated</a:t>
            </a:r>
            <a:r>
              <a:rPr sz="2700" spc="-16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HW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ts val="2875"/>
              </a:lnSpc>
              <a:spcBef>
                <a:spcPts val="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Goals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efficiency, </a:t>
            </a:r>
            <a:r>
              <a:rPr sz="2400" dirty="0">
                <a:latin typeface="Carlito"/>
                <a:cs typeface="Carlito"/>
              </a:rPr>
              <a:t>low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overhead</a:t>
            </a: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ts val="323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rlito"/>
                <a:cs typeface="Carlito"/>
              </a:rPr>
              <a:t>Based </a:t>
            </a:r>
            <a:r>
              <a:rPr sz="2700" spc="5" dirty="0">
                <a:latin typeface="Carlito"/>
                <a:cs typeface="Carlito"/>
              </a:rPr>
              <a:t>on </a:t>
            </a:r>
            <a:r>
              <a:rPr sz="2700" dirty="0">
                <a:latin typeface="Carlito"/>
                <a:cs typeface="Carlito"/>
              </a:rPr>
              <a:t>hashing, </a:t>
            </a:r>
            <a:r>
              <a:rPr sz="2700" spc="-5" dirty="0">
                <a:latin typeface="Carlito"/>
                <a:cs typeface="Carlito"/>
              </a:rPr>
              <a:t>but more</a:t>
            </a:r>
            <a:r>
              <a:rPr sz="2700" spc="-13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complex</a:t>
            </a:r>
            <a:endParaRPr sz="27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45" dirty="0">
                <a:latin typeface="Carlito"/>
                <a:cs typeface="Carlito"/>
              </a:rPr>
              <a:t>Two </a:t>
            </a:r>
            <a:r>
              <a:rPr sz="2700" dirty="0">
                <a:latin typeface="Carlito"/>
                <a:cs typeface="Carlito"/>
              </a:rPr>
              <a:t>hash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tables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kernel </a:t>
            </a:r>
            <a:r>
              <a:rPr sz="2400" dirty="0">
                <a:latin typeface="Carlito"/>
                <a:cs typeface="Carlito"/>
              </a:rPr>
              <a:t>and one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user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maps memory </a:t>
            </a:r>
            <a:r>
              <a:rPr sz="2400" spc="-5" dirty="0">
                <a:latin typeface="Carlito"/>
                <a:cs typeface="Carlito"/>
              </a:rPr>
              <a:t>addresses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virtual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595"/>
              </a:lnSpc>
            </a:pPr>
            <a:r>
              <a:rPr sz="2400" spc="-15" dirty="0">
                <a:latin typeface="Carlito"/>
                <a:cs typeface="Carlito"/>
              </a:rPr>
              <a:t>physical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Each </a:t>
            </a:r>
            <a:r>
              <a:rPr sz="2400" dirty="0">
                <a:latin typeface="Carlito"/>
                <a:cs typeface="Carlito"/>
              </a:rPr>
              <a:t>entry </a:t>
            </a:r>
            <a:r>
              <a:rPr sz="2400" spc="-5" dirty="0">
                <a:latin typeface="Carlito"/>
                <a:cs typeface="Carlito"/>
              </a:rPr>
              <a:t>represents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contiguous </a:t>
            </a:r>
            <a:r>
              <a:rPr sz="2400" spc="-10" dirty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mapped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595"/>
              </a:lnSpc>
            </a:pPr>
            <a:r>
              <a:rPr sz="2400" dirty="0">
                <a:latin typeface="Carlito"/>
                <a:cs typeface="Carlito"/>
              </a:rPr>
              <a:t>virtual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memory,</a:t>
            </a:r>
            <a:endParaRPr sz="2400">
              <a:latin typeface="Carlito"/>
              <a:cs typeface="Carlito"/>
            </a:endParaRPr>
          </a:p>
          <a:p>
            <a:pPr marL="1156335" lvl="2" indent="-229870">
              <a:lnSpc>
                <a:spcPts val="2160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970" algn="l"/>
              </a:tabLst>
            </a:pP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spc="-20" dirty="0">
                <a:latin typeface="Carlito"/>
                <a:cs typeface="Carlito"/>
              </a:rPr>
              <a:t>efficient </a:t>
            </a:r>
            <a:r>
              <a:rPr sz="2000" spc="-5" dirty="0">
                <a:latin typeface="Carlito"/>
                <a:cs typeface="Carlito"/>
              </a:rPr>
              <a:t>than </a:t>
            </a:r>
            <a:r>
              <a:rPr sz="2000" spc="-10" dirty="0">
                <a:latin typeface="Carlito"/>
                <a:cs typeface="Carlito"/>
              </a:rPr>
              <a:t>having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separate </a:t>
            </a:r>
            <a:r>
              <a:rPr sz="2000" spc="-5" dirty="0">
                <a:latin typeface="Carlito"/>
                <a:cs typeface="Carlito"/>
              </a:rPr>
              <a:t>hash-table </a:t>
            </a:r>
            <a:r>
              <a:rPr sz="2000" spc="-10" dirty="0">
                <a:latin typeface="Carlito"/>
                <a:cs typeface="Carlito"/>
              </a:rPr>
              <a:t>entry</a:t>
            </a:r>
            <a:r>
              <a:rPr sz="2000" spc="32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1156335">
              <a:lnSpc>
                <a:spcPts val="2155"/>
              </a:lnSpc>
            </a:pPr>
            <a:r>
              <a:rPr sz="2000" spc="-10" dirty="0">
                <a:latin typeface="Carlito"/>
                <a:cs typeface="Carlito"/>
              </a:rPr>
              <a:t>each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585"/>
              </a:lnSpc>
              <a:buFont typeface="Arial"/>
              <a:buChar char="–"/>
              <a:tabLst>
                <a:tab pos="756920" algn="l"/>
                <a:tab pos="2691765" algn="l"/>
                <a:tab pos="4970145" algn="l"/>
              </a:tabLst>
            </a:pPr>
            <a:r>
              <a:rPr sz="2400" spc="-15" dirty="0">
                <a:latin typeface="Carlito"/>
                <a:cs typeface="Carlito"/>
              </a:rPr>
              <a:t>Each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entry</a:t>
            </a:r>
            <a:r>
              <a:rPr sz="2400" spc="-15">
                <a:latin typeface="Carlito"/>
                <a:cs typeface="Carlito"/>
              </a:rPr>
              <a:t> </a:t>
            </a:r>
            <a:r>
              <a:rPr sz="2400" smtClean="0">
                <a:latin typeface="Carlito"/>
                <a:cs typeface="Carlito"/>
              </a:rPr>
              <a:t>has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mtClean="0">
                <a:latin typeface="Carlito"/>
                <a:cs typeface="Carlito"/>
              </a:rPr>
              <a:t>base </a:t>
            </a:r>
            <a:r>
              <a:rPr sz="2400" spc="-5" dirty="0">
                <a:latin typeface="Carlito"/>
                <a:cs typeface="Carlito"/>
              </a:rPr>
              <a:t>address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	</a:t>
            </a:r>
            <a:r>
              <a:rPr sz="2400" spc="-5" dirty="0">
                <a:latin typeface="Carlito"/>
                <a:cs typeface="Carlito"/>
              </a:rPr>
              <a:t>span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(indicating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595"/>
              </a:lnSpc>
            </a:pPr>
            <a:r>
              <a:rPr sz="2400" dirty="0">
                <a:latin typeface="Carlito"/>
                <a:cs typeface="Carlito"/>
              </a:rPr>
              <a:t>the number </a:t>
            </a:r>
            <a:r>
              <a:rPr sz="2400" spc="-5" dirty="0">
                <a:latin typeface="Carlito"/>
                <a:cs typeface="Carlito"/>
              </a:rPr>
              <a:t>of pages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entry</a:t>
            </a:r>
            <a:r>
              <a:rPr sz="2400" spc="-1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represents)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35458"/>
            <a:ext cx="73152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Oracle </a:t>
            </a:r>
            <a:r>
              <a:rPr sz="4000" spc="-55" dirty="0"/>
              <a:t>SPARC </a:t>
            </a:r>
            <a:r>
              <a:rPr sz="4000" spc="-5" dirty="0"/>
              <a:t>Solaris</a:t>
            </a:r>
            <a:r>
              <a:rPr sz="4000" spc="-140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0196" y="1066241"/>
            <a:ext cx="7779004" cy="544161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155575" indent="-344805">
              <a:lnSpc>
                <a:spcPts val="291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rlito"/>
                <a:cs typeface="Carlito"/>
              </a:rPr>
              <a:t>TLB </a:t>
            </a:r>
            <a:r>
              <a:rPr sz="2700" dirty="0">
                <a:latin typeface="Carlito"/>
                <a:cs typeface="Carlito"/>
              </a:rPr>
              <a:t>holds </a:t>
            </a:r>
            <a:r>
              <a:rPr sz="2700" spc="-5" dirty="0">
                <a:latin typeface="Carlito"/>
                <a:cs typeface="Carlito"/>
              </a:rPr>
              <a:t>translation table entries </a:t>
            </a:r>
            <a:r>
              <a:rPr sz="2700" spc="5" dirty="0">
                <a:latin typeface="Carlito"/>
                <a:cs typeface="Carlito"/>
              </a:rPr>
              <a:t>(TTEs) </a:t>
            </a:r>
            <a:r>
              <a:rPr sz="2700" spc="-15" dirty="0">
                <a:latin typeface="Carlito"/>
                <a:cs typeface="Carlito"/>
              </a:rPr>
              <a:t>for</a:t>
            </a:r>
            <a:r>
              <a:rPr sz="2700" spc="-27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fast  </a:t>
            </a:r>
            <a:r>
              <a:rPr sz="2700" spc="-15" dirty="0">
                <a:latin typeface="Carlito"/>
                <a:cs typeface="Carlito"/>
              </a:rPr>
              <a:t>hardware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lookups</a:t>
            </a:r>
            <a:endParaRPr sz="2700">
              <a:latin typeface="Carlito"/>
              <a:cs typeface="Carlito"/>
            </a:endParaRPr>
          </a:p>
          <a:p>
            <a:pPr marL="756285" lvl="1" indent="-287020">
              <a:lnSpc>
                <a:spcPts val="2735"/>
              </a:lnSpc>
              <a:spcBef>
                <a:spcPts val="2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cache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5" dirty="0">
                <a:latin typeface="Carlito"/>
                <a:cs typeface="Carlito"/>
              </a:rPr>
              <a:t>TTEs </a:t>
            </a:r>
            <a:r>
              <a:rPr sz="2400" spc="-5" dirty="0">
                <a:latin typeface="Carlito"/>
                <a:cs typeface="Carlito"/>
              </a:rPr>
              <a:t>reside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translation </a:t>
            </a:r>
            <a:r>
              <a:rPr sz="2400" spc="-20" dirty="0">
                <a:latin typeface="Carlito"/>
                <a:cs typeface="Carlito"/>
              </a:rPr>
              <a:t>storage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buffer</a:t>
            </a:r>
            <a:endParaRPr sz="2400">
              <a:latin typeface="Carlito"/>
              <a:cs typeface="Carlito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(TSB)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Includes an </a:t>
            </a:r>
            <a:r>
              <a:rPr sz="2000" spc="-10" dirty="0">
                <a:latin typeface="Carlito"/>
                <a:cs typeface="Carlito"/>
              </a:rPr>
              <a:t>entry </a:t>
            </a:r>
            <a:r>
              <a:rPr sz="2000" spc="-5" dirty="0">
                <a:latin typeface="Carlito"/>
                <a:cs typeface="Carlito"/>
              </a:rPr>
              <a:t>per </a:t>
            </a:r>
            <a:r>
              <a:rPr sz="2000" spc="-15" dirty="0">
                <a:latin typeface="Carlito"/>
                <a:cs typeface="Carlito"/>
              </a:rPr>
              <a:t>recently </a:t>
            </a:r>
            <a:r>
              <a:rPr sz="2000" spc="-10" dirty="0">
                <a:latin typeface="Carlito"/>
                <a:cs typeface="Carlito"/>
              </a:rPr>
              <a:t>accessed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rlito"/>
                <a:cs typeface="Carlito"/>
              </a:rPr>
              <a:t>Virtual </a:t>
            </a:r>
            <a:r>
              <a:rPr sz="2700" spc="-5" dirty="0">
                <a:latin typeface="Carlito"/>
                <a:cs typeface="Carlito"/>
              </a:rPr>
              <a:t>address </a:t>
            </a:r>
            <a:r>
              <a:rPr sz="2700" spc="-20" dirty="0">
                <a:latin typeface="Carlito"/>
                <a:cs typeface="Carlito"/>
              </a:rPr>
              <a:t>reference </a:t>
            </a:r>
            <a:r>
              <a:rPr sz="2700" spc="-5" dirty="0">
                <a:latin typeface="Carlito"/>
                <a:cs typeface="Carlito"/>
              </a:rPr>
              <a:t>causes </a:t>
            </a:r>
            <a:r>
              <a:rPr sz="2700" spc="5" dirty="0">
                <a:latin typeface="Carlito"/>
                <a:cs typeface="Carlito"/>
              </a:rPr>
              <a:t>TLB</a:t>
            </a:r>
            <a:r>
              <a:rPr sz="2700" spc="-17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search</a:t>
            </a:r>
            <a:endParaRPr sz="2700">
              <a:latin typeface="Carlito"/>
              <a:cs typeface="Carlito"/>
            </a:endParaRPr>
          </a:p>
          <a:p>
            <a:pPr marL="756285" marR="187325" lvl="1" indent="-287020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If miss, </a:t>
            </a:r>
            <a:r>
              <a:rPr sz="2400" spc="-10" dirty="0">
                <a:latin typeface="Carlito"/>
                <a:cs typeface="Carlito"/>
              </a:rPr>
              <a:t>hardware </a:t>
            </a:r>
            <a:r>
              <a:rPr sz="2400" spc="-15" dirty="0">
                <a:latin typeface="Carlito"/>
                <a:cs typeface="Carlito"/>
              </a:rPr>
              <a:t>walks </a:t>
            </a:r>
            <a:r>
              <a:rPr sz="2400" dirty="0">
                <a:latin typeface="Carlito"/>
                <a:cs typeface="Carlito"/>
              </a:rPr>
              <a:t>the in-memory TSB</a:t>
            </a:r>
            <a:r>
              <a:rPr sz="2400" spc="-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looking 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5" dirty="0">
                <a:latin typeface="Carlito"/>
                <a:cs typeface="Carlito"/>
              </a:rPr>
              <a:t>TTE </a:t>
            </a:r>
            <a:r>
              <a:rPr sz="2400" spc="-5" dirty="0">
                <a:latin typeface="Carlito"/>
                <a:cs typeface="Carlito"/>
              </a:rPr>
              <a:t>corresponding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address</a:t>
            </a:r>
            <a:endParaRPr sz="2400">
              <a:latin typeface="Carlito"/>
              <a:cs typeface="Carlito"/>
            </a:endParaRPr>
          </a:p>
          <a:p>
            <a:pPr marL="1155700" marR="165100" lvl="2" indent="-228600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5" dirty="0">
                <a:latin typeface="Carlito"/>
                <a:cs typeface="Carlito"/>
              </a:rPr>
              <a:t>match found,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CPU copies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TSB </a:t>
            </a:r>
            <a:r>
              <a:rPr sz="2000" spc="-10" dirty="0">
                <a:latin typeface="Carlito"/>
                <a:cs typeface="Carlito"/>
              </a:rPr>
              <a:t>entry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TLB 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translation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completes</a:t>
            </a:r>
            <a:endParaRPr sz="2000">
              <a:latin typeface="Carlito"/>
              <a:cs typeface="Carlito"/>
            </a:endParaRPr>
          </a:p>
          <a:p>
            <a:pPr marL="1155700" marR="281305" lvl="2" indent="-228600">
              <a:lnSpc>
                <a:spcPts val="216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If no </a:t>
            </a:r>
            <a:r>
              <a:rPr sz="2000" spc="-15" dirty="0">
                <a:latin typeface="Carlito"/>
                <a:cs typeface="Carlito"/>
              </a:rPr>
              <a:t>match found, </a:t>
            </a:r>
            <a:r>
              <a:rPr sz="2000" spc="-20" dirty="0">
                <a:latin typeface="Carlito"/>
                <a:cs typeface="Carlito"/>
              </a:rPr>
              <a:t>kernel </a:t>
            </a:r>
            <a:r>
              <a:rPr sz="2000" spc="-10" dirty="0">
                <a:latin typeface="Carlito"/>
                <a:cs typeface="Carlito"/>
              </a:rPr>
              <a:t>interrupted </a:t>
            </a:r>
            <a:r>
              <a:rPr sz="2000" spc="-15" dirty="0">
                <a:latin typeface="Carlito"/>
                <a:cs typeface="Carlito"/>
              </a:rPr>
              <a:t>to search </a:t>
            </a:r>
            <a:r>
              <a:rPr sz="2000" spc="-5" dirty="0">
                <a:latin typeface="Carlito"/>
                <a:cs typeface="Carlito"/>
              </a:rPr>
              <a:t>the hash  </a:t>
            </a:r>
            <a:r>
              <a:rPr sz="2000" spc="-10" dirty="0">
                <a:latin typeface="Carlito"/>
                <a:cs typeface="Carlito"/>
              </a:rPr>
              <a:t>table</a:t>
            </a:r>
            <a:endParaRPr sz="2000">
              <a:latin typeface="Carlito"/>
              <a:cs typeface="Carlito"/>
            </a:endParaRPr>
          </a:p>
          <a:p>
            <a:pPr marL="1613535" marR="66040" indent="-228600">
              <a:lnSpc>
                <a:spcPct val="90100"/>
              </a:lnSpc>
              <a:spcBef>
                <a:spcPts val="370"/>
              </a:spcBef>
            </a:pPr>
            <a:r>
              <a:rPr sz="1700" dirty="0">
                <a:latin typeface="Arial"/>
                <a:cs typeface="Arial"/>
              </a:rPr>
              <a:t>–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5" dirty="0">
                <a:latin typeface="Carlito"/>
                <a:cs typeface="Carlito"/>
              </a:rPr>
              <a:t>kernel </a:t>
            </a:r>
            <a:r>
              <a:rPr sz="1700" spc="-5" dirty="0">
                <a:latin typeface="Carlito"/>
                <a:cs typeface="Carlito"/>
              </a:rPr>
              <a:t>then </a:t>
            </a:r>
            <a:r>
              <a:rPr sz="1700" spc="-15" dirty="0">
                <a:latin typeface="Carlito"/>
                <a:cs typeface="Carlito"/>
              </a:rPr>
              <a:t>creates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10" dirty="0">
                <a:latin typeface="Carlito"/>
                <a:cs typeface="Carlito"/>
              </a:rPr>
              <a:t>TTE </a:t>
            </a: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appropriate </a:t>
            </a:r>
            <a:r>
              <a:rPr sz="1700" spc="-5" dirty="0">
                <a:latin typeface="Carlito"/>
                <a:cs typeface="Carlito"/>
              </a:rPr>
              <a:t>hash </a:t>
            </a:r>
            <a:r>
              <a:rPr sz="1700" spc="-10" dirty="0">
                <a:latin typeface="Carlito"/>
                <a:cs typeface="Carlito"/>
              </a:rPr>
              <a:t>table  </a:t>
            </a:r>
            <a:r>
              <a:rPr sz="1700" spc="-5" dirty="0">
                <a:latin typeface="Carlito"/>
                <a:cs typeface="Carlito"/>
              </a:rPr>
              <a:t>and </a:t>
            </a:r>
            <a:r>
              <a:rPr sz="1700" spc="-15" dirty="0">
                <a:latin typeface="Carlito"/>
                <a:cs typeface="Carlito"/>
              </a:rPr>
              <a:t>stores </a:t>
            </a:r>
            <a:r>
              <a:rPr sz="1700" spc="-5" dirty="0">
                <a:latin typeface="Carlito"/>
                <a:cs typeface="Carlito"/>
              </a:rPr>
              <a:t>it in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TSB, </a:t>
            </a:r>
            <a:r>
              <a:rPr sz="1700" spc="-10" dirty="0">
                <a:latin typeface="Carlito"/>
                <a:cs typeface="Carlito"/>
              </a:rPr>
              <a:t>Interrupt handler returns </a:t>
            </a:r>
            <a:r>
              <a:rPr sz="1700" spc="-15" dirty="0">
                <a:latin typeface="Carlito"/>
                <a:cs typeface="Carlito"/>
              </a:rPr>
              <a:t>control </a:t>
            </a:r>
            <a:r>
              <a:rPr sz="1700" spc="-10" dirty="0">
                <a:latin typeface="Carlito"/>
                <a:cs typeface="Carlito"/>
              </a:rPr>
              <a:t>to </a:t>
            </a:r>
            <a:r>
              <a:rPr sz="1700" spc="-5" dirty="0">
                <a:latin typeface="Carlito"/>
                <a:cs typeface="Carlito"/>
              </a:rPr>
              <a:t>the  </a:t>
            </a:r>
            <a:r>
              <a:rPr sz="1700" dirty="0">
                <a:latin typeface="Carlito"/>
                <a:cs typeface="Carlito"/>
              </a:rPr>
              <a:t>MMU, </a:t>
            </a:r>
            <a:r>
              <a:rPr sz="1700" spc="-5" dirty="0">
                <a:latin typeface="Carlito"/>
                <a:cs typeface="Carlito"/>
              </a:rPr>
              <a:t>which </a:t>
            </a:r>
            <a:r>
              <a:rPr sz="1700" spc="-10" dirty="0">
                <a:latin typeface="Carlito"/>
                <a:cs typeface="Carlito"/>
              </a:rPr>
              <a:t>completes </a:t>
            </a: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address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translation.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125933"/>
            <a:ext cx="41910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Address</a:t>
            </a:r>
            <a:r>
              <a:rPr sz="4000" spc="-120" dirty="0"/>
              <a:t> </a:t>
            </a:r>
            <a:r>
              <a:rPr sz="4000" spc="5" dirty="0"/>
              <a:t>Binding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8347" y="1162634"/>
            <a:ext cx="7179309" cy="3686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latin typeface="Carlito"/>
                <a:cs typeface="Carlito"/>
              </a:rPr>
              <a:t>Programs </a:t>
            </a:r>
            <a:r>
              <a:rPr sz="1600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disk, ready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brought </a:t>
            </a:r>
            <a:r>
              <a:rPr sz="1600" spc="-20" dirty="0">
                <a:latin typeface="Carlito"/>
                <a:cs typeface="Carlito"/>
              </a:rPr>
              <a:t>into </a:t>
            </a:r>
            <a:r>
              <a:rPr sz="1600" dirty="0">
                <a:latin typeface="Carlito"/>
                <a:cs typeface="Carlito"/>
              </a:rPr>
              <a:t>memory </a:t>
            </a:r>
            <a:r>
              <a:rPr sz="1600" spc="-20" dirty="0">
                <a:latin typeface="Carlito"/>
                <a:cs typeface="Carlito"/>
              </a:rPr>
              <a:t>to execute </a:t>
            </a:r>
            <a:r>
              <a:rPr sz="1600" spc="-10" dirty="0">
                <a:latin typeface="Carlito"/>
                <a:cs typeface="Carlito"/>
              </a:rPr>
              <a:t>form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190" dirty="0"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arlito"/>
                <a:cs typeface="Carlito"/>
              </a:rPr>
              <a:t>input</a:t>
            </a:r>
            <a:endParaRPr sz="16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sz="1600" b="1" spc="5" dirty="0">
                <a:solidFill>
                  <a:srgbClr val="0000FF"/>
                </a:solidFill>
                <a:latin typeface="Carlito"/>
                <a:cs typeface="Carlito"/>
              </a:rPr>
              <a:t>queue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rlito"/>
                <a:cs typeface="Carlito"/>
              </a:rPr>
              <a:t>Without support, must be loaded </a:t>
            </a:r>
            <a:r>
              <a:rPr sz="1600" spc="-20" dirty="0">
                <a:latin typeface="Carlito"/>
                <a:cs typeface="Carlito"/>
              </a:rPr>
              <a:t>into </a:t>
            </a:r>
            <a:r>
              <a:rPr sz="1600" spc="-5" dirty="0">
                <a:latin typeface="Carlito"/>
                <a:cs typeface="Carlito"/>
              </a:rPr>
              <a:t>address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5" dirty="0">
                <a:latin typeface="Carlito"/>
                <a:cs typeface="Carlito"/>
              </a:rPr>
              <a:t>0000</a:t>
            </a:r>
            <a:endParaRPr sz="16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-15" dirty="0">
                <a:latin typeface="Carlito"/>
                <a:cs typeface="Carlito"/>
              </a:rPr>
              <a:t>Inconvenient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20" dirty="0">
                <a:latin typeface="Carlito"/>
                <a:cs typeface="Carlito"/>
              </a:rPr>
              <a:t>first </a:t>
            </a:r>
            <a:r>
              <a:rPr sz="1600" spc="-5" dirty="0">
                <a:latin typeface="Carlito"/>
                <a:cs typeface="Carlito"/>
              </a:rPr>
              <a:t>user </a:t>
            </a:r>
            <a:r>
              <a:rPr sz="1600" spc="-10" dirty="0">
                <a:latin typeface="Carlito"/>
                <a:cs typeface="Carlito"/>
              </a:rPr>
              <a:t>process </a:t>
            </a:r>
            <a:r>
              <a:rPr sz="1600" spc="-15" dirty="0">
                <a:latin typeface="Carlito"/>
                <a:cs typeface="Carlito"/>
              </a:rPr>
              <a:t>physical </a:t>
            </a:r>
            <a:r>
              <a:rPr sz="1600" spc="-10" dirty="0">
                <a:latin typeface="Carlito"/>
                <a:cs typeface="Carlito"/>
              </a:rPr>
              <a:t>address </a:t>
            </a:r>
            <a:r>
              <a:rPr sz="1600" spc="-15" dirty="0">
                <a:latin typeface="Carlito"/>
                <a:cs typeface="Carlito"/>
              </a:rPr>
              <a:t>always at</a:t>
            </a:r>
            <a:r>
              <a:rPr sz="1600" spc="2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0000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latin typeface="Carlito"/>
                <a:cs typeface="Carlito"/>
              </a:rPr>
              <a:t>How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it not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be?</a:t>
            </a:r>
            <a:endParaRPr sz="1600">
              <a:latin typeface="Carlito"/>
              <a:cs typeface="Carlito"/>
            </a:endParaRPr>
          </a:p>
          <a:p>
            <a:pPr marL="356870" indent="-344805">
              <a:lnSpc>
                <a:spcPts val="1895"/>
              </a:lnSpc>
              <a:spcBef>
                <a:spcPts val="43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-25" dirty="0">
                <a:latin typeface="Carlito"/>
                <a:cs typeface="Carlito"/>
              </a:rPr>
              <a:t>Further, </a:t>
            </a:r>
            <a:r>
              <a:rPr sz="1600" spc="-10" dirty="0">
                <a:latin typeface="Carlito"/>
                <a:cs typeface="Carlito"/>
              </a:rPr>
              <a:t>addresses </a:t>
            </a:r>
            <a:r>
              <a:rPr sz="1600" spc="-15" dirty="0">
                <a:latin typeface="Carlito"/>
                <a:cs typeface="Carlito"/>
              </a:rPr>
              <a:t>represented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different ways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different </a:t>
            </a:r>
            <a:r>
              <a:rPr sz="1600" spc="-15" dirty="0">
                <a:latin typeface="Carlito"/>
                <a:cs typeface="Carlito"/>
              </a:rPr>
              <a:t>stages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5" dirty="0">
                <a:latin typeface="Carlito"/>
                <a:cs typeface="Carlito"/>
              </a:rPr>
              <a:t>a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95" dirty="0">
                <a:latin typeface="Carlito"/>
                <a:cs typeface="Carlito"/>
              </a:rPr>
              <a:t>program</a:t>
            </a:r>
            <a:r>
              <a:rPr sz="1600" spc="-95" dirty="0">
                <a:latin typeface="AoyagiKouzanFontT"/>
                <a:cs typeface="AoyagiKouzanFontT"/>
              </a:rPr>
              <a:t>’</a:t>
            </a:r>
            <a:r>
              <a:rPr sz="1600" spc="-95" dirty="0">
                <a:latin typeface="Carlito"/>
                <a:cs typeface="Carlito"/>
              </a:rPr>
              <a:t>s</a:t>
            </a:r>
            <a:endParaRPr sz="1600">
              <a:latin typeface="Carlito"/>
              <a:cs typeface="Carlito"/>
            </a:endParaRPr>
          </a:p>
          <a:p>
            <a:pPr marL="356870">
              <a:lnSpc>
                <a:spcPts val="1895"/>
              </a:lnSpc>
            </a:pPr>
            <a:r>
              <a:rPr sz="1600" spc="-20" dirty="0">
                <a:latin typeface="Carlito"/>
                <a:cs typeface="Carlito"/>
              </a:rPr>
              <a:t>life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rlito"/>
                <a:cs typeface="Carlito"/>
              </a:rPr>
              <a:t>Source code </a:t>
            </a:r>
            <a:r>
              <a:rPr sz="1600" spc="-5" dirty="0">
                <a:latin typeface="Carlito"/>
                <a:cs typeface="Carlito"/>
              </a:rPr>
              <a:t>addresses usually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symbolic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rlito"/>
                <a:cs typeface="Carlito"/>
              </a:rPr>
              <a:t>Compiled </a:t>
            </a:r>
            <a:r>
              <a:rPr sz="1600" spc="-10" dirty="0">
                <a:latin typeface="Carlito"/>
                <a:cs typeface="Carlito"/>
              </a:rPr>
              <a:t>code </a:t>
            </a:r>
            <a:r>
              <a:rPr sz="1600" spc="-5" dirty="0">
                <a:latin typeface="Carlito"/>
                <a:cs typeface="Carlito"/>
              </a:rPr>
              <a:t>addresses </a:t>
            </a:r>
            <a:r>
              <a:rPr sz="1600" b="1" dirty="0">
                <a:solidFill>
                  <a:srgbClr val="0000FF"/>
                </a:solidFill>
                <a:latin typeface="Carlito"/>
                <a:cs typeface="Carlito"/>
              </a:rPr>
              <a:t>bind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relocatable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addresses</a:t>
            </a:r>
            <a:endParaRPr sz="16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Carlito"/>
                <a:cs typeface="Carlito"/>
              </a:rPr>
              <a:t>i.e. </a:t>
            </a:r>
            <a:r>
              <a:rPr sz="1600" spc="-265" dirty="0">
                <a:latin typeface="AoyagiKouzanFontT"/>
                <a:cs typeface="AoyagiKouzanFontT"/>
              </a:rPr>
              <a:t>“</a:t>
            </a:r>
            <a:r>
              <a:rPr sz="1600" spc="-265" dirty="0">
                <a:latin typeface="Carlito"/>
                <a:cs typeface="Carlito"/>
              </a:rPr>
              <a:t>14 </a:t>
            </a:r>
            <a:r>
              <a:rPr sz="1600" spc="-15" dirty="0">
                <a:latin typeface="Carlito"/>
                <a:cs typeface="Carlito"/>
              </a:rPr>
              <a:t>bytes </a:t>
            </a:r>
            <a:r>
              <a:rPr sz="1600" spc="-10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beginning of </a:t>
            </a:r>
            <a:r>
              <a:rPr sz="1600" spc="-10" dirty="0">
                <a:latin typeface="Carlito"/>
                <a:cs typeface="Carlito"/>
              </a:rPr>
              <a:t>this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14" dirty="0">
                <a:latin typeface="Carlito"/>
                <a:cs typeface="Carlito"/>
              </a:rPr>
              <a:t>module</a:t>
            </a:r>
            <a:r>
              <a:rPr sz="1600" spc="-114" dirty="0">
                <a:latin typeface="AoyagiKouzanFontT"/>
                <a:cs typeface="AoyagiKouzanFontT"/>
              </a:rPr>
              <a:t>”</a:t>
            </a:r>
            <a:endParaRPr sz="1600">
              <a:latin typeface="AoyagiKouzanFontT"/>
              <a:cs typeface="AoyagiKouzanFontT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latin typeface="Carlito"/>
                <a:cs typeface="Carlito"/>
              </a:rPr>
              <a:t>Linker </a:t>
            </a:r>
            <a:r>
              <a:rPr sz="1600" spc="-5" dirty="0">
                <a:latin typeface="Carlito"/>
                <a:cs typeface="Carlito"/>
              </a:rPr>
              <a:t>or loader will bind </a:t>
            </a:r>
            <a:r>
              <a:rPr sz="1600" spc="-15" dirty="0">
                <a:latin typeface="Carlito"/>
                <a:cs typeface="Carlito"/>
              </a:rPr>
              <a:t>relocatable </a:t>
            </a:r>
            <a:r>
              <a:rPr sz="1600" spc="-5" dirty="0">
                <a:latin typeface="Carlito"/>
                <a:cs typeface="Carlito"/>
              </a:rPr>
              <a:t>addresses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absolute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addresses</a:t>
            </a:r>
            <a:endParaRPr sz="16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Carlito"/>
                <a:cs typeface="Carlito"/>
              </a:rPr>
              <a:t>i.e. </a:t>
            </a:r>
            <a:r>
              <a:rPr sz="1600" dirty="0">
                <a:latin typeface="Carlito"/>
                <a:cs typeface="Carlito"/>
              </a:rPr>
              <a:t>74014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rlito"/>
                <a:cs typeface="Carlito"/>
              </a:rPr>
              <a:t>Each binding </a:t>
            </a:r>
            <a:r>
              <a:rPr sz="1600" spc="5" dirty="0">
                <a:latin typeface="Carlito"/>
                <a:cs typeface="Carlito"/>
              </a:rPr>
              <a:t>maps </a:t>
            </a:r>
            <a:r>
              <a:rPr sz="1600" dirty="0">
                <a:latin typeface="Carlito"/>
                <a:cs typeface="Carlito"/>
              </a:rPr>
              <a:t>one </a:t>
            </a:r>
            <a:r>
              <a:rPr sz="1600" spc="-5" dirty="0">
                <a:latin typeface="Carlito"/>
                <a:cs typeface="Carlito"/>
              </a:rPr>
              <a:t>address space </a:t>
            </a:r>
            <a:r>
              <a:rPr sz="1600" spc="-20" dirty="0">
                <a:latin typeface="Carlito"/>
                <a:cs typeface="Carlito"/>
              </a:rPr>
              <a:t>to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another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217423"/>
            <a:ext cx="71186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Example: </a:t>
            </a:r>
            <a:r>
              <a:rPr sz="2400" spc="5" dirty="0"/>
              <a:t>The </a:t>
            </a:r>
            <a:r>
              <a:rPr sz="2400" spc="-10" dirty="0"/>
              <a:t>Intel </a:t>
            </a:r>
            <a:r>
              <a:rPr sz="2400" dirty="0"/>
              <a:t>32 </a:t>
            </a:r>
            <a:r>
              <a:rPr sz="2400" spc="5" dirty="0"/>
              <a:t>and </a:t>
            </a:r>
            <a:r>
              <a:rPr sz="2400" spc="-5" dirty="0"/>
              <a:t>64-bit</a:t>
            </a:r>
            <a:r>
              <a:rPr sz="2400" spc="-155" dirty="0"/>
              <a:t> </a:t>
            </a:r>
            <a:r>
              <a:rPr sz="2400" spc="-5" dirty="0"/>
              <a:t>Architectures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64793" y="1160221"/>
            <a:ext cx="7355840" cy="43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Dominant </a:t>
            </a:r>
            <a:r>
              <a:rPr sz="3000" dirty="0">
                <a:latin typeface="Carlito"/>
                <a:cs typeface="Carlito"/>
              </a:rPr>
              <a:t>industry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chips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6870" marR="666115" indent="-344805">
              <a:lnSpc>
                <a:spcPct val="8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rlito"/>
                <a:cs typeface="Carlito"/>
              </a:rPr>
              <a:t>Pentium </a:t>
            </a:r>
            <a:r>
              <a:rPr sz="3000" dirty="0">
                <a:latin typeface="Carlito"/>
                <a:cs typeface="Carlito"/>
              </a:rPr>
              <a:t>CPUs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5" dirty="0">
                <a:latin typeface="Carlito"/>
                <a:cs typeface="Carlito"/>
              </a:rPr>
              <a:t>32-bit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called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IA-32  </a:t>
            </a:r>
            <a:r>
              <a:rPr sz="3000" spc="-10" dirty="0">
                <a:latin typeface="Carlito"/>
                <a:cs typeface="Carlito"/>
              </a:rPr>
              <a:t>architecture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6870" marR="5080" indent="-344805">
              <a:lnSpc>
                <a:spcPts val="288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Current Intel </a:t>
            </a:r>
            <a:r>
              <a:rPr sz="3000" dirty="0">
                <a:latin typeface="Carlito"/>
                <a:cs typeface="Carlito"/>
              </a:rPr>
              <a:t>CPUs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5" dirty="0">
                <a:latin typeface="Carlito"/>
                <a:cs typeface="Carlito"/>
              </a:rPr>
              <a:t>64-bit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called</a:t>
            </a:r>
            <a:r>
              <a:rPr sz="3000" spc="-1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IA-64  architecture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6870" marR="171450" indent="-344805">
              <a:lnSpc>
                <a:spcPts val="288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rlito"/>
                <a:cs typeface="Carlito"/>
              </a:rPr>
              <a:t>Many variations </a:t>
            </a:r>
            <a:r>
              <a:rPr sz="3000" dirty="0">
                <a:latin typeface="Carlito"/>
                <a:cs typeface="Carlito"/>
              </a:rPr>
              <a:t>in the </a:t>
            </a:r>
            <a:r>
              <a:rPr sz="3000" spc="-5" dirty="0">
                <a:latin typeface="Carlito"/>
                <a:cs typeface="Carlito"/>
              </a:rPr>
              <a:t>chips, </a:t>
            </a:r>
            <a:r>
              <a:rPr sz="3000" spc="-20" dirty="0">
                <a:latin typeface="Carlito"/>
                <a:cs typeface="Carlito"/>
              </a:rPr>
              <a:t>cover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main  ideas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here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967" y="204292"/>
            <a:ext cx="54019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/>
              <a:t>Example: </a:t>
            </a:r>
            <a:r>
              <a:rPr sz="2800" spc="-5" dirty="0"/>
              <a:t>The </a:t>
            </a:r>
            <a:r>
              <a:rPr sz="2800" spc="-15" dirty="0"/>
              <a:t>Intel </a:t>
            </a:r>
            <a:r>
              <a:rPr sz="2800" dirty="0"/>
              <a:t>IA-32</a:t>
            </a:r>
            <a:r>
              <a:rPr sz="2800" spc="5" dirty="0"/>
              <a:t> </a:t>
            </a:r>
            <a:r>
              <a:rPr sz="2800" spc="-15" dirty="0"/>
              <a:t>Architecture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64793" y="1047699"/>
            <a:ext cx="6859270" cy="44900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1068070" indent="-344805">
              <a:lnSpc>
                <a:spcPts val="3460"/>
              </a:lnSpc>
              <a:spcBef>
                <a:spcPts val="5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Supports both </a:t>
            </a:r>
            <a:r>
              <a:rPr sz="3200" spc="-15" dirty="0">
                <a:latin typeface="Carlito"/>
                <a:cs typeface="Carlito"/>
              </a:rPr>
              <a:t>segmentation </a:t>
            </a:r>
            <a:r>
              <a:rPr sz="3200" spc="-5" dirty="0">
                <a:latin typeface="Carlito"/>
                <a:cs typeface="Carlito"/>
              </a:rPr>
              <a:t>and  </a:t>
            </a:r>
            <a:r>
              <a:rPr sz="3200" spc="-15" dirty="0">
                <a:latin typeface="Carlito"/>
                <a:cs typeface="Carlito"/>
              </a:rPr>
              <a:t>segmentation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paging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segment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5" dirty="0">
                <a:latin typeface="Carlito"/>
                <a:cs typeface="Carlito"/>
              </a:rPr>
              <a:t>4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GB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5" dirty="0">
                <a:latin typeface="Carlito"/>
                <a:cs typeface="Carlito"/>
              </a:rPr>
              <a:t>Up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16 </a:t>
            </a:r>
            <a:r>
              <a:rPr sz="2800" spc="5" dirty="0">
                <a:latin typeface="Carlito"/>
                <a:cs typeface="Carlito"/>
              </a:rPr>
              <a:t>K </a:t>
            </a:r>
            <a:r>
              <a:rPr sz="2800" spc="-5" dirty="0">
                <a:latin typeface="Carlito"/>
                <a:cs typeface="Carlito"/>
              </a:rPr>
              <a:t>segments per</a:t>
            </a:r>
            <a:r>
              <a:rPr sz="2800" spc="-10" dirty="0">
                <a:latin typeface="Carlito"/>
                <a:cs typeface="Carlito"/>
              </a:rPr>
              <a:t> process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Divided </a:t>
            </a:r>
            <a:r>
              <a:rPr sz="2800" spc="-15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two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partitions</a:t>
            </a:r>
            <a:endParaRPr sz="2800">
              <a:latin typeface="Carlito"/>
              <a:cs typeface="Carlito"/>
            </a:endParaRPr>
          </a:p>
          <a:p>
            <a:pPr marL="1156335" marR="473075" lvl="2" indent="-229235">
              <a:lnSpc>
                <a:spcPct val="90100"/>
              </a:lnSpc>
              <a:spcBef>
                <a:spcPts val="615"/>
              </a:spcBef>
              <a:buFont typeface="Arial"/>
              <a:buChar char="•"/>
              <a:tabLst>
                <a:tab pos="1156970" algn="l"/>
              </a:tabLst>
            </a:pPr>
            <a:r>
              <a:rPr sz="2400" spc="-20" dirty="0">
                <a:latin typeface="Carlito"/>
                <a:cs typeface="Carlito"/>
              </a:rPr>
              <a:t>First </a:t>
            </a:r>
            <a:r>
              <a:rPr sz="2400" dirty="0">
                <a:latin typeface="Carlito"/>
                <a:cs typeface="Carlito"/>
              </a:rPr>
              <a:t>partition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up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8 K </a:t>
            </a:r>
            <a:r>
              <a:rPr sz="2400" spc="-5" dirty="0">
                <a:latin typeface="Carlito"/>
                <a:cs typeface="Carlito"/>
              </a:rPr>
              <a:t>segments </a:t>
            </a:r>
            <a:r>
              <a:rPr sz="2400" spc="-10" dirty="0">
                <a:latin typeface="Carlito"/>
                <a:cs typeface="Carlito"/>
              </a:rPr>
              <a:t>are  private to process </a:t>
            </a:r>
            <a:r>
              <a:rPr sz="2400" spc="-20" dirty="0">
                <a:latin typeface="Carlito"/>
                <a:cs typeface="Carlito"/>
              </a:rPr>
              <a:t>(kept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local</a:t>
            </a:r>
            <a:r>
              <a:rPr sz="2400" b="1" spc="-10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3366FF"/>
                </a:solidFill>
                <a:latin typeface="Carlito"/>
                <a:cs typeface="Carlito"/>
              </a:rPr>
              <a:t>descriptor 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table</a:t>
            </a:r>
            <a:r>
              <a:rPr sz="2400" b="1" spc="-30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b="1" spc="-10" dirty="0">
                <a:solidFill>
                  <a:srgbClr val="3366FF"/>
                </a:solidFill>
                <a:latin typeface="Carlito"/>
                <a:cs typeface="Carlito"/>
              </a:rPr>
              <a:t>LDT</a:t>
            </a:r>
            <a:r>
              <a:rPr sz="2400" spc="-10" dirty="0">
                <a:latin typeface="Carlito"/>
                <a:cs typeface="Carlito"/>
              </a:rPr>
              <a:t>))</a:t>
            </a:r>
            <a:endParaRPr sz="2400">
              <a:latin typeface="Carlito"/>
              <a:cs typeface="Carlito"/>
            </a:endParaRPr>
          </a:p>
          <a:p>
            <a:pPr marL="1156335" marR="5080" lvl="2" indent="-229235" algn="just">
              <a:lnSpc>
                <a:spcPct val="90000"/>
              </a:lnSpc>
              <a:spcBef>
                <a:spcPts val="575"/>
              </a:spcBef>
              <a:buFont typeface="Arial"/>
              <a:buChar char="•"/>
              <a:tabLst>
                <a:tab pos="1156970" algn="l"/>
              </a:tabLst>
            </a:pPr>
            <a:r>
              <a:rPr sz="2400" spc="-5" dirty="0">
                <a:latin typeface="Carlito"/>
                <a:cs typeface="Carlito"/>
              </a:rPr>
              <a:t>Second </a:t>
            </a:r>
            <a:r>
              <a:rPr sz="2400" dirty="0">
                <a:latin typeface="Carlito"/>
                <a:cs typeface="Carlito"/>
              </a:rPr>
              <a:t>partition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up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8K </a:t>
            </a:r>
            <a:r>
              <a:rPr sz="2400" spc="-5" dirty="0">
                <a:latin typeface="Carlito"/>
                <a:cs typeface="Carlito"/>
              </a:rPr>
              <a:t>segments shared  </a:t>
            </a:r>
            <a:r>
              <a:rPr sz="2400" dirty="0">
                <a:latin typeface="Carlito"/>
                <a:cs typeface="Carlito"/>
              </a:rPr>
              <a:t>among all </a:t>
            </a: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20" dirty="0">
                <a:latin typeface="Carlito"/>
                <a:cs typeface="Carlito"/>
              </a:rPr>
              <a:t>(kept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global </a:t>
            </a:r>
            <a:r>
              <a:rPr sz="2400" b="1" dirty="0">
                <a:solidFill>
                  <a:srgbClr val="3366FF"/>
                </a:solidFill>
                <a:latin typeface="Carlito"/>
                <a:cs typeface="Carlito"/>
              </a:rPr>
              <a:t>descriptor  </a:t>
            </a:r>
            <a:r>
              <a:rPr sz="2400" b="1" spc="-5" dirty="0">
                <a:solidFill>
                  <a:srgbClr val="3366FF"/>
                </a:solidFill>
                <a:latin typeface="Carlito"/>
                <a:cs typeface="Carlito"/>
              </a:rPr>
              <a:t>table</a:t>
            </a:r>
            <a:r>
              <a:rPr sz="2400" b="1" spc="-2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b="1" spc="-10" dirty="0">
                <a:solidFill>
                  <a:srgbClr val="3366FF"/>
                </a:solidFill>
                <a:latin typeface="Carlito"/>
                <a:cs typeface="Carlito"/>
              </a:rPr>
              <a:t>GDT</a:t>
            </a:r>
            <a:r>
              <a:rPr sz="2400" spc="-10" dirty="0">
                <a:latin typeface="Carlito"/>
                <a:cs typeface="Carlito"/>
              </a:rPr>
              <a:t>))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793" y="147573"/>
            <a:ext cx="7424420" cy="512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31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Example: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Intel </a:t>
            </a:r>
            <a:r>
              <a:rPr sz="2400" dirty="0">
                <a:latin typeface="Carlito"/>
                <a:cs typeface="Carlito"/>
              </a:rPr>
              <a:t>IA-32 </a:t>
            </a:r>
            <a:r>
              <a:rPr sz="2400" spc="-5" dirty="0">
                <a:latin typeface="Carlito"/>
                <a:cs typeface="Carlito"/>
              </a:rPr>
              <a:t>Architecture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(Cont.)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16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CPU </a:t>
            </a:r>
            <a:r>
              <a:rPr sz="3200" spc="-20" dirty="0">
                <a:latin typeface="Carlito"/>
                <a:cs typeface="Carlito"/>
              </a:rPr>
              <a:t>generates </a:t>
            </a:r>
            <a:r>
              <a:rPr sz="3200" spc="-5" dirty="0">
                <a:latin typeface="Carlito"/>
                <a:cs typeface="Carlito"/>
              </a:rPr>
              <a:t>logical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address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Selector </a:t>
            </a:r>
            <a:r>
              <a:rPr sz="2800" spc="-5" dirty="0">
                <a:latin typeface="Carlito"/>
                <a:cs typeface="Carlito"/>
              </a:rPr>
              <a:t>given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segmentation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unit</a:t>
            </a:r>
            <a:endParaRPr sz="2800">
              <a:latin typeface="Carlito"/>
              <a:cs typeface="Carlito"/>
            </a:endParaRPr>
          </a:p>
          <a:p>
            <a:pPr marL="1156335" lvl="2" indent="-22987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970" algn="l"/>
              </a:tabLst>
            </a:pP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produces </a:t>
            </a:r>
            <a:r>
              <a:rPr sz="2400" dirty="0">
                <a:latin typeface="Carlito"/>
                <a:cs typeface="Carlito"/>
              </a:rPr>
              <a:t>linear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addresses</a:t>
            </a:r>
            <a:endParaRPr sz="24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Linear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given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paging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unit</a:t>
            </a:r>
            <a:endParaRPr sz="2800">
              <a:latin typeface="Carlito"/>
              <a:cs typeface="Carlito"/>
            </a:endParaRPr>
          </a:p>
          <a:p>
            <a:pPr marL="1156335" lvl="2" indent="-22987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970" algn="l"/>
              </a:tabLst>
            </a:pP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generates physical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dirty="0">
                <a:latin typeface="Carlito"/>
                <a:cs typeface="Carlito"/>
              </a:rPr>
              <a:t>in main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1156335" lvl="2" indent="-2298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970" algn="l"/>
              </a:tabLst>
            </a:pPr>
            <a:r>
              <a:rPr sz="2400" spc="-10" dirty="0">
                <a:latin typeface="Carlito"/>
                <a:cs typeface="Carlito"/>
              </a:rPr>
              <a:t>Paging </a:t>
            </a:r>
            <a:r>
              <a:rPr sz="2400" dirty="0">
                <a:latin typeface="Carlito"/>
                <a:cs typeface="Carlito"/>
              </a:rPr>
              <a:t>units </a:t>
            </a:r>
            <a:r>
              <a:rPr sz="2400" spc="-10" dirty="0">
                <a:latin typeface="Carlito"/>
                <a:cs typeface="Carlito"/>
              </a:rPr>
              <a:t>form </a:t>
            </a:r>
            <a:r>
              <a:rPr sz="2400" spc="-5" dirty="0">
                <a:latin typeface="Carlito"/>
                <a:cs typeface="Carlito"/>
              </a:rPr>
              <a:t>equivalent of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MMU</a:t>
            </a:r>
            <a:endParaRPr sz="2400">
              <a:latin typeface="Carlito"/>
              <a:cs typeface="Carlito"/>
            </a:endParaRPr>
          </a:p>
          <a:p>
            <a:pPr marL="1156335" lvl="2" indent="-2298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970" algn="l"/>
              </a:tabLst>
            </a:pPr>
            <a:r>
              <a:rPr sz="2400" spc="-15" dirty="0">
                <a:latin typeface="Carlito"/>
                <a:cs typeface="Carlito"/>
              </a:rPr>
              <a:t>Pages </a:t>
            </a:r>
            <a:r>
              <a:rPr sz="2400" spc="-10" dirty="0">
                <a:latin typeface="Carlito"/>
                <a:cs typeface="Carlito"/>
              </a:rPr>
              <a:t>sizes </a:t>
            </a:r>
            <a:r>
              <a:rPr sz="2400" spc="-1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be 4 KB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4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MB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3704" y="2142744"/>
            <a:ext cx="2438399" cy="78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410" y="116585"/>
            <a:ext cx="575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Logical to </a:t>
            </a:r>
            <a:r>
              <a:rPr sz="2400" spc="-15" dirty="0"/>
              <a:t>Physical </a:t>
            </a:r>
            <a:r>
              <a:rPr sz="2400" spc="-5" dirty="0"/>
              <a:t>Address </a:t>
            </a:r>
            <a:r>
              <a:rPr sz="2400" spc="-20" dirty="0"/>
              <a:t>Translation </a:t>
            </a:r>
            <a:r>
              <a:rPr sz="2400" dirty="0"/>
              <a:t>in</a:t>
            </a:r>
            <a:r>
              <a:rPr sz="2400" spc="-85" dirty="0"/>
              <a:t> </a:t>
            </a:r>
            <a:r>
              <a:rPr sz="2400" spc="5" dirty="0"/>
              <a:t>IA-32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48255" y="3084576"/>
            <a:ext cx="4596384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767" y="1524000"/>
            <a:ext cx="6156959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9947" y="135458"/>
            <a:ext cx="51422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Intel </a:t>
            </a:r>
            <a:r>
              <a:rPr sz="4000" dirty="0"/>
              <a:t>IA-32</a:t>
            </a:r>
            <a:r>
              <a:rPr sz="4000" spc="-100" dirty="0"/>
              <a:t> </a:t>
            </a:r>
            <a:r>
              <a:rPr sz="4000" spc="-10" dirty="0"/>
              <a:t>Segmentation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77567" y="1313688"/>
            <a:ext cx="6031991" cy="364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9583"/>
            <a:ext cx="6301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Intel </a:t>
            </a:r>
            <a:r>
              <a:rPr sz="4000" dirty="0"/>
              <a:t>IA-32 </a:t>
            </a:r>
            <a:r>
              <a:rPr sz="4000" spc="-15" dirty="0"/>
              <a:t>Paging</a:t>
            </a:r>
            <a:r>
              <a:rPr sz="4000" spc="-65" dirty="0"/>
              <a:t> </a:t>
            </a:r>
            <a:r>
              <a:rPr sz="4000" spc="-15" dirty="0"/>
              <a:t>Architecture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350007" y="1222247"/>
            <a:ext cx="4501896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1333"/>
            <a:ext cx="82950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/>
              <a:t>Intel </a:t>
            </a:r>
            <a:r>
              <a:rPr sz="4000" spc="5" dirty="0"/>
              <a:t>IA-32 </a:t>
            </a:r>
            <a:r>
              <a:rPr sz="4000" spc="-30" dirty="0"/>
              <a:t>Page </a:t>
            </a:r>
            <a:r>
              <a:rPr sz="4000" spc="-5" dirty="0"/>
              <a:t>Address</a:t>
            </a:r>
            <a:r>
              <a:rPr sz="4000" spc="-150" dirty="0"/>
              <a:t> </a:t>
            </a:r>
            <a:r>
              <a:rPr sz="4000" spc="-5" dirty="0"/>
              <a:t>Extensions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775297" y="3516041"/>
            <a:ext cx="5615305" cy="2614930"/>
            <a:chOff x="1775297" y="3516041"/>
            <a:chExt cx="5615305" cy="2614930"/>
          </a:xfrm>
        </p:grpSpPr>
        <p:sp>
          <p:nvSpPr>
            <p:cNvPr id="4" name="object 4"/>
            <p:cNvSpPr/>
            <p:nvPr/>
          </p:nvSpPr>
          <p:spPr>
            <a:xfrm>
              <a:off x="3521926" y="4647806"/>
              <a:ext cx="553085" cy="1045844"/>
            </a:xfrm>
            <a:custGeom>
              <a:avLst/>
              <a:gdLst/>
              <a:ahLst/>
              <a:cxnLst/>
              <a:rect l="l" t="t" r="r" b="b"/>
              <a:pathLst>
                <a:path w="553085" h="1045845">
                  <a:moveTo>
                    <a:pt x="552653" y="464947"/>
                  </a:moveTo>
                  <a:lnTo>
                    <a:pt x="0" y="464947"/>
                  </a:lnTo>
                  <a:lnTo>
                    <a:pt x="0" y="1045438"/>
                  </a:lnTo>
                  <a:lnTo>
                    <a:pt x="552653" y="1045438"/>
                  </a:lnTo>
                  <a:lnTo>
                    <a:pt x="552653" y="464947"/>
                  </a:lnTo>
                  <a:close/>
                </a:path>
                <a:path w="553085" h="1045845">
                  <a:moveTo>
                    <a:pt x="552653" y="0"/>
                  </a:moveTo>
                  <a:lnTo>
                    <a:pt x="0" y="0"/>
                  </a:lnTo>
                  <a:lnTo>
                    <a:pt x="0" y="263093"/>
                  </a:lnTo>
                  <a:lnTo>
                    <a:pt x="552653" y="263093"/>
                  </a:lnTo>
                  <a:lnTo>
                    <a:pt x="55265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1926" y="4647795"/>
              <a:ext cx="553085" cy="1045844"/>
            </a:xfrm>
            <a:custGeom>
              <a:avLst/>
              <a:gdLst/>
              <a:ahLst/>
              <a:cxnLst/>
              <a:rect l="l" t="t" r="r" b="b"/>
              <a:pathLst>
                <a:path w="553085" h="1045845">
                  <a:moveTo>
                    <a:pt x="552654" y="1045445"/>
                  </a:moveTo>
                  <a:lnTo>
                    <a:pt x="0" y="1045445"/>
                  </a:lnTo>
                  <a:lnTo>
                    <a:pt x="0" y="0"/>
                  </a:lnTo>
                  <a:lnTo>
                    <a:pt x="552654" y="0"/>
                  </a:lnTo>
                  <a:lnTo>
                    <a:pt x="552654" y="1045445"/>
                  </a:lnTo>
                  <a:close/>
                </a:path>
              </a:pathLst>
            </a:custGeom>
            <a:ln w="76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9649" y="4647806"/>
              <a:ext cx="551815" cy="1045844"/>
            </a:xfrm>
            <a:custGeom>
              <a:avLst/>
              <a:gdLst/>
              <a:ahLst/>
              <a:cxnLst/>
              <a:rect l="l" t="t" r="r" b="b"/>
              <a:pathLst>
                <a:path w="551814" h="1045845">
                  <a:moveTo>
                    <a:pt x="551332" y="464947"/>
                  </a:moveTo>
                  <a:lnTo>
                    <a:pt x="0" y="464947"/>
                  </a:lnTo>
                  <a:lnTo>
                    <a:pt x="0" y="1045438"/>
                  </a:lnTo>
                  <a:lnTo>
                    <a:pt x="551332" y="1045438"/>
                  </a:lnTo>
                  <a:lnTo>
                    <a:pt x="551332" y="464947"/>
                  </a:lnTo>
                  <a:close/>
                </a:path>
                <a:path w="551814" h="1045845">
                  <a:moveTo>
                    <a:pt x="551332" y="0"/>
                  </a:moveTo>
                  <a:lnTo>
                    <a:pt x="0" y="0"/>
                  </a:lnTo>
                  <a:lnTo>
                    <a:pt x="0" y="263093"/>
                  </a:lnTo>
                  <a:lnTo>
                    <a:pt x="551332" y="263093"/>
                  </a:lnTo>
                  <a:lnTo>
                    <a:pt x="55133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9656" y="4647795"/>
              <a:ext cx="551815" cy="1045844"/>
            </a:xfrm>
            <a:custGeom>
              <a:avLst/>
              <a:gdLst/>
              <a:ahLst/>
              <a:cxnLst/>
              <a:rect l="l" t="t" r="r" b="b"/>
              <a:pathLst>
                <a:path w="551814" h="1045845">
                  <a:moveTo>
                    <a:pt x="551336" y="1045445"/>
                  </a:moveTo>
                  <a:lnTo>
                    <a:pt x="0" y="1045445"/>
                  </a:lnTo>
                  <a:lnTo>
                    <a:pt x="0" y="0"/>
                  </a:lnTo>
                  <a:lnTo>
                    <a:pt x="551336" y="0"/>
                  </a:lnTo>
                  <a:lnTo>
                    <a:pt x="551336" y="1045445"/>
                  </a:lnTo>
                  <a:close/>
                </a:path>
              </a:pathLst>
            </a:custGeom>
            <a:ln w="762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1352" y="4825997"/>
              <a:ext cx="551815" cy="867410"/>
            </a:xfrm>
            <a:custGeom>
              <a:avLst/>
              <a:gdLst/>
              <a:ahLst/>
              <a:cxnLst/>
              <a:rect l="l" t="t" r="r" b="b"/>
              <a:pathLst>
                <a:path w="551815" h="867410">
                  <a:moveTo>
                    <a:pt x="551336" y="0"/>
                  </a:moveTo>
                  <a:lnTo>
                    <a:pt x="0" y="0"/>
                  </a:lnTo>
                  <a:lnTo>
                    <a:pt x="0" y="867244"/>
                  </a:lnTo>
                  <a:lnTo>
                    <a:pt x="551336" y="867244"/>
                  </a:lnTo>
                  <a:lnTo>
                    <a:pt x="55133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1352" y="4825997"/>
              <a:ext cx="551815" cy="867410"/>
            </a:xfrm>
            <a:custGeom>
              <a:avLst/>
              <a:gdLst/>
              <a:ahLst/>
              <a:cxnLst/>
              <a:rect l="l" t="t" r="r" b="b"/>
              <a:pathLst>
                <a:path w="551815" h="867410">
                  <a:moveTo>
                    <a:pt x="551336" y="867244"/>
                  </a:moveTo>
                  <a:lnTo>
                    <a:pt x="0" y="867244"/>
                  </a:lnTo>
                  <a:lnTo>
                    <a:pt x="0" y="0"/>
                  </a:lnTo>
                  <a:lnTo>
                    <a:pt x="551336" y="0"/>
                  </a:lnTo>
                  <a:lnTo>
                    <a:pt x="551336" y="867244"/>
                  </a:lnTo>
                  <a:close/>
                </a:path>
              </a:pathLst>
            </a:custGeom>
            <a:ln w="7688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06365" y="5093270"/>
              <a:ext cx="318839" cy="11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11308" y="5322964"/>
              <a:ext cx="313896" cy="126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9510" y="4826000"/>
              <a:ext cx="551815" cy="867410"/>
            </a:xfrm>
            <a:custGeom>
              <a:avLst/>
              <a:gdLst/>
              <a:ahLst/>
              <a:cxnLst/>
              <a:rect l="l" t="t" r="r" b="b"/>
              <a:pathLst>
                <a:path w="551814" h="867410">
                  <a:moveTo>
                    <a:pt x="551345" y="425970"/>
                  </a:moveTo>
                  <a:lnTo>
                    <a:pt x="0" y="425970"/>
                  </a:lnTo>
                  <a:lnTo>
                    <a:pt x="0" y="867244"/>
                  </a:lnTo>
                  <a:lnTo>
                    <a:pt x="551345" y="867244"/>
                  </a:lnTo>
                  <a:lnTo>
                    <a:pt x="551345" y="425970"/>
                  </a:lnTo>
                  <a:close/>
                </a:path>
                <a:path w="551814" h="867410">
                  <a:moveTo>
                    <a:pt x="551345" y="0"/>
                  </a:moveTo>
                  <a:lnTo>
                    <a:pt x="0" y="0"/>
                  </a:lnTo>
                  <a:lnTo>
                    <a:pt x="0" y="224116"/>
                  </a:lnTo>
                  <a:lnTo>
                    <a:pt x="551345" y="224116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9616" y="3634385"/>
              <a:ext cx="5327015" cy="2059305"/>
            </a:xfrm>
            <a:custGeom>
              <a:avLst/>
              <a:gdLst/>
              <a:ahLst/>
              <a:cxnLst/>
              <a:rect l="l" t="t" r="r" b="b"/>
              <a:pathLst>
                <a:path w="5327015" h="2059304">
                  <a:moveTo>
                    <a:pt x="671243" y="2058855"/>
                  </a:moveTo>
                  <a:lnTo>
                    <a:pt x="119906" y="2058855"/>
                  </a:lnTo>
                  <a:lnTo>
                    <a:pt x="119906" y="1191611"/>
                  </a:lnTo>
                  <a:lnTo>
                    <a:pt x="671243" y="1191611"/>
                  </a:lnTo>
                  <a:lnTo>
                    <a:pt x="671243" y="2058855"/>
                  </a:lnTo>
                  <a:close/>
                </a:path>
                <a:path w="5327015" h="2059304">
                  <a:moveTo>
                    <a:pt x="0" y="0"/>
                  </a:moveTo>
                  <a:lnTo>
                    <a:pt x="0" y="93301"/>
                  </a:lnTo>
                  <a:lnTo>
                    <a:pt x="5326609" y="93301"/>
                  </a:lnTo>
                  <a:lnTo>
                    <a:pt x="5326609" y="0"/>
                  </a:lnTo>
                </a:path>
                <a:path w="5327015" h="2059304">
                  <a:moveTo>
                    <a:pt x="289262" y="93301"/>
                  </a:moveTo>
                  <a:lnTo>
                    <a:pt x="289262" y="93301"/>
                  </a:lnTo>
                  <a:lnTo>
                    <a:pt x="289262" y="0"/>
                  </a:lnTo>
                </a:path>
                <a:path w="5327015" h="2059304">
                  <a:moveTo>
                    <a:pt x="2060608" y="93301"/>
                  </a:moveTo>
                  <a:lnTo>
                    <a:pt x="2060608" y="93301"/>
                  </a:lnTo>
                  <a:lnTo>
                    <a:pt x="2060608" y="0"/>
                  </a:lnTo>
                </a:path>
                <a:path w="5327015" h="2059304">
                  <a:moveTo>
                    <a:pt x="3759106" y="93301"/>
                  </a:moveTo>
                  <a:lnTo>
                    <a:pt x="3759106" y="93301"/>
                  </a:lnTo>
                  <a:lnTo>
                    <a:pt x="3759106" y="0"/>
                  </a:lnTo>
                </a:path>
              </a:pathLst>
            </a:custGeom>
            <a:ln w="788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5211" y="3548131"/>
              <a:ext cx="314060" cy="1252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20022" y="3517525"/>
              <a:ext cx="312742" cy="122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3369" y="3516041"/>
              <a:ext cx="352453" cy="123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7913" y="3548131"/>
              <a:ext cx="313994" cy="1252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5130" y="3517525"/>
              <a:ext cx="67887" cy="122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2782" y="3517531"/>
              <a:ext cx="12700" cy="120014"/>
            </a:xfrm>
            <a:custGeom>
              <a:avLst/>
              <a:gdLst/>
              <a:ahLst/>
              <a:cxnLst/>
              <a:rect l="l" t="t" r="r" b="b"/>
              <a:pathLst>
                <a:path w="12700" h="120014">
                  <a:moveTo>
                    <a:pt x="12357" y="33388"/>
                  </a:moveTo>
                  <a:lnTo>
                    <a:pt x="0" y="33388"/>
                  </a:lnTo>
                  <a:lnTo>
                    <a:pt x="0" y="119646"/>
                  </a:lnTo>
                  <a:lnTo>
                    <a:pt x="12357" y="119646"/>
                  </a:lnTo>
                  <a:lnTo>
                    <a:pt x="12357" y="33388"/>
                  </a:lnTo>
                  <a:close/>
                </a:path>
                <a:path w="12700" h="120014">
                  <a:moveTo>
                    <a:pt x="12357" y="0"/>
                  </a:moveTo>
                  <a:lnTo>
                    <a:pt x="0" y="0"/>
                  </a:lnTo>
                  <a:lnTo>
                    <a:pt x="0" y="16700"/>
                  </a:lnTo>
                  <a:lnTo>
                    <a:pt x="12357" y="16700"/>
                  </a:lnTo>
                  <a:lnTo>
                    <a:pt x="1235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6240" y="3525872"/>
              <a:ext cx="440113" cy="1461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5013" y="3790382"/>
              <a:ext cx="71693" cy="1196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6479" y="3790382"/>
              <a:ext cx="38735" cy="115570"/>
            </a:xfrm>
            <a:custGeom>
              <a:avLst/>
              <a:gdLst/>
              <a:ahLst/>
              <a:cxnLst/>
              <a:rect l="l" t="t" r="r" b="b"/>
              <a:pathLst>
                <a:path w="38735" h="115570">
                  <a:moveTo>
                    <a:pt x="38326" y="0"/>
                  </a:moveTo>
                  <a:lnTo>
                    <a:pt x="28440" y="0"/>
                  </a:lnTo>
                  <a:lnTo>
                    <a:pt x="24865" y="10859"/>
                  </a:lnTo>
                  <a:lnTo>
                    <a:pt x="19317" y="17320"/>
                  </a:lnTo>
                  <a:lnTo>
                    <a:pt x="11221" y="20685"/>
                  </a:lnTo>
                  <a:lnTo>
                    <a:pt x="0" y="22258"/>
                  </a:lnTo>
                  <a:lnTo>
                    <a:pt x="0" y="33388"/>
                  </a:lnTo>
                  <a:lnTo>
                    <a:pt x="24732" y="33388"/>
                  </a:lnTo>
                  <a:lnTo>
                    <a:pt x="24732" y="115375"/>
                  </a:lnTo>
                  <a:lnTo>
                    <a:pt x="38326" y="115375"/>
                  </a:lnTo>
                  <a:lnTo>
                    <a:pt x="3832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27735" y="3790382"/>
              <a:ext cx="153290" cy="11964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7986" y="3790382"/>
              <a:ext cx="154496" cy="1196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3116" y="3727687"/>
              <a:ext cx="263525" cy="1040130"/>
            </a:xfrm>
            <a:custGeom>
              <a:avLst/>
              <a:gdLst/>
              <a:ahLst/>
              <a:cxnLst/>
              <a:rect l="l" t="t" r="r" b="b"/>
              <a:pathLst>
                <a:path w="263525" h="1040129">
                  <a:moveTo>
                    <a:pt x="263310" y="1039843"/>
                  </a:moveTo>
                  <a:lnTo>
                    <a:pt x="263310" y="640314"/>
                  </a:lnTo>
                  <a:lnTo>
                    <a:pt x="0" y="640314"/>
                  </a:lnTo>
                  <a:lnTo>
                    <a:pt x="0" y="0"/>
                  </a:lnTo>
                </a:path>
              </a:pathLst>
            </a:custGeom>
            <a:ln w="1619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3043" y="4736887"/>
              <a:ext cx="64769" cy="85090"/>
            </a:xfrm>
            <a:custGeom>
              <a:avLst/>
              <a:gdLst/>
              <a:ahLst/>
              <a:cxnLst/>
              <a:rect l="l" t="t" r="r" b="b"/>
              <a:pathLst>
                <a:path w="64769" h="85089">
                  <a:moveTo>
                    <a:pt x="64278" y="0"/>
                  </a:moveTo>
                  <a:lnTo>
                    <a:pt x="32147" y="15321"/>
                  </a:lnTo>
                  <a:lnTo>
                    <a:pt x="0" y="0"/>
                  </a:lnTo>
                  <a:lnTo>
                    <a:pt x="32147" y="84917"/>
                  </a:lnTo>
                  <a:lnTo>
                    <a:pt x="6427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3472" y="3790382"/>
              <a:ext cx="70358" cy="1153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47393" y="3790382"/>
              <a:ext cx="37465" cy="115570"/>
            </a:xfrm>
            <a:custGeom>
              <a:avLst/>
              <a:gdLst/>
              <a:ahLst/>
              <a:cxnLst/>
              <a:rect l="l" t="t" r="r" b="b"/>
              <a:pathLst>
                <a:path w="37464" h="115570">
                  <a:moveTo>
                    <a:pt x="37074" y="0"/>
                  </a:moveTo>
                  <a:lnTo>
                    <a:pt x="27187" y="0"/>
                  </a:lnTo>
                  <a:lnTo>
                    <a:pt x="23588" y="10859"/>
                  </a:lnTo>
                  <a:lnTo>
                    <a:pt x="18166" y="17320"/>
                  </a:lnTo>
                  <a:lnTo>
                    <a:pt x="10458" y="20685"/>
                  </a:lnTo>
                  <a:lnTo>
                    <a:pt x="0" y="22258"/>
                  </a:lnTo>
                  <a:lnTo>
                    <a:pt x="0" y="33388"/>
                  </a:lnTo>
                  <a:lnTo>
                    <a:pt x="23398" y="33388"/>
                  </a:lnTo>
                  <a:lnTo>
                    <a:pt x="23398" y="115375"/>
                  </a:lnTo>
                  <a:lnTo>
                    <a:pt x="37074" y="115375"/>
                  </a:lnTo>
                  <a:lnTo>
                    <a:pt x="3707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1201" y="3790382"/>
              <a:ext cx="155712" cy="1196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43237" y="3790382"/>
              <a:ext cx="38735" cy="115570"/>
            </a:xfrm>
            <a:custGeom>
              <a:avLst/>
              <a:gdLst/>
              <a:ahLst/>
              <a:cxnLst/>
              <a:rect l="l" t="t" r="r" b="b"/>
              <a:pathLst>
                <a:path w="38735" h="115570">
                  <a:moveTo>
                    <a:pt x="38392" y="0"/>
                  </a:moveTo>
                  <a:lnTo>
                    <a:pt x="28506" y="0"/>
                  </a:lnTo>
                  <a:lnTo>
                    <a:pt x="24886" y="10859"/>
                  </a:lnTo>
                  <a:lnTo>
                    <a:pt x="19319" y="17320"/>
                  </a:lnTo>
                  <a:lnTo>
                    <a:pt x="11220" y="20685"/>
                  </a:lnTo>
                  <a:lnTo>
                    <a:pt x="0" y="22258"/>
                  </a:lnTo>
                  <a:lnTo>
                    <a:pt x="0" y="33388"/>
                  </a:lnTo>
                  <a:lnTo>
                    <a:pt x="24716" y="33388"/>
                  </a:lnTo>
                  <a:lnTo>
                    <a:pt x="24716" y="115375"/>
                  </a:lnTo>
                  <a:lnTo>
                    <a:pt x="38392" y="115375"/>
                  </a:lnTo>
                  <a:lnTo>
                    <a:pt x="3839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14914" y="3790382"/>
              <a:ext cx="70523" cy="1153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49696" y="3790391"/>
              <a:ext cx="109220" cy="115570"/>
            </a:xfrm>
            <a:custGeom>
              <a:avLst/>
              <a:gdLst/>
              <a:ahLst/>
              <a:cxnLst/>
              <a:rect l="l" t="t" r="r" b="b"/>
              <a:pathLst>
                <a:path w="109220" h="115570">
                  <a:moveTo>
                    <a:pt x="37071" y="0"/>
                  </a:moveTo>
                  <a:lnTo>
                    <a:pt x="27190" y="0"/>
                  </a:lnTo>
                  <a:lnTo>
                    <a:pt x="23583" y="10858"/>
                  </a:lnTo>
                  <a:lnTo>
                    <a:pt x="18161" y="17322"/>
                  </a:lnTo>
                  <a:lnTo>
                    <a:pt x="10452" y="20688"/>
                  </a:lnTo>
                  <a:lnTo>
                    <a:pt x="0" y="22263"/>
                  </a:lnTo>
                  <a:lnTo>
                    <a:pt x="0" y="33388"/>
                  </a:lnTo>
                  <a:lnTo>
                    <a:pt x="23393" y="33388"/>
                  </a:lnTo>
                  <a:lnTo>
                    <a:pt x="23393" y="115379"/>
                  </a:lnTo>
                  <a:lnTo>
                    <a:pt x="37071" y="115379"/>
                  </a:lnTo>
                  <a:lnTo>
                    <a:pt x="37071" y="0"/>
                  </a:lnTo>
                  <a:close/>
                </a:path>
                <a:path w="109220" h="115570">
                  <a:moveTo>
                    <a:pt x="108750" y="0"/>
                  </a:moveTo>
                  <a:lnTo>
                    <a:pt x="98856" y="0"/>
                  </a:lnTo>
                  <a:lnTo>
                    <a:pt x="95338" y="10858"/>
                  </a:lnTo>
                  <a:lnTo>
                    <a:pt x="89801" y="17322"/>
                  </a:lnTo>
                  <a:lnTo>
                    <a:pt x="81673" y="20688"/>
                  </a:lnTo>
                  <a:lnTo>
                    <a:pt x="70358" y="22263"/>
                  </a:lnTo>
                  <a:lnTo>
                    <a:pt x="70358" y="33388"/>
                  </a:lnTo>
                  <a:lnTo>
                    <a:pt x="95237" y="33388"/>
                  </a:lnTo>
                  <a:lnTo>
                    <a:pt x="95237" y="115379"/>
                  </a:lnTo>
                  <a:lnTo>
                    <a:pt x="108750" y="115379"/>
                  </a:lnTo>
                  <a:lnTo>
                    <a:pt x="1087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9612" y="5804609"/>
              <a:ext cx="313896" cy="1266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7141" y="5975834"/>
              <a:ext cx="312742" cy="1211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5297" y="3719560"/>
              <a:ext cx="4816055" cy="24107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7315702" y="3790382"/>
            <a:ext cx="71677" cy="1196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336465" y="5523405"/>
            <a:ext cx="284480" cy="125730"/>
            <a:chOff x="1336465" y="5523405"/>
            <a:chExt cx="284480" cy="125730"/>
          </a:xfrm>
        </p:grpSpPr>
        <p:sp>
          <p:nvSpPr>
            <p:cNvPr id="38" name="object 38"/>
            <p:cNvSpPr/>
            <p:nvPr/>
          </p:nvSpPr>
          <p:spPr>
            <a:xfrm>
              <a:off x="1336465" y="5523405"/>
              <a:ext cx="93941" cy="12529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50196" y="5526187"/>
              <a:ext cx="170591" cy="12251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242517" y="5726647"/>
            <a:ext cx="482095" cy="1559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3211" y="1121486"/>
            <a:ext cx="7167880" cy="2076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11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600" spc="-5" dirty="0">
                <a:latin typeface="Arial"/>
                <a:cs typeface="Arial"/>
              </a:rPr>
              <a:t>32-bit address </a:t>
            </a:r>
            <a:r>
              <a:rPr sz="1600" spc="5" dirty="0">
                <a:latin typeface="Arial"/>
                <a:cs typeface="Arial"/>
              </a:rPr>
              <a:t>limits </a:t>
            </a:r>
            <a:r>
              <a:rPr sz="1600" dirty="0">
                <a:latin typeface="Arial"/>
                <a:cs typeface="Arial"/>
              </a:rPr>
              <a:t>led Intel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create </a:t>
            </a:r>
            <a:r>
              <a:rPr sz="1600" b="1" dirty="0">
                <a:solidFill>
                  <a:srgbClr val="3366FF"/>
                </a:solidFill>
                <a:latin typeface="Arial"/>
                <a:cs typeface="Arial"/>
              </a:rPr>
              <a:t>page address extension</a:t>
            </a:r>
            <a:r>
              <a:rPr sz="1600" b="1" spc="-1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(</a:t>
            </a:r>
            <a:r>
              <a:rPr sz="1600" b="1" spc="-35" dirty="0">
                <a:solidFill>
                  <a:srgbClr val="3366FF"/>
                </a:solidFill>
                <a:latin typeface="Arial"/>
                <a:cs typeface="Arial"/>
              </a:rPr>
              <a:t>PAE</a:t>
            </a:r>
            <a:r>
              <a:rPr sz="1600" spc="-35" dirty="0"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allowing 32-bit apps </a:t>
            </a:r>
            <a:r>
              <a:rPr sz="1600" dirty="0">
                <a:latin typeface="Arial"/>
                <a:cs typeface="Arial"/>
              </a:rPr>
              <a:t>access </a:t>
            </a:r>
            <a:r>
              <a:rPr sz="1600" spc="5" dirty="0">
                <a:latin typeface="Arial"/>
                <a:cs typeface="Arial"/>
              </a:rPr>
              <a:t>to more </a:t>
            </a:r>
            <a:r>
              <a:rPr sz="1600" dirty="0">
                <a:latin typeface="Arial"/>
                <a:cs typeface="Arial"/>
              </a:rPr>
              <a:t>than 4GB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5" dirty="0">
                <a:latin typeface="Arial"/>
                <a:cs typeface="Arial"/>
              </a:rPr>
              <a:t>memory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1073785" lvl="1" indent="-409575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1073785" algn="l"/>
                <a:tab pos="1074420" algn="l"/>
              </a:tabLst>
            </a:pPr>
            <a:r>
              <a:rPr sz="1600" dirty="0">
                <a:latin typeface="Arial"/>
                <a:cs typeface="Arial"/>
              </a:rPr>
              <a:t>Paging </a:t>
            </a:r>
            <a:r>
              <a:rPr sz="1600" spc="-10" dirty="0">
                <a:latin typeface="Arial"/>
                <a:cs typeface="Arial"/>
              </a:rPr>
              <a:t>went </a:t>
            </a:r>
            <a:r>
              <a:rPr sz="1600" spc="5" dirty="0">
                <a:latin typeface="Arial"/>
                <a:cs typeface="Arial"/>
              </a:rPr>
              <a:t>to a </a:t>
            </a:r>
            <a:r>
              <a:rPr sz="1600" spc="-5" dirty="0">
                <a:latin typeface="Arial"/>
                <a:cs typeface="Arial"/>
              </a:rPr>
              <a:t>3-level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scheme</a:t>
            </a:r>
            <a:endParaRPr sz="1600">
              <a:latin typeface="Arial"/>
              <a:cs typeface="Arial"/>
            </a:endParaRPr>
          </a:p>
          <a:p>
            <a:pPr marL="1073785" lvl="1" indent="-409575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1073785" algn="l"/>
                <a:tab pos="1074420" algn="l"/>
              </a:tabLst>
            </a:pPr>
            <a:r>
              <a:rPr sz="1600" spc="-60" dirty="0">
                <a:latin typeface="Arial"/>
                <a:cs typeface="Arial"/>
              </a:rPr>
              <a:t>Top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dirty="0">
                <a:latin typeface="Arial"/>
                <a:cs typeface="Arial"/>
              </a:rPr>
              <a:t>bits </a:t>
            </a:r>
            <a:r>
              <a:rPr sz="1600" spc="-5" dirty="0">
                <a:latin typeface="Arial"/>
                <a:cs typeface="Arial"/>
              </a:rPr>
              <a:t>refer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b="1" dirty="0">
                <a:solidFill>
                  <a:srgbClr val="3366FF"/>
                </a:solidFill>
                <a:latin typeface="Arial"/>
                <a:cs typeface="Arial"/>
              </a:rPr>
              <a:t>page directory pointer</a:t>
            </a:r>
            <a:r>
              <a:rPr sz="1600" b="1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66FF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1073785" lvl="1" indent="-40957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1073785" algn="l"/>
                <a:tab pos="1074420" algn="l"/>
              </a:tabLst>
            </a:pPr>
            <a:r>
              <a:rPr sz="1600" spc="-5" dirty="0">
                <a:latin typeface="Arial"/>
                <a:cs typeface="Arial"/>
              </a:rPr>
              <a:t>Page-directory and page-table </a:t>
            </a:r>
            <a:r>
              <a:rPr sz="1600" dirty="0">
                <a:latin typeface="Arial"/>
                <a:cs typeface="Arial"/>
              </a:rPr>
              <a:t>entries moved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64-bits in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  <a:p>
            <a:pPr marL="1073785" marR="5080" lvl="1" indent="-40894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1073785" algn="l"/>
                <a:tab pos="1074420" algn="l"/>
              </a:tabLst>
            </a:pPr>
            <a:r>
              <a:rPr sz="1600" spc="-5" dirty="0">
                <a:latin typeface="Arial"/>
                <a:cs typeface="Arial"/>
              </a:rPr>
              <a:t>Net effect </a:t>
            </a:r>
            <a:r>
              <a:rPr sz="1600" dirty="0">
                <a:latin typeface="Arial"/>
                <a:cs typeface="Arial"/>
              </a:rPr>
              <a:t>is increasing </a:t>
            </a:r>
            <a:r>
              <a:rPr sz="1600" spc="-5" dirty="0">
                <a:latin typeface="Arial"/>
                <a:cs typeface="Arial"/>
              </a:rPr>
              <a:t>address </a:t>
            </a:r>
            <a:r>
              <a:rPr sz="1600" dirty="0">
                <a:latin typeface="Arial"/>
                <a:cs typeface="Arial"/>
              </a:rPr>
              <a:t>space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36 </a:t>
            </a:r>
            <a:r>
              <a:rPr sz="1600" dirty="0">
                <a:latin typeface="Arial"/>
                <a:cs typeface="Arial"/>
              </a:rPr>
              <a:t>bits – 64GB </a:t>
            </a:r>
            <a:r>
              <a:rPr sz="1600" spc="-5" dirty="0">
                <a:latin typeface="Arial"/>
                <a:cs typeface="Arial"/>
              </a:rPr>
              <a:t>of physical  </a:t>
            </a:r>
            <a:r>
              <a:rPr sz="1600" spc="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35458"/>
            <a:ext cx="393280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Intel</a:t>
            </a:r>
            <a:r>
              <a:rPr sz="4000" spc="-95" dirty="0"/>
              <a:t> </a:t>
            </a:r>
            <a:r>
              <a:rPr sz="4000" dirty="0"/>
              <a:t>x86-64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69365" y="1041029"/>
            <a:ext cx="6905625" cy="25209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8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99745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Current generation Intel </a:t>
            </a:r>
            <a:r>
              <a:rPr sz="1800" spc="-15" dirty="0">
                <a:latin typeface="Arial"/>
                <a:cs typeface="Arial"/>
              </a:rPr>
              <a:t>x86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500380" indent="-488315">
              <a:lnSpc>
                <a:spcPct val="100000"/>
              </a:lnSpc>
              <a:spcBef>
                <a:spcPts val="7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99745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64 bits is ginormous (&gt; 16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exabytes)</a:t>
            </a:r>
            <a:endParaRPr sz="1800">
              <a:latin typeface="Arial"/>
              <a:cs typeface="Arial"/>
            </a:endParaRPr>
          </a:p>
          <a:p>
            <a:pPr marL="500380" indent="-488315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99745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In practice only </a:t>
            </a:r>
            <a:r>
              <a:rPr sz="1800" spc="5" dirty="0">
                <a:latin typeface="Arial"/>
                <a:cs typeface="Arial"/>
              </a:rPr>
              <a:t>implement </a:t>
            </a:r>
            <a:r>
              <a:rPr sz="1800" dirty="0">
                <a:latin typeface="Arial"/>
                <a:cs typeface="Arial"/>
              </a:rPr>
              <a:t>48 bit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  <a:p>
            <a:pPr marL="1073150" lvl="1" indent="-408940">
              <a:lnSpc>
                <a:spcPct val="100000"/>
              </a:lnSpc>
              <a:spcBef>
                <a:spcPts val="7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800" dirty="0">
                <a:latin typeface="Arial"/>
                <a:cs typeface="Arial"/>
              </a:rPr>
              <a:t>Page sizes of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KB,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spc="-15" dirty="0">
                <a:latin typeface="Arial"/>
                <a:cs typeface="Arial"/>
              </a:rPr>
              <a:t>MB,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GB</a:t>
            </a:r>
            <a:endParaRPr sz="1800">
              <a:latin typeface="Arial"/>
              <a:cs typeface="Arial"/>
            </a:endParaRPr>
          </a:p>
          <a:p>
            <a:pPr marL="1073150" lvl="1" indent="-408940">
              <a:lnSpc>
                <a:spcPct val="100000"/>
              </a:lnSpc>
              <a:spcBef>
                <a:spcPts val="7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800" dirty="0">
                <a:latin typeface="Arial"/>
                <a:cs typeface="Arial"/>
              </a:rPr>
              <a:t>Four levels of paging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hierarchy</a:t>
            </a:r>
            <a:endParaRPr sz="1800">
              <a:latin typeface="Arial"/>
              <a:cs typeface="Arial"/>
            </a:endParaRPr>
          </a:p>
          <a:p>
            <a:pPr marL="500380" indent="-488315">
              <a:lnSpc>
                <a:spcPct val="100000"/>
              </a:lnSpc>
              <a:spcBef>
                <a:spcPts val="7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99745" algn="l"/>
                <a:tab pos="501015" algn="l"/>
              </a:tabLst>
            </a:pPr>
            <a:r>
              <a:rPr sz="1800" dirty="0">
                <a:latin typeface="Arial"/>
                <a:cs typeface="Arial"/>
              </a:rPr>
              <a:t>Can also use </a:t>
            </a:r>
            <a:r>
              <a:rPr sz="1800" spc="-50" dirty="0">
                <a:latin typeface="Arial"/>
                <a:cs typeface="Arial"/>
              </a:rPr>
              <a:t>PAE </a:t>
            </a:r>
            <a:r>
              <a:rPr sz="1800" dirty="0">
                <a:latin typeface="Arial"/>
                <a:cs typeface="Arial"/>
              </a:rPr>
              <a:t>so virtual addresses are 48 bits and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addresses are 52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1461" y="4129229"/>
            <a:ext cx="7287895" cy="462915"/>
            <a:chOff x="1151461" y="4129229"/>
            <a:chExt cx="7287895" cy="462915"/>
          </a:xfrm>
        </p:grpSpPr>
        <p:sp>
          <p:nvSpPr>
            <p:cNvPr id="5" name="object 5"/>
            <p:cNvSpPr/>
            <p:nvPr/>
          </p:nvSpPr>
          <p:spPr>
            <a:xfrm>
              <a:off x="1156598" y="4449429"/>
              <a:ext cx="7277100" cy="137160"/>
            </a:xfrm>
            <a:custGeom>
              <a:avLst/>
              <a:gdLst/>
              <a:ahLst/>
              <a:cxnLst/>
              <a:rect l="l" t="t" r="r" b="b"/>
              <a:pathLst>
                <a:path w="7277100" h="137160">
                  <a:moveTo>
                    <a:pt x="0" y="0"/>
                  </a:moveTo>
                  <a:lnTo>
                    <a:pt x="0" y="136981"/>
                  </a:lnTo>
                  <a:lnTo>
                    <a:pt x="7277012" y="136981"/>
                  </a:lnTo>
                </a:path>
                <a:path w="7277100" h="137160">
                  <a:moveTo>
                    <a:pt x="3642216" y="136981"/>
                  </a:moveTo>
                  <a:lnTo>
                    <a:pt x="3642216" y="136981"/>
                  </a:lnTo>
                  <a:lnTo>
                    <a:pt x="3642216" y="0"/>
                  </a:lnTo>
                </a:path>
                <a:path w="7277100" h="137160">
                  <a:moveTo>
                    <a:pt x="1106171" y="136981"/>
                  </a:moveTo>
                  <a:lnTo>
                    <a:pt x="1106171" y="136981"/>
                  </a:lnTo>
                  <a:lnTo>
                    <a:pt x="1106171" y="0"/>
                  </a:lnTo>
                </a:path>
                <a:path w="7277100" h="137160">
                  <a:moveTo>
                    <a:pt x="2331069" y="136981"/>
                  </a:moveTo>
                  <a:lnTo>
                    <a:pt x="2331069" y="136981"/>
                  </a:lnTo>
                  <a:lnTo>
                    <a:pt x="2331069" y="0"/>
                  </a:lnTo>
                </a:path>
                <a:path w="7277100" h="137160">
                  <a:moveTo>
                    <a:pt x="4825513" y="136981"/>
                  </a:moveTo>
                  <a:lnTo>
                    <a:pt x="4825513" y="136981"/>
                  </a:lnTo>
                  <a:lnTo>
                    <a:pt x="4825513" y="0"/>
                  </a:lnTo>
                </a:path>
                <a:path w="7277100" h="137160">
                  <a:moveTo>
                    <a:pt x="6050570" y="136981"/>
                  </a:moveTo>
                  <a:lnTo>
                    <a:pt x="6050570" y="136981"/>
                  </a:lnTo>
                  <a:lnTo>
                    <a:pt x="6050570" y="0"/>
                  </a:lnTo>
                </a:path>
              </a:pathLst>
            </a:custGeom>
            <a:ln w="9599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9810" y="4411756"/>
              <a:ext cx="74235" cy="109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7794" y="4410048"/>
              <a:ext cx="75719" cy="1095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283" y="4411756"/>
              <a:ext cx="74235" cy="1095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0815" y="4372374"/>
              <a:ext cx="270244" cy="1489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9514" y="4375791"/>
              <a:ext cx="15240" cy="146050"/>
            </a:xfrm>
            <a:custGeom>
              <a:avLst/>
              <a:gdLst/>
              <a:ahLst/>
              <a:cxnLst/>
              <a:rect l="l" t="t" r="r" b="b"/>
              <a:pathLst>
                <a:path w="15239" h="146050">
                  <a:moveTo>
                    <a:pt x="14862" y="0"/>
                  </a:moveTo>
                  <a:lnTo>
                    <a:pt x="0" y="0"/>
                  </a:lnTo>
                  <a:lnTo>
                    <a:pt x="0" y="145545"/>
                  </a:lnTo>
                  <a:lnTo>
                    <a:pt x="14862" y="145545"/>
                  </a:lnTo>
                  <a:lnTo>
                    <a:pt x="1486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3673" y="4411756"/>
              <a:ext cx="273193" cy="112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6183" y="4375791"/>
              <a:ext cx="16510" cy="146050"/>
            </a:xfrm>
            <a:custGeom>
              <a:avLst/>
              <a:gdLst/>
              <a:ahLst/>
              <a:cxnLst/>
              <a:rect l="l" t="t" r="r" b="b"/>
              <a:pathLst>
                <a:path w="16510" h="146050">
                  <a:moveTo>
                    <a:pt x="16327" y="0"/>
                  </a:moveTo>
                  <a:lnTo>
                    <a:pt x="0" y="0"/>
                  </a:lnTo>
                  <a:lnTo>
                    <a:pt x="0" y="145545"/>
                  </a:lnTo>
                  <a:lnTo>
                    <a:pt x="16327" y="145545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7840" y="4379230"/>
              <a:ext cx="87614" cy="1421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8799" y="4165194"/>
              <a:ext cx="378599" cy="1558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1125" y="4129229"/>
              <a:ext cx="81736" cy="148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3015" y="4129229"/>
              <a:ext cx="1042188" cy="4349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02746" y="4165194"/>
              <a:ext cx="378599" cy="15581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5700" y="4375791"/>
              <a:ext cx="81736" cy="1489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59591" y="4375797"/>
              <a:ext cx="15240" cy="146050"/>
            </a:xfrm>
            <a:custGeom>
              <a:avLst/>
              <a:gdLst/>
              <a:ahLst/>
              <a:cxnLst/>
              <a:rect l="l" t="t" r="r" b="b"/>
              <a:pathLst>
                <a:path w="15239" h="146050">
                  <a:moveTo>
                    <a:pt x="14846" y="39382"/>
                  </a:moveTo>
                  <a:lnTo>
                    <a:pt x="0" y="39382"/>
                  </a:lnTo>
                  <a:lnTo>
                    <a:pt x="0" y="145542"/>
                  </a:lnTo>
                  <a:lnTo>
                    <a:pt x="14846" y="145542"/>
                  </a:lnTo>
                  <a:lnTo>
                    <a:pt x="14846" y="39382"/>
                  </a:lnTo>
                  <a:close/>
                </a:path>
                <a:path w="15239" h="146050">
                  <a:moveTo>
                    <a:pt x="14846" y="0"/>
                  </a:moveTo>
                  <a:lnTo>
                    <a:pt x="0" y="0"/>
                  </a:lnTo>
                  <a:lnTo>
                    <a:pt x="0" y="20548"/>
                  </a:lnTo>
                  <a:lnTo>
                    <a:pt x="14846" y="20548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1163" y="4386063"/>
              <a:ext cx="375631" cy="1386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97575" y="4411756"/>
              <a:ext cx="132203" cy="1541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6824" y="4165194"/>
              <a:ext cx="378599" cy="15581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3856" y="4375791"/>
              <a:ext cx="237688" cy="14896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60742" y="4375791"/>
              <a:ext cx="16510" cy="146050"/>
            </a:xfrm>
            <a:custGeom>
              <a:avLst/>
              <a:gdLst/>
              <a:ahLst/>
              <a:cxnLst/>
              <a:rect l="l" t="t" r="r" b="b"/>
              <a:pathLst>
                <a:path w="16509" h="146050">
                  <a:moveTo>
                    <a:pt x="16426" y="0"/>
                  </a:moveTo>
                  <a:lnTo>
                    <a:pt x="0" y="0"/>
                  </a:lnTo>
                  <a:lnTo>
                    <a:pt x="0" y="145545"/>
                  </a:lnTo>
                  <a:lnTo>
                    <a:pt x="16426" y="145545"/>
                  </a:lnTo>
                  <a:lnTo>
                    <a:pt x="1642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6365" y="4411756"/>
              <a:ext cx="83121" cy="1129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4069" y="4370666"/>
              <a:ext cx="424514" cy="15067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489949" y="4165194"/>
            <a:ext cx="377190" cy="156210"/>
            <a:chOff x="2489949" y="4165194"/>
            <a:chExt cx="377190" cy="156210"/>
          </a:xfrm>
        </p:grpSpPr>
        <p:sp>
          <p:nvSpPr>
            <p:cNvPr id="28" name="object 28"/>
            <p:cNvSpPr/>
            <p:nvPr/>
          </p:nvSpPr>
          <p:spPr>
            <a:xfrm>
              <a:off x="2489949" y="4165194"/>
              <a:ext cx="274697" cy="15581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3942" y="4165194"/>
              <a:ext cx="83141" cy="1129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36867" y="4165194"/>
            <a:ext cx="327025" cy="152400"/>
            <a:chOff x="2936867" y="4165194"/>
            <a:chExt cx="327025" cy="152400"/>
          </a:xfrm>
        </p:grpSpPr>
        <p:sp>
          <p:nvSpPr>
            <p:cNvPr id="31" name="object 31"/>
            <p:cNvSpPr/>
            <p:nvPr/>
          </p:nvSpPr>
          <p:spPr>
            <a:xfrm>
              <a:off x="2936867" y="4165194"/>
              <a:ext cx="123237" cy="1095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9420" y="4165194"/>
              <a:ext cx="184015" cy="15237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214543" y="4656605"/>
            <a:ext cx="184076" cy="147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5444" y="4656605"/>
            <a:ext cx="187083" cy="1421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5999" y="4656605"/>
            <a:ext cx="185599" cy="1472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6405" y="4656605"/>
            <a:ext cx="184253" cy="1472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3780" y="4656605"/>
            <a:ext cx="185638" cy="1472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7552" y="4656605"/>
            <a:ext cx="184055" cy="1472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4147" y="4656605"/>
            <a:ext cx="185440" cy="1472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5778859" y="4656605"/>
            <a:ext cx="157480" cy="142240"/>
            <a:chOff x="5778859" y="4656605"/>
            <a:chExt cx="157480" cy="142240"/>
          </a:xfrm>
        </p:grpSpPr>
        <p:sp>
          <p:nvSpPr>
            <p:cNvPr id="41" name="object 41"/>
            <p:cNvSpPr/>
            <p:nvPr/>
          </p:nvSpPr>
          <p:spPr>
            <a:xfrm>
              <a:off x="5778859" y="4656605"/>
              <a:ext cx="84507" cy="1421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90084" y="4656605"/>
              <a:ext cx="46355" cy="142240"/>
            </a:xfrm>
            <a:custGeom>
              <a:avLst/>
              <a:gdLst/>
              <a:ahLst/>
              <a:cxnLst/>
              <a:rect l="l" t="t" r="r" b="b"/>
              <a:pathLst>
                <a:path w="46354" h="142239">
                  <a:moveTo>
                    <a:pt x="46112" y="0"/>
                  </a:moveTo>
                  <a:lnTo>
                    <a:pt x="34238" y="0"/>
                  </a:lnTo>
                  <a:lnTo>
                    <a:pt x="29305" y="14152"/>
                  </a:lnTo>
                  <a:lnTo>
                    <a:pt x="22685" y="22044"/>
                  </a:lnTo>
                  <a:lnTo>
                    <a:pt x="13281" y="25763"/>
                  </a:lnTo>
                  <a:lnTo>
                    <a:pt x="0" y="27396"/>
                  </a:lnTo>
                  <a:lnTo>
                    <a:pt x="0" y="41094"/>
                  </a:lnTo>
                  <a:lnTo>
                    <a:pt x="29686" y="41094"/>
                  </a:lnTo>
                  <a:lnTo>
                    <a:pt x="29686" y="142115"/>
                  </a:lnTo>
                  <a:lnTo>
                    <a:pt x="46112" y="142115"/>
                  </a:lnTo>
                  <a:lnTo>
                    <a:pt x="4611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6016350" y="4656605"/>
            <a:ext cx="185638" cy="1472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005301" y="4656605"/>
            <a:ext cx="170815" cy="142240"/>
            <a:chOff x="7005301" y="4656605"/>
            <a:chExt cx="170815" cy="142240"/>
          </a:xfrm>
        </p:grpSpPr>
        <p:sp>
          <p:nvSpPr>
            <p:cNvPr id="45" name="object 45"/>
            <p:cNvSpPr/>
            <p:nvPr/>
          </p:nvSpPr>
          <p:spPr>
            <a:xfrm>
              <a:off x="7005301" y="4656605"/>
              <a:ext cx="46355" cy="142240"/>
            </a:xfrm>
            <a:custGeom>
              <a:avLst/>
              <a:gdLst/>
              <a:ahLst/>
              <a:cxnLst/>
              <a:rect l="l" t="t" r="r" b="b"/>
              <a:pathLst>
                <a:path w="46354" h="142239">
                  <a:moveTo>
                    <a:pt x="45914" y="0"/>
                  </a:moveTo>
                  <a:lnTo>
                    <a:pt x="34040" y="0"/>
                  </a:lnTo>
                  <a:lnTo>
                    <a:pt x="29139" y="14152"/>
                  </a:lnTo>
                  <a:lnTo>
                    <a:pt x="22586" y="22044"/>
                  </a:lnTo>
                  <a:lnTo>
                    <a:pt x="13250" y="25763"/>
                  </a:lnTo>
                  <a:lnTo>
                    <a:pt x="0" y="27396"/>
                  </a:lnTo>
                  <a:lnTo>
                    <a:pt x="0" y="41094"/>
                  </a:lnTo>
                  <a:lnTo>
                    <a:pt x="29686" y="41094"/>
                  </a:lnTo>
                  <a:lnTo>
                    <a:pt x="29686" y="142115"/>
                  </a:lnTo>
                  <a:lnTo>
                    <a:pt x="45914" y="142115"/>
                  </a:lnTo>
                  <a:lnTo>
                    <a:pt x="4591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91392" y="4656605"/>
              <a:ext cx="84507" cy="1421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7247344" y="4656605"/>
            <a:ext cx="45085" cy="142240"/>
          </a:xfrm>
          <a:custGeom>
            <a:avLst/>
            <a:gdLst/>
            <a:ahLst/>
            <a:cxnLst/>
            <a:rect l="l" t="t" r="r" b="b"/>
            <a:pathLst>
              <a:path w="45084" h="142239">
                <a:moveTo>
                  <a:pt x="44529" y="0"/>
                </a:moveTo>
                <a:lnTo>
                  <a:pt x="32654" y="0"/>
                </a:lnTo>
                <a:lnTo>
                  <a:pt x="28331" y="14152"/>
                </a:lnTo>
                <a:lnTo>
                  <a:pt x="21819" y="22044"/>
                </a:lnTo>
                <a:lnTo>
                  <a:pt x="12561" y="25763"/>
                </a:lnTo>
                <a:lnTo>
                  <a:pt x="0" y="27396"/>
                </a:lnTo>
                <a:lnTo>
                  <a:pt x="0" y="41094"/>
                </a:lnTo>
                <a:lnTo>
                  <a:pt x="28103" y="41094"/>
                </a:lnTo>
                <a:lnTo>
                  <a:pt x="28103" y="142115"/>
                </a:lnTo>
                <a:lnTo>
                  <a:pt x="44529" y="142115"/>
                </a:lnTo>
                <a:lnTo>
                  <a:pt x="4452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45309" y="4656605"/>
            <a:ext cx="46355" cy="142240"/>
          </a:xfrm>
          <a:custGeom>
            <a:avLst/>
            <a:gdLst/>
            <a:ahLst/>
            <a:cxnLst/>
            <a:rect l="l" t="t" r="r" b="b"/>
            <a:pathLst>
              <a:path w="46354" h="142239">
                <a:moveTo>
                  <a:pt x="45914" y="0"/>
                </a:moveTo>
                <a:lnTo>
                  <a:pt x="34040" y="0"/>
                </a:lnTo>
                <a:lnTo>
                  <a:pt x="29806" y="14152"/>
                </a:lnTo>
                <a:lnTo>
                  <a:pt x="23180" y="22044"/>
                </a:lnTo>
                <a:lnTo>
                  <a:pt x="13473" y="25763"/>
                </a:lnTo>
                <a:lnTo>
                  <a:pt x="0" y="27396"/>
                </a:lnTo>
                <a:lnTo>
                  <a:pt x="0" y="41094"/>
                </a:lnTo>
                <a:lnTo>
                  <a:pt x="29686" y="41094"/>
                </a:lnTo>
                <a:lnTo>
                  <a:pt x="29686" y="142115"/>
                </a:lnTo>
                <a:lnTo>
                  <a:pt x="45914" y="142115"/>
                </a:lnTo>
                <a:lnTo>
                  <a:pt x="4591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7519" y="4656605"/>
            <a:ext cx="84507" cy="14725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391400" cy="780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i="1" spc="-10" dirty="0" smtClean="0">
                <a:latin typeface="Carlito"/>
                <a:cs typeface="Carlito"/>
              </a:rPr>
              <a:t>LAB </a:t>
            </a:r>
            <a:r>
              <a:rPr lang="en-US" i="1" spc="-5" dirty="0" smtClean="0">
                <a:latin typeface="Carlito"/>
                <a:cs typeface="Carlito"/>
              </a:rPr>
              <a:t>:</a:t>
            </a:r>
            <a:r>
              <a:rPr lang="en-US" i="1" spc="-5" dirty="0" smtClean="0">
                <a:latin typeface="Carlito"/>
                <a:cs typeface="Carlito"/>
              </a:rPr>
              <a:t>Process</a:t>
            </a:r>
            <a:r>
              <a:rPr lang="en-US" i="1" spc="-30" dirty="0" smtClean="0">
                <a:latin typeface="Carlito"/>
                <a:cs typeface="Carlito"/>
              </a:rPr>
              <a:t> </a:t>
            </a:r>
            <a:r>
              <a:rPr i="1" spc="-5" smtClean="0">
                <a:latin typeface="Carlito"/>
                <a:cs typeface="Carlito"/>
              </a:rPr>
              <a:t>Creation</a:t>
            </a:r>
            <a:endParaRPr i="1" spc="-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167" y="1496390"/>
            <a:ext cx="372110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Fork </a:t>
            </a:r>
            <a:r>
              <a:rPr sz="1800" dirty="0">
                <a:latin typeface="Verdana"/>
                <a:cs typeface="Verdana"/>
              </a:rPr>
              <a:t>system </a:t>
            </a:r>
            <a:r>
              <a:rPr sz="1800" spc="-5" dirty="0">
                <a:latin typeface="Verdana"/>
                <a:cs typeface="Verdana"/>
              </a:rPr>
              <a:t>call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for  creating a </a:t>
            </a:r>
            <a:r>
              <a:rPr sz="1800" spc="-5" dirty="0">
                <a:latin typeface="Verdana"/>
                <a:cs typeface="Verdana"/>
              </a:rPr>
              <a:t>new </a:t>
            </a:r>
            <a:r>
              <a:rPr sz="1800" dirty="0">
                <a:latin typeface="Verdana"/>
                <a:cs typeface="Verdana"/>
              </a:rPr>
              <a:t>process, </a:t>
            </a:r>
            <a:r>
              <a:rPr sz="1800" spc="-5" dirty="0">
                <a:latin typeface="Verdana"/>
                <a:cs typeface="Verdana"/>
              </a:rPr>
              <a:t>which  </a:t>
            </a:r>
            <a:r>
              <a:rPr sz="1800" dirty="0">
                <a:latin typeface="Verdana"/>
                <a:cs typeface="Verdana"/>
              </a:rPr>
              <a:t>is called </a:t>
            </a:r>
            <a:r>
              <a:rPr sz="1800" b="1" i="1" spc="-5" dirty="0">
                <a:latin typeface="Verdana"/>
                <a:cs typeface="Verdana"/>
              </a:rPr>
              <a:t>child process</a:t>
            </a:r>
            <a:r>
              <a:rPr sz="1800" spc="-5" dirty="0">
                <a:latin typeface="Verdana"/>
                <a:cs typeface="Verdana"/>
              </a:rPr>
              <a:t>, which  </a:t>
            </a:r>
            <a:r>
              <a:rPr sz="1800" spc="-10" dirty="0">
                <a:latin typeface="Verdana"/>
                <a:cs typeface="Verdana"/>
              </a:rPr>
              <a:t>runs </a:t>
            </a:r>
            <a:r>
              <a:rPr sz="1800" spc="-5" dirty="0">
                <a:latin typeface="Verdana"/>
                <a:cs typeface="Verdana"/>
              </a:rPr>
              <a:t>concurrently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process </a:t>
            </a:r>
            <a:r>
              <a:rPr sz="1800" spc="-5" dirty="0">
                <a:latin typeface="Verdana"/>
                <a:cs typeface="Verdana"/>
              </a:rPr>
              <a:t>that makes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fork()  call (parent </a:t>
            </a:r>
            <a:r>
              <a:rPr sz="1800" dirty="0">
                <a:latin typeface="Verdana"/>
                <a:cs typeface="Verdana"/>
              </a:rPr>
              <a:t>process). </a:t>
            </a:r>
            <a:r>
              <a:rPr sz="1800" spc="-5" dirty="0">
                <a:latin typeface="Verdana"/>
                <a:cs typeface="Verdana"/>
              </a:rPr>
              <a:t>After </a:t>
            </a:r>
            <a:r>
              <a:rPr sz="1800" dirty="0">
                <a:latin typeface="Verdana"/>
                <a:cs typeface="Verdana"/>
              </a:rPr>
              <a:t>a  </a:t>
            </a:r>
            <a:r>
              <a:rPr sz="1800" spc="-5" dirty="0">
                <a:latin typeface="Verdana"/>
                <a:cs typeface="Verdana"/>
              </a:rPr>
              <a:t>new child </a:t>
            </a:r>
            <a:r>
              <a:rPr sz="1800" dirty="0">
                <a:latin typeface="Verdana"/>
                <a:cs typeface="Verdana"/>
              </a:rPr>
              <a:t>process </a:t>
            </a:r>
            <a:r>
              <a:rPr sz="1800" spc="5" dirty="0">
                <a:latin typeface="Verdana"/>
                <a:cs typeface="Verdana"/>
              </a:rPr>
              <a:t>is created,  </a:t>
            </a:r>
            <a:r>
              <a:rPr sz="1800" dirty="0">
                <a:latin typeface="Verdana"/>
                <a:cs typeface="Verdana"/>
              </a:rPr>
              <a:t>both processes </a:t>
            </a:r>
            <a:r>
              <a:rPr sz="1800" spc="-5" dirty="0">
                <a:latin typeface="Verdana"/>
                <a:cs typeface="Verdana"/>
              </a:rPr>
              <a:t>will execute the  next </a:t>
            </a:r>
            <a:r>
              <a:rPr sz="1800" dirty="0">
                <a:latin typeface="Verdana"/>
                <a:cs typeface="Verdana"/>
              </a:rPr>
              <a:t>instruction </a:t>
            </a:r>
            <a:r>
              <a:rPr sz="1800" spc="-5" dirty="0">
                <a:latin typeface="Verdana"/>
                <a:cs typeface="Verdana"/>
              </a:rPr>
              <a:t>following the  fork() system </a:t>
            </a:r>
            <a:r>
              <a:rPr sz="1800" dirty="0">
                <a:latin typeface="Verdana"/>
                <a:cs typeface="Verdana"/>
              </a:rPr>
              <a:t>call. A </a:t>
            </a:r>
            <a:r>
              <a:rPr sz="1800" spc="-5" dirty="0">
                <a:latin typeface="Verdana"/>
                <a:cs typeface="Verdana"/>
              </a:rPr>
              <a:t>child  </a:t>
            </a:r>
            <a:r>
              <a:rPr sz="1800" dirty="0">
                <a:latin typeface="Verdana"/>
                <a:cs typeface="Verdana"/>
              </a:rPr>
              <a:t>process </a:t>
            </a:r>
            <a:r>
              <a:rPr sz="1800" spc="-5" dirty="0">
                <a:latin typeface="Verdana"/>
                <a:cs typeface="Verdana"/>
              </a:rPr>
              <a:t>uses the </a:t>
            </a:r>
            <a:r>
              <a:rPr sz="1800" dirty="0">
                <a:latin typeface="Verdana"/>
                <a:cs typeface="Verdana"/>
              </a:rPr>
              <a:t>same  </a:t>
            </a:r>
            <a:r>
              <a:rPr sz="1800" spc="-5" dirty="0">
                <a:latin typeface="Verdana"/>
                <a:cs typeface="Verdana"/>
              </a:rPr>
              <a:t>pc(program counter), </a:t>
            </a:r>
            <a:r>
              <a:rPr sz="1800" dirty="0">
                <a:latin typeface="Verdana"/>
                <a:cs typeface="Verdana"/>
              </a:rPr>
              <a:t>same  </a:t>
            </a:r>
            <a:r>
              <a:rPr sz="1800" spc="-10" dirty="0">
                <a:latin typeface="Verdana"/>
                <a:cs typeface="Verdana"/>
              </a:rPr>
              <a:t>CPU </a:t>
            </a:r>
            <a:r>
              <a:rPr sz="1800" dirty="0">
                <a:latin typeface="Verdana"/>
                <a:cs typeface="Verdana"/>
              </a:rPr>
              <a:t>registers, </a:t>
            </a:r>
            <a:r>
              <a:rPr sz="1800" spc="-5" dirty="0">
                <a:latin typeface="Verdana"/>
                <a:cs typeface="Verdana"/>
              </a:rPr>
              <a:t>same </a:t>
            </a:r>
            <a:r>
              <a:rPr sz="1800" dirty="0">
                <a:latin typeface="Verdana"/>
                <a:cs typeface="Verdana"/>
              </a:rPr>
              <a:t>open files  </a:t>
            </a:r>
            <a:r>
              <a:rPr sz="1800" spc="-5" dirty="0">
                <a:latin typeface="Verdana"/>
                <a:cs typeface="Verdana"/>
              </a:rPr>
              <a:t>which use </a:t>
            </a:r>
            <a:r>
              <a:rPr sz="1800" spc="1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parent  process.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048" y="5379720"/>
            <a:ext cx="6220967" cy="116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936" y="1573344"/>
            <a:ext cx="3711965" cy="371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65200"/>
            <a:ext cx="7162799" cy="780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i="1" spc="-10" dirty="0" smtClean="0">
                <a:latin typeface="Carlito"/>
                <a:cs typeface="Carlito"/>
              </a:rPr>
              <a:t>LAB </a:t>
            </a:r>
            <a:r>
              <a:rPr lang="en-US" i="1" spc="-15" dirty="0" smtClean="0">
                <a:latin typeface="Carlito"/>
                <a:cs typeface="Carlito"/>
              </a:rPr>
              <a:t>:</a:t>
            </a:r>
            <a:r>
              <a:rPr lang="en-US" i="1" spc="-15" dirty="0" err="1" smtClean="0">
                <a:latin typeface="Carlito"/>
                <a:cs typeface="Carlito"/>
              </a:rPr>
              <a:t>Zoombie</a:t>
            </a:r>
            <a:r>
              <a:rPr lang="en-US" i="1" spc="15" dirty="0" smtClean="0">
                <a:latin typeface="Carlito"/>
                <a:cs typeface="Carlito"/>
              </a:rPr>
              <a:t> </a:t>
            </a:r>
            <a:r>
              <a:rPr i="1" spc="-10" smtClean="0">
                <a:latin typeface="Carlito"/>
                <a:cs typeface="Carlito"/>
              </a:rPr>
              <a:t>Process</a:t>
            </a:r>
            <a:endParaRPr i="1" spc="-1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3960" y="1591365"/>
            <a:ext cx="4082692" cy="4457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97637"/>
            <a:ext cx="680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Binding </a:t>
            </a:r>
            <a:r>
              <a:rPr sz="2500" spc="-5" dirty="0"/>
              <a:t>of Instructions </a:t>
            </a:r>
            <a:r>
              <a:rPr sz="2500" dirty="0"/>
              <a:t>and </a:t>
            </a:r>
            <a:r>
              <a:rPr sz="2500" spc="-15" dirty="0"/>
              <a:t>Data to</a:t>
            </a:r>
            <a:r>
              <a:rPr sz="2500" spc="-114" dirty="0"/>
              <a:t> </a:t>
            </a:r>
            <a:r>
              <a:rPr sz="2500" dirty="0"/>
              <a:t>Memory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050747" y="1098880"/>
            <a:ext cx="6901815" cy="3234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rlito"/>
                <a:cs typeface="Carlito"/>
              </a:rPr>
              <a:t>Address binding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instructions and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to</a:t>
            </a:r>
            <a:r>
              <a:rPr sz="2200" spc="-145" dirty="0">
                <a:latin typeface="Carlito"/>
                <a:cs typeface="Carlito"/>
              </a:rPr>
              <a:t> </a:t>
            </a:r>
            <a:r>
              <a:rPr sz="2200" spc="5" dirty="0">
                <a:latin typeface="Carlito"/>
                <a:cs typeface="Carlito"/>
              </a:rPr>
              <a:t>memory</a:t>
            </a:r>
            <a:endParaRPr sz="2200">
              <a:latin typeface="Carlito"/>
              <a:cs typeface="Carlito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addresses can happen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three </a:t>
            </a:r>
            <a:r>
              <a:rPr sz="2200" spc="-15" dirty="0">
                <a:latin typeface="Carlito"/>
                <a:cs typeface="Carlito"/>
              </a:rPr>
              <a:t>different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stages</a:t>
            </a:r>
            <a:endParaRPr sz="220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rlito"/>
                <a:cs typeface="Carlito"/>
              </a:rPr>
              <a:t>Compile time</a:t>
            </a:r>
            <a:r>
              <a:rPr sz="2000" spc="-5" dirty="0">
                <a:latin typeface="Carlito"/>
                <a:cs typeface="Carlito"/>
              </a:rPr>
              <a:t>: If </a:t>
            </a:r>
            <a:r>
              <a:rPr sz="2000" spc="-10" dirty="0">
                <a:latin typeface="Carlito"/>
                <a:cs typeface="Carlito"/>
              </a:rPr>
              <a:t>memory location </a:t>
            </a:r>
            <a:r>
              <a:rPr sz="2000" spc="-5" dirty="0">
                <a:latin typeface="Carlito"/>
                <a:cs typeface="Carlito"/>
              </a:rPr>
              <a:t>known a priori, </a:t>
            </a:r>
            <a:r>
              <a:rPr sz="2000" b="1" spc="-5" dirty="0">
                <a:solidFill>
                  <a:srgbClr val="3366FF"/>
                </a:solidFill>
                <a:latin typeface="Carlito"/>
                <a:cs typeface="Carlito"/>
              </a:rPr>
              <a:t>absolute  code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generated; must </a:t>
            </a:r>
            <a:r>
              <a:rPr sz="2000" spc="-15" dirty="0">
                <a:latin typeface="Carlito"/>
                <a:cs typeface="Carlito"/>
              </a:rPr>
              <a:t>recompile code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starting  location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changes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rlito"/>
                <a:cs typeface="Carlito"/>
              </a:rPr>
              <a:t>Load time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Must </a:t>
            </a:r>
            <a:r>
              <a:rPr sz="2000" spc="-20" dirty="0">
                <a:latin typeface="Carlito"/>
                <a:cs typeface="Carlito"/>
              </a:rPr>
              <a:t>generate </a:t>
            </a:r>
            <a:r>
              <a:rPr sz="2000" b="1" spc="-10" dirty="0">
                <a:solidFill>
                  <a:srgbClr val="3366FF"/>
                </a:solidFill>
                <a:latin typeface="Carlito"/>
                <a:cs typeface="Carlito"/>
              </a:rPr>
              <a:t>relocatable </a:t>
            </a:r>
            <a:r>
              <a:rPr sz="2000" b="1" spc="-5" dirty="0">
                <a:solidFill>
                  <a:srgbClr val="3366FF"/>
                </a:solidFill>
                <a:latin typeface="Carlito"/>
                <a:cs typeface="Carlito"/>
              </a:rPr>
              <a:t>code </a:t>
            </a:r>
            <a:r>
              <a:rPr sz="2000" spc="-5" dirty="0">
                <a:latin typeface="Carlito"/>
                <a:cs typeface="Carlito"/>
              </a:rPr>
              <a:t>if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memory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10" dirty="0">
                <a:latin typeface="Carlito"/>
                <a:cs typeface="Carlito"/>
              </a:rPr>
              <a:t>location </a:t>
            </a:r>
            <a:r>
              <a:rPr sz="2000" spc="-5" dirty="0">
                <a:latin typeface="Carlito"/>
                <a:cs typeface="Carlito"/>
              </a:rPr>
              <a:t>is not known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10" dirty="0">
                <a:latin typeface="Carlito"/>
                <a:cs typeface="Carlito"/>
              </a:rPr>
              <a:t>compile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 marL="756285" marR="683260" lvl="1" indent="-287020" algn="just">
              <a:lnSpc>
                <a:spcPct val="801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spc="-15" dirty="0">
                <a:latin typeface="Carlito"/>
                <a:cs typeface="Carlito"/>
              </a:rPr>
              <a:t>Execution </a:t>
            </a:r>
            <a:r>
              <a:rPr sz="2000" b="1" spc="-5" dirty="0">
                <a:latin typeface="Carlito"/>
                <a:cs typeface="Carlito"/>
              </a:rPr>
              <a:t>time</a:t>
            </a:r>
            <a:r>
              <a:rPr sz="2000" spc="-5" dirty="0">
                <a:latin typeface="Carlito"/>
                <a:cs typeface="Carlito"/>
              </a:rPr>
              <a:t>: Binding </a:t>
            </a:r>
            <a:r>
              <a:rPr sz="2000" spc="-15" dirty="0">
                <a:latin typeface="Carlito"/>
                <a:cs typeface="Carlito"/>
              </a:rPr>
              <a:t>delayed </a:t>
            </a:r>
            <a:r>
              <a:rPr sz="2000" spc="-10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time if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moved </a:t>
            </a:r>
            <a:r>
              <a:rPr sz="2000" spc="-5" dirty="0">
                <a:latin typeface="Carlito"/>
                <a:cs typeface="Carlito"/>
              </a:rPr>
              <a:t>during its </a:t>
            </a:r>
            <a:r>
              <a:rPr sz="2000" spc="-15" dirty="0">
                <a:latin typeface="Carlito"/>
                <a:cs typeface="Carlito"/>
              </a:rPr>
              <a:t>execution from </a:t>
            </a:r>
            <a:r>
              <a:rPr sz="2000" spc="-5" dirty="0">
                <a:latin typeface="Carlito"/>
                <a:cs typeface="Carlito"/>
              </a:rPr>
              <a:t>one  </a:t>
            </a:r>
            <a:r>
              <a:rPr sz="2000" spc="-10" dirty="0">
                <a:latin typeface="Carlito"/>
                <a:cs typeface="Carlito"/>
              </a:rPr>
              <a:t>memory </a:t>
            </a:r>
            <a:r>
              <a:rPr sz="2000" spc="-15" dirty="0">
                <a:latin typeface="Carlito"/>
                <a:cs typeface="Carlito"/>
              </a:rPr>
              <a:t>segment to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another</a:t>
            </a:r>
            <a:endParaRPr sz="2000">
              <a:latin typeface="Carlito"/>
              <a:cs typeface="Carlito"/>
            </a:endParaRPr>
          </a:p>
          <a:p>
            <a:pPr marL="1155700" lvl="2" indent="-229235" algn="just">
              <a:lnSpc>
                <a:spcPts val="1835"/>
              </a:lnSpc>
              <a:spcBef>
                <a:spcPts val="10"/>
              </a:spcBef>
              <a:buFont typeface="Arial"/>
              <a:buChar char="•"/>
              <a:tabLst>
                <a:tab pos="1156335" algn="l"/>
              </a:tabLst>
            </a:pPr>
            <a:r>
              <a:rPr sz="1700" spc="-5" dirty="0">
                <a:latin typeface="Carlito"/>
                <a:cs typeface="Carlito"/>
              </a:rPr>
              <a:t>Need </a:t>
            </a:r>
            <a:r>
              <a:rPr sz="1700" spc="-10" dirty="0">
                <a:latin typeface="Carlito"/>
                <a:cs typeface="Carlito"/>
              </a:rPr>
              <a:t>hardware </a:t>
            </a:r>
            <a:r>
              <a:rPr sz="1700" spc="-5" dirty="0">
                <a:latin typeface="Carlito"/>
                <a:cs typeface="Carlito"/>
              </a:rPr>
              <a:t>support </a:t>
            </a:r>
            <a:r>
              <a:rPr sz="1700" spc="-10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address </a:t>
            </a:r>
            <a:r>
              <a:rPr sz="1700" dirty="0">
                <a:latin typeface="Carlito"/>
                <a:cs typeface="Carlito"/>
              </a:rPr>
              <a:t>maps (e.g., base </a:t>
            </a:r>
            <a:r>
              <a:rPr sz="1700" spc="-5" dirty="0">
                <a:latin typeface="Carlito"/>
                <a:cs typeface="Carlito"/>
              </a:rPr>
              <a:t>and</a:t>
            </a:r>
            <a:r>
              <a:rPr sz="1700" spc="-10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limit</a:t>
            </a:r>
            <a:endParaRPr sz="1700">
              <a:latin typeface="Carlito"/>
              <a:cs typeface="Carlito"/>
            </a:endParaRPr>
          </a:p>
          <a:p>
            <a:pPr marL="1155700">
              <a:lnSpc>
                <a:spcPts val="1835"/>
              </a:lnSpc>
            </a:pPr>
            <a:r>
              <a:rPr sz="1700" spc="-15" dirty="0">
                <a:latin typeface="Carlito"/>
                <a:cs typeface="Carlito"/>
              </a:rPr>
              <a:t>registers)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5200"/>
            <a:ext cx="6541388" cy="7809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0"/>
              <a:t>LAB </a:t>
            </a:r>
            <a:r>
              <a:rPr spc="-5" smtClean="0"/>
              <a:t>- </a:t>
            </a:r>
            <a:r>
              <a:rPr spc="-10" dirty="0"/>
              <a:t>Orphan</a:t>
            </a:r>
            <a:r>
              <a:rPr spc="1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694688" y="1469906"/>
            <a:ext cx="4543480" cy="4440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119583"/>
            <a:ext cx="662622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Example: </a:t>
            </a:r>
            <a:r>
              <a:rPr sz="4000" spc="5" dirty="0"/>
              <a:t>ARM</a:t>
            </a:r>
            <a:r>
              <a:rPr sz="4000" spc="-125" dirty="0"/>
              <a:t> </a:t>
            </a:r>
            <a:r>
              <a:rPr sz="4000" spc="-10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1511" y="1915795"/>
            <a:ext cx="14605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5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1" y="2325383"/>
            <a:ext cx="146685" cy="5994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50" spc="15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50" spc="15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511" y="3208782"/>
            <a:ext cx="14605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5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511" y="3708349"/>
            <a:ext cx="14668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5" dirty="0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511" y="1186942"/>
            <a:ext cx="3237230" cy="4677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0380" marR="259715" indent="-488315">
              <a:lnSpc>
                <a:spcPct val="100000"/>
              </a:lnSpc>
              <a:spcBef>
                <a:spcPts val="90"/>
              </a:spcBef>
              <a:buClr>
                <a:srgbClr val="993300"/>
              </a:buClr>
              <a:buSzPct val="89285"/>
              <a:buFont typeface="Wingdings"/>
              <a:buChar char=""/>
              <a:tabLst>
                <a:tab pos="500380" algn="l"/>
                <a:tab pos="501015" algn="l"/>
              </a:tabLst>
            </a:pPr>
            <a:r>
              <a:rPr sz="1400" spc="-10" dirty="0">
                <a:latin typeface="Arial"/>
                <a:cs typeface="Arial"/>
              </a:rPr>
              <a:t>Dominant </a:t>
            </a:r>
            <a:r>
              <a:rPr sz="1400" spc="-5" dirty="0">
                <a:latin typeface="Arial"/>
                <a:cs typeface="Arial"/>
              </a:rPr>
              <a:t>mobile </a:t>
            </a:r>
            <a:r>
              <a:rPr sz="1400" spc="-10" dirty="0">
                <a:latin typeface="Arial"/>
                <a:cs typeface="Arial"/>
              </a:rPr>
              <a:t>platform chip  (Apple </a:t>
            </a:r>
            <a:r>
              <a:rPr sz="1400" spc="-5" dirty="0">
                <a:latin typeface="Arial"/>
                <a:cs typeface="Arial"/>
              </a:rPr>
              <a:t>iOS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Google Android  devices for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example)</a:t>
            </a:r>
            <a:endParaRPr sz="1400">
              <a:latin typeface="Arial"/>
              <a:cs typeface="Arial"/>
            </a:endParaRPr>
          </a:p>
          <a:p>
            <a:pPr marL="500380" marR="292735">
              <a:lnSpc>
                <a:spcPct val="100000"/>
              </a:lnSpc>
              <a:spcBef>
                <a:spcPts val="580"/>
              </a:spcBef>
            </a:pPr>
            <a:r>
              <a:rPr sz="1400" spc="-20" dirty="0">
                <a:latin typeface="Arial"/>
                <a:cs typeface="Arial"/>
              </a:rPr>
              <a:t>Modern, </a:t>
            </a:r>
            <a:r>
              <a:rPr sz="1400" spc="-15" dirty="0">
                <a:latin typeface="Arial"/>
                <a:cs typeface="Arial"/>
              </a:rPr>
              <a:t>energy </a:t>
            </a:r>
            <a:r>
              <a:rPr sz="1400" spc="-10" dirty="0">
                <a:latin typeface="Arial"/>
                <a:cs typeface="Arial"/>
              </a:rPr>
              <a:t>efficient, 32-bit  </a:t>
            </a:r>
            <a:r>
              <a:rPr sz="1400" spc="-5" dirty="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Arial"/>
                <a:cs typeface="Arial"/>
              </a:rPr>
              <a:t>4 KB </a:t>
            </a:r>
            <a:r>
              <a:rPr sz="1400" spc="-10" dirty="0">
                <a:latin typeface="Arial"/>
                <a:cs typeface="Arial"/>
              </a:rPr>
              <a:t>and 16 </a:t>
            </a:r>
            <a:r>
              <a:rPr sz="1400" spc="-5" dirty="0">
                <a:latin typeface="Arial"/>
                <a:cs typeface="Arial"/>
              </a:rPr>
              <a:t>KB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pages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"/>
                <a:cs typeface="Arial"/>
              </a:rPr>
              <a:t>1 </a:t>
            </a:r>
            <a:r>
              <a:rPr sz="1400" spc="-25" dirty="0">
                <a:latin typeface="Arial"/>
                <a:cs typeface="Arial"/>
              </a:rPr>
              <a:t>MB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16 </a:t>
            </a:r>
            <a:r>
              <a:rPr sz="1400" spc="-25" dirty="0">
                <a:latin typeface="Arial"/>
                <a:cs typeface="Arial"/>
              </a:rPr>
              <a:t>MB </a:t>
            </a:r>
            <a:r>
              <a:rPr sz="1400" spc="-15" dirty="0">
                <a:latin typeface="Arial"/>
                <a:cs typeface="Arial"/>
              </a:rPr>
              <a:t>pages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(termed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</a:pPr>
            <a:r>
              <a:rPr sz="1400" b="1" spc="-15" dirty="0">
                <a:solidFill>
                  <a:srgbClr val="3366FF"/>
                </a:solidFill>
                <a:latin typeface="Arial"/>
                <a:cs typeface="Arial"/>
              </a:rPr>
              <a:t>sections</a:t>
            </a:r>
            <a:r>
              <a:rPr sz="1400" spc="-1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500380" marR="5080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latin typeface="Arial"/>
                <a:cs typeface="Arial"/>
              </a:rPr>
              <a:t>One-level paging for sections, </a:t>
            </a:r>
            <a:r>
              <a:rPr sz="1400" spc="-15" dirty="0">
                <a:latin typeface="Arial"/>
                <a:cs typeface="Arial"/>
              </a:rPr>
              <a:t>two-  </a:t>
            </a:r>
            <a:r>
              <a:rPr sz="1400" spc="-10" dirty="0">
                <a:latin typeface="Arial"/>
                <a:cs typeface="Arial"/>
              </a:rPr>
              <a:t>level for </a:t>
            </a:r>
            <a:r>
              <a:rPr sz="1400" spc="-5" dirty="0">
                <a:latin typeface="Arial"/>
                <a:cs typeface="Arial"/>
              </a:rPr>
              <a:t>smaller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pages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575"/>
              </a:spcBef>
            </a:pPr>
            <a:r>
              <a:rPr sz="1400" spc="-35" dirty="0">
                <a:latin typeface="Arial"/>
                <a:cs typeface="Arial"/>
              </a:rPr>
              <a:t>Two </a:t>
            </a:r>
            <a:r>
              <a:rPr sz="1400" spc="-5" dirty="0">
                <a:latin typeface="Arial"/>
                <a:cs typeface="Arial"/>
              </a:rPr>
              <a:t>levels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TLBs</a:t>
            </a:r>
            <a:endParaRPr sz="1400">
              <a:latin typeface="Arial"/>
              <a:cs typeface="Arial"/>
            </a:endParaRPr>
          </a:p>
          <a:p>
            <a:pPr marL="1073150" marR="148590" indent="-408940">
              <a:lnSpc>
                <a:spcPct val="100000"/>
              </a:lnSpc>
              <a:spcBef>
                <a:spcPts val="60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400" spc="-5" dirty="0">
                <a:latin typeface="Arial"/>
                <a:cs typeface="Arial"/>
              </a:rPr>
              <a:t>Outer level </a:t>
            </a:r>
            <a:r>
              <a:rPr sz="1400" spc="-10" dirty="0">
                <a:latin typeface="Arial"/>
                <a:cs typeface="Arial"/>
              </a:rPr>
              <a:t>has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5" dirty="0">
                <a:latin typeface="Arial"/>
                <a:cs typeface="Arial"/>
              </a:rPr>
              <a:t>micro  TLBs </a:t>
            </a:r>
            <a:r>
              <a:rPr sz="1400" spc="-10" dirty="0">
                <a:latin typeface="Arial"/>
                <a:cs typeface="Arial"/>
              </a:rPr>
              <a:t>(one data, one  instruction)</a:t>
            </a:r>
            <a:endParaRPr sz="1400">
              <a:latin typeface="Arial"/>
              <a:cs typeface="Arial"/>
            </a:endParaRPr>
          </a:p>
          <a:p>
            <a:pPr marL="1073150" indent="-408940">
              <a:lnSpc>
                <a:spcPct val="100000"/>
              </a:lnSpc>
              <a:spcBef>
                <a:spcPts val="57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400" spc="-15" dirty="0">
                <a:latin typeface="Arial"/>
                <a:cs typeface="Arial"/>
              </a:rPr>
              <a:t>Inner </a:t>
            </a:r>
            <a:r>
              <a:rPr sz="1400" spc="-5" dirty="0">
                <a:latin typeface="Arial"/>
                <a:cs typeface="Arial"/>
              </a:rPr>
              <a:t>is single main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TLB</a:t>
            </a:r>
            <a:endParaRPr sz="1400">
              <a:latin typeface="Arial"/>
              <a:cs typeface="Arial"/>
            </a:endParaRPr>
          </a:p>
          <a:p>
            <a:pPr marL="1073150" marR="180340" indent="-408940">
              <a:lnSpc>
                <a:spcPct val="100000"/>
              </a:lnSpc>
              <a:spcBef>
                <a:spcPts val="60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1073150" algn="l"/>
                <a:tab pos="1073785" algn="l"/>
              </a:tabLst>
            </a:pPr>
            <a:r>
              <a:rPr sz="1400" spc="-10" dirty="0">
                <a:latin typeface="Arial"/>
                <a:cs typeface="Arial"/>
              </a:rPr>
              <a:t>First inner </a:t>
            </a:r>
            <a:r>
              <a:rPr sz="1400" spc="-5" dirty="0">
                <a:latin typeface="Arial"/>
                <a:cs typeface="Arial"/>
              </a:rPr>
              <a:t>is checked, </a:t>
            </a:r>
            <a:r>
              <a:rPr sz="1400" spc="-10" dirty="0">
                <a:latin typeface="Arial"/>
                <a:cs typeface="Arial"/>
              </a:rPr>
              <a:t>on  </a:t>
            </a:r>
            <a:r>
              <a:rPr sz="1400" spc="-5" dirty="0">
                <a:latin typeface="Arial"/>
                <a:cs typeface="Arial"/>
              </a:rPr>
              <a:t>miss </a:t>
            </a:r>
            <a:r>
              <a:rPr sz="1400" spc="-10" dirty="0">
                <a:latin typeface="Arial"/>
                <a:cs typeface="Arial"/>
              </a:rPr>
              <a:t>outers are </a:t>
            </a:r>
            <a:r>
              <a:rPr sz="1400" spc="-5" dirty="0">
                <a:latin typeface="Arial"/>
                <a:cs typeface="Arial"/>
              </a:rPr>
              <a:t>checked,  </a:t>
            </a:r>
            <a:r>
              <a:rPr sz="1400" spc="-1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on miss </a:t>
            </a:r>
            <a:r>
              <a:rPr sz="1400" spc="-10" dirty="0">
                <a:latin typeface="Arial"/>
                <a:cs typeface="Arial"/>
              </a:rPr>
              <a:t>page table  </a:t>
            </a:r>
            <a:r>
              <a:rPr sz="1400" spc="-15" dirty="0">
                <a:latin typeface="Arial"/>
                <a:cs typeface="Arial"/>
              </a:rPr>
              <a:t>walk </a:t>
            </a:r>
            <a:r>
              <a:rPr sz="1400" spc="-10" dirty="0">
                <a:latin typeface="Arial"/>
                <a:cs typeface="Arial"/>
              </a:rPr>
              <a:t>performed by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10019" y="2476629"/>
          <a:ext cx="769620" cy="2084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/>
              </a:tblGrid>
              <a:tr h="481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</a:tr>
              <a:tr h="27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522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</a:tr>
              <a:tr h="276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528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25521" y="2482666"/>
          <a:ext cx="769620" cy="1002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/>
              </a:tblGrid>
              <a:tr h="363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</a:tr>
              <a:tr h="276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363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F0F3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475749" y="1894931"/>
            <a:ext cx="4092575" cy="201930"/>
          </a:xfrm>
          <a:custGeom>
            <a:avLst/>
            <a:gdLst/>
            <a:ahLst/>
            <a:cxnLst/>
            <a:rect l="l" t="t" r="r" b="b"/>
            <a:pathLst>
              <a:path w="4092575" h="201930">
                <a:moveTo>
                  <a:pt x="0" y="0"/>
                </a:moveTo>
                <a:lnTo>
                  <a:pt x="0" y="201539"/>
                </a:lnTo>
                <a:lnTo>
                  <a:pt x="4092429" y="201539"/>
                </a:lnTo>
                <a:lnTo>
                  <a:pt x="4092429" y="0"/>
                </a:lnTo>
              </a:path>
              <a:path w="4092575" h="201930">
                <a:moveTo>
                  <a:pt x="1120920" y="201539"/>
                </a:moveTo>
                <a:lnTo>
                  <a:pt x="1120920" y="201539"/>
                </a:lnTo>
                <a:lnTo>
                  <a:pt x="1120920" y="0"/>
                </a:lnTo>
              </a:path>
              <a:path w="4092575" h="201930">
                <a:moveTo>
                  <a:pt x="2566877" y="201539"/>
                </a:moveTo>
                <a:lnTo>
                  <a:pt x="2566877" y="201539"/>
                </a:lnTo>
                <a:lnTo>
                  <a:pt x="2566877" y="0"/>
                </a:lnTo>
              </a:path>
            </a:pathLst>
          </a:custGeom>
          <a:ln w="9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1944" y="1863767"/>
            <a:ext cx="53213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5" dirty="0">
                <a:latin typeface="Arial"/>
                <a:cs typeface="Arial"/>
              </a:rPr>
              <a:t>outer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65" dirty="0">
                <a:latin typeface="Arial"/>
                <a:cs typeface="Arial"/>
              </a:rPr>
              <a:t>page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534" y="1863768"/>
            <a:ext cx="52641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5" dirty="0">
                <a:latin typeface="Arial"/>
                <a:cs typeface="Arial"/>
              </a:rPr>
              <a:t>inner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65" dirty="0">
                <a:latin typeface="Arial"/>
                <a:cs typeface="Arial"/>
              </a:rPr>
              <a:t>page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0756" y="1863768"/>
            <a:ext cx="2832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70" dirty="0">
                <a:latin typeface="Arial"/>
                <a:cs typeface="Arial"/>
              </a:rPr>
              <a:t>o</a:t>
            </a:r>
            <a:r>
              <a:rPr sz="950" spc="-50" dirty="0">
                <a:latin typeface="Arial"/>
                <a:cs typeface="Arial"/>
              </a:rPr>
              <a:t>f</a:t>
            </a:r>
            <a:r>
              <a:rPr sz="950" spc="-35" dirty="0">
                <a:latin typeface="Arial"/>
                <a:cs typeface="Arial"/>
              </a:rPr>
              <a:t>f</a:t>
            </a:r>
            <a:r>
              <a:rPr sz="950" spc="-65" dirty="0">
                <a:latin typeface="Arial"/>
                <a:cs typeface="Arial"/>
              </a:rPr>
              <a:t>s</a:t>
            </a:r>
            <a:r>
              <a:rPr sz="950" spc="-50" dirty="0">
                <a:latin typeface="Arial"/>
                <a:cs typeface="Arial"/>
              </a:rPr>
              <a:t>et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3357" y="2487290"/>
            <a:ext cx="770255" cy="789940"/>
          </a:xfrm>
          <a:prstGeom prst="rect">
            <a:avLst/>
          </a:prstGeom>
          <a:solidFill>
            <a:srgbClr val="D2D2D2"/>
          </a:solidFill>
          <a:ln w="9377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ts val="1135"/>
              </a:lnSpc>
              <a:spcBef>
                <a:spcPts val="780"/>
              </a:spcBef>
            </a:pPr>
            <a:r>
              <a:rPr sz="950" spc="-65" dirty="0">
                <a:latin typeface="Arial"/>
                <a:cs typeface="Arial"/>
              </a:rPr>
              <a:t>4-KB</a:t>
            </a:r>
            <a:endParaRPr sz="950">
              <a:latin typeface="Arial"/>
              <a:cs typeface="Arial"/>
            </a:endParaRPr>
          </a:p>
          <a:p>
            <a:pPr marL="237490" marR="229870" indent="99695">
              <a:lnSpc>
                <a:spcPts val="1130"/>
              </a:lnSpc>
              <a:spcBef>
                <a:spcPts val="40"/>
              </a:spcBef>
            </a:pPr>
            <a:r>
              <a:rPr sz="950" spc="-60" dirty="0">
                <a:latin typeface="Arial"/>
                <a:cs typeface="Arial"/>
              </a:rPr>
              <a:t>or  </a:t>
            </a:r>
            <a:r>
              <a:rPr sz="950" spc="-65" dirty="0">
                <a:latin typeface="Arial"/>
                <a:cs typeface="Arial"/>
              </a:rPr>
              <a:t>16</a:t>
            </a:r>
            <a:r>
              <a:rPr sz="950" spc="-45" dirty="0">
                <a:latin typeface="Arial"/>
                <a:cs typeface="Arial"/>
              </a:rPr>
              <a:t>-</a:t>
            </a:r>
            <a:r>
              <a:rPr sz="950" spc="-80" dirty="0">
                <a:latin typeface="Arial"/>
                <a:cs typeface="Arial"/>
              </a:rPr>
              <a:t>KB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ts val="1090"/>
              </a:lnSpc>
            </a:pPr>
            <a:r>
              <a:rPr sz="950" spc="-70" dirty="0">
                <a:latin typeface="Arial"/>
                <a:cs typeface="Arial"/>
              </a:rPr>
              <a:t>page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3358" y="3585424"/>
            <a:ext cx="770255" cy="927735"/>
          </a:xfrm>
          <a:prstGeom prst="rect">
            <a:avLst/>
          </a:prstGeom>
          <a:solidFill>
            <a:srgbClr val="D2D2D2"/>
          </a:solidFill>
          <a:ln w="92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ts val="1135"/>
              </a:lnSpc>
            </a:pPr>
            <a:r>
              <a:rPr sz="950" spc="-70" dirty="0">
                <a:latin typeface="Arial"/>
                <a:cs typeface="Arial"/>
              </a:rPr>
              <a:t>1-MB</a:t>
            </a:r>
            <a:endParaRPr sz="950">
              <a:latin typeface="Arial"/>
              <a:cs typeface="Arial"/>
            </a:endParaRPr>
          </a:p>
          <a:p>
            <a:pPr marL="213995" marR="235585" indent="123825">
              <a:lnSpc>
                <a:spcPts val="1130"/>
              </a:lnSpc>
              <a:spcBef>
                <a:spcPts val="40"/>
              </a:spcBef>
            </a:pPr>
            <a:r>
              <a:rPr sz="950" spc="-60" dirty="0">
                <a:latin typeface="Arial"/>
                <a:cs typeface="Arial"/>
              </a:rPr>
              <a:t>or  </a:t>
            </a:r>
            <a:r>
              <a:rPr sz="950" spc="-65" dirty="0">
                <a:latin typeface="Arial"/>
                <a:cs typeface="Arial"/>
              </a:rPr>
              <a:t>16</a:t>
            </a:r>
            <a:r>
              <a:rPr sz="950" spc="-45" dirty="0">
                <a:latin typeface="Arial"/>
                <a:cs typeface="Arial"/>
              </a:rPr>
              <a:t>-</a:t>
            </a:r>
            <a:r>
              <a:rPr sz="950" spc="-90" dirty="0">
                <a:latin typeface="Arial"/>
                <a:cs typeface="Arial"/>
              </a:rPr>
              <a:t>MB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ts val="1090"/>
              </a:lnSpc>
            </a:pPr>
            <a:r>
              <a:rPr sz="950" spc="-55" dirty="0">
                <a:latin typeface="Arial"/>
                <a:cs typeface="Arial"/>
              </a:rPr>
              <a:t>section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8385" y="2096470"/>
            <a:ext cx="3803650" cy="2444115"/>
            <a:chOff x="4578385" y="2096470"/>
            <a:chExt cx="3803650" cy="2444115"/>
          </a:xfrm>
        </p:grpSpPr>
        <p:sp>
          <p:nvSpPr>
            <p:cNvPr id="17" name="object 17"/>
            <p:cNvSpPr/>
            <p:nvPr/>
          </p:nvSpPr>
          <p:spPr>
            <a:xfrm>
              <a:off x="4578385" y="2096470"/>
              <a:ext cx="129539" cy="1817370"/>
            </a:xfrm>
            <a:custGeom>
              <a:avLst/>
              <a:gdLst/>
              <a:ahLst/>
              <a:cxnLst/>
              <a:rect l="l" t="t" r="r" b="b"/>
              <a:pathLst>
                <a:path w="129539" h="1817370">
                  <a:moveTo>
                    <a:pt x="6912" y="0"/>
                  </a:moveTo>
                  <a:lnTo>
                    <a:pt x="0" y="0"/>
                  </a:lnTo>
                  <a:lnTo>
                    <a:pt x="0" y="1788093"/>
                  </a:lnTo>
                  <a:lnTo>
                    <a:pt x="329" y="1788292"/>
                  </a:lnTo>
                  <a:lnTo>
                    <a:pt x="78718" y="1788292"/>
                  </a:lnTo>
                  <a:lnTo>
                    <a:pt x="78718" y="1817062"/>
                  </a:lnTo>
                  <a:lnTo>
                    <a:pt x="124635" y="1787173"/>
                  </a:lnTo>
                  <a:lnTo>
                    <a:pt x="129120" y="1784214"/>
                  </a:lnTo>
                  <a:lnTo>
                    <a:pt x="124635" y="1781429"/>
                  </a:lnTo>
                  <a:lnTo>
                    <a:pt x="78718" y="1751564"/>
                  </a:lnTo>
                  <a:lnTo>
                    <a:pt x="78718" y="1780260"/>
                  </a:lnTo>
                  <a:lnTo>
                    <a:pt x="6912" y="1780260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1841" y="3062417"/>
              <a:ext cx="132647" cy="65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4279" y="2096477"/>
              <a:ext cx="1929130" cy="2444115"/>
            </a:xfrm>
            <a:custGeom>
              <a:avLst/>
              <a:gdLst/>
              <a:ahLst/>
              <a:cxnLst/>
              <a:rect l="l" t="t" r="r" b="b"/>
              <a:pathLst>
                <a:path w="1929129" h="2444115">
                  <a:moveTo>
                    <a:pt x="439051" y="892238"/>
                  </a:moveTo>
                  <a:lnTo>
                    <a:pt x="426275" y="884008"/>
                  </a:lnTo>
                  <a:lnTo>
                    <a:pt x="388823" y="859574"/>
                  </a:lnTo>
                  <a:lnTo>
                    <a:pt x="388823" y="888288"/>
                  </a:lnTo>
                  <a:lnTo>
                    <a:pt x="275602" y="888288"/>
                  </a:lnTo>
                  <a:lnTo>
                    <a:pt x="275755" y="888085"/>
                  </a:lnTo>
                  <a:lnTo>
                    <a:pt x="275755" y="0"/>
                  </a:lnTo>
                  <a:lnTo>
                    <a:pt x="268795" y="0"/>
                  </a:lnTo>
                  <a:lnTo>
                    <a:pt x="268795" y="895946"/>
                  </a:lnTo>
                  <a:lnTo>
                    <a:pt x="268617" y="896289"/>
                  </a:lnTo>
                  <a:lnTo>
                    <a:pt x="268947" y="896124"/>
                  </a:lnTo>
                  <a:lnTo>
                    <a:pt x="388823" y="896124"/>
                  </a:lnTo>
                  <a:lnTo>
                    <a:pt x="388823" y="924890"/>
                  </a:lnTo>
                  <a:lnTo>
                    <a:pt x="426275" y="900442"/>
                  </a:lnTo>
                  <a:lnTo>
                    <a:pt x="439051" y="892238"/>
                  </a:lnTo>
                  <a:close/>
                </a:path>
                <a:path w="1929129" h="2444115">
                  <a:moveTo>
                    <a:pt x="445858" y="1393672"/>
                  </a:moveTo>
                  <a:lnTo>
                    <a:pt x="395605" y="1360995"/>
                  </a:lnTo>
                  <a:lnTo>
                    <a:pt x="395605" y="1389710"/>
                  </a:lnTo>
                  <a:lnTo>
                    <a:pt x="143116" y="1389710"/>
                  </a:lnTo>
                  <a:lnTo>
                    <a:pt x="143116" y="994638"/>
                  </a:lnTo>
                  <a:lnTo>
                    <a:pt x="142951" y="994816"/>
                  </a:lnTo>
                  <a:lnTo>
                    <a:pt x="0" y="994816"/>
                  </a:lnTo>
                  <a:lnTo>
                    <a:pt x="0" y="1002677"/>
                  </a:lnTo>
                  <a:lnTo>
                    <a:pt x="136144" y="1002677"/>
                  </a:lnTo>
                  <a:lnTo>
                    <a:pt x="136144" y="1397177"/>
                  </a:lnTo>
                  <a:lnTo>
                    <a:pt x="135978" y="1397546"/>
                  </a:lnTo>
                  <a:lnTo>
                    <a:pt x="395605" y="1397546"/>
                  </a:lnTo>
                  <a:lnTo>
                    <a:pt x="395605" y="1426311"/>
                  </a:lnTo>
                  <a:lnTo>
                    <a:pt x="411365" y="1415999"/>
                  </a:lnTo>
                  <a:lnTo>
                    <a:pt x="445858" y="1393672"/>
                  </a:lnTo>
                  <a:close/>
                </a:path>
                <a:path w="1929129" h="2444115">
                  <a:moveTo>
                    <a:pt x="1929066" y="2411374"/>
                  </a:moveTo>
                  <a:lnTo>
                    <a:pt x="1892477" y="2387485"/>
                  </a:lnTo>
                  <a:lnTo>
                    <a:pt x="1878863" y="2378532"/>
                  </a:lnTo>
                  <a:lnTo>
                    <a:pt x="1878863" y="2407488"/>
                  </a:lnTo>
                  <a:lnTo>
                    <a:pt x="1005573" y="2407488"/>
                  </a:lnTo>
                  <a:lnTo>
                    <a:pt x="1005243" y="2407297"/>
                  </a:lnTo>
                  <a:lnTo>
                    <a:pt x="1005243" y="1804327"/>
                  </a:lnTo>
                  <a:lnTo>
                    <a:pt x="1005065" y="1804530"/>
                  </a:lnTo>
                  <a:lnTo>
                    <a:pt x="0" y="1804530"/>
                  </a:lnTo>
                  <a:lnTo>
                    <a:pt x="0" y="1812366"/>
                  </a:lnTo>
                  <a:lnTo>
                    <a:pt x="998283" y="1812366"/>
                  </a:lnTo>
                  <a:lnTo>
                    <a:pt x="998283" y="2415324"/>
                  </a:lnTo>
                  <a:lnTo>
                    <a:pt x="1878863" y="2415324"/>
                  </a:lnTo>
                  <a:lnTo>
                    <a:pt x="1878863" y="2444026"/>
                  </a:lnTo>
                  <a:lnTo>
                    <a:pt x="1892477" y="2435085"/>
                  </a:lnTo>
                  <a:lnTo>
                    <a:pt x="1929066" y="2411374"/>
                  </a:lnTo>
                  <a:close/>
                </a:path>
                <a:path w="1929129" h="2444115">
                  <a:moveTo>
                    <a:pt x="1929066" y="1180312"/>
                  </a:moveTo>
                  <a:lnTo>
                    <a:pt x="1895106" y="1158163"/>
                  </a:lnTo>
                  <a:lnTo>
                    <a:pt x="1878863" y="1147660"/>
                  </a:lnTo>
                  <a:lnTo>
                    <a:pt x="1878863" y="1176439"/>
                  </a:lnTo>
                  <a:lnTo>
                    <a:pt x="1561858" y="1176439"/>
                  </a:lnTo>
                  <a:lnTo>
                    <a:pt x="1561858" y="858024"/>
                  </a:lnTo>
                  <a:lnTo>
                    <a:pt x="1561706" y="857846"/>
                  </a:lnTo>
                  <a:lnTo>
                    <a:pt x="1561363" y="858024"/>
                  </a:lnTo>
                  <a:lnTo>
                    <a:pt x="1561185" y="857846"/>
                  </a:lnTo>
                  <a:lnTo>
                    <a:pt x="1215656" y="857846"/>
                  </a:lnTo>
                  <a:lnTo>
                    <a:pt x="1215656" y="865886"/>
                  </a:lnTo>
                  <a:lnTo>
                    <a:pt x="1554403" y="865886"/>
                  </a:lnTo>
                  <a:lnTo>
                    <a:pt x="1554721" y="865682"/>
                  </a:lnTo>
                  <a:lnTo>
                    <a:pt x="1554899" y="865886"/>
                  </a:lnTo>
                  <a:lnTo>
                    <a:pt x="1554899" y="1184275"/>
                  </a:lnTo>
                  <a:lnTo>
                    <a:pt x="1878863" y="1184275"/>
                  </a:lnTo>
                  <a:lnTo>
                    <a:pt x="1878863" y="1213167"/>
                  </a:lnTo>
                  <a:lnTo>
                    <a:pt x="1929066" y="1180312"/>
                  </a:lnTo>
                  <a:close/>
                </a:path>
                <a:path w="1929129" h="2444115">
                  <a:moveTo>
                    <a:pt x="1929066" y="667905"/>
                  </a:moveTo>
                  <a:lnTo>
                    <a:pt x="1909203" y="654824"/>
                  </a:lnTo>
                  <a:lnTo>
                    <a:pt x="1878863" y="635076"/>
                  </a:lnTo>
                  <a:lnTo>
                    <a:pt x="1878863" y="663778"/>
                  </a:lnTo>
                  <a:lnTo>
                    <a:pt x="1741728" y="663778"/>
                  </a:lnTo>
                  <a:lnTo>
                    <a:pt x="1736496" y="663803"/>
                  </a:lnTo>
                  <a:lnTo>
                    <a:pt x="1734769" y="659853"/>
                  </a:lnTo>
                  <a:lnTo>
                    <a:pt x="1734769" y="0"/>
                  </a:lnTo>
                  <a:lnTo>
                    <a:pt x="1727809" y="0"/>
                  </a:lnTo>
                  <a:lnTo>
                    <a:pt x="1727809" y="666762"/>
                  </a:lnTo>
                  <a:lnTo>
                    <a:pt x="1730044" y="671817"/>
                  </a:lnTo>
                  <a:lnTo>
                    <a:pt x="1878863" y="671804"/>
                  </a:lnTo>
                  <a:lnTo>
                    <a:pt x="1878863" y="700570"/>
                  </a:lnTo>
                  <a:lnTo>
                    <a:pt x="1929066" y="667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3194" y="2096470"/>
              <a:ext cx="199390" cy="1697989"/>
            </a:xfrm>
            <a:custGeom>
              <a:avLst/>
              <a:gdLst/>
              <a:ahLst/>
              <a:cxnLst/>
              <a:rect l="l" t="t" r="r" b="b"/>
              <a:pathLst>
                <a:path w="199390" h="1697989">
                  <a:moveTo>
                    <a:pt x="50426" y="1632108"/>
                  </a:moveTo>
                  <a:lnTo>
                    <a:pt x="0" y="1664757"/>
                  </a:lnTo>
                  <a:lnTo>
                    <a:pt x="50426" y="1697605"/>
                  </a:lnTo>
                  <a:lnTo>
                    <a:pt x="50426" y="1668910"/>
                  </a:lnTo>
                  <a:lnTo>
                    <a:pt x="198812" y="1668910"/>
                  </a:lnTo>
                  <a:lnTo>
                    <a:pt x="198635" y="1668537"/>
                  </a:lnTo>
                  <a:lnTo>
                    <a:pt x="198635" y="1661077"/>
                  </a:lnTo>
                  <a:lnTo>
                    <a:pt x="191674" y="1661077"/>
                  </a:lnTo>
                  <a:lnTo>
                    <a:pt x="191519" y="1660878"/>
                  </a:lnTo>
                  <a:lnTo>
                    <a:pt x="50426" y="1660878"/>
                  </a:lnTo>
                  <a:lnTo>
                    <a:pt x="50426" y="1632108"/>
                  </a:lnTo>
                  <a:close/>
                </a:path>
                <a:path w="199390" h="1697989">
                  <a:moveTo>
                    <a:pt x="198635" y="0"/>
                  </a:moveTo>
                  <a:lnTo>
                    <a:pt x="191674" y="0"/>
                  </a:lnTo>
                  <a:lnTo>
                    <a:pt x="191674" y="1661077"/>
                  </a:lnTo>
                  <a:lnTo>
                    <a:pt x="198635" y="1661077"/>
                  </a:lnTo>
                  <a:lnTo>
                    <a:pt x="198635" y="0"/>
                  </a:lnTo>
                  <a:close/>
                </a:path>
              </a:pathLst>
            </a:custGeom>
            <a:solidFill>
              <a:srgbClr val="08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75749" y="1629809"/>
            <a:ext cx="4092575" cy="206375"/>
          </a:xfrm>
          <a:custGeom>
            <a:avLst/>
            <a:gdLst/>
            <a:ahLst/>
            <a:cxnLst/>
            <a:rect l="l" t="t" r="r" b="b"/>
            <a:pathLst>
              <a:path w="4092575" h="206375">
                <a:moveTo>
                  <a:pt x="0" y="0"/>
                </a:moveTo>
                <a:lnTo>
                  <a:pt x="0" y="206363"/>
                </a:lnTo>
                <a:lnTo>
                  <a:pt x="0" y="105606"/>
                </a:lnTo>
                <a:lnTo>
                  <a:pt x="4092429" y="105606"/>
                </a:lnTo>
                <a:lnTo>
                  <a:pt x="4092429" y="206363"/>
                </a:lnTo>
                <a:lnTo>
                  <a:pt x="4092429" y="0"/>
                </a:lnTo>
              </a:path>
            </a:pathLst>
          </a:custGeom>
          <a:ln w="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69799" y="1545258"/>
            <a:ext cx="33782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65" dirty="0">
                <a:latin typeface="Arial"/>
                <a:cs typeface="Arial"/>
              </a:rPr>
              <a:t>32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bits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65200"/>
            <a:ext cx="66294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i="1" spc="-5" dirty="0">
                <a:latin typeface="Carlito"/>
                <a:cs typeface="Carlito"/>
              </a:rPr>
              <a:t>LAB9: </a:t>
            </a:r>
            <a:r>
              <a:rPr i="1" spc="-10" dirty="0">
                <a:latin typeface="Carlito"/>
                <a:cs typeface="Carlito"/>
              </a:rPr>
              <a:t>Overlay</a:t>
            </a:r>
            <a:r>
              <a:rPr i="1" spc="-50" dirty="0">
                <a:latin typeface="Carlito"/>
                <a:cs typeface="Carlito"/>
              </a:rPr>
              <a:t> </a:t>
            </a:r>
            <a:r>
              <a:rPr i="1" spc="-25" dirty="0">
                <a:latin typeface="Carlito"/>
                <a:cs typeface="Carlito"/>
              </a:rPr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966" y="1255521"/>
            <a:ext cx="441833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process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b="1" dirty="0">
                <a:latin typeface="Verdana"/>
                <a:cs typeface="Verdana"/>
              </a:rPr>
              <a:t>transferring a </a:t>
            </a:r>
            <a:r>
              <a:rPr sz="1800" b="1" spc="-10" dirty="0">
                <a:latin typeface="Verdana"/>
                <a:cs typeface="Verdana"/>
              </a:rPr>
              <a:t>block 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program </a:t>
            </a:r>
            <a:r>
              <a:rPr sz="1800" dirty="0">
                <a:latin typeface="Verdana"/>
                <a:cs typeface="Verdana"/>
              </a:rPr>
              <a:t>code </a:t>
            </a:r>
            <a:r>
              <a:rPr sz="1800" spc="5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other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into  </a:t>
            </a:r>
            <a:r>
              <a:rPr sz="1800" dirty="0">
                <a:latin typeface="Verdana"/>
                <a:cs typeface="Verdana"/>
              </a:rPr>
              <a:t>internal </a:t>
            </a:r>
            <a:r>
              <a:rPr sz="1800" spc="-25" dirty="0">
                <a:latin typeface="Verdana"/>
                <a:cs typeface="Verdana"/>
              </a:rPr>
              <a:t>memory, </a:t>
            </a:r>
            <a:r>
              <a:rPr sz="1800" spc="-5" dirty="0">
                <a:latin typeface="Verdana"/>
                <a:cs typeface="Verdana"/>
              </a:rPr>
              <a:t>replacing </a:t>
            </a:r>
            <a:r>
              <a:rPr sz="1800" dirty="0">
                <a:latin typeface="Verdana"/>
                <a:cs typeface="Verdana"/>
              </a:rPr>
              <a:t>what </a:t>
            </a:r>
            <a:r>
              <a:rPr sz="1800" spc="10" dirty="0">
                <a:latin typeface="Verdana"/>
                <a:cs typeface="Verdana"/>
              </a:rPr>
              <a:t>is  </a:t>
            </a:r>
            <a:r>
              <a:rPr sz="1800" dirty="0">
                <a:latin typeface="Verdana"/>
                <a:cs typeface="Verdana"/>
              </a:rPr>
              <a:t>already stored.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exec family </a:t>
            </a:r>
            <a:r>
              <a:rPr sz="1800" spc="10" dirty="0">
                <a:latin typeface="Verdana"/>
                <a:cs typeface="Verdana"/>
              </a:rPr>
              <a:t>of  </a:t>
            </a:r>
            <a:r>
              <a:rPr sz="1800" spc="-5" dirty="0">
                <a:latin typeface="Verdana"/>
                <a:cs typeface="Verdana"/>
              </a:rPr>
              <a:t>functions </a:t>
            </a:r>
            <a:r>
              <a:rPr sz="1800" dirty="0">
                <a:latin typeface="Verdana"/>
                <a:cs typeface="Verdana"/>
              </a:rPr>
              <a:t>replaces </a:t>
            </a:r>
            <a:r>
              <a:rPr sz="1800" spc="5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current  running </a:t>
            </a:r>
            <a:r>
              <a:rPr sz="1800" dirty="0">
                <a:latin typeface="Verdana"/>
                <a:cs typeface="Verdana"/>
              </a:rPr>
              <a:t>process with a </a:t>
            </a:r>
            <a:r>
              <a:rPr sz="1800" spc="5" dirty="0">
                <a:latin typeface="Verdana"/>
                <a:cs typeface="Verdana"/>
              </a:rPr>
              <a:t>new </a:t>
            </a:r>
            <a:r>
              <a:rPr sz="1800" dirty="0">
                <a:latin typeface="Verdana"/>
                <a:cs typeface="Verdana"/>
              </a:rPr>
              <a:t>process.  </a:t>
            </a: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spc="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run </a:t>
            </a:r>
            <a:r>
              <a:rPr sz="1800" dirty="0">
                <a:latin typeface="Verdana"/>
                <a:cs typeface="Verdana"/>
              </a:rPr>
              <a:t>a C </a:t>
            </a:r>
            <a:r>
              <a:rPr sz="1800" spc="-5" dirty="0">
                <a:latin typeface="Verdana"/>
                <a:cs typeface="Verdana"/>
              </a:rPr>
              <a:t>program </a:t>
            </a:r>
            <a:r>
              <a:rPr sz="1800" spc="5" dirty="0">
                <a:latin typeface="Verdana"/>
                <a:cs typeface="Verdana"/>
              </a:rPr>
              <a:t>by  </a:t>
            </a:r>
            <a:r>
              <a:rPr sz="1800" spc="-5" dirty="0">
                <a:latin typeface="Verdana"/>
                <a:cs typeface="Verdana"/>
              </a:rPr>
              <a:t>using another </a:t>
            </a:r>
            <a:r>
              <a:rPr sz="1800" dirty="0">
                <a:latin typeface="Verdana"/>
                <a:cs typeface="Verdana"/>
              </a:rPr>
              <a:t>C </a:t>
            </a:r>
            <a:r>
              <a:rPr sz="1800" spc="-5" dirty="0">
                <a:latin typeface="Verdana"/>
                <a:cs typeface="Verdana"/>
              </a:rPr>
              <a:t>program. </a:t>
            </a: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comes  </a:t>
            </a:r>
            <a:r>
              <a:rPr sz="1800" spc="-5" dirty="0">
                <a:latin typeface="Verdana"/>
                <a:cs typeface="Verdana"/>
              </a:rPr>
              <a:t>under the header </a:t>
            </a:r>
            <a:r>
              <a:rPr sz="1800" dirty="0">
                <a:latin typeface="Verdana"/>
                <a:cs typeface="Verdana"/>
              </a:rPr>
              <a:t>file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unistd.h.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9" y="3908504"/>
            <a:ext cx="2709307" cy="194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2840" y="3962434"/>
            <a:ext cx="4538518" cy="2464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37617"/>
            <a:ext cx="6634352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/>
              <a:t>Multistep Processing </a:t>
            </a:r>
            <a:r>
              <a:rPr sz="2800" dirty="0"/>
              <a:t>of </a:t>
            </a:r>
            <a:r>
              <a:rPr sz="2800" spc="5" dirty="0"/>
              <a:t>a </a:t>
            </a:r>
            <a:r>
              <a:rPr sz="2800" dirty="0"/>
              <a:t>User</a:t>
            </a:r>
            <a:r>
              <a:rPr sz="2800" spc="-125" dirty="0"/>
              <a:t> </a:t>
            </a:r>
            <a:r>
              <a:rPr sz="2800" spc="-15" dirty="0"/>
              <a:t>Program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361944" y="1231391"/>
            <a:ext cx="2554224" cy="473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3191" y="0"/>
            <a:ext cx="1040809" cy="1071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3997</Words>
  <Application>Microsoft Office PowerPoint</Application>
  <PresentationFormat>On-screen Show (4:3)</PresentationFormat>
  <Paragraphs>564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Flow</vt:lpstr>
      <vt:lpstr>Unit-III   Memory  Management</vt:lpstr>
      <vt:lpstr>Memory Management</vt:lpstr>
      <vt:lpstr>Objectives</vt:lpstr>
      <vt:lpstr>Background</vt:lpstr>
      <vt:lpstr>Base and Limit Registers</vt:lpstr>
      <vt:lpstr>Hardware Address Protection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Dynamic relocation using a relocation register</vt:lpstr>
      <vt:lpstr>Lab - Shell programs</vt:lpstr>
      <vt:lpstr>Lab - Shell Programs</vt:lpstr>
      <vt:lpstr>Dynamic Linking</vt:lpstr>
      <vt:lpstr>Swapping</vt:lpstr>
      <vt:lpstr>Swapping (Cont.)</vt:lpstr>
      <vt:lpstr>Schematic View of Swapping</vt:lpstr>
      <vt:lpstr>Context Switch Time including Swapping</vt:lpstr>
      <vt:lpstr>Slide 20</vt:lpstr>
      <vt:lpstr>Swapping on Mobile Systems</vt:lpstr>
      <vt:lpstr>Contiguous Allocation</vt:lpstr>
      <vt:lpstr>Contiguous Allocation (Cont.)</vt:lpstr>
      <vt:lpstr>Hardware Support for Relocation and Limit Registers</vt:lpstr>
      <vt:lpstr>Memory Management Technique</vt:lpstr>
      <vt:lpstr>Multiple-partition allocation</vt:lpstr>
      <vt:lpstr>    Fixed Partitioning</vt:lpstr>
      <vt:lpstr>  Fixed Partitioning</vt:lpstr>
      <vt:lpstr>  Fixed Partitioning</vt:lpstr>
      <vt:lpstr>  Fixed Partitioning</vt:lpstr>
      <vt:lpstr>Dynamic Partitioning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Oracle SPARC Solaris (Cont.)</vt:lpstr>
      <vt:lpstr>Example: The Intel 32 and 64-bit Architectures</vt:lpstr>
      <vt:lpstr>Example: The Intel IA-32 Architecture</vt:lpstr>
      <vt:lpstr>Slide 72</vt:lpstr>
      <vt:lpstr>Logical to Physical Address Translation in IA-32</vt:lpstr>
      <vt:lpstr>Intel IA-32 Segmentation</vt:lpstr>
      <vt:lpstr>Intel IA-32 Paging Architecture</vt:lpstr>
      <vt:lpstr>Intel IA-32 Page Address Extensions</vt:lpstr>
      <vt:lpstr>Intel x86-64</vt:lpstr>
      <vt:lpstr>LAB :Process Creation</vt:lpstr>
      <vt:lpstr>LAB :Zoombie Process</vt:lpstr>
      <vt:lpstr>LAB - Orphan Process</vt:lpstr>
      <vt:lpstr>Example: ARM Architecture</vt:lpstr>
      <vt:lpstr>LAB9: Overlay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   Memory  Management</dc:title>
  <cp:lastModifiedBy>DELL</cp:lastModifiedBy>
  <cp:revision>26</cp:revision>
  <dcterms:created xsi:type="dcterms:W3CDTF">2020-01-21T07:50:45Z</dcterms:created>
  <dcterms:modified xsi:type="dcterms:W3CDTF">2022-05-08T10:56:05Z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2020-01-21T00:00:00Z</vt:filetime>
  </property>
</Properties>
</file>