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3" d="100"/>
          <a:sy n="73"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165547-CBCC-42B3-869C-045F8A19EC66}"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25144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165547-CBCC-42B3-869C-045F8A19EC66}"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63707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165547-CBCC-42B3-869C-045F8A19EC66}"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253376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165547-CBCC-42B3-869C-045F8A19EC66}"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271325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165547-CBCC-42B3-869C-045F8A19EC66}"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96311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165547-CBCC-42B3-869C-045F8A19EC66}"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409152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165547-CBCC-42B3-869C-045F8A19EC66}" type="datetimeFigureOut">
              <a:rPr lang="en-IN" smtClean="0"/>
              <a:t>12-09-2020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3424007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165547-CBCC-42B3-869C-045F8A19EC66}" type="datetimeFigureOut">
              <a:rPr lang="en-IN" smtClean="0"/>
              <a:t>12-09-2020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115769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65547-CBCC-42B3-869C-045F8A19EC66}" type="datetimeFigureOut">
              <a:rPr lang="en-IN" smtClean="0"/>
              <a:t>12-09-2020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313369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165547-CBCC-42B3-869C-045F8A19EC66}"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102898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165547-CBCC-42B3-869C-045F8A19EC66}"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92A6F-4527-4C6A-8B12-866FE9CA9950}" type="slidenum">
              <a:rPr lang="en-IN" smtClean="0"/>
              <a:t>‹#›</a:t>
            </a:fld>
            <a:endParaRPr lang="en-IN"/>
          </a:p>
        </p:txBody>
      </p:sp>
    </p:spTree>
    <p:extLst>
      <p:ext uri="{BB962C8B-B14F-4D97-AF65-F5344CB8AC3E}">
        <p14:creationId xmlns:p14="http://schemas.microsoft.com/office/powerpoint/2010/main" val="148064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65547-CBCC-42B3-869C-045F8A19EC66}" type="datetimeFigureOut">
              <a:rPr lang="en-IN" smtClean="0"/>
              <a:t>12-09-2020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92A6F-4527-4C6A-8B12-866FE9CA9950}" type="slidenum">
              <a:rPr lang="en-IN" smtClean="0"/>
              <a:t>‹#›</a:t>
            </a:fld>
            <a:endParaRPr lang="en-IN"/>
          </a:p>
        </p:txBody>
      </p:sp>
    </p:spTree>
    <p:extLst>
      <p:ext uri="{BB962C8B-B14F-4D97-AF65-F5344CB8AC3E}">
        <p14:creationId xmlns:p14="http://schemas.microsoft.com/office/powerpoint/2010/main" val="194414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S-2</a:t>
            </a:r>
            <a:endParaRPr lang="en-IN" dirty="0"/>
          </a:p>
        </p:txBody>
      </p:sp>
      <p:sp>
        <p:nvSpPr>
          <p:cNvPr id="8" name="Subtitle 7"/>
          <p:cNvSpPr>
            <a:spLocks noGrp="1"/>
          </p:cNvSpPr>
          <p:nvPr>
            <p:ph type="subTitle" idx="1"/>
          </p:nvPr>
        </p:nvSpPr>
        <p:spPr/>
        <p:txBody>
          <a:bodyPr/>
          <a:lstStyle/>
          <a:p>
            <a:r>
              <a:rPr lang="en-IN" dirty="0" smtClean="0"/>
              <a:t>1)Ambiguity in CFG</a:t>
            </a:r>
          </a:p>
          <a:p>
            <a:r>
              <a:rPr lang="en-IN" dirty="0" smtClean="0"/>
              <a:t>2) Example of Ambiguous grammar</a:t>
            </a:r>
          </a:p>
          <a:p>
            <a:r>
              <a:rPr lang="en-IN" dirty="0" smtClean="0"/>
              <a:t>3) Removing Ambiguity(Ambiguous </a:t>
            </a:r>
            <a:r>
              <a:rPr lang="en-IN" dirty="0" smtClean="0">
                <a:sym typeface="Wingdings" panose="05000000000000000000" pitchFamily="2" charset="2"/>
              </a:rPr>
              <a:t> Unambiguous grammar)</a:t>
            </a:r>
            <a:endParaRPr lang="en-IN" dirty="0" smtClean="0"/>
          </a:p>
          <a:p>
            <a:endParaRPr lang="en-IN" dirty="0" smtClean="0"/>
          </a:p>
          <a:p>
            <a:endParaRPr lang="en-IN" dirty="0"/>
          </a:p>
        </p:txBody>
      </p:sp>
    </p:spTree>
    <p:extLst>
      <p:ext uri="{BB962C8B-B14F-4D97-AF65-F5344CB8AC3E}">
        <p14:creationId xmlns:p14="http://schemas.microsoft.com/office/powerpoint/2010/main" val="193306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a:xfrm>
            <a:off x="1981200" y="1600200"/>
            <a:ext cx="8229600" cy="5029200"/>
          </a:xfrm>
        </p:spPr>
        <p:txBody>
          <a:bodyPr>
            <a:normAutofit/>
          </a:bodyPr>
          <a:lstStyle/>
          <a:p>
            <a:pPr>
              <a:buNone/>
            </a:pPr>
            <a:r>
              <a:rPr lang="en-IN" sz="2400" dirty="0">
                <a:solidFill>
                  <a:srgbClr val="FF0000"/>
                </a:solidFill>
              </a:rPr>
              <a:t>The equivalent unambiguous grammar</a:t>
            </a:r>
            <a:endParaRPr lang="en-US" sz="2400" dirty="0">
              <a:solidFill>
                <a:srgbClr val="FF0000"/>
              </a:solidFill>
            </a:endParaRPr>
          </a:p>
          <a:p>
            <a:pPr>
              <a:buNone/>
            </a:pPr>
            <a:r>
              <a:rPr lang="en-US" sz="2400" dirty="0"/>
              <a:t>	S → S + A |  A</a:t>
            </a:r>
          </a:p>
          <a:p>
            <a:pPr>
              <a:buNone/>
            </a:pPr>
            <a:r>
              <a:rPr lang="en-US" sz="2400" dirty="0"/>
              <a:t>	A → A * B | B  </a:t>
            </a:r>
          </a:p>
          <a:p>
            <a:pPr>
              <a:buNone/>
            </a:pPr>
            <a:r>
              <a:rPr lang="en-US" sz="2400" dirty="0"/>
              <a:t>	B → C ^ B | C  </a:t>
            </a:r>
          </a:p>
          <a:p>
            <a:pPr>
              <a:buNone/>
            </a:pPr>
            <a:r>
              <a:rPr lang="en-US" sz="2400" dirty="0"/>
              <a:t>	C → a  </a:t>
            </a:r>
          </a:p>
          <a:p>
            <a:endParaRPr lang="en-US" sz="2400" dirty="0"/>
          </a:p>
          <a:p>
            <a:r>
              <a:rPr lang="en-IN" sz="2400" dirty="0"/>
              <a:t>It reflects the fact that </a:t>
            </a:r>
            <a:r>
              <a:rPr lang="en-US" sz="2400" dirty="0"/>
              <a:t> ^ </a:t>
            </a:r>
            <a:r>
              <a:rPr lang="en-IN" sz="2400" dirty="0"/>
              <a:t>has higher precedence than * and +.</a:t>
            </a:r>
          </a:p>
          <a:p>
            <a:r>
              <a:rPr lang="en-IN" sz="2400" dirty="0"/>
              <a:t>The operators + and ∗ are left-associative as these 2 are left recursive rules.</a:t>
            </a:r>
          </a:p>
          <a:p>
            <a:r>
              <a:rPr lang="en-IN" sz="2400" dirty="0"/>
              <a:t>The operators </a:t>
            </a:r>
            <a:r>
              <a:rPr lang="en-US" sz="2400" dirty="0"/>
              <a:t>^ is right  </a:t>
            </a:r>
            <a:r>
              <a:rPr lang="en-IN" sz="2400" dirty="0"/>
              <a:t>associative as it is right recursive rule.</a:t>
            </a:r>
            <a:endParaRPr lang="en-US" sz="2400" dirty="0"/>
          </a:p>
          <a:p>
            <a:endParaRPr lang="en-US" sz="2000" dirty="0"/>
          </a:p>
          <a:p>
            <a:endParaRPr lang="en-US" sz="2000" dirty="0"/>
          </a:p>
        </p:txBody>
      </p:sp>
      <p:sp>
        <p:nvSpPr>
          <p:cNvPr id="5" name="Slide Number Placeholder 4">
            <a:extLst>
              <a:ext uri="{FF2B5EF4-FFF2-40B4-BE49-F238E27FC236}">
                <a16:creationId xmlns:a16="http://schemas.microsoft.com/office/drawing/2014/main" id="{4A1CBBF2-522F-48B8-9A3F-A82D9AE3632F}"/>
              </a:ext>
            </a:extLst>
          </p:cNvPr>
          <p:cNvSpPr>
            <a:spLocks noGrp="1"/>
          </p:cNvSpPr>
          <p:nvPr>
            <p:ph type="sldNum" sz="quarter" idx="12"/>
          </p:nvPr>
        </p:nvSpPr>
        <p:spPr/>
        <p:txBody>
          <a:bodyPr/>
          <a:lstStyle/>
          <a:p>
            <a:fld id="{D3D5439A-87CB-4CFC-A792-90E158BF2802}" type="slidenum">
              <a:rPr lang="en-IN" smtClean="0"/>
              <a:t>10</a:t>
            </a:fld>
            <a:endParaRPr lang="en-IN"/>
          </a:p>
        </p:txBody>
      </p:sp>
    </p:spTree>
    <p:extLst>
      <p:ext uri="{BB962C8B-B14F-4D97-AF65-F5344CB8AC3E}">
        <p14:creationId xmlns:p14="http://schemas.microsoft.com/office/powerpoint/2010/main" val="277063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C258-9F04-4ECE-8166-1A78C2F5BEC1}"/>
              </a:ext>
            </a:extLst>
          </p:cNvPr>
          <p:cNvSpPr>
            <a:spLocks noGrp="1"/>
          </p:cNvSpPr>
          <p:nvPr>
            <p:ph type="title"/>
          </p:nvPr>
        </p:nvSpPr>
        <p:spPr/>
        <p:txBody>
          <a:bodyPr/>
          <a:lstStyle/>
          <a:p>
            <a:r>
              <a:rPr lang="en-US" dirty="0"/>
              <a:t>Ambiguous grammar</a:t>
            </a:r>
            <a:endParaRPr lang="en-IN" dirty="0"/>
          </a:p>
        </p:txBody>
      </p:sp>
      <p:sp>
        <p:nvSpPr>
          <p:cNvPr id="3" name="Text Placeholder 2">
            <a:extLst>
              <a:ext uri="{FF2B5EF4-FFF2-40B4-BE49-F238E27FC236}">
                <a16:creationId xmlns:a16="http://schemas.microsoft.com/office/drawing/2014/main" id="{D046AC51-7D7A-4087-A7CB-9D23AE36FA33}"/>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025464F8-47B7-4DE7-A3D8-614A72C41BE5}"/>
              </a:ext>
            </a:extLst>
          </p:cNvPr>
          <p:cNvSpPr>
            <a:spLocks noGrp="1"/>
          </p:cNvSpPr>
          <p:nvPr>
            <p:ph type="sldNum" sz="quarter" idx="12"/>
          </p:nvPr>
        </p:nvSpPr>
        <p:spPr/>
        <p:txBody>
          <a:bodyPr/>
          <a:lstStyle/>
          <a:p>
            <a:fld id="{D3D5439A-87CB-4CFC-A792-90E158BF2802}" type="slidenum">
              <a:rPr lang="en-IN" smtClean="0"/>
              <a:t>2</a:t>
            </a:fld>
            <a:endParaRPr lang="en-IN"/>
          </a:p>
        </p:txBody>
      </p:sp>
    </p:spTree>
    <p:extLst>
      <p:ext uri="{BB962C8B-B14F-4D97-AF65-F5344CB8AC3E}">
        <p14:creationId xmlns:p14="http://schemas.microsoft.com/office/powerpoint/2010/main" val="241141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Ambiguity</a:t>
            </a:r>
            <a:br>
              <a:rPr lang="en-US" dirty="0"/>
            </a:br>
            <a:endParaRPr lang="en-US" dirty="0"/>
          </a:p>
        </p:txBody>
      </p:sp>
      <p:sp>
        <p:nvSpPr>
          <p:cNvPr id="3" name="Content Placeholder 2"/>
          <p:cNvSpPr>
            <a:spLocks noGrp="1"/>
          </p:cNvSpPr>
          <p:nvPr>
            <p:ph idx="1"/>
          </p:nvPr>
        </p:nvSpPr>
        <p:spPr/>
        <p:txBody>
          <a:bodyPr/>
          <a:lstStyle/>
          <a:p>
            <a:r>
              <a:rPr lang="en-US" sz="1600" dirty="0"/>
              <a:t>A grammar is said to be ambiguous if there exists more than one leftmost derivation or more than one rightmost derivative or more than one parse tree for the given input string.  </a:t>
            </a:r>
            <a:endParaRPr lang="en-US" dirty="0"/>
          </a:p>
        </p:txBody>
      </p:sp>
      <p:sp>
        <p:nvSpPr>
          <p:cNvPr id="7" name="Rectangle 6"/>
          <p:cNvSpPr/>
          <p:nvPr/>
        </p:nvSpPr>
        <p:spPr>
          <a:xfrm>
            <a:off x="2209800" y="1447801"/>
            <a:ext cx="7924800" cy="2031325"/>
          </a:xfrm>
          <a:prstGeom prst="rect">
            <a:avLst/>
          </a:prstGeom>
        </p:spPr>
        <p:txBody>
          <a:bodyPr wrap="square">
            <a:spAutoFit/>
          </a:bodyPr>
          <a:lstStyle/>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a:p>
            <a:pPr>
              <a:buNone/>
            </a:pPr>
            <a:r>
              <a:rPr lang="en-US" dirty="0">
                <a:solidFill>
                  <a:srgbClr val="FF0000"/>
                </a:solidFill>
              </a:rPr>
              <a:t>Example1:     Input String : W=a * b + c </a:t>
            </a:r>
          </a:p>
          <a:p>
            <a:endParaRPr lang="en-US" dirty="0">
              <a:solidFill>
                <a:srgbClr val="FF0000"/>
              </a:solidFill>
            </a:endParaRPr>
          </a:p>
          <a:p>
            <a:r>
              <a:rPr lang="en-US" dirty="0">
                <a:solidFill>
                  <a:srgbClr val="FF0000"/>
                </a:solidFill>
              </a:rPr>
              <a:t>Parse Tree for Left most Derivation                      Parse Tree for Right most Derivation</a:t>
            </a:r>
          </a:p>
          <a:p>
            <a:pPr>
              <a:buNone/>
            </a:pPr>
            <a:endParaRPr lang="en-US" dirty="0">
              <a:solidFill>
                <a:srgbClr val="FF0000"/>
              </a:solidFill>
            </a:endParaRPr>
          </a:p>
        </p:txBody>
      </p:sp>
      <p:pic>
        <p:nvPicPr>
          <p:cNvPr id="5122" name="Picture 2"/>
          <p:cNvPicPr>
            <a:picLocks noChangeAspect="1" noChangeArrowheads="1"/>
          </p:cNvPicPr>
          <p:nvPr/>
        </p:nvPicPr>
        <p:blipFill>
          <a:blip r:embed="rId2"/>
          <a:srcRect/>
          <a:stretch>
            <a:fillRect/>
          </a:stretch>
        </p:blipFill>
        <p:spPr bwMode="auto">
          <a:xfrm>
            <a:off x="2362201" y="3124201"/>
            <a:ext cx="2009775" cy="24288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162801" y="3200401"/>
            <a:ext cx="2314575" cy="2314575"/>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0003E3D4-5ED0-4DB8-BB8C-5D108B4F51E7}"/>
              </a:ext>
            </a:extLst>
          </p:cNvPr>
          <p:cNvSpPr>
            <a:spLocks noGrp="1"/>
          </p:cNvSpPr>
          <p:nvPr>
            <p:ph type="sldNum" sz="quarter" idx="12"/>
          </p:nvPr>
        </p:nvSpPr>
        <p:spPr/>
        <p:txBody>
          <a:bodyPr/>
          <a:lstStyle/>
          <a:p>
            <a:fld id="{D3D5439A-87CB-4CFC-A792-90E158BF2802}" type="slidenum">
              <a:rPr lang="en-IN" smtClean="0"/>
              <a:t>3</a:t>
            </a:fld>
            <a:endParaRPr lang="en-IN"/>
          </a:p>
        </p:txBody>
      </p:sp>
    </p:spTree>
    <p:extLst>
      <p:ext uri="{BB962C8B-B14F-4D97-AF65-F5344CB8AC3E}">
        <p14:creationId xmlns:p14="http://schemas.microsoft.com/office/powerpoint/2010/main" val="314429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a:xfrm>
            <a:off x="1981200" y="1600200"/>
            <a:ext cx="8229600" cy="4953000"/>
          </a:xfrm>
        </p:spPr>
        <p:txBody>
          <a:bodyPr>
            <a:normAutofit fontScale="32500" lnSpcReduction="20000"/>
          </a:bodyPr>
          <a:lstStyle/>
          <a:p>
            <a:r>
              <a:rPr lang="en-US" sz="3600" dirty="0">
                <a:solidFill>
                  <a:srgbClr val="FF0000"/>
                </a:solidFill>
              </a:rPr>
              <a:t>Example 2 :</a:t>
            </a:r>
          </a:p>
          <a:p>
            <a:pPr>
              <a:buNone/>
            </a:pPr>
            <a:r>
              <a:rPr lang="en-US" sz="3600" dirty="0"/>
              <a:t>	S = </a:t>
            </a:r>
            <a:r>
              <a:rPr lang="en-US" sz="3600" dirty="0" err="1"/>
              <a:t>aSb</a:t>
            </a:r>
            <a:r>
              <a:rPr lang="en-US" sz="3600" dirty="0"/>
              <a:t> | SS  </a:t>
            </a:r>
          </a:p>
          <a:p>
            <a:pPr>
              <a:buNone/>
            </a:pPr>
            <a:r>
              <a:rPr lang="en-US" sz="3600" dirty="0"/>
              <a:t>	S = ∈  </a:t>
            </a:r>
          </a:p>
          <a:p>
            <a:pPr>
              <a:buNone/>
            </a:pPr>
            <a:r>
              <a:rPr lang="en-US" sz="3600" dirty="0">
                <a:solidFill>
                  <a:srgbClr val="FF0000"/>
                </a:solidFill>
              </a:rPr>
              <a:t>                                              </a:t>
            </a:r>
          </a:p>
          <a:p>
            <a:pPr>
              <a:buNone/>
            </a:pPr>
            <a:r>
              <a:rPr lang="en-US" sz="3600" dirty="0">
                <a:solidFill>
                  <a:srgbClr val="FF0000"/>
                </a:solidFill>
              </a:rPr>
              <a:t>			    Parse Tree I                         Parse Tree II</a:t>
            </a:r>
          </a:p>
          <a:p>
            <a:pPr>
              <a:buNone/>
            </a:pPr>
            <a:r>
              <a:rPr lang="en-US" sz="2500" dirty="0"/>
              <a:t>        </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buNone/>
            </a:pPr>
            <a:r>
              <a:rPr lang="en-US" sz="2000" dirty="0"/>
              <a:t/>
            </a:r>
            <a:br>
              <a:rPr lang="en-US" sz="2000" dirty="0"/>
            </a:br>
            <a:r>
              <a:rPr lang="en-US" sz="2000" dirty="0"/>
              <a:t> </a:t>
            </a:r>
            <a:br>
              <a:rPr lang="en-US" sz="2000" dirty="0"/>
            </a:br>
            <a:r>
              <a:rPr lang="en-US" sz="2000" dirty="0"/>
              <a:t> </a:t>
            </a:r>
            <a:br>
              <a:rPr lang="en-US" sz="2000" dirty="0"/>
            </a:br>
            <a:endParaRPr lang="en-US" sz="2000" dirty="0"/>
          </a:p>
        </p:txBody>
      </p:sp>
      <p:pic>
        <p:nvPicPr>
          <p:cNvPr id="7" name="Picture 2"/>
          <p:cNvPicPr>
            <a:picLocks noChangeAspect="1" noChangeArrowheads="1"/>
          </p:cNvPicPr>
          <p:nvPr/>
        </p:nvPicPr>
        <p:blipFill>
          <a:blip r:embed="rId2"/>
          <a:srcRect/>
          <a:stretch>
            <a:fillRect/>
          </a:stretch>
        </p:blipFill>
        <p:spPr bwMode="auto">
          <a:xfrm>
            <a:off x="4267201" y="3733800"/>
            <a:ext cx="3933825" cy="2114550"/>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F6384FBA-B507-4967-BC45-298002C3788A}"/>
              </a:ext>
            </a:extLst>
          </p:cNvPr>
          <p:cNvSpPr>
            <a:spLocks noGrp="1"/>
          </p:cNvSpPr>
          <p:nvPr>
            <p:ph type="sldNum" sz="quarter" idx="12"/>
          </p:nvPr>
        </p:nvSpPr>
        <p:spPr/>
        <p:txBody>
          <a:bodyPr/>
          <a:lstStyle/>
          <a:p>
            <a:fld id="{D3D5439A-87CB-4CFC-A792-90E158BF2802}" type="slidenum">
              <a:rPr lang="en-IN" smtClean="0"/>
              <a:t>4</a:t>
            </a:fld>
            <a:endParaRPr lang="en-IN"/>
          </a:p>
        </p:txBody>
      </p:sp>
    </p:spTree>
    <p:extLst>
      <p:ext uri="{BB962C8B-B14F-4D97-AF65-F5344CB8AC3E}">
        <p14:creationId xmlns:p14="http://schemas.microsoft.com/office/powerpoint/2010/main" val="354230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7" name="Content Placeholder 6"/>
          <p:cNvSpPr>
            <a:spLocks noGrp="1"/>
          </p:cNvSpPr>
          <p:nvPr>
            <p:ph idx="1"/>
          </p:nvPr>
        </p:nvSpPr>
        <p:spPr/>
        <p:txBody>
          <a:bodyPr/>
          <a:lstStyle/>
          <a:p>
            <a:r>
              <a:rPr lang="en-US" sz="2400" dirty="0"/>
              <a:t>If the grammar has ambiguity then it is not good for a compiler construction. </a:t>
            </a:r>
          </a:p>
          <a:p>
            <a:r>
              <a:rPr lang="en-US" sz="2400" dirty="0"/>
              <a:t>No method can automatically detect and remove the ambiguity but you can remove ambiguity by re-writing the whole grammar without ambiguity.</a:t>
            </a:r>
          </a:p>
          <a:p>
            <a:pPr>
              <a:buNone/>
            </a:pPr>
            <a:r>
              <a:rPr lang="en-US" dirty="0"/>
              <a:t/>
            </a:r>
            <a:br>
              <a:rPr lang="en-US" dirty="0"/>
            </a:br>
            <a:endParaRPr lang="en-US" dirty="0"/>
          </a:p>
        </p:txBody>
      </p:sp>
      <p:sp>
        <p:nvSpPr>
          <p:cNvPr id="4" name="Slide Number Placeholder 3">
            <a:extLst>
              <a:ext uri="{FF2B5EF4-FFF2-40B4-BE49-F238E27FC236}">
                <a16:creationId xmlns:a16="http://schemas.microsoft.com/office/drawing/2014/main" id="{AA4CFA30-0D46-49D1-9A2D-377B085EA0EB}"/>
              </a:ext>
            </a:extLst>
          </p:cNvPr>
          <p:cNvSpPr>
            <a:spLocks noGrp="1"/>
          </p:cNvSpPr>
          <p:nvPr>
            <p:ph type="sldNum" sz="quarter" idx="12"/>
          </p:nvPr>
        </p:nvSpPr>
        <p:spPr/>
        <p:txBody>
          <a:bodyPr/>
          <a:lstStyle/>
          <a:p>
            <a:fld id="{D3D5439A-87CB-4CFC-A792-90E158BF2802}" type="slidenum">
              <a:rPr lang="en-IN" smtClean="0"/>
              <a:t>5</a:t>
            </a:fld>
            <a:endParaRPr lang="en-IN"/>
          </a:p>
        </p:txBody>
      </p:sp>
    </p:spTree>
    <p:extLst>
      <p:ext uri="{BB962C8B-B14F-4D97-AF65-F5344CB8AC3E}">
        <p14:creationId xmlns:p14="http://schemas.microsoft.com/office/powerpoint/2010/main" val="419644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Ambiguous grammar to unambiguous grammar</a:t>
            </a:r>
          </a:p>
        </p:txBody>
      </p:sp>
      <p:sp>
        <p:nvSpPr>
          <p:cNvPr id="3" name="Content Placeholder 2"/>
          <p:cNvSpPr>
            <a:spLocks noGrp="1"/>
          </p:cNvSpPr>
          <p:nvPr>
            <p:ph idx="1"/>
          </p:nvPr>
        </p:nvSpPr>
        <p:spPr/>
        <p:txBody>
          <a:bodyPr>
            <a:normAutofit lnSpcReduction="10000"/>
          </a:bodyPr>
          <a:lstStyle/>
          <a:p>
            <a:pPr>
              <a:buNone/>
            </a:pPr>
            <a:r>
              <a:rPr lang="en-US" u="sng" dirty="0">
                <a:solidFill>
                  <a:srgbClr val="FF0000"/>
                </a:solidFill>
              </a:rPr>
              <a:t>Example1:</a:t>
            </a:r>
          </a:p>
          <a:p>
            <a:r>
              <a:rPr lang="en-US" dirty="0">
                <a:solidFill>
                  <a:srgbClr val="FF0000"/>
                </a:solidFill>
              </a:rPr>
              <a:t>Show that the given Expression grammar is ambiguous. Also, find an equivalent unambiguous grammar.</a:t>
            </a:r>
          </a:p>
          <a:p>
            <a:pPr>
              <a:buNone/>
            </a:pPr>
            <a:r>
              <a:rPr lang="en-US" dirty="0">
                <a:solidFill>
                  <a:srgbClr val="FF0000"/>
                </a:solidFill>
              </a:rPr>
              <a:t>Input Grammar:</a:t>
            </a:r>
          </a:p>
          <a:p>
            <a:pPr>
              <a:buNone/>
            </a:pPr>
            <a:r>
              <a:rPr lang="en-US" dirty="0"/>
              <a:t>	E → E * E  	</a:t>
            </a:r>
          </a:p>
          <a:p>
            <a:pPr>
              <a:buNone/>
            </a:pPr>
            <a:r>
              <a:rPr lang="en-US" dirty="0"/>
              <a:t>	E → E + E  </a:t>
            </a:r>
          </a:p>
          <a:p>
            <a:pPr>
              <a:buNone/>
            </a:pPr>
            <a:r>
              <a:rPr lang="en-US" dirty="0"/>
              <a:t>	E → id  </a:t>
            </a:r>
          </a:p>
          <a:p>
            <a:pPr>
              <a:buNone/>
            </a:pPr>
            <a:r>
              <a:rPr lang="en-US" b="1" dirty="0"/>
              <a:t>Solution:</a:t>
            </a:r>
            <a:endParaRPr lang="en-US" dirty="0"/>
          </a:p>
          <a:p>
            <a:r>
              <a:rPr lang="en-US" dirty="0"/>
              <a:t>Let us derive the string "id + id * id"</a:t>
            </a:r>
          </a:p>
          <a:p>
            <a:endParaRPr lang="en-US" dirty="0">
              <a:solidFill>
                <a:srgbClr val="FF0000"/>
              </a:solidFill>
            </a:endParaRPr>
          </a:p>
        </p:txBody>
      </p:sp>
      <p:sp>
        <p:nvSpPr>
          <p:cNvPr id="5" name="Slide Number Placeholder 4">
            <a:extLst>
              <a:ext uri="{FF2B5EF4-FFF2-40B4-BE49-F238E27FC236}">
                <a16:creationId xmlns:a16="http://schemas.microsoft.com/office/drawing/2014/main" id="{75F363B7-0F0B-4375-A440-4F453DEB7BE7}"/>
              </a:ext>
            </a:extLst>
          </p:cNvPr>
          <p:cNvSpPr>
            <a:spLocks noGrp="1"/>
          </p:cNvSpPr>
          <p:nvPr>
            <p:ph type="sldNum" sz="quarter" idx="12"/>
          </p:nvPr>
        </p:nvSpPr>
        <p:spPr/>
        <p:txBody>
          <a:bodyPr/>
          <a:lstStyle/>
          <a:p>
            <a:fld id="{D3D5439A-87CB-4CFC-A792-90E158BF2802}" type="slidenum">
              <a:rPr lang="en-IN" smtClean="0"/>
              <a:t>6</a:t>
            </a:fld>
            <a:endParaRPr lang="en-IN"/>
          </a:p>
        </p:txBody>
      </p:sp>
    </p:spTree>
    <p:extLst>
      <p:ext uri="{BB962C8B-B14F-4D97-AF65-F5344CB8AC3E}">
        <p14:creationId xmlns:p14="http://schemas.microsoft.com/office/powerpoint/2010/main" val="329124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pic>
        <p:nvPicPr>
          <p:cNvPr id="8194" name="Picture 2"/>
          <p:cNvPicPr>
            <a:picLocks noGrp="1" noChangeAspect="1" noChangeArrowheads="1"/>
          </p:cNvPicPr>
          <p:nvPr>
            <p:ph idx="1"/>
          </p:nvPr>
        </p:nvPicPr>
        <p:blipFill>
          <a:blip r:embed="rId2"/>
          <a:srcRect/>
          <a:stretch>
            <a:fillRect/>
          </a:stretch>
        </p:blipFill>
        <p:spPr bwMode="auto">
          <a:xfrm>
            <a:off x="3124200" y="1143001"/>
            <a:ext cx="5886450" cy="3286125"/>
          </a:xfrm>
          <a:prstGeom prst="rect">
            <a:avLst/>
          </a:prstGeom>
          <a:noFill/>
          <a:ln w="9525">
            <a:noFill/>
            <a:miter lim="800000"/>
            <a:headEnd/>
            <a:tailEnd/>
          </a:ln>
          <a:effectLst/>
        </p:spPr>
      </p:pic>
      <p:sp>
        <p:nvSpPr>
          <p:cNvPr id="4" name="Rectangle 3"/>
          <p:cNvSpPr/>
          <p:nvPr/>
        </p:nvSpPr>
        <p:spPr>
          <a:xfrm>
            <a:off x="3657600" y="4572001"/>
            <a:ext cx="5715000" cy="646331"/>
          </a:xfrm>
          <a:prstGeom prst="rect">
            <a:avLst/>
          </a:prstGeom>
        </p:spPr>
        <p:txBody>
          <a:bodyPr wrap="square">
            <a:spAutoFit/>
          </a:bodyPr>
          <a:lstStyle/>
          <a:p>
            <a:r>
              <a:rPr lang="en-US" dirty="0"/>
              <a:t>As there are two different parse tree for deriving the same string  "id + id * id", the given grammar is ambiguous.</a:t>
            </a:r>
          </a:p>
        </p:txBody>
      </p:sp>
      <p:sp>
        <p:nvSpPr>
          <p:cNvPr id="5" name="Slide Number Placeholder 4">
            <a:extLst>
              <a:ext uri="{FF2B5EF4-FFF2-40B4-BE49-F238E27FC236}">
                <a16:creationId xmlns:a16="http://schemas.microsoft.com/office/drawing/2014/main" id="{E5DB6630-3354-42E0-8BBF-341899258005}"/>
              </a:ext>
            </a:extLst>
          </p:cNvPr>
          <p:cNvSpPr>
            <a:spLocks noGrp="1"/>
          </p:cNvSpPr>
          <p:nvPr>
            <p:ph type="sldNum" sz="quarter" idx="12"/>
          </p:nvPr>
        </p:nvSpPr>
        <p:spPr/>
        <p:txBody>
          <a:bodyPr/>
          <a:lstStyle/>
          <a:p>
            <a:fld id="{D3D5439A-87CB-4CFC-A792-90E158BF2802}" type="slidenum">
              <a:rPr lang="en-IN" smtClean="0"/>
              <a:t>7</a:t>
            </a:fld>
            <a:endParaRPr lang="en-IN"/>
          </a:p>
        </p:txBody>
      </p:sp>
    </p:spTree>
    <p:extLst>
      <p:ext uri="{BB962C8B-B14F-4D97-AF65-F5344CB8AC3E}">
        <p14:creationId xmlns:p14="http://schemas.microsoft.com/office/powerpoint/2010/main" val="163593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Removing ambiguity</a:t>
            </a:r>
            <a:r>
              <a:rPr lang="en-US" dirty="0"/>
              <a:t/>
            </a:r>
            <a:br>
              <a:rPr lang="en-US" dirty="0"/>
            </a:br>
            <a:endParaRPr lang="en-US" dirty="0"/>
          </a:p>
        </p:txBody>
      </p:sp>
      <p:sp>
        <p:nvSpPr>
          <p:cNvPr id="3" name="Content Placeholder 2"/>
          <p:cNvSpPr>
            <a:spLocks noGrp="1"/>
          </p:cNvSpPr>
          <p:nvPr>
            <p:ph idx="1"/>
          </p:nvPr>
        </p:nvSpPr>
        <p:spPr>
          <a:xfrm>
            <a:off x="1981200" y="1600200"/>
            <a:ext cx="8229600" cy="5105400"/>
          </a:xfrm>
        </p:spPr>
        <p:txBody>
          <a:bodyPr>
            <a:normAutofit fontScale="85000" lnSpcReduction="20000"/>
          </a:bodyPr>
          <a:lstStyle/>
          <a:p>
            <a:pPr>
              <a:buNone/>
            </a:pPr>
            <a:r>
              <a:rPr lang="en-IN" sz="2400" b="1" dirty="0">
                <a:solidFill>
                  <a:srgbClr val="FF0000"/>
                </a:solidFill>
              </a:rPr>
              <a:t>Rewriting the grammar</a:t>
            </a:r>
            <a:r>
              <a:rPr lang="en-IN" sz="2400" dirty="0">
                <a:solidFill>
                  <a:srgbClr val="FF0000"/>
                </a:solidFill>
              </a:rPr>
              <a:t> </a:t>
            </a:r>
          </a:p>
          <a:p>
            <a:pPr>
              <a:buNone/>
            </a:pPr>
            <a:r>
              <a:rPr lang="en-IN" sz="2400" dirty="0">
                <a:solidFill>
                  <a:srgbClr val="FF0000"/>
                </a:solidFill>
              </a:rPr>
              <a:t>For the Expression Grammar, use the following steps to get unambiguous grammar</a:t>
            </a:r>
            <a:endParaRPr lang="en-US" sz="2400" dirty="0">
              <a:solidFill>
                <a:srgbClr val="FF0000"/>
              </a:solidFill>
            </a:endParaRPr>
          </a:p>
          <a:p>
            <a:pPr marL="514350" indent="-514350">
              <a:buFont typeface="+mj-lt"/>
              <a:buAutoNum type="arabicPeriod"/>
            </a:pPr>
            <a:r>
              <a:rPr lang="en-IN" sz="2400" dirty="0"/>
              <a:t>Take care of precedence (Use a different non terminal for each precedence level and also start with the lowest precedence (PLUS) </a:t>
            </a:r>
          </a:p>
          <a:p>
            <a:pPr marL="514350" indent="-514350">
              <a:buFont typeface="+mj-lt"/>
              <a:buAutoNum type="arabicPeriod"/>
            </a:pPr>
            <a:r>
              <a:rPr lang="en-IN" sz="2400" dirty="0"/>
              <a:t>Ensure </a:t>
            </a:r>
            <a:r>
              <a:rPr lang="en-IN" sz="2400" dirty="0" err="1"/>
              <a:t>associativity</a:t>
            </a:r>
            <a:r>
              <a:rPr lang="en-IN" sz="2400" dirty="0"/>
              <a:t> (define the rule as left recursive if the operator is left associative and as right recursive if the operator is  right associative ) </a:t>
            </a:r>
            <a:endParaRPr lang="en-US" sz="2400" dirty="0"/>
          </a:p>
          <a:p>
            <a:pPr>
              <a:buNone/>
            </a:pPr>
            <a:r>
              <a:rPr lang="en-IN" sz="2400" dirty="0">
                <a:solidFill>
                  <a:srgbClr val="FF0000"/>
                </a:solidFill>
              </a:rPr>
              <a:t>The equivalent unambiguous grammar</a:t>
            </a:r>
            <a:endParaRPr lang="en-US" sz="2400" dirty="0">
              <a:solidFill>
                <a:srgbClr val="FF0000"/>
              </a:solidFill>
            </a:endParaRPr>
          </a:p>
          <a:p>
            <a:pPr>
              <a:buNone/>
            </a:pPr>
            <a:r>
              <a:rPr lang="en-US" sz="2400" dirty="0"/>
              <a:t>	E → E + T  </a:t>
            </a:r>
          </a:p>
          <a:p>
            <a:pPr>
              <a:buNone/>
            </a:pPr>
            <a:r>
              <a:rPr lang="en-US" sz="2400" dirty="0"/>
              <a:t>	E → T  </a:t>
            </a:r>
          </a:p>
          <a:p>
            <a:pPr>
              <a:buNone/>
            </a:pPr>
            <a:r>
              <a:rPr lang="en-US" sz="2400" dirty="0"/>
              <a:t>	T → T * F  </a:t>
            </a:r>
          </a:p>
          <a:p>
            <a:pPr>
              <a:buNone/>
            </a:pPr>
            <a:r>
              <a:rPr lang="en-US" sz="2400" dirty="0"/>
              <a:t>	T → F  </a:t>
            </a:r>
          </a:p>
          <a:p>
            <a:pPr>
              <a:buNone/>
            </a:pPr>
            <a:r>
              <a:rPr lang="en-US" sz="2400" dirty="0"/>
              <a:t>	F → id  </a:t>
            </a:r>
          </a:p>
          <a:p>
            <a:r>
              <a:rPr lang="en-IN" sz="2400" dirty="0"/>
              <a:t>It reflects the fact that ∗ has higher precedence than +.</a:t>
            </a:r>
          </a:p>
          <a:p>
            <a:r>
              <a:rPr lang="en-IN" sz="2400" dirty="0"/>
              <a:t>Also that, the operators + and ∗ are left-associative as these 2 are left recursive rules.</a:t>
            </a:r>
            <a:endParaRPr lang="en-US" sz="2400" dirty="0"/>
          </a:p>
          <a:p>
            <a:pPr>
              <a:buNone/>
            </a:pPr>
            <a:endParaRPr lang="en-US" sz="2400" dirty="0"/>
          </a:p>
          <a:p>
            <a:pPr>
              <a:buNone/>
            </a:pPr>
            <a:endParaRPr lang="en-US" dirty="0"/>
          </a:p>
          <a:p>
            <a:endParaRPr lang="en-US" dirty="0">
              <a:solidFill>
                <a:srgbClr val="FF0000"/>
              </a:solidFill>
            </a:endParaRPr>
          </a:p>
          <a:p>
            <a:endParaRPr lang="en-US" dirty="0"/>
          </a:p>
        </p:txBody>
      </p:sp>
      <p:sp>
        <p:nvSpPr>
          <p:cNvPr id="5" name="Slide Number Placeholder 4">
            <a:extLst>
              <a:ext uri="{FF2B5EF4-FFF2-40B4-BE49-F238E27FC236}">
                <a16:creationId xmlns:a16="http://schemas.microsoft.com/office/drawing/2014/main" id="{80FA3955-7CA7-4D8A-BE3A-54EE4585DDB4}"/>
              </a:ext>
            </a:extLst>
          </p:cNvPr>
          <p:cNvSpPr>
            <a:spLocks noGrp="1"/>
          </p:cNvSpPr>
          <p:nvPr>
            <p:ph type="sldNum" sz="quarter" idx="12"/>
          </p:nvPr>
        </p:nvSpPr>
        <p:spPr/>
        <p:txBody>
          <a:bodyPr/>
          <a:lstStyle/>
          <a:p>
            <a:fld id="{D3D5439A-87CB-4CFC-A792-90E158BF2802}" type="slidenum">
              <a:rPr lang="en-IN" smtClean="0"/>
              <a:t>8</a:t>
            </a:fld>
            <a:endParaRPr lang="en-IN"/>
          </a:p>
        </p:txBody>
      </p:sp>
    </p:spTree>
    <p:extLst>
      <p:ext uri="{BB962C8B-B14F-4D97-AF65-F5344CB8AC3E}">
        <p14:creationId xmlns:p14="http://schemas.microsoft.com/office/powerpoint/2010/main" val="49530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a:xfrm>
            <a:off x="1084555" y="490491"/>
            <a:ext cx="8229600" cy="5257800"/>
          </a:xfrm>
        </p:spPr>
        <p:txBody>
          <a:bodyPr>
            <a:normAutofit/>
          </a:bodyPr>
          <a:lstStyle/>
          <a:p>
            <a:pPr>
              <a:buNone/>
            </a:pPr>
            <a:r>
              <a:rPr lang="en-US" sz="2000" u="sng" dirty="0">
                <a:solidFill>
                  <a:srgbClr val="FF0000"/>
                </a:solidFill>
              </a:rPr>
              <a:t>Example2:</a:t>
            </a:r>
          </a:p>
          <a:p>
            <a:r>
              <a:rPr lang="en-US" sz="2000" dirty="0"/>
              <a:t>Check that the given grammar is ambiguous or not. Also, find an equivalent unambiguous grammar.</a:t>
            </a:r>
          </a:p>
          <a:p>
            <a:pPr>
              <a:buNone/>
            </a:pPr>
            <a:r>
              <a:rPr lang="en-US" sz="2000" dirty="0"/>
              <a:t>	S → S + S  </a:t>
            </a:r>
          </a:p>
          <a:p>
            <a:pPr>
              <a:buNone/>
            </a:pPr>
            <a:r>
              <a:rPr lang="en-US" sz="2000" dirty="0"/>
              <a:t>	S → S * S  </a:t>
            </a:r>
          </a:p>
          <a:p>
            <a:pPr>
              <a:buNone/>
            </a:pPr>
            <a:r>
              <a:rPr lang="en-US" sz="2000" dirty="0"/>
              <a:t>	S → S ^ S  </a:t>
            </a:r>
          </a:p>
          <a:p>
            <a:pPr>
              <a:buNone/>
            </a:pPr>
            <a:r>
              <a:rPr lang="en-US" sz="2000" dirty="0"/>
              <a:t>	S → a  </a:t>
            </a:r>
          </a:p>
          <a:p>
            <a:pPr>
              <a:buNone/>
            </a:pPr>
            <a:r>
              <a:rPr lang="en-US" sz="2000" b="1" dirty="0"/>
              <a:t>Solution:</a:t>
            </a:r>
          </a:p>
          <a:p>
            <a:pPr>
              <a:buNone/>
            </a:pPr>
            <a:r>
              <a:rPr lang="en-US" sz="2000" dirty="0"/>
              <a:t>Let us derive the string “a + a * a"</a:t>
            </a:r>
          </a:p>
          <a:p>
            <a:pPr>
              <a:buNone/>
            </a:pPr>
            <a:endParaRPr lang="en-US" sz="2000" dirty="0"/>
          </a:p>
          <a:p>
            <a:endParaRPr lang="en-US" sz="2400" dirty="0"/>
          </a:p>
        </p:txBody>
      </p:sp>
      <p:pic>
        <p:nvPicPr>
          <p:cNvPr id="4" name="Picture 2"/>
          <p:cNvPicPr>
            <a:picLocks noChangeAspect="1" noChangeArrowheads="1"/>
          </p:cNvPicPr>
          <p:nvPr/>
        </p:nvPicPr>
        <p:blipFill>
          <a:blip r:embed="rId2"/>
          <a:srcRect/>
          <a:stretch>
            <a:fillRect/>
          </a:stretch>
        </p:blipFill>
        <p:spPr bwMode="auto">
          <a:xfrm>
            <a:off x="2760955" y="4184342"/>
            <a:ext cx="6553200" cy="1981200"/>
          </a:xfrm>
          <a:prstGeom prst="rect">
            <a:avLst/>
          </a:prstGeom>
          <a:noFill/>
          <a:ln w="9525">
            <a:noFill/>
            <a:miter lim="800000"/>
            <a:headEnd/>
            <a:tailEnd/>
          </a:ln>
          <a:effectLst/>
        </p:spPr>
      </p:pic>
      <p:sp>
        <p:nvSpPr>
          <p:cNvPr id="6" name="Slide Number Placeholder 5">
            <a:extLst>
              <a:ext uri="{FF2B5EF4-FFF2-40B4-BE49-F238E27FC236}">
                <a16:creationId xmlns:a16="http://schemas.microsoft.com/office/drawing/2014/main" id="{734E3764-9966-4CF3-AF0F-7A775B0C3D68}"/>
              </a:ext>
            </a:extLst>
          </p:cNvPr>
          <p:cNvSpPr>
            <a:spLocks noGrp="1"/>
          </p:cNvSpPr>
          <p:nvPr>
            <p:ph type="sldNum" sz="quarter" idx="12"/>
          </p:nvPr>
        </p:nvSpPr>
        <p:spPr/>
        <p:txBody>
          <a:bodyPr/>
          <a:lstStyle/>
          <a:p>
            <a:fld id="{D3D5439A-87CB-4CFC-A792-90E158BF2802}" type="slidenum">
              <a:rPr lang="en-IN" smtClean="0"/>
              <a:t>9</a:t>
            </a:fld>
            <a:endParaRPr lang="en-IN"/>
          </a:p>
        </p:txBody>
      </p:sp>
    </p:spTree>
    <p:extLst>
      <p:ext uri="{BB962C8B-B14F-4D97-AF65-F5344CB8AC3E}">
        <p14:creationId xmlns:p14="http://schemas.microsoft.com/office/powerpoint/2010/main" val="345299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283</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S-2</vt:lpstr>
      <vt:lpstr>Ambiguous grammar</vt:lpstr>
      <vt:lpstr>Ambiguity </vt:lpstr>
      <vt:lpstr>Contd…</vt:lpstr>
      <vt:lpstr>Contd…</vt:lpstr>
      <vt:lpstr>Ambiguous grammar to unambiguous grammar</vt:lpstr>
      <vt:lpstr>Contd…</vt:lpstr>
      <vt:lpstr>Removing ambiguity </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S-2</dc:title>
  <dc:creator>Deepzz</dc:creator>
  <cp:lastModifiedBy>Deepzz</cp:lastModifiedBy>
  <cp:revision>3</cp:revision>
  <dcterms:created xsi:type="dcterms:W3CDTF">2020-09-12T06:41:22Z</dcterms:created>
  <dcterms:modified xsi:type="dcterms:W3CDTF">2020-09-12T07:01:12Z</dcterms:modified>
</cp:coreProperties>
</file>