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6858000" cx="9144000"/>
  <p:notesSz cx="6858000" cy="9144000"/>
  <p:embeddedFontLst>
    <p:embeddedFont>
      <p:font typeface="Lustria"/>
      <p:regular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686E5D-1B8D-486C-994B-37738C63DD2F}">
  <a:tblStyle styleId="{B6686E5D-1B8D-486C-994B-37738C63DD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Lustria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Relationship Id="rId10" Type="http://schemas.openxmlformats.org/officeDocument/2006/relationships/image" Target="../media/image4.png"/><Relationship Id="rId9" Type="http://schemas.openxmlformats.org/officeDocument/2006/relationships/image" Target="../media/image47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Relationship Id="rId7" Type="http://schemas.openxmlformats.org/officeDocument/2006/relationships/image" Target="../media/image35.png"/><Relationship Id="rId8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Relationship Id="rId11" Type="http://schemas.openxmlformats.org/officeDocument/2006/relationships/image" Target="../media/image4.png"/><Relationship Id="rId10" Type="http://schemas.openxmlformats.org/officeDocument/2006/relationships/image" Target="../media/image57.png"/><Relationship Id="rId9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.png"/><Relationship Id="rId5" Type="http://schemas.openxmlformats.org/officeDocument/2006/relationships/image" Target="../media/image51.png"/><Relationship Id="rId6" Type="http://schemas.openxmlformats.org/officeDocument/2006/relationships/image" Target="../media/image43.png"/><Relationship Id="rId7" Type="http://schemas.openxmlformats.org/officeDocument/2006/relationships/image" Target="../media/image45.png"/><Relationship Id="rId8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jpg"/><Relationship Id="rId4" Type="http://schemas.openxmlformats.org/officeDocument/2006/relationships/image" Target="../media/image56.png"/><Relationship Id="rId5" Type="http://schemas.openxmlformats.org/officeDocument/2006/relationships/image" Target="../media/image63.png"/><Relationship Id="rId6" Type="http://schemas.openxmlformats.org/officeDocument/2006/relationships/image" Target="../media/image69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7.png"/><Relationship Id="rId4" Type="http://schemas.openxmlformats.org/officeDocument/2006/relationships/image" Target="../media/image72.jpg"/><Relationship Id="rId5" Type="http://schemas.openxmlformats.org/officeDocument/2006/relationships/image" Target="../media/image66.png"/><Relationship Id="rId6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1.png"/><Relationship Id="rId4" Type="http://schemas.openxmlformats.org/officeDocument/2006/relationships/image" Target="../media/image76.png"/><Relationship Id="rId5" Type="http://schemas.openxmlformats.org/officeDocument/2006/relationships/image" Target="../media/image65.png"/><Relationship Id="rId6" Type="http://schemas.openxmlformats.org/officeDocument/2006/relationships/image" Target="../media/image64.png"/><Relationship Id="rId7" Type="http://schemas.openxmlformats.org/officeDocument/2006/relationships/image" Target="../media/image73.png"/><Relationship Id="rId8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6.png"/><Relationship Id="rId4" Type="http://schemas.openxmlformats.org/officeDocument/2006/relationships/image" Target="../media/image68.png"/><Relationship Id="rId5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5.png"/><Relationship Id="rId4" Type="http://schemas.openxmlformats.org/officeDocument/2006/relationships/image" Target="../media/image88.png"/><Relationship Id="rId5" Type="http://schemas.openxmlformats.org/officeDocument/2006/relationships/image" Target="../media/image79.png"/><Relationship Id="rId6" Type="http://schemas.openxmlformats.org/officeDocument/2006/relationships/image" Target="../media/image70.png"/><Relationship Id="rId7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7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4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5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6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4.pn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0.png"/><Relationship Id="rId4" Type="http://schemas.openxmlformats.org/officeDocument/2006/relationships/hyperlink" Target="http://mathworld.wolfram.com/about/author.html" TargetMode="External"/><Relationship Id="rId5" Type="http://schemas.openxmlformats.org/officeDocument/2006/relationships/hyperlink" Target="http://mathworld.wolfram.com/" TargetMode="External"/><Relationship Id="rId6" Type="http://schemas.openxmlformats.org/officeDocument/2006/relationships/hyperlink" Target="http://mathworld.wolfram.com/EdgeColoring.html" TargetMode="External"/><Relationship Id="rId7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9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3.png"/><Relationship Id="rId4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0.png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8.pn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1.pn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2.pn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9.pn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1.pn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7.png"/><Relationship Id="rId4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2.png"/><Relationship Id="rId4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2.png"/><Relationship Id="rId4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6.png"/><Relationship Id="rId4" Type="http://schemas.openxmlformats.org/officeDocument/2006/relationships/image" Target="../media/image98.png"/><Relationship Id="rId5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5.png"/><Relationship Id="rId4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4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362200" y="1828800"/>
            <a:ext cx="4035494" cy="2594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-5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Theory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63" y="381000"/>
            <a:ext cx="8626475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3" y="76200"/>
            <a:ext cx="8220075" cy="6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6838"/>
            <a:ext cx="8153400" cy="646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850789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609600" y="2895600"/>
            <a:ext cx="8279295" cy="2777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every edge is incident with exactly two vertices, every edge contributes 2 to the sum of the degree of the vertices.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all the e edges contribute (2e) to the sum of the degrees of the vertices.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the proof.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585774" y="533400"/>
            <a:ext cx="7972452" cy="4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number of vertices of odd  degree in an undirected graph is even.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G=(V,E) be the undirected graph. Let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the set of vertices of G of even and odd degrees respectively.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by handshaking theorem,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-  (1)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181" y="3885640"/>
            <a:ext cx="117597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9338" y="4572000"/>
            <a:ext cx="4086225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6172200" y="60960"/>
            <a:ext cx="2971800" cy="9144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838200" y="1295401"/>
            <a:ext cx="7734328" cy="347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each deg(v</a:t>
            </a:r>
            <a:r>
              <a:rPr b="0" baseline="-2500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even,                    is even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left hand side of the equation – (1)  is even,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get                  is even.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the number of vertices of odd degree is even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2878" y="1633267"/>
            <a:ext cx="1357322" cy="72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7343" y="3457575"/>
            <a:ext cx="1374775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4382827"/>
            <a:ext cx="470303" cy="37624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6172200" y="0"/>
            <a:ext cx="2971800" cy="9144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76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3" y="304800"/>
            <a:ext cx="7178675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7086600" cy="525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33400"/>
            <a:ext cx="8077200" cy="584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79425"/>
            <a:ext cx="7924800" cy="63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0" y="428604"/>
            <a:ext cx="9144000" cy="714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man Old Style"/>
              <a:buNone/>
            </a:pPr>
            <a:r>
              <a:rPr b="1"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Birth of Graph Theory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1406" y="1357298"/>
            <a:ext cx="5214974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None/>
            </a:pPr>
            <a:r>
              <a:rPr lang="en-US" sz="27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The Konigsberg Bridge Problem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42910" y="2071678"/>
            <a:ext cx="8072494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 The city of Konigsberg was located on the Pregel river   </a:t>
            </a:r>
            <a:endParaRPr/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    in  Prussia.</a:t>
            </a:r>
            <a:endParaRPr/>
          </a:p>
          <a:p>
            <a:pPr indent="-14605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 The city occupied 2 islands plus areas on both banks.</a:t>
            </a:r>
            <a:endParaRPr/>
          </a:p>
          <a:p>
            <a:pPr indent="-14605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 These regions were linked by 7 bridges.</a:t>
            </a:r>
            <a:endParaRPr/>
          </a:p>
          <a:p>
            <a:pPr indent="-14605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 The citizens wondered whether they could leave    </a:t>
            </a:r>
            <a:endParaRPr/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    home, cross every bridge exactly once, and return home.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97" y="685800"/>
            <a:ext cx="8399204" cy="51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714348" y="1000108"/>
            <a:ext cx="7929617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Isomorphism: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 graphs 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,E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,E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isomorphic if there exists a  one to one and onto function f from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property  that a and b are adjacent  in 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and only if  f(a) and f(b) are adjacent in 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all a, b   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such  a function f is called an isomorphism. 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Two simple graphs that are not isomorphic are called nonisomorphic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0" y="3214686"/>
            <a:ext cx="243874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EED126"/>
          </a:solidFill>
          <a:ln cap="flat" cmpd="sng" w="9525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6172200" y="0"/>
            <a:ext cx="2971800" cy="9144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719874" y="1214422"/>
            <a:ext cx="623439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the following graphs G and H are isomorphic.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700808"/>
            <a:ext cx="2294674" cy="238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530" y="1937356"/>
            <a:ext cx="2689087" cy="20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719874" y="1954198"/>
            <a:ext cx="3696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EED126"/>
          </a:solidFill>
          <a:ln cap="flat" cmpd="sng" w="9525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6172200" y="0"/>
            <a:ext cx="2971800" cy="9144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752600" y="4648201"/>
            <a:ext cx="563880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graphs G and H are isomorphic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3810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63" y="482600"/>
            <a:ext cx="8651875" cy="52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685800"/>
            <a:ext cx="8278813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3" y="304800"/>
            <a:ext cx="8524875" cy="6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2286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462" y="914399"/>
            <a:ext cx="6383338" cy="566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685800"/>
            <a:ext cx="89154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756018" y="785794"/>
            <a:ext cx="7745072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maximum number of edges in a simple connected graph G with n vertices and k components is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number of vertices in the i</a:t>
            </a:r>
            <a:r>
              <a:rPr baseline="30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 of G be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n</a:t>
            </a:r>
            <a:r>
              <a:rPr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+n</a:t>
            </a:r>
            <a:r>
              <a:rPr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+…+n</a:t>
            </a:r>
            <a:r>
              <a:rPr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   or                   -  (1)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8" y="1571612"/>
            <a:ext cx="1785951" cy="66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78" y="2857496"/>
            <a:ext cx="344851" cy="53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5890" y="2893403"/>
            <a:ext cx="833309" cy="41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7356" y="4214818"/>
            <a:ext cx="405565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7488" y="4857760"/>
            <a:ext cx="1121413" cy="73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57488" y="5678024"/>
            <a:ext cx="963020" cy="322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43306" y="3357562"/>
            <a:ext cx="1098154" cy="84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67600" y="3048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1733544"/>
            <a:ext cx="5403354" cy="45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538" y="2428868"/>
            <a:ext cx="5513515" cy="47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68" y="4643446"/>
            <a:ext cx="1662151" cy="7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0562" y="5786454"/>
            <a:ext cx="1644070" cy="74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3830" y="3098826"/>
            <a:ext cx="2808343" cy="71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3042" y="3884644"/>
            <a:ext cx="2808344" cy="71170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/>
          <p:nvPr/>
        </p:nvSpPr>
        <p:spPr>
          <a:xfrm>
            <a:off x="428596" y="1084676"/>
            <a:ext cx="821537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Squaring on both sides we get,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- (2)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571472" y="4586125"/>
            <a:ext cx="8358246" cy="193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maximum number of edges in the i</a:t>
            </a:r>
            <a:r>
              <a:rPr baseline="30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 of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maximum number of edges of G,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2150" y="3365500"/>
            <a:ext cx="1397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8662" y="5429264"/>
            <a:ext cx="365388" cy="41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0" y="500042"/>
            <a:ext cx="9144000" cy="714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man Old Style"/>
              <a:buNone/>
            </a:pPr>
            <a:r>
              <a:rPr b="1"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Konigsberg Bridge Problem</a:t>
            </a:r>
            <a:endParaRPr/>
          </a:p>
        </p:txBody>
      </p:sp>
      <p:pic>
        <p:nvPicPr>
          <p:cNvPr descr="Konigsberg_bridge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0895"/>
            <a:ext cx="9144000" cy="49170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235" y="555939"/>
            <a:ext cx="2502552" cy="95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9792" y="1785926"/>
            <a:ext cx="3046588" cy="78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6538" y="2786058"/>
            <a:ext cx="2604341" cy="76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2603" y="3786190"/>
            <a:ext cx="2425400" cy="817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93293" y="5072074"/>
            <a:ext cx="2136227" cy="6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1377798" y="5143512"/>
            <a:ext cx="483727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number of edges of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100" y="5143512"/>
            <a:ext cx="36512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/>
        </p:nvSpPr>
        <p:spPr>
          <a:xfrm>
            <a:off x="762000" y="838200"/>
            <a:ext cx="7848599" cy="4576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Eulerian Path: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path of graph G is called an Eulerian path, if it includes each edge of G exactly once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Eulerian Circuit: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circuit of a graph G is called an Eulerian circuit, if it include each edge of G exactly once.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Eulerian Graph: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 containing an Eulerian circuit is called an Euler graph</a:t>
            </a:r>
            <a:endParaRPr/>
          </a:p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/>
          <p:nvPr/>
        </p:nvSpPr>
        <p:spPr>
          <a:xfrm>
            <a:off x="2847975" y="2605088"/>
            <a:ext cx="344805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309" y="659606"/>
            <a:ext cx="6047382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3316833" y="3429000"/>
            <a:ext cx="36290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A-B-C-E-D-C-A</a:t>
            </a:r>
            <a:endParaRPr/>
          </a:p>
        </p:txBody>
      </p:sp>
      <p:sp>
        <p:nvSpPr>
          <p:cNvPr id="319" name="Google Shape;319;p44"/>
          <p:cNvSpPr txBox="1"/>
          <p:nvPr/>
        </p:nvSpPr>
        <p:spPr>
          <a:xfrm>
            <a:off x="2641445" y="117336"/>
            <a:ext cx="35076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EULERIAN CIRCUIT</a:t>
            </a:r>
            <a:endParaRPr/>
          </a:p>
        </p:txBody>
      </p:sp>
      <p:sp>
        <p:nvSpPr>
          <p:cNvPr id="320" name="Google Shape;320;p44"/>
          <p:cNvSpPr txBox="1"/>
          <p:nvPr/>
        </p:nvSpPr>
        <p:spPr>
          <a:xfrm>
            <a:off x="990600" y="5069682"/>
            <a:ext cx="73151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connected graph contains an Eulerian circuit if and only if each of its vertices is of even degree.</a:t>
            </a:r>
            <a:endParaRPr/>
          </a:p>
        </p:txBody>
      </p:sp>
      <p:sp>
        <p:nvSpPr>
          <p:cNvPr id="321" name="Google Shape;321;p44"/>
          <p:cNvSpPr/>
          <p:nvPr/>
        </p:nvSpPr>
        <p:spPr>
          <a:xfrm rot="-1222299">
            <a:off x="838200" y="3860006"/>
            <a:ext cx="1295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7500131" y="651060"/>
            <a:ext cx="1128835" cy="2777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deg(A)=2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deg(B)=2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deg(C) =4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deg(D)=2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deg(E)=2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2590800" y="685800"/>
            <a:ext cx="29379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EULERIAN PATH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09422"/>
            <a:ext cx="82677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/>
        </p:nvSpPr>
        <p:spPr>
          <a:xfrm>
            <a:off x="3009900" y="3048000"/>
            <a:ext cx="312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A-B-C-D-E-F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 rot="-3968649">
            <a:off x="37378" y="3114773"/>
            <a:ext cx="1295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990600" y="4648724"/>
            <a:ext cx="74066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connected graph contains an Euler path, if and only if it has exactly two vertices of odd degree.</a:t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762000" y="838200"/>
            <a:ext cx="7543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an Euler path or an Euler circuit, if it exists for the following graphs:</a:t>
            </a:r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1" y="2514601"/>
            <a:ext cx="3717598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/>
        </p:nvSpPr>
        <p:spPr>
          <a:xfrm>
            <a:off x="2209800" y="5105400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G1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180659"/>
            <a:ext cx="3235651" cy="284854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/>
        </p:nvSpPr>
        <p:spPr>
          <a:xfrm>
            <a:off x="6096000" y="5029201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G2</a:t>
            </a:r>
            <a:endParaRPr/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457200" y="762000"/>
            <a:ext cx="8153400" cy="472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Hamiltonian Path: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path of a graph G is called a Hamiltonian path, if it includes each vertex of G exactly once.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Hamiltonian Circuit: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circuit of a graph G is called a Hamiltonian circuit, if it includes each vertex of G exactly once, except the starting and end vertices which appear twice.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Hamiltonian Graph: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 containing a Hamiltonian circuit is called a Hamiltonian graph.</a:t>
            </a:r>
            <a:endParaRPr/>
          </a:p>
        </p:txBody>
      </p:sp>
      <p:pic>
        <p:nvPicPr>
          <p:cNvPr id="349" name="Google Shape;3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2514600" y="914400"/>
            <a:ext cx="43027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Hamiltonian Circuit</a:t>
            </a:r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87" y="1990725"/>
            <a:ext cx="40100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/>
        </p:nvSpPr>
        <p:spPr>
          <a:xfrm>
            <a:off x="3538703" y="5105400"/>
            <a:ext cx="20665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a-b-c-d-a</a:t>
            </a:r>
            <a:endParaRPr/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2514600" y="914400"/>
            <a:ext cx="37898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Hamiltonian Path</a:t>
            </a:r>
            <a:endParaRPr/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2043112"/>
            <a:ext cx="41910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/>
        </p:nvSpPr>
        <p:spPr>
          <a:xfrm>
            <a:off x="3538703" y="5105400"/>
            <a:ext cx="16674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a-b-c-d</a:t>
            </a:r>
            <a:endParaRPr/>
          </a:p>
        </p:txBody>
      </p:sp>
      <p:pic>
        <p:nvPicPr>
          <p:cNvPr id="365" name="Google Shape;3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/>
          <p:nvPr/>
        </p:nvSpPr>
        <p:spPr>
          <a:xfrm>
            <a:off x="609600" y="381000"/>
            <a:ext cx="8305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10B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Representation of Graphs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10B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50"/>
          <p:cNvSpPr/>
          <p:nvPr/>
        </p:nvSpPr>
        <p:spPr>
          <a:xfrm>
            <a:off x="609600" y="1146036"/>
            <a:ext cx="8305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10B4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Adjacency Matrix Representation: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If an Undirected Graph G consists of n vertices then the adjacency matrix of a graph is an n x n matrix A = [a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defined by</a:t>
            </a:r>
            <a:endParaRPr b="0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presentation of Graphs" id="372" name="Google Shape;3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53065"/>
            <a:ext cx="6368538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/>
          <p:nvPr/>
        </p:nvSpPr>
        <p:spPr>
          <a:xfrm>
            <a:off x="809624" y="4009013"/>
            <a:ext cx="76485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exists an edge between vertex v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v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i is a row and j is a column then the value of a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857250" y="5287953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no edge between vertex v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v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value of a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/>
          <p:nvPr/>
        </p:nvSpPr>
        <p:spPr>
          <a:xfrm>
            <a:off x="2057400" y="1937772"/>
            <a:ext cx="433804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Representation of Graphs" id="381" name="Google Shape;3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885825"/>
            <a:ext cx="2771775" cy="206325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/>
        </p:nvSpPr>
        <p:spPr>
          <a:xfrm>
            <a:off x="533400" y="228600"/>
            <a:ext cx="5339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adjacency matrix M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graph G shown in Fig:</a:t>
            </a: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390525" y="3328511"/>
            <a:ext cx="8362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graph G consist of four vertices. Therefore, the adjacency matrix will be  4 x 4 matrix.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4125" y="3870905"/>
            <a:ext cx="1925877" cy="179647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1"/>
          <p:cNvSpPr/>
          <p:nvPr/>
        </p:nvSpPr>
        <p:spPr>
          <a:xfrm>
            <a:off x="1753722" y="4615428"/>
            <a:ext cx="77040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86" name="Google Shape;386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2209800"/>
            <a:ext cx="9144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837422"/>
            <a:ext cx="8110566" cy="56634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/>
          <p:nvPr/>
        </p:nvSpPr>
        <p:spPr>
          <a:xfrm>
            <a:off x="533400" y="533400"/>
            <a:ext cx="8382000" cy="142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Incidence Matrix Representation: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If an Undirected Graph G consists of n vertices and m edges, then the incidence matrix is an n x m matrix C = [c</a:t>
            </a:r>
            <a:r>
              <a:rPr baseline="-2500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defined by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52"/>
          <p:cNvSpPr/>
          <p:nvPr/>
        </p:nvSpPr>
        <p:spPr>
          <a:xfrm>
            <a:off x="253999" y="2073854"/>
            <a:ext cx="10165537" cy="754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Verdana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Representation of Graphs" id="394" name="Google Shape;39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99" y="1676399"/>
            <a:ext cx="7162352" cy="105481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/>
          <p:nvPr/>
        </p:nvSpPr>
        <p:spPr>
          <a:xfrm>
            <a:off x="685800" y="2967335"/>
            <a:ext cx="7772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undirected graph G as shown in fig. Find its incidence matrix M</a:t>
            </a:r>
            <a:r>
              <a:rPr baseline="-2500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presentation of Graphs" id="396" name="Google Shape;39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060" y="3767136"/>
            <a:ext cx="3124200" cy="291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2"/>
          <p:cNvSpPr/>
          <p:nvPr/>
        </p:nvSpPr>
        <p:spPr>
          <a:xfrm>
            <a:off x="5345460" y="4785617"/>
            <a:ext cx="10757647" cy="187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Verdana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0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Representation of Graphs" id="398" name="Google Shape;39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2" y="3944191"/>
            <a:ext cx="3290540" cy="247481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2"/>
          <p:cNvSpPr/>
          <p:nvPr/>
        </p:nvSpPr>
        <p:spPr>
          <a:xfrm>
            <a:off x="6477000" y="4419600"/>
            <a:ext cx="304800" cy="1752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2"/>
          <p:cNvSpPr/>
          <p:nvPr/>
        </p:nvSpPr>
        <p:spPr>
          <a:xfrm>
            <a:off x="8001000" y="4419600"/>
            <a:ext cx="228598" cy="17526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/>
          <p:nvPr/>
        </p:nvSpPr>
        <p:spPr>
          <a:xfrm>
            <a:off x="381000" y="381000"/>
            <a:ext cx="8244821" cy="2169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-369" t="-16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07" name="Google Shape;40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719" y="2209800"/>
            <a:ext cx="365760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4179468" y="2371725"/>
            <a:ext cx="1981200" cy="2743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53"/>
          <p:cNvSpPr/>
          <p:nvPr/>
        </p:nvSpPr>
        <p:spPr>
          <a:xfrm>
            <a:off x="6644621" y="2292786"/>
            <a:ext cx="1981200" cy="2743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4533900" y="2371725"/>
            <a:ext cx="1272336" cy="25853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441" r="-336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1" name="Google Shape;411;p53"/>
          <p:cNvSpPr txBox="1"/>
          <p:nvPr/>
        </p:nvSpPr>
        <p:spPr>
          <a:xfrm>
            <a:off x="6918513" y="2370361"/>
            <a:ext cx="1299523" cy="264880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407" r="-9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762000" y="5113561"/>
            <a:ext cx="8213339" cy="147732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2313" l="-59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13" name="Google Shape;413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/>
        </p:nvSpPr>
        <p:spPr>
          <a:xfrm>
            <a:off x="914400" y="685800"/>
            <a:ext cx="6846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handshaking theorem for the following digraph</a:t>
            </a:r>
            <a:endParaRPr/>
          </a:p>
        </p:txBody>
      </p:sp>
      <p:pic>
        <p:nvPicPr>
          <p:cNvPr id="419" name="Google Shape;41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10364"/>
            <a:ext cx="3200400" cy="268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4"/>
          <p:cNvSpPr/>
          <p:nvPr/>
        </p:nvSpPr>
        <p:spPr>
          <a:xfrm>
            <a:off x="1295400" y="4155642"/>
            <a:ext cx="7010400" cy="1446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594" l="-1129" r="0" t="-29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21" name="Google Shape;42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colouring</a:t>
            </a:r>
            <a:endParaRPr b="1" sz="3200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graph has been coloured if colour is assigned to each vertex in such a way that adjacent vertices have different colours.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VertexColoring" id="428" name="Google Shape;42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19400"/>
            <a:ext cx="5851138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a" id="429" name="Google Shape;42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876800"/>
            <a:ext cx="1447800" cy="9037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ge Coloring"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1400" y="4572000"/>
            <a:ext cx="1143001" cy="1337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enkateswaraReddy\Desktop\india.png" id="431" name="Google Shape;431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4140" y="2209800"/>
            <a:ext cx="2969860" cy="360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600" y="2286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/>
          <p:nvPr/>
        </p:nvSpPr>
        <p:spPr>
          <a:xfrm>
            <a:off x="685800" y="1371600"/>
            <a:ext cx="7543800" cy="4122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 colouring of a graph G is a mapping from f:V(G) to 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elements of S are called 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vertices of one color  form a 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class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|S| = k then it is 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k-coloring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 is 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colorable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has proper k-coloring.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coloring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color class is a stable 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Therefore, one may consider k-coloring as a partition of the vertex set of G into k stable sets which are disjoint.</a:t>
            </a:r>
            <a:endParaRPr/>
          </a:p>
        </p:txBody>
      </p:sp>
      <p:pic>
        <p:nvPicPr>
          <p:cNvPr id="438" name="Google Shape;43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325" lvl="0" marL="60325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Chromatic number</a:t>
            </a:r>
            <a:endParaRPr/>
          </a:p>
          <a:p>
            <a:pPr indent="-60325" lvl="0" marL="60325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264" y="2133600"/>
            <a:ext cx="8252936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702774"/>
            <a:ext cx="6476999" cy="538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533400"/>
            <a:ext cx="6781800" cy="615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050" y="838200"/>
            <a:ext cx="5978525" cy="563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990600"/>
            <a:ext cx="686435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-265113"/>
            <a:ext cx="7886700" cy="704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4572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 of graph coloring</a:t>
            </a:r>
            <a:endParaRPr/>
          </a:p>
        </p:txBody>
      </p:sp>
      <p:pic>
        <p:nvPicPr>
          <p:cNvPr id="475" name="Google Shape;4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97597"/>
            <a:ext cx="7438141" cy="376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>
            <p:ph type="title"/>
          </p:nvPr>
        </p:nvSpPr>
        <p:spPr>
          <a:xfrm>
            <a:off x="457200" y="274638"/>
            <a:ext cx="8229600" cy="269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colouring: 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edge colouring of G is a mapping from the edge set E(G) to the elements of S.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edges of one colour form a colour class.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|S|=k then it is called k-edge colouring (objective is to use minimum number of colours).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/>
          </a:p>
        </p:txBody>
      </p:sp>
      <p:pic>
        <p:nvPicPr>
          <p:cNvPr id="482" name="Google Shape;482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200400"/>
            <a:ext cx="7135091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3"/>
          <p:cNvSpPr txBox="1"/>
          <p:nvPr/>
        </p:nvSpPr>
        <p:spPr>
          <a:xfrm>
            <a:off x="609600" y="6019800"/>
            <a:ext cx="7086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Weisstein, Eric W.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"Edge Coloring." From </a:t>
            </a:r>
            <a:r>
              <a:rPr i="1" lang="en-US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MathWorld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--A Wolfram Web Resource. </a:t>
            </a:r>
            <a:r>
              <a:rPr lang="en-US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http://mathworld.wolfram.com/EdgeColoring.html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4" name="Google Shape;484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50" y="885825"/>
            <a:ext cx="7516813" cy="463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5"/>
          <p:cNvSpPr txBox="1"/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Noto Sans Symbols"/>
              <a:buChar char="⮚"/>
            </a:pP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1" sz="22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65"/>
          <p:cNvSpPr txBox="1"/>
          <p:nvPr>
            <p:ph idx="1" type="body"/>
          </p:nvPr>
        </p:nvSpPr>
        <p:spPr>
          <a:xfrm>
            <a:off x="457200" y="175260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65"/>
          <p:cNvSpPr/>
          <p:nvPr/>
        </p:nvSpPr>
        <p:spPr>
          <a:xfrm>
            <a:off x="685800" y="5867400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G1 and G4 are trees other two graphs contain circuit.</a:t>
            </a:r>
            <a:endParaRPr/>
          </a:p>
        </p:txBody>
      </p:sp>
      <p:pic>
        <p:nvPicPr>
          <p:cNvPr id="498" name="Google Shape;4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6248400" cy="431707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5"/>
          <p:cNvSpPr/>
          <p:nvPr/>
        </p:nvSpPr>
        <p:spPr>
          <a:xfrm>
            <a:off x="685800" y="990600"/>
            <a:ext cx="7848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connected graph without any circuits is called a tree. It is a simple graph and has no loops and no parallel edges.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533400"/>
            <a:ext cx="7467600" cy="58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/>
          <p:nvPr>
            <p:ph idx="1" type="body"/>
          </p:nvPr>
        </p:nvSpPr>
        <p:spPr>
          <a:xfrm>
            <a:off x="457200" y="381000"/>
            <a:ext cx="8229600" cy="57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None/>
            </a:pPr>
            <a:r>
              <a:rPr b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TREES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undirected graph is a tree, if and only if, there is a unique simple path between every pair of vertices.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tree with n vertices has n-1 edges.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Any connected graph with n vertices and n-1 edges is called a tree.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Any circuitless graph with n vertices and n-1 edges is a tree.</a:t>
            </a:r>
            <a:endParaRPr/>
          </a:p>
        </p:txBody>
      </p:sp>
      <p:pic>
        <p:nvPicPr>
          <p:cNvPr id="512" name="Google Shape;5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749291"/>
            <a:ext cx="7543800" cy="559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/>
          <p:nvPr>
            <p:ph idx="1" type="body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b="1" lang="en-US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2:</a:t>
            </a:r>
            <a:endParaRPr sz="17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If G is a tree with n vertices then G has n-1 edges.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Proof: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Proof is by induction.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Basis step: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If n=1, the number of vertices is one and the number of edges is zero.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Hence the theorem is true for n=1.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Induction step: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For n=2, the number of vertices is 2 and edges is 1. Hence also true for n=2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Assume that the theorem is true for 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Consider a tree with k+1 vertices. Let e</a:t>
            </a:r>
            <a:r>
              <a:rPr baseline="-25000" lang="en-US" sz="1700"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aseline="30000"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be an edge of the tree connecting v</a:t>
            </a:r>
            <a:r>
              <a:rPr baseline="-25000" lang="en-US" sz="17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baseline="-25000" lang="en-US" sz="17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. Since G is a tree e</a:t>
            </a:r>
            <a:r>
              <a:rPr baseline="-25000" lang="en-US" sz="1700"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aseline="30000"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is the only edge of the tree connecting v</a:t>
            </a:r>
            <a:r>
              <a:rPr baseline="-25000" lang="en-US" sz="17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baseline="-25000" lang="en-US" sz="17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Hence deleting e</a:t>
            </a:r>
            <a:r>
              <a:rPr baseline="-25000" lang="en-US" sz="1700"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will disconnect G into two components.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524" name="Google Shape;52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1601788"/>
            <a:ext cx="6308725" cy="388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3810000"/>
            <a:ext cx="2596559" cy="271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8" y="1066800"/>
            <a:ext cx="7056795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8470985" cy="47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2286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0" y="1371600"/>
            <a:ext cx="6787713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75" y="1219200"/>
            <a:ext cx="7307263" cy="436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Times New Roman"/>
              <a:buNone/>
            </a:pPr>
            <a:r>
              <a:rPr b="1"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SPANNING TREES</a:t>
            </a:r>
            <a:endParaRPr/>
          </a:p>
        </p:txBody>
      </p:sp>
      <p:pic>
        <p:nvPicPr>
          <p:cNvPr id="555" name="Google Shape;555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905000"/>
            <a:ext cx="4660541" cy="428108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4"/>
          <p:cNvSpPr txBox="1"/>
          <p:nvPr/>
        </p:nvSpPr>
        <p:spPr>
          <a:xfrm>
            <a:off x="381000" y="2209800"/>
            <a:ext cx="32766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subgraph T of a connected graph G is a tree containing all the vertices of G then T is called the spanning tree of 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G has three vertices any spanning tree of G will also have three vertices and hence two edges.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done in 3C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ways that is 3 ways as shown in the figure.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7" name="Google Shape;55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1082675"/>
            <a:ext cx="6575425" cy="477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993540"/>
            <a:ext cx="6453075" cy="479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Times New Roman"/>
              <a:buNone/>
            </a:pPr>
            <a:r>
              <a:rPr lang="en-US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SPANNING TREE</a:t>
            </a:r>
            <a:endParaRPr/>
          </a:p>
        </p:txBody>
      </p:sp>
      <p:sp>
        <p:nvSpPr>
          <p:cNvPr id="576" name="Google Shape;576;p77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G is a connected weighted graph, the spanning tree of G with the smallest total weight is called minimum spanning tree of 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Two popular algorithms for constructing minimum spanning trees is</a:t>
            </a:r>
            <a:endParaRPr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Prim’s Algorithm</a:t>
            </a:r>
            <a:endParaRPr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Kruskal’s Algorithm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None/>
            </a:pPr>
            <a:r>
              <a:rPr lang="en-US" sz="18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KRUSKAL’S ALGORITHM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edges of the graph are arranged in the order of increasing weights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edge with minimum weight is selected as an edge of the required spanning tree.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Those edges with minimum weight that do not form a circuit with already selected edges are successively added.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procedure terminates once n-1 edges have been selected.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None/>
            </a:pPr>
            <a:r>
              <a:rPr lang="en-US" sz="18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weight of a minimum spanning tree is unique, different minimum spanning trees are possible if 2 or more edges have same weight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577" name="Google Shape;5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br>
              <a:rPr lang="en-US" sz="5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Find the minimum spanning tree for the weighted graph shown in the figure by using Kruskal’s algorithm.</a:t>
            </a:r>
            <a:endParaRPr sz="2000"/>
          </a:p>
        </p:txBody>
      </p:sp>
      <p:pic>
        <p:nvPicPr>
          <p:cNvPr id="583" name="Google Shape;583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060217"/>
            <a:ext cx="3601196" cy="473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br>
              <a:rPr lang="en-US" sz="5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f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ind the minimum spanning tree for the weighted graph shown in the figure by using Kruskal’s algorithm.</a:t>
            </a:r>
            <a:endParaRPr sz="2000"/>
          </a:p>
        </p:txBody>
      </p:sp>
      <p:pic>
        <p:nvPicPr>
          <p:cNvPr id="590" name="Google Shape;590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295400"/>
            <a:ext cx="2146110" cy="2819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1" name="Google Shape;591;p79"/>
          <p:cNvGraphicFramePr/>
          <p:nvPr/>
        </p:nvGraphicFramePr>
        <p:xfrm>
          <a:off x="533400" y="3352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{B6686E5D-1B8D-486C-994B-37738C63DD2F}</a:tableStyleId>
              </a:tblPr>
              <a:tblGrid>
                <a:gridCol w="857250"/>
                <a:gridCol w="857250"/>
                <a:gridCol w="1643075"/>
                <a:gridCol w="2357450"/>
              </a:tblGrid>
              <a:tr h="75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Included or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not included circuit formed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2" name="Google Shape;592;p79"/>
          <p:cNvSpPr txBox="1"/>
          <p:nvPr/>
        </p:nvSpPr>
        <p:spPr>
          <a:xfrm>
            <a:off x="457200" y="1752600"/>
            <a:ext cx="495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vertices is 6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the number of edges to be considered is 5.</a:t>
            </a:r>
            <a:endParaRPr/>
          </a:p>
        </p:txBody>
      </p:sp>
      <p:pic>
        <p:nvPicPr>
          <p:cNvPr id="593" name="Google Shape;59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other spanning trees possible for the same graph are</a:t>
            </a:r>
            <a:endParaRPr/>
          </a:p>
        </p:txBody>
      </p:sp>
      <p:pic>
        <p:nvPicPr>
          <p:cNvPr id="599" name="Google Shape;599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1600200"/>
            <a:ext cx="25046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676400"/>
            <a:ext cx="2590800" cy="3115519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0"/>
          <p:cNvSpPr txBox="1"/>
          <p:nvPr/>
        </p:nvSpPr>
        <p:spPr>
          <a:xfrm>
            <a:off x="1219200" y="51054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spanning trees for the above problem.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minimum spanning weight is 27.(unique)</a:t>
            </a:r>
            <a:endParaRPr/>
          </a:p>
        </p:txBody>
      </p:sp>
      <p:pic>
        <p:nvPicPr>
          <p:cNvPr id="602" name="Google Shape;602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814776"/>
            <a:ext cx="6400800" cy="543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88" y="23813"/>
            <a:ext cx="6497637" cy="68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7344055" cy="390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4572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/>
          <p:nvPr/>
        </p:nvSpPr>
        <p:spPr>
          <a:xfrm>
            <a:off x="0" y="76200"/>
            <a:ext cx="9144000" cy="91440"/>
          </a:xfrm>
          <a:prstGeom prst="rect">
            <a:avLst/>
          </a:prstGeom>
          <a:solidFill>
            <a:srgbClr val="EED126"/>
          </a:solidFill>
          <a:ln cap="flat" cmpd="sng" w="9525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3"/>
          <p:cNvSpPr/>
          <p:nvPr/>
        </p:nvSpPr>
        <p:spPr>
          <a:xfrm>
            <a:off x="6172200" y="76200"/>
            <a:ext cx="2971800" cy="9144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622" name="Google Shape;62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76400"/>
            <a:ext cx="573405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457200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3" y="165100"/>
            <a:ext cx="8601075" cy="68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88" y="-165100"/>
            <a:ext cx="8582025" cy="70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55563"/>
            <a:ext cx="137160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