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4" d="100"/>
          <a:sy n="64" d="100"/>
        </p:scale>
        <p:origin x="-876"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F0E6A7-28C3-4FF2-9EEB-0098EB981446}" type="datetimeFigureOut">
              <a:rPr lang="en-US" smtClean="0"/>
              <a:pPr/>
              <a:t>8/11/2022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577D47-2C12-4897-AB79-20DB919F84A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10B766-B67D-491D-B39F-12FD586A5B2C}" type="datetimeFigureOut">
              <a:rPr lang="en-IN" smtClean="0"/>
              <a:pPr/>
              <a:t>11-08-2022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C1EDCD-9EAA-41DA-AD9C-E66604164FA7}" type="slidenum">
              <a:rPr lang="en-IN" smtClean="0"/>
              <a:pPr/>
              <a:t>‹#›</a:t>
            </a:fld>
            <a:endParaRPr lang="en-IN"/>
          </a:p>
        </p:txBody>
      </p:sp>
    </p:spTree>
    <p:extLst>
      <p:ext uri="{BB962C8B-B14F-4D97-AF65-F5344CB8AC3E}">
        <p14:creationId xmlns="" xmlns:p14="http://schemas.microsoft.com/office/powerpoint/2010/main" val="3545065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10B766-B67D-491D-B39F-12FD586A5B2C}" type="datetimeFigureOut">
              <a:rPr lang="en-IN" smtClean="0"/>
              <a:pPr/>
              <a:t>11-08-2022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C1EDCD-9EAA-41DA-AD9C-E66604164FA7}" type="slidenum">
              <a:rPr lang="en-IN" smtClean="0"/>
              <a:pPr/>
              <a:t>‹#›</a:t>
            </a:fld>
            <a:endParaRPr lang="en-IN"/>
          </a:p>
        </p:txBody>
      </p:sp>
    </p:spTree>
    <p:extLst>
      <p:ext uri="{BB962C8B-B14F-4D97-AF65-F5344CB8AC3E}">
        <p14:creationId xmlns="" xmlns:p14="http://schemas.microsoft.com/office/powerpoint/2010/main" val="659653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10B766-B67D-491D-B39F-12FD586A5B2C}" type="datetimeFigureOut">
              <a:rPr lang="en-IN" smtClean="0"/>
              <a:pPr/>
              <a:t>11-08-2022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C1EDCD-9EAA-41DA-AD9C-E66604164FA7}"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3609490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10B766-B67D-491D-B39F-12FD586A5B2C}" type="datetimeFigureOut">
              <a:rPr lang="en-IN" smtClean="0"/>
              <a:pPr/>
              <a:t>11-08-2022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C1EDCD-9EAA-41DA-AD9C-E66604164FA7}" type="slidenum">
              <a:rPr lang="en-IN" smtClean="0"/>
              <a:pPr/>
              <a:t>‹#›</a:t>
            </a:fld>
            <a:endParaRPr lang="en-IN"/>
          </a:p>
        </p:txBody>
      </p:sp>
    </p:spTree>
    <p:extLst>
      <p:ext uri="{BB962C8B-B14F-4D97-AF65-F5344CB8AC3E}">
        <p14:creationId xmlns="" xmlns:p14="http://schemas.microsoft.com/office/powerpoint/2010/main" val="2532131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10B766-B67D-491D-B39F-12FD586A5B2C}" type="datetimeFigureOut">
              <a:rPr lang="en-IN" smtClean="0"/>
              <a:pPr/>
              <a:t>11-08-2022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C1EDCD-9EAA-41DA-AD9C-E66604164FA7}"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3642470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10B766-B67D-491D-B39F-12FD586A5B2C}" type="datetimeFigureOut">
              <a:rPr lang="en-IN" smtClean="0"/>
              <a:pPr/>
              <a:t>11-08-2022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C1EDCD-9EAA-41DA-AD9C-E66604164FA7}" type="slidenum">
              <a:rPr lang="en-IN" smtClean="0"/>
              <a:pPr/>
              <a:t>‹#›</a:t>
            </a:fld>
            <a:endParaRPr lang="en-IN"/>
          </a:p>
        </p:txBody>
      </p:sp>
    </p:spTree>
    <p:extLst>
      <p:ext uri="{BB962C8B-B14F-4D97-AF65-F5344CB8AC3E}">
        <p14:creationId xmlns="" xmlns:p14="http://schemas.microsoft.com/office/powerpoint/2010/main" val="3757633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10B766-B67D-491D-B39F-12FD586A5B2C}" type="datetimeFigureOut">
              <a:rPr lang="en-IN" smtClean="0"/>
              <a:pPr/>
              <a:t>11-08-2022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C1EDCD-9EAA-41DA-AD9C-E66604164FA7}" type="slidenum">
              <a:rPr lang="en-IN" smtClean="0"/>
              <a:pPr/>
              <a:t>‹#›</a:t>
            </a:fld>
            <a:endParaRPr lang="en-IN"/>
          </a:p>
        </p:txBody>
      </p:sp>
    </p:spTree>
    <p:extLst>
      <p:ext uri="{BB962C8B-B14F-4D97-AF65-F5344CB8AC3E}">
        <p14:creationId xmlns="" xmlns:p14="http://schemas.microsoft.com/office/powerpoint/2010/main" val="3185478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10B766-B67D-491D-B39F-12FD586A5B2C}" type="datetimeFigureOut">
              <a:rPr lang="en-IN" smtClean="0"/>
              <a:pPr/>
              <a:t>11-08-2022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C1EDCD-9EAA-41DA-AD9C-E66604164FA7}" type="slidenum">
              <a:rPr lang="en-IN" smtClean="0"/>
              <a:pPr/>
              <a:t>‹#›</a:t>
            </a:fld>
            <a:endParaRPr lang="en-IN"/>
          </a:p>
        </p:txBody>
      </p:sp>
    </p:spTree>
    <p:extLst>
      <p:ext uri="{BB962C8B-B14F-4D97-AF65-F5344CB8AC3E}">
        <p14:creationId xmlns="" xmlns:p14="http://schemas.microsoft.com/office/powerpoint/2010/main" val="2107094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10B766-B67D-491D-B39F-12FD586A5B2C}" type="datetimeFigureOut">
              <a:rPr lang="en-IN" smtClean="0"/>
              <a:pPr/>
              <a:t>11-08-2022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C1EDCD-9EAA-41DA-AD9C-E66604164FA7}" type="slidenum">
              <a:rPr lang="en-IN" smtClean="0"/>
              <a:pPr/>
              <a:t>‹#›</a:t>
            </a:fld>
            <a:endParaRPr lang="en-IN"/>
          </a:p>
        </p:txBody>
      </p:sp>
    </p:spTree>
    <p:extLst>
      <p:ext uri="{BB962C8B-B14F-4D97-AF65-F5344CB8AC3E}">
        <p14:creationId xmlns="" xmlns:p14="http://schemas.microsoft.com/office/powerpoint/2010/main" val="4109527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10B766-B67D-491D-B39F-12FD586A5B2C}" type="datetimeFigureOut">
              <a:rPr lang="en-IN" smtClean="0"/>
              <a:pPr/>
              <a:t>11-08-2022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C1EDCD-9EAA-41DA-AD9C-E66604164FA7}" type="slidenum">
              <a:rPr lang="en-IN" smtClean="0"/>
              <a:pPr/>
              <a:t>‹#›</a:t>
            </a:fld>
            <a:endParaRPr lang="en-IN"/>
          </a:p>
        </p:txBody>
      </p:sp>
    </p:spTree>
    <p:extLst>
      <p:ext uri="{BB962C8B-B14F-4D97-AF65-F5344CB8AC3E}">
        <p14:creationId xmlns="" xmlns:p14="http://schemas.microsoft.com/office/powerpoint/2010/main" val="1317257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810B766-B67D-491D-B39F-12FD586A5B2C}" type="datetimeFigureOut">
              <a:rPr lang="en-IN" smtClean="0"/>
              <a:pPr/>
              <a:t>11-08-2022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C1EDCD-9EAA-41DA-AD9C-E66604164FA7}" type="slidenum">
              <a:rPr lang="en-IN" smtClean="0"/>
              <a:pPr/>
              <a:t>‹#›</a:t>
            </a:fld>
            <a:endParaRPr lang="en-IN"/>
          </a:p>
        </p:txBody>
      </p:sp>
    </p:spTree>
    <p:extLst>
      <p:ext uri="{BB962C8B-B14F-4D97-AF65-F5344CB8AC3E}">
        <p14:creationId xmlns="" xmlns:p14="http://schemas.microsoft.com/office/powerpoint/2010/main" val="1830922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810B766-B67D-491D-B39F-12FD586A5B2C}" type="datetimeFigureOut">
              <a:rPr lang="en-IN" smtClean="0"/>
              <a:pPr/>
              <a:t>11-08-2022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C1EDCD-9EAA-41DA-AD9C-E66604164FA7}" type="slidenum">
              <a:rPr lang="en-IN" smtClean="0"/>
              <a:pPr/>
              <a:t>‹#›</a:t>
            </a:fld>
            <a:endParaRPr lang="en-IN"/>
          </a:p>
        </p:txBody>
      </p:sp>
    </p:spTree>
    <p:extLst>
      <p:ext uri="{BB962C8B-B14F-4D97-AF65-F5344CB8AC3E}">
        <p14:creationId xmlns="" xmlns:p14="http://schemas.microsoft.com/office/powerpoint/2010/main" val="2840469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10B766-B67D-491D-B39F-12FD586A5B2C}" type="datetimeFigureOut">
              <a:rPr lang="en-IN" smtClean="0"/>
              <a:pPr/>
              <a:t>11-08-2022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C1EDCD-9EAA-41DA-AD9C-E66604164FA7}" type="slidenum">
              <a:rPr lang="en-IN" smtClean="0"/>
              <a:pPr/>
              <a:t>‹#›</a:t>
            </a:fld>
            <a:endParaRPr lang="en-IN"/>
          </a:p>
        </p:txBody>
      </p:sp>
    </p:spTree>
    <p:extLst>
      <p:ext uri="{BB962C8B-B14F-4D97-AF65-F5344CB8AC3E}">
        <p14:creationId xmlns="" xmlns:p14="http://schemas.microsoft.com/office/powerpoint/2010/main" val="2566071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10B766-B67D-491D-B39F-12FD586A5B2C}" type="datetimeFigureOut">
              <a:rPr lang="en-IN" smtClean="0"/>
              <a:pPr/>
              <a:t>11-08-2022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C1EDCD-9EAA-41DA-AD9C-E66604164FA7}" type="slidenum">
              <a:rPr lang="en-IN" smtClean="0"/>
              <a:pPr/>
              <a:t>‹#›</a:t>
            </a:fld>
            <a:endParaRPr lang="en-IN"/>
          </a:p>
        </p:txBody>
      </p:sp>
    </p:spTree>
    <p:extLst>
      <p:ext uri="{BB962C8B-B14F-4D97-AF65-F5344CB8AC3E}">
        <p14:creationId xmlns="" xmlns:p14="http://schemas.microsoft.com/office/powerpoint/2010/main" val="883793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10B766-B67D-491D-B39F-12FD586A5B2C}" type="datetimeFigureOut">
              <a:rPr lang="en-IN" smtClean="0"/>
              <a:pPr/>
              <a:t>11-08-2022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C1EDCD-9EAA-41DA-AD9C-E66604164FA7}" type="slidenum">
              <a:rPr lang="en-IN" smtClean="0"/>
              <a:pPr/>
              <a:t>‹#›</a:t>
            </a:fld>
            <a:endParaRPr lang="en-IN"/>
          </a:p>
        </p:txBody>
      </p:sp>
    </p:spTree>
    <p:extLst>
      <p:ext uri="{BB962C8B-B14F-4D97-AF65-F5344CB8AC3E}">
        <p14:creationId xmlns="" xmlns:p14="http://schemas.microsoft.com/office/powerpoint/2010/main" val="383690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10B766-B67D-491D-B39F-12FD586A5B2C}" type="datetimeFigureOut">
              <a:rPr lang="en-IN" smtClean="0"/>
              <a:pPr/>
              <a:t>11-08-2022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C1EDCD-9EAA-41DA-AD9C-E66604164FA7}" type="slidenum">
              <a:rPr lang="en-IN" smtClean="0"/>
              <a:pPr/>
              <a:t>‹#›</a:t>
            </a:fld>
            <a:endParaRPr lang="en-IN"/>
          </a:p>
        </p:txBody>
      </p:sp>
    </p:spTree>
    <p:extLst>
      <p:ext uri="{BB962C8B-B14F-4D97-AF65-F5344CB8AC3E}">
        <p14:creationId xmlns="" xmlns:p14="http://schemas.microsoft.com/office/powerpoint/2010/main" val="3917399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810B766-B67D-491D-B39F-12FD586A5B2C}" type="datetimeFigureOut">
              <a:rPr lang="en-IN" smtClean="0"/>
              <a:pPr/>
              <a:t>11-08-2022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0C1EDCD-9EAA-41DA-AD9C-E66604164FA7}" type="slidenum">
              <a:rPr lang="en-IN" smtClean="0"/>
              <a:pPr/>
              <a:t>‹#›</a:t>
            </a:fld>
            <a:endParaRPr lang="en-IN"/>
          </a:p>
        </p:txBody>
      </p:sp>
    </p:spTree>
    <p:extLst>
      <p:ext uri="{BB962C8B-B14F-4D97-AF65-F5344CB8AC3E}">
        <p14:creationId xmlns="" xmlns:p14="http://schemas.microsoft.com/office/powerpoint/2010/main" val="175023414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1987" y="1119115"/>
            <a:ext cx="9294126" cy="1323833"/>
          </a:xfrm>
        </p:spPr>
        <p:txBody>
          <a:bodyPr/>
          <a:lstStyle/>
          <a:p>
            <a:pPr algn="ctr"/>
            <a:r>
              <a:rPr lang="en-US" sz="4000" dirty="0" smtClean="0"/>
              <a:t>18CSE453T Network Routing Algorithms</a:t>
            </a:r>
            <a:endParaRPr lang="en-IN" sz="4000" dirty="0">
              <a:solidFill>
                <a:srgbClr val="FF0000"/>
              </a:solidFill>
            </a:endParaRPr>
          </a:p>
        </p:txBody>
      </p:sp>
      <p:sp>
        <p:nvSpPr>
          <p:cNvPr id="3" name="Subtitle 2"/>
          <p:cNvSpPr>
            <a:spLocks noGrp="1"/>
          </p:cNvSpPr>
          <p:nvPr>
            <p:ph type="subTitle" idx="1"/>
          </p:nvPr>
        </p:nvSpPr>
        <p:spPr>
          <a:xfrm>
            <a:off x="2846033" y="3298327"/>
            <a:ext cx="7766936" cy="1096899"/>
          </a:xfrm>
        </p:spPr>
        <p:txBody>
          <a:bodyPr>
            <a:normAutofit/>
          </a:bodyPr>
          <a:lstStyle/>
          <a:p>
            <a:pPr algn="r"/>
            <a:r>
              <a:rPr lang="en-IN" sz="2400" b="1" dirty="0">
                <a:solidFill>
                  <a:schemeClr val="accent2">
                    <a:lumMod val="75000"/>
                  </a:schemeClr>
                </a:solidFill>
              </a:rPr>
              <a:t>PRESENTED BY</a:t>
            </a:r>
            <a:r>
              <a:rPr lang="en-IN" sz="2400" b="1" dirty="0" smtClean="0">
                <a:solidFill>
                  <a:schemeClr val="accent2">
                    <a:lumMod val="75000"/>
                  </a:schemeClr>
                </a:solidFill>
              </a:rPr>
              <a:t>:</a:t>
            </a:r>
          </a:p>
          <a:p>
            <a:pPr algn="r"/>
            <a:r>
              <a:rPr lang="en-IN" sz="2400" b="1" dirty="0" smtClean="0">
                <a:solidFill>
                  <a:schemeClr val="accent2">
                    <a:lumMod val="75000"/>
                  </a:schemeClr>
                </a:solidFill>
              </a:rPr>
              <a:t>Dr.S.Gnanavel M.E MISTE,MIANG,PhD.,</a:t>
            </a:r>
          </a:p>
        </p:txBody>
      </p:sp>
    </p:spTree>
    <p:extLst>
      <p:ext uri="{BB962C8B-B14F-4D97-AF65-F5344CB8AC3E}">
        <p14:creationId xmlns="" xmlns:p14="http://schemas.microsoft.com/office/powerpoint/2010/main" val="32638341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Switches</a:t>
            </a:r>
          </a:p>
        </p:txBody>
      </p:sp>
      <p:sp>
        <p:nvSpPr>
          <p:cNvPr id="3" name="Content Placeholder 2"/>
          <p:cNvSpPr>
            <a:spLocks noGrp="1"/>
          </p:cNvSpPr>
          <p:nvPr>
            <p:ph idx="1"/>
          </p:nvPr>
        </p:nvSpPr>
        <p:spPr>
          <a:xfrm>
            <a:off x="512441" y="1635934"/>
            <a:ext cx="9126233" cy="4060328"/>
          </a:xfrm>
        </p:spPr>
        <p:txBody>
          <a:bodyPr>
            <a:normAutofit/>
          </a:bodyPr>
          <a:lstStyle/>
          <a:p>
            <a:r>
              <a:rPr lang="en-IN" dirty="0"/>
              <a:t>A switch is a device that is used at the Access or OSI Layer 2; a switch can be used to connect multiple hosts (PCs) to the network.</a:t>
            </a:r>
          </a:p>
          <a:p>
            <a:r>
              <a:rPr lang="en-IN" dirty="0"/>
              <a:t>Unlike a hub, a switch forwards a message to a specific host. </a:t>
            </a:r>
          </a:p>
          <a:p>
            <a:r>
              <a:rPr lang="en-IN" dirty="0"/>
              <a:t>When any host on the network or a switch sends a message to another host on the same network or same switch, the switch receives and decodes the frames to read the physical (MAC) address portion of the message.</a:t>
            </a:r>
          </a:p>
          <a:p>
            <a:endParaRPr lang="en-IN" dirty="0"/>
          </a:p>
        </p:txBody>
      </p:sp>
    </p:spTree>
    <p:extLst>
      <p:ext uri="{BB962C8B-B14F-4D97-AF65-F5344CB8AC3E}">
        <p14:creationId xmlns:p14="http://schemas.microsoft.com/office/powerpoint/2010/main" xmlns="" val="2159951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9758"/>
            <a:ext cx="8596668" cy="1320800"/>
          </a:xfrm>
        </p:spPr>
        <p:txBody>
          <a:bodyPr/>
          <a:lstStyle/>
          <a:p>
            <a:r>
              <a:rPr lang="en-IN" dirty="0"/>
              <a:t>Routers vs Switches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3971511293"/>
              </p:ext>
            </p:extLst>
          </p:nvPr>
        </p:nvGraphicFramePr>
        <p:xfrm>
          <a:off x="523406" y="1345915"/>
          <a:ext cx="10162311" cy="4705125"/>
        </p:xfrm>
        <a:graphic>
          <a:graphicData uri="http://schemas.openxmlformats.org/drawingml/2006/table">
            <a:tbl>
              <a:tblPr/>
              <a:tblGrid>
                <a:gridCol w="905705">
                  <a:extLst>
                    <a:ext uri="{9D8B030D-6E8A-4147-A177-3AD203B41FA5}">
                      <a16:colId xmlns:a16="http://schemas.microsoft.com/office/drawing/2014/main" xmlns="" val="1220768393"/>
                    </a:ext>
                  </a:extLst>
                </a:gridCol>
                <a:gridCol w="1489040">
                  <a:extLst>
                    <a:ext uri="{9D8B030D-6E8A-4147-A177-3AD203B41FA5}">
                      <a16:colId xmlns:a16="http://schemas.microsoft.com/office/drawing/2014/main" xmlns="" val="2905008385"/>
                    </a:ext>
                  </a:extLst>
                </a:gridCol>
                <a:gridCol w="3883783">
                  <a:extLst>
                    <a:ext uri="{9D8B030D-6E8A-4147-A177-3AD203B41FA5}">
                      <a16:colId xmlns:a16="http://schemas.microsoft.com/office/drawing/2014/main" xmlns="" val="2339772202"/>
                    </a:ext>
                  </a:extLst>
                </a:gridCol>
                <a:gridCol w="3883783">
                  <a:extLst>
                    <a:ext uri="{9D8B030D-6E8A-4147-A177-3AD203B41FA5}">
                      <a16:colId xmlns:a16="http://schemas.microsoft.com/office/drawing/2014/main" xmlns="" val="2527347291"/>
                    </a:ext>
                  </a:extLst>
                </a:gridCol>
              </a:tblGrid>
              <a:tr h="389034">
                <a:tc>
                  <a:txBody>
                    <a:bodyPr/>
                    <a:lstStyle/>
                    <a:p>
                      <a:pPr fontAlgn="t"/>
                      <a:r>
                        <a:rPr lang="en-IN" sz="1600" b="1" dirty="0">
                          <a:effectLst/>
                        </a:rPr>
                        <a:t>S. No.</a:t>
                      </a:r>
                    </a:p>
                  </a:txBody>
                  <a:tcPr marL="40290" marR="40290" marT="40290" marB="40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b="1">
                          <a:effectLst/>
                        </a:rPr>
                        <a:t>Key</a:t>
                      </a:r>
                    </a:p>
                  </a:txBody>
                  <a:tcPr marL="40290" marR="40290" marT="40290" marB="40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b="1">
                          <a:effectLst/>
                        </a:rPr>
                        <a:t>Router</a:t>
                      </a:r>
                    </a:p>
                  </a:txBody>
                  <a:tcPr marL="40290" marR="40290" marT="40290" marB="40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b="1" dirty="0">
                          <a:effectLst/>
                        </a:rPr>
                        <a:t>Switch</a:t>
                      </a:r>
                    </a:p>
                  </a:txBody>
                  <a:tcPr marL="40290" marR="40290" marT="40290" marB="40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1031399020"/>
                  </a:ext>
                </a:extLst>
              </a:tr>
              <a:tr h="542878">
                <a:tc>
                  <a:txBody>
                    <a:bodyPr/>
                    <a:lstStyle/>
                    <a:p>
                      <a:pPr algn="l" fontAlgn="ctr"/>
                      <a:r>
                        <a:rPr lang="en-IN" sz="1600">
                          <a:effectLst/>
                        </a:rPr>
                        <a:t>1</a:t>
                      </a:r>
                    </a:p>
                  </a:txBody>
                  <a:tcPr marL="40290" marR="4029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600" dirty="0">
                          <a:effectLst/>
                        </a:rPr>
                        <a:t>Objective</a:t>
                      </a:r>
                    </a:p>
                  </a:txBody>
                  <a:tcPr marL="40290" marR="40290" marT="40290" marB="40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600" dirty="0">
                          <a:effectLst/>
                        </a:rPr>
                        <a:t>Router main objective is to connect various networks.</a:t>
                      </a:r>
                    </a:p>
                  </a:txBody>
                  <a:tcPr marL="40290" marR="40290" marT="40290" marB="40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600" dirty="0">
                          <a:effectLst/>
                        </a:rPr>
                        <a:t>Switch main objective is to connect various devices in a network.</a:t>
                      </a:r>
                    </a:p>
                  </a:txBody>
                  <a:tcPr marL="40290" marR="40290" marT="40290" marB="40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834364100"/>
                  </a:ext>
                </a:extLst>
              </a:tr>
              <a:tr h="389034">
                <a:tc>
                  <a:txBody>
                    <a:bodyPr/>
                    <a:lstStyle/>
                    <a:p>
                      <a:pPr algn="l" fontAlgn="ctr"/>
                      <a:r>
                        <a:rPr lang="en-IN" sz="1600">
                          <a:effectLst/>
                        </a:rPr>
                        <a:t>2</a:t>
                      </a:r>
                    </a:p>
                  </a:txBody>
                  <a:tcPr marL="40290" marR="4029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600">
                          <a:effectLst/>
                        </a:rPr>
                        <a:t>Layer</a:t>
                      </a:r>
                    </a:p>
                  </a:txBody>
                  <a:tcPr marL="40290" marR="40290" marT="40290" marB="40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600" dirty="0">
                          <a:effectLst/>
                        </a:rPr>
                        <a:t>Router works in Network Layer.</a:t>
                      </a:r>
                    </a:p>
                  </a:txBody>
                  <a:tcPr marL="40290" marR="40290" marT="40290" marB="40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600">
                          <a:effectLst/>
                        </a:rPr>
                        <a:t>Switch works in Data Link Layer.</a:t>
                      </a:r>
                    </a:p>
                  </a:txBody>
                  <a:tcPr marL="40290" marR="40290" marT="40290" marB="40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923721691"/>
                  </a:ext>
                </a:extLst>
              </a:tr>
              <a:tr h="389034">
                <a:tc>
                  <a:txBody>
                    <a:bodyPr/>
                    <a:lstStyle/>
                    <a:p>
                      <a:pPr algn="l" fontAlgn="ctr"/>
                      <a:r>
                        <a:rPr lang="en-IN" sz="1600">
                          <a:effectLst/>
                        </a:rPr>
                        <a:t>3</a:t>
                      </a:r>
                    </a:p>
                  </a:txBody>
                  <a:tcPr marL="40290" marR="4029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600" dirty="0">
                          <a:effectLst/>
                        </a:rPr>
                        <a:t>Usage</a:t>
                      </a:r>
                    </a:p>
                  </a:txBody>
                  <a:tcPr marL="40290" marR="40290" marT="40290" marB="40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600">
                          <a:effectLst/>
                        </a:rPr>
                        <a:t>Router is used in LAN and MAN.</a:t>
                      </a:r>
                    </a:p>
                  </a:txBody>
                  <a:tcPr marL="40290" marR="40290" marT="40290" marB="40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600">
                          <a:effectLst/>
                        </a:rPr>
                        <a:t>Switch is used only in LAN.</a:t>
                      </a:r>
                    </a:p>
                  </a:txBody>
                  <a:tcPr marL="40290" marR="40290" marT="40290" marB="40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923647623"/>
                  </a:ext>
                </a:extLst>
              </a:tr>
              <a:tr h="542878">
                <a:tc>
                  <a:txBody>
                    <a:bodyPr/>
                    <a:lstStyle/>
                    <a:p>
                      <a:pPr algn="l" fontAlgn="ctr"/>
                      <a:r>
                        <a:rPr lang="en-IN" sz="1600">
                          <a:effectLst/>
                        </a:rPr>
                        <a:t>4</a:t>
                      </a:r>
                    </a:p>
                  </a:txBody>
                  <a:tcPr marL="40290" marR="4029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600">
                          <a:effectLst/>
                        </a:rPr>
                        <a:t>Data Format</a:t>
                      </a:r>
                    </a:p>
                  </a:txBody>
                  <a:tcPr marL="40290" marR="40290" marT="40290" marB="40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600" dirty="0">
                          <a:effectLst/>
                        </a:rPr>
                        <a:t>Router sends data in form of packets.</a:t>
                      </a:r>
                    </a:p>
                  </a:txBody>
                  <a:tcPr marL="40290" marR="40290" marT="40290" marB="40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600">
                          <a:effectLst/>
                        </a:rPr>
                        <a:t>Switch sends data in form of packets and frames.</a:t>
                      </a:r>
                    </a:p>
                  </a:txBody>
                  <a:tcPr marL="40290" marR="40290" marT="40290" marB="40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4192078843"/>
                  </a:ext>
                </a:extLst>
              </a:tr>
              <a:tr h="696723">
                <a:tc>
                  <a:txBody>
                    <a:bodyPr/>
                    <a:lstStyle/>
                    <a:p>
                      <a:pPr algn="l" fontAlgn="ctr"/>
                      <a:r>
                        <a:rPr lang="en-IN" sz="1600">
                          <a:effectLst/>
                        </a:rPr>
                        <a:t>5</a:t>
                      </a:r>
                    </a:p>
                  </a:txBody>
                  <a:tcPr marL="40290" marR="4029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600" dirty="0">
                          <a:effectLst/>
                        </a:rPr>
                        <a:t>Mode of Transmission</a:t>
                      </a:r>
                    </a:p>
                  </a:txBody>
                  <a:tcPr marL="40290" marR="40290" marT="40290" marB="40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600">
                          <a:effectLst/>
                        </a:rPr>
                        <a:t>Router follows duplex mode of transmission.</a:t>
                      </a:r>
                    </a:p>
                  </a:txBody>
                  <a:tcPr marL="40290" marR="40290" marT="40290" marB="40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600" dirty="0">
                          <a:effectLst/>
                        </a:rPr>
                        <a:t>Switch also follows duplex mode of transmission.</a:t>
                      </a:r>
                    </a:p>
                  </a:txBody>
                  <a:tcPr marL="40290" marR="40290" marT="40290" marB="40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742092815"/>
                  </a:ext>
                </a:extLst>
              </a:tr>
              <a:tr h="542878">
                <a:tc>
                  <a:txBody>
                    <a:bodyPr/>
                    <a:lstStyle/>
                    <a:p>
                      <a:pPr algn="l" fontAlgn="ctr"/>
                      <a:r>
                        <a:rPr lang="en-IN" sz="1600">
                          <a:effectLst/>
                        </a:rPr>
                        <a:t>6</a:t>
                      </a:r>
                    </a:p>
                  </a:txBody>
                  <a:tcPr marL="40290" marR="4029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600">
                          <a:effectLst/>
                        </a:rPr>
                        <a:t>Collision</a:t>
                      </a:r>
                    </a:p>
                  </a:txBody>
                  <a:tcPr marL="40290" marR="40290" marT="40290" marB="40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600">
                          <a:effectLst/>
                        </a:rPr>
                        <a:t>Less collision in case of Router.</a:t>
                      </a:r>
                    </a:p>
                  </a:txBody>
                  <a:tcPr marL="40290" marR="40290" marT="40290" marB="40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600">
                          <a:effectLst/>
                        </a:rPr>
                        <a:t>In full duplex mode, no collision happens in switch too.</a:t>
                      </a:r>
                    </a:p>
                  </a:txBody>
                  <a:tcPr marL="40290" marR="40290" marT="40290" marB="40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933572532"/>
                  </a:ext>
                </a:extLst>
              </a:tr>
              <a:tr h="542878">
                <a:tc>
                  <a:txBody>
                    <a:bodyPr/>
                    <a:lstStyle/>
                    <a:p>
                      <a:pPr algn="l" fontAlgn="ctr"/>
                      <a:r>
                        <a:rPr lang="en-IN" sz="1600">
                          <a:effectLst/>
                        </a:rPr>
                        <a:t>7</a:t>
                      </a:r>
                    </a:p>
                  </a:txBody>
                  <a:tcPr marL="40290" marR="4029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600">
                          <a:effectLst/>
                        </a:rPr>
                        <a:t>NAT Compatability</a:t>
                      </a:r>
                    </a:p>
                  </a:txBody>
                  <a:tcPr marL="40290" marR="40290" marT="40290" marB="40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600">
                          <a:effectLst/>
                        </a:rPr>
                        <a:t>Compatible with NAT.</a:t>
                      </a:r>
                    </a:p>
                  </a:txBody>
                  <a:tcPr marL="40290" marR="40290" marT="40290" marB="40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600">
                          <a:effectLst/>
                        </a:rPr>
                        <a:t>Not compatible with NAT.</a:t>
                      </a:r>
                    </a:p>
                  </a:txBody>
                  <a:tcPr marL="40290" marR="40290" marT="40290" marB="40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539525502"/>
                  </a:ext>
                </a:extLst>
              </a:tr>
              <a:tr h="542878">
                <a:tc>
                  <a:txBody>
                    <a:bodyPr/>
                    <a:lstStyle/>
                    <a:p>
                      <a:pPr algn="l" fontAlgn="ctr"/>
                      <a:r>
                        <a:rPr lang="en-IN" sz="1600">
                          <a:effectLst/>
                        </a:rPr>
                        <a:t>8</a:t>
                      </a:r>
                    </a:p>
                  </a:txBody>
                  <a:tcPr marL="40290" marR="4029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600">
                          <a:effectLst/>
                        </a:rPr>
                        <a:t>Type</a:t>
                      </a:r>
                    </a:p>
                  </a:txBody>
                  <a:tcPr marL="40290" marR="40290" marT="40290" marB="40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600">
                          <a:effectLst/>
                        </a:rPr>
                        <a:t>Routing type is Adaptive and Non-adaptive routing.</a:t>
                      </a:r>
                    </a:p>
                  </a:txBody>
                  <a:tcPr marL="40290" marR="40290" marT="40290" marB="40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600" dirty="0">
                          <a:effectLst/>
                        </a:rPr>
                        <a:t>Switching type is Circuit, Packet and Message switching.</a:t>
                      </a:r>
                    </a:p>
                  </a:txBody>
                  <a:tcPr marL="40290" marR="40290" marT="40290" marB="402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959120330"/>
                  </a:ext>
                </a:extLst>
              </a:tr>
            </a:tbl>
          </a:graphicData>
        </a:graphic>
      </p:graphicFrame>
    </p:spTree>
    <p:extLst>
      <p:ext uri="{BB962C8B-B14F-4D97-AF65-F5344CB8AC3E}">
        <p14:creationId xmlns:p14="http://schemas.microsoft.com/office/powerpoint/2010/main" xmlns="" val="1461273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7BFCED-4CD8-44B2-A22C-0FD68828273C}"/>
              </a:ext>
            </a:extLst>
          </p:cNvPr>
          <p:cNvSpPr>
            <a:spLocks noGrp="1"/>
          </p:cNvSpPr>
          <p:nvPr>
            <p:ph type="ctrTitle"/>
          </p:nvPr>
        </p:nvSpPr>
        <p:spPr>
          <a:xfrm>
            <a:off x="-184879" y="1062403"/>
            <a:ext cx="9448799" cy="2306637"/>
          </a:xfrm>
        </p:spPr>
        <p:txBody>
          <a:bodyPr>
            <a:normAutofit/>
          </a:bodyPr>
          <a:lstStyle/>
          <a:p>
            <a:r>
              <a:rPr lang="en-US" dirty="0"/>
              <a:t>IP ADDRESSING  </a:t>
            </a:r>
          </a:p>
        </p:txBody>
      </p:sp>
    </p:spTree>
    <p:extLst>
      <p:ext uri="{BB962C8B-B14F-4D97-AF65-F5344CB8AC3E}">
        <p14:creationId xmlns:p14="http://schemas.microsoft.com/office/powerpoint/2010/main" xmlns="" val="3726164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668411B-CD0C-4297-B03D-3E9276780E63}"/>
              </a:ext>
            </a:extLst>
          </p:cNvPr>
          <p:cNvSpPr>
            <a:spLocks noGrp="1"/>
          </p:cNvSpPr>
          <p:nvPr>
            <p:ph idx="1"/>
          </p:nvPr>
        </p:nvSpPr>
        <p:spPr>
          <a:xfrm>
            <a:off x="3396337" y="1516752"/>
            <a:ext cx="3649040" cy="3025267"/>
          </a:xfrm>
        </p:spPr>
        <p:txBody>
          <a:bodyPr/>
          <a:lstStyle/>
          <a:p>
            <a:r>
              <a:rPr lang="en-US" dirty="0"/>
              <a:t>MAC Address</a:t>
            </a:r>
          </a:p>
          <a:p>
            <a:r>
              <a:rPr lang="en-US" dirty="0"/>
              <a:t>IP Address</a:t>
            </a:r>
          </a:p>
          <a:p>
            <a:r>
              <a:rPr lang="en-US" dirty="0"/>
              <a:t>Port Address</a:t>
            </a:r>
          </a:p>
        </p:txBody>
      </p:sp>
    </p:spTree>
    <p:extLst>
      <p:ext uri="{BB962C8B-B14F-4D97-AF65-F5344CB8AC3E}">
        <p14:creationId xmlns:p14="http://schemas.microsoft.com/office/powerpoint/2010/main" xmlns="" val="8725038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A87F9BF-762A-4F55-82AC-FF56107F2BF3}"/>
              </a:ext>
            </a:extLst>
          </p:cNvPr>
          <p:cNvSpPr>
            <a:spLocks noGrp="1"/>
          </p:cNvSpPr>
          <p:nvPr>
            <p:ph idx="1"/>
          </p:nvPr>
        </p:nvSpPr>
        <p:spPr>
          <a:xfrm>
            <a:off x="692425" y="2658786"/>
            <a:ext cx="2832653" cy="548240"/>
          </a:xfrm>
        </p:spPr>
        <p:txBody>
          <a:bodyPr/>
          <a:lstStyle/>
          <a:p>
            <a:pPr marL="0" indent="0">
              <a:buNone/>
            </a:pPr>
            <a:r>
              <a:rPr lang="en-US" dirty="0"/>
              <a:t>MAC Address</a:t>
            </a:r>
          </a:p>
        </p:txBody>
      </p:sp>
      <p:sp>
        <p:nvSpPr>
          <p:cNvPr id="5" name="Content Placeholder 2">
            <a:extLst>
              <a:ext uri="{FF2B5EF4-FFF2-40B4-BE49-F238E27FC236}">
                <a16:creationId xmlns:a16="http://schemas.microsoft.com/office/drawing/2014/main" xmlns="" id="{AD0FD10C-3749-41CB-BA96-00A00C16EE28}"/>
              </a:ext>
            </a:extLst>
          </p:cNvPr>
          <p:cNvSpPr txBox="1">
            <a:spLocks/>
          </p:cNvSpPr>
          <p:nvPr/>
        </p:nvSpPr>
        <p:spPr>
          <a:xfrm>
            <a:off x="3428999" y="1061898"/>
            <a:ext cx="1699592" cy="5482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48 bits</a:t>
            </a:r>
          </a:p>
        </p:txBody>
      </p:sp>
      <p:cxnSp>
        <p:nvCxnSpPr>
          <p:cNvPr id="9" name="Straight Arrow Connector 8">
            <a:extLst>
              <a:ext uri="{FF2B5EF4-FFF2-40B4-BE49-F238E27FC236}">
                <a16:creationId xmlns:a16="http://schemas.microsoft.com/office/drawing/2014/main" xmlns="" id="{66D107E2-78A8-4E66-8F48-395E20ED0EBF}"/>
              </a:ext>
            </a:extLst>
          </p:cNvPr>
          <p:cNvCxnSpPr>
            <a:cxnSpLocks/>
          </p:cNvCxnSpPr>
          <p:nvPr/>
        </p:nvCxnSpPr>
        <p:spPr>
          <a:xfrm>
            <a:off x="3829878" y="1949042"/>
            <a:ext cx="7063409" cy="0"/>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6" name="Table 6">
            <a:extLst>
              <a:ext uri="{FF2B5EF4-FFF2-40B4-BE49-F238E27FC236}">
                <a16:creationId xmlns:a16="http://schemas.microsoft.com/office/drawing/2014/main" xmlns="" id="{B280681E-1984-4CB8-840A-3CC0022ADCA2}"/>
              </a:ext>
            </a:extLst>
          </p:cNvPr>
          <p:cNvGraphicFramePr>
            <a:graphicFrameLocks noGrp="1"/>
          </p:cNvGraphicFramePr>
          <p:nvPr/>
        </p:nvGraphicFramePr>
        <p:xfrm>
          <a:off x="3428999" y="2190658"/>
          <a:ext cx="8128001" cy="37084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xmlns="" val="3000715877"/>
                    </a:ext>
                  </a:extLst>
                </a:gridCol>
                <a:gridCol w="1161143">
                  <a:extLst>
                    <a:ext uri="{9D8B030D-6E8A-4147-A177-3AD203B41FA5}">
                      <a16:colId xmlns:a16="http://schemas.microsoft.com/office/drawing/2014/main" xmlns="" val="2463379496"/>
                    </a:ext>
                  </a:extLst>
                </a:gridCol>
                <a:gridCol w="1161143">
                  <a:extLst>
                    <a:ext uri="{9D8B030D-6E8A-4147-A177-3AD203B41FA5}">
                      <a16:colId xmlns:a16="http://schemas.microsoft.com/office/drawing/2014/main" xmlns="" val="123434774"/>
                    </a:ext>
                  </a:extLst>
                </a:gridCol>
                <a:gridCol w="1161143">
                  <a:extLst>
                    <a:ext uri="{9D8B030D-6E8A-4147-A177-3AD203B41FA5}">
                      <a16:colId xmlns:a16="http://schemas.microsoft.com/office/drawing/2014/main" xmlns="" val="52040091"/>
                    </a:ext>
                  </a:extLst>
                </a:gridCol>
                <a:gridCol w="1161143">
                  <a:extLst>
                    <a:ext uri="{9D8B030D-6E8A-4147-A177-3AD203B41FA5}">
                      <a16:colId xmlns:a16="http://schemas.microsoft.com/office/drawing/2014/main" xmlns="" val="621943114"/>
                    </a:ext>
                  </a:extLst>
                </a:gridCol>
                <a:gridCol w="1161143">
                  <a:extLst>
                    <a:ext uri="{9D8B030D-6E8A-4147-A177-3AD203B41FA5}">
                      <a16:colId xmlns:a16="http://schemas.microsoft.com/office/drawing/2014/main" xmlns="" val="3783196605"/>
                    </a:ext>
                  </a:extLst>
                </a:gridCol>
                <a:gridCol w="1161143">
                  <a:extLst>
                    <a:ext uri="{9D8B030D-6E8A-4147-A177-3AD203B41FA5}">
                      <a16:colId xmlns:a16="http://schemas.microsoft.com/office/drawing/2014/main" xmlns="" val="3648534400"/>
                    </a:ext>
                  </a:extLst>
                </a:gridCol>
              </a:tblGrid>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255242850"/>
                  </a:ext>
                </a:extLst>
              </a:tr>
            </a:tbl>
          </a:graphicData>
        </a:graphic>
      </p:graphicFrame>
      <p:sp>
        <p:nvSpPr>
          <p:cNvPr id="12" name="TextBox 11">
            <a:extLst>
              <a:ext uri="{FF2B5EF4-FFF2-40B4-BE49-F238E27FC236}">
                <a16:creationId xmlns:a16="http://schemas.microsoft.com/office/drawing/2014/main" xmlns="" id="{6523651B-C77B-4D08-A789-4550E78A4EEC}"/>
              </a:ext>
            </a:extLst>
          </p:cNvPr>
          <p:cNvSpPr txBox="1"/>
          <p:nvPr/>
        </p:nvSpPr>
        <p:spPr>
          <a:xfrm>
            <a:off x="6598636" y="1610139"/>
            <a:ext cx="929550" cy="369332"/>
          </a:xfrm>
          <a:prstGeom prst="rect">
            <a:avLst/>
          </a:prstGeom>
          <a:noFill/>
        </p:spPr>
        <p:txBody>
          <a:bodyPr wrap="none" rtlCol="0">
            <a:spAutoFit/>
          </a:bodyPr>
          <a:lstStyle/>
          <a:p>
            <a:r>
              <a:rPr lang="en-US" b="1" dirty="0"/>
              <a:t>6 octets</a:t>
            </a:r>
          </a:p>
        </p:txBody>
      </p:sp>
      <p:graphicFrame>
        <p:nvGraphicFramePr>
          <p:cNvPr id="13" name="Table 13">
            <a:extLst>
              <a:ext uri="{FF2B5EF4-FFF2-40B4-BE49-F238E27FC236}">
                <a16:creationId xmlns:a16="http://schemas.microsoft.com/office/drawing/2014/main" xmlns="" id="{5FB65D2C-947D-4168-947C-65509A4E7175}"/>
              </a:ext>
            </a:extLst>
          </p:cNvPr>
          <p:cNvGraphicFramePr>
            <a:graphicFrameLocks noGrp="1"/>
          </p:cNvGraphicFramePr>
          <p:nvPr/>
        </p:nvGraphicFramePr>
        <p:xfrm>
          <a:off x="3428999" y="4111083"/>
          <a:ext cx="8128000" cy="640080"/>
        </p:xfrm>
        <a:graphic>
          <a:graphicData uri="http://schemas.openxmlformats.org/drawingml/2006/table">
            <a:tbl>
              <a:tblPr firstRow="1" bandRow="1">
                <a:tableStyleId>{F5AB1C69-6EDB-4FF4-983F-18BD219EF322}</a:tableStyleId>
              </a:tblPr>
              <a:tblGrid>
                <a:gridCol w="4064000">
                  <a:extLst>
                    <a:ext uri="{9D8B030D-6E8A-4147-A177-3AD203B41FA5}">
                      <a16:colId xmlns:a16="http://schemas.microsoft.com/office/drawing/2014/main" xmlns="" val="2125424366"/>
                    </a:ext>
                  </a:extLst>
                </a:gridCol>
                <a:gridCol w="4064000">
                  <a:extLst>
                    <a:ext uri="{9D8B030D-6E8A-4147-A177-3AD203B41FA5}">
                      <a16:colId xmlns:a16="http://schemas.microsoft.com/office/drawing/2014/main" xmlns="" val="3884687514"/>
                    </a:ext>
                  </a:extLst>
                </a:gridCol>
              </a:tblGrid>
              <a:tr h="370840">
                <a:tc>
                  <a:txBody>
                    <a:bodyPr/>
                    <a:lstStyle/>
                    <a:p>
                      <a:pPr algn="ctr"/>
                      <a:r>
                        <a:rPr lang="en-US" dirty="0"/>
                        <a:t>ORGANIZATIONALLY UNIQUE IDENTIFIER</a:t>
                      </a:r>
                    </a:p>
                  </a:txBody>
                  <a:tcPr/>
                </a:tc>
                <a:tc>
                  <a:txBody>
                    <a:bodyPr/>
                    <a:lstStyle/>
                    <a:p>
                      <a:pPr algn="ctr"/>
                      <a:r>
                        <a:rPr lang="en-US" dirty="0"/>
                        <a:t>NIC SPECIFIC</a:t>
                      </a:r>
                    </a:p>
                  </a:txBody>
                  <a:tcPr/>
                </a:tc>
                <a:extLst>
                  <a:ext uri="{0D108BD9-81ED-4DB2-BD59-A6C34878D82A}">
                    <a16:rowId xmlns:a16="http://schemas.microsoft.com/office/drawing/2014/main" xmlns="" val="1900573315"/>
                  </a:ext>
                </a:extLst>
              </a:tr>
            </a:tbl>
          </a:graphicData>
        </a:graphic>
      </p:graphicFrame>
      <p:cxnSp>
        <p:nvCxnSpPr>
          <p:cNvPr id="15" name="Straight Arrow Connector 14">
            <a:extLst>
              <a:ext uri="{FF2B5EF4-FFF2-40B4-BE49-F238E27FC236}">
                <a16:creationId xmlns:a16="http://schemas.microsoft.com/office/drawing/2014/main" xmlns="" id="{78481891-7F7A-4DF3-811F-6FDCA3F09273}"/>
              </a:ext>
            </a:extLst>
          </p:cNvPr>
          <p:cNvCxnSpPr>
            <a:cxnSpLocks/>
          </p:cNvCxnSpPr>
          <p:nvPr/>
        </p:nvCxnSpPr>
        <p:spPr>
          <a:xfrm>
            <a:off x="3829877" y="3801655"/>
            <a:ext cx="3233534" cy="0"/>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xmlns="" id="{4EE13EC8-795B-44AD-B068-EE007F4A7DE2}"/>
              </a:ext>
            </a:extLst>
          </p:cNvPr>
          <p:cNvSpPr txBox="1"/>
          <p:nvPr/>
        </p:nvSpPr>
        <p:spPr>
          <a:xfrm>
            <a:off x="5166450" y="3289723"/>
            <a:ext cx="936860" cy="369332"/>
          </a:xfrm>
          <a:prstGeom prst="rect">
            <a:avLst/>
          </a:prstGeom>
          <a:noFill/>
        </p:spPr>
        <p:txBody>
          <a:bodyPr wrap="none" rtlCol="0">
            <a:spAutoFit/>
          </a:bodyPr>
          <a:lstStyle/>
          <a:p>
            <a:r>
              <a:rPr lang="en-US" b="1" dirty="0"/>
              <a:t>3 octets</a:t>
            </a:r>
          </a:p>
        </p:txBody>
      </p:sp>
      <p:sp>
        <p:nvSpPr>
          <p:cNvPr id="18" name="TextBox 17">
            <a:extLst>
              <a:ext uri="{FF2B5EF4-FFF2-40B4-BE49-F238E27FC236}">
                <a16:creationId xmlns:a16="http://schemas.microsoft.com/office/drawing/2014/main" xmlns="" id="{3228ED75-BF52-4DBB-8169-539292B53E03}"/>
              </a:ext>
            </a:extLst>
          </p:cNvPr>
          <p:cNvSpPr txBox="1"/>
          <p:nvPr/>
        </p:nvSpPr>
        <p:spPr>
          <a:xfrm>
            <a:off x="8833575" y="3244334"/>
            <a:ext cx="936860" cy="369332"/>
          </a:xfrm>
          <a:prstGeom prst="rect">
            <a:avLst/>
          </a:prstGeom>
          <a:noFill/>
        </p:spPr>
        <p:txBody>
          <a:bodyPr wrap="none" rtlCol="0">
            <a:spAutoFit/>
          </a:bodyPr>
          <a:lstStyle/>
          <a:p>
            <a:r>
              <a:rPr lang="en-US" b="1" dirty="0"/>
              <a:t>3 octets</a:t>
            </a:r>
          </a:p>
        </p:txBody>
      </p:sp>
      <p:cxnSp>
        <p:nvCxnSpPr>
          <p:cNvPr id="19" name="Straight Arrow Connector 18">
            <a:extLst>
              <a:ext uri="{FF2B5EF4-FFF2-40B4-BE49-F238E27FC236}">
                <a16:creationId xmlns:a16="http://schemas.microsoft.com/office/drawing/2014/main" xmlns="" id="{B16888CF-A5F5-4A8E-BB84-8E144EB122C5}"/>
              </a:ext>
            </a:extLst>
          </p:cNvPr>
          <p:cNvCxnSpPr>
            <a:cxnSpLocks/>
          </p:cNvCxnSpPr>
          <p:nvPr/>
        </p:nvCxnSpPr>
        <p:spPr>
          <a:xfrm>
            <a:off x="7659753" y="3801655"/>
            <a:ext cx="3233534" cy="0"/>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409128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arn(inVertic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arn(inVertical)">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arn(inVertical)">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barn(inVertical)">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down)">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down)">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barn(inVertical)">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12" grpId="0"/>
      <p:bldP spid="16"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xmlns="" id="{CA209E57-82A0-4D32-A294-B695477C32A8}"/>
              </a:ext>
            </a:extLst>
          </p:cNvPr>
          <p:cNvSpPr txBox="1">
            <a:spLocks/>
          </p:cNvSpPr>
          <p:nvPr/>
        </p:nvSpPr>
        <p:spPr>
          <a:xfrm>
            <a:off x="692425" y="2658786"/>
            <a:ext cx="2832653" cy="5482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MAC Address</a:t>
            </a:r>
          </a:p>
        </p:txBody>
      </p:sp>
      <p:sp>
        <p:nvSpPr>
          <p:cNvPr id="6" name="Content Placeholder 2">
            <a:extLst>
              <a:ext uri="{FF2B5EF4-FFF2-40B4-BE49-F238E27FC236}">
                <a16:creationId xmlns:a16="http://schemas.microsoft.com/office/drawing/2014/main" xmlns="" id="{75A1313A-B728-4380-A5A7-3573CC185316}"/>
              </a:ext>
            </a:extLst>
          </p:cNvPr>
          <p:cNvSpPr>
            <a:spLocks noGrp="1"/>
          </p:cNvSpPr>
          <p:nvPr>
            <p:ph idx="1"/>
          </p:nvPr>
        </p:nvSpPr>
        <p:spPr>
          <a:xfrm>
            <a:off x="4038600" y="753786"/>
            <a:ext cx="2832653" cy="548240"/>
          </a:xfrm>
        </p:spPr>
        <p:txBody>
          <a:bodyPr/>
          <a:lstStyle/>
          <a:p>
            <a:pPr marL="0" indent="0">
              <a:buNone/>
            </a:pPr>
            <a:r>
              <a:rPr lang="en-US" dirty="0"/>
              <a:t>For Routing?</a:t>
            </a:r>
          </a:p>
        </p:txBody>
      </p:sp>
      <p:pic>
        <p:nvPicPr>
          <p:cNvPr id="1026" name="Picture 2">
            <a:extLst>
              <a:ext uri="{FF2B5EF4-FFF2-40B4-BE49-F238E27FC236}">
                <a16:creationId xmlns:a16="http://schemas.microsoft.com/office/drawing/2014/main" xmlns="" id="{A4020D2F-486D-45EA-87C2-3AF6F48ECB8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387587" y="2257109"/>
            <a:ext cx="684211" cy="684211"/>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a:extLst>
              <a:ext uri="{FF2B5EF4-FFF2-40B4-BE49-F238E27FC236}">
                <a16:creationId xmlns:a16="http://schemas.microsoft.com/office/drawing/2014/main" xmlns="" id="{B633090C-13C9-4DFC-9B77-1F4C0B232BF6}"/>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69520" y="1965961"/>
            <a:ext cx="1445480" cy="144548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a:extLst>
              <a:ext uri="{FF2B5EF4-FFF2-40B4-BE49-F238E27FC236}">
                <a16:creationId xmlns:a16="http://schemas.microsoft.com/office/drawing/2014/main" xmlns="" id="{6F772941-8714-4B56-A1B4-5FD9FB6DE7C0}"/>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912722" y="1983520"/>
            <a:ext cx="675266" cy="675266"/>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4">
            <a:extLst>
              <a:ext uri="{FF2B5EF4-FFF2-40B4-BE49-F238E27FC236}">
                <a16:creationId xmlns:a16="http://schemas.microsoft.com/office/drawing/2014/main" xmlns="" id="{98A55C1E-ED93-4907-85BA-CA48B57F1A16}"/>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871253" y="2351068"/>
            <a:ext cx="855958" cy="855958"/>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4">
            <a:extLst>
              <a:ext uri="{FF2B5EF4-FFF2-40B4-BE49-F238E27FC236}">
                <a16:creationId xmlns:a16="http://schemas.microsoft.com/office/drawing/2014/main" xmlns="" id="{54A8CD49-8E0C-4A73-A935-8EEFF1708FEE}"/>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010476" y="1893174"/>
            <a:ext cx="855958" cy="855958"/>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0" name="Straight Arrow Connector 9">
            <a:extLst>
              <a:ext uri="{FF2B5EF4-FFF2-40B4-BE49-F238E27FC236}">
                <a16:creationId xmlns:a16="http://schemas.microsoft.com/office/drawing/2014/main" xmlns="" id="{52AD246B-369B-4FD3-8401-DFA07126D3ED}"/>
              </a:ext>
            </a:extLst>
          </p:cNvPr>
          <p:cNvCxnSpPr>
            <a:cxnSpLocks/>
            <a:stCxn id="1026" idx="2"/>
          </p:cNvCxnSpPr>
          <p:nvPr/>
        </p:nvCxnSpPr>
        <p:spPr>
          <a:xfrm>
            <a:off x="3729693" y="2941320"/>
            <a:ext cx="766107" cy="9753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030" name="Picture 6" descr="Network switch icon free vector download (29,030 Free vector) for ...">
            <a:extLst>
              <a:ext uri="{FF2B5EF4-FFF2-40B4-BE49-F238E27FC236}">
                <a16:creationId xmlns:a16="http://schemas.microsoft.com/office/drawing/2014/main" xmlns="" id="{90FEC448-0715-4402-9803-F1081D33D718}"/>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495800" y="3787673"/>
            <a:ext cx="1726956" cy="849723"/>
          </a:xfrm>
          <a:prstGeom prst="rect">
            <a:avLst/>
          </a:prstGeom>
          <a:noFill/>
          <a:extLst>
            <a:ext uri="{909E8E84-426E-40DD-AFC4-6F175D3DCCD1}">
              <a14:hiddenFill xmlns:a14="http://schemas.microsoft.com/office/drawing/2010/main" xmlns="">
                <a:solidFill>
                  <a:srgbClr val="FFFFFF"/>
                </a:solidFill>
              </a14:hiddenFill>
            </a:ext>
          </a:extLst>
        </p:spPr>
      </p:pic>
      <p:cxnSp>
        <p:nvCxnSpPr>
          <p:cNvPr id="24" name="Straight Arrow Connector 23">
            <a:extLst>
              <a:ext uri="{FF2B5EF4-FFF2-40B4-BE49-F238E27FC236}">
                <a16:creationId xmlns:a16="http://schemas.microsoft.com/office/drawing/2014/main" xmlns="" id="{364A5157-C623-4DD3-A2A3-CACDAE4A0E3C}"/>
              </a:ext>
            </a:extLst>
          </p:cNvPr>
          <p:cNvCxnSpPr>
            <a:cxnSpLocks/>
          </p:cNvCxnSpPr>
          <p:nvPr/>
        </p:nvCxnSpPr>
        <p:spPr>
          <a:xfrm>
            <a:off x="5062764" y="3311727"/>
            <a:ext cx="44762" cy="4299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xmlns="" id="{7F1A1F2C-2F6A-4C7D-AB70-8258CA68D03C}"/>
              </a:ext>
            </a:extLst>
          </p:cNvPr>
          <p:cNvCxnSpPr>
            <a:cxnSpLocks/>
          </p:cNvCxnSpPr>
          <p:nvPr/>
        </p:nvCxnSpPr>
        <p:spPr>
          <a:xfrm flipH="1">
            <a:off x="6036118" y="3237173"/>
            <a:ext cx="816392" cy="5505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xmlns="" id="{C0A716E4-0F24-49B4-9145-7FD845B9FD31}"/>
              </a:ext>
            </a:extLst>
          </p:cNvPr>
          <p:cNvCxnSpPr>
            <a:cxnSpLocks/>
            <a:stCxn id="11" idx="2"/>
          </p:cNvCxnSpPr>
          <p:nvPr/>
        </p:nvCxnSpPr>
        <p:spPr>
          <a:xfrm flipH="1">
            <a:off x="5746724" y="2658786"/>
            <a:ext cx="503631" cy="11010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xmlns="" id="{08F07FB5-9AE5-47FD-8526-BD9D2ECB2A44}"/>
              </a:ext>
            </a:extLst>
          </p:cNvPr>
          <p:cNvCxnSpPr>
            <a:cxnSpLocks/>
          </p:cNvCxnSpPr>
          <p:nvPr/>
        </p:nvCxnSpPr>
        <p:spPr>
          <a:xfrm flipH="1">
            <a:off x="6096000" y="2812312"/>
            <a:ext cx="2404410" cy="12965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Content Placeholder 2">
            <a:extLst>
              <a:ext uri="{FF2B5EF4-FFF2-40B4-BE49-F238E27FC236}">
                <a16:creationId xmlns:a16="http://schemas.microsoft.com/office/drawing/2014/main" xmlns="" id="{FF068C75-FA15-4F9B-9F87-8ADD827E3186}"/>
              </a:ext>
            </a:extLst>
          </p:cNvPr>
          <p:cNvSpPr txBox="1">
            <a:spLocks/>
          </p:cNvSpPr>
          <p:nvPr/>
        </p:nvSpPr>
        <p:spPr>
          <a:xfrm>
            <a:off x="4330397" y="4793080"/>
            <a:ext cx="2756203" cy="46936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48 * 5 = 240 Bits</a:t>
            </a:r>
          </a:p>
        </p:txBody>
      </p:sp>
      <p:sp>
        <p:nvSpPr>
          <p:cNvPr id="35" name="Content Placeholder 2">
            <a:extLst>
              <a:ext uri="{FF2B5EF4-FFF2-40B4-BE49-F238E27FC236}">
                <a16:creationId xmlns:a16="http://schemas.microsoft.com/office/drawing/2014/main" xmlns="" id="{A9FED11A-B9BD-4ECB-93FD-A2E7CA98743D}"/>
              </a:ext>
            </a:extLst>
          </p:cNvPr>
          <p:cNvSpPr txBox="1">
            <a:spLocks/>
          </p:cNvSpPr>
          <p:nvPr/>
        </p:nvSpPr>
        <p:spPr>
          <a:xfrm>
            <a:off x="7850555" y="3497347"/>
            <a:ext cx="2756203" cy="46936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48 * 50 = 2400 Bits</a:t>
            </a:r>
          </a:p>
        </p:txBody>
      </p:sp>
      <p:sp>
        <p:nvSpPr>
          <p:cNvPr id="36" name="Content Placeholder 2">
            <a:extLst>
              <a:ext uri="{FF2B5EF4-FFF2-40B4-BE49-F238E27FC236}">
                <a16:creationId xmlns:a16="http://schemas.microsoft.com/office/drawing/2014/main" xmlns="" id="{64F22894-260B-4789-9606-C796434C0134}"/>
              </a:ext>
            </a:extLst>
          </p:cNvPr>
          <p:cNvSpPr txBox="1">
            <a:spLocks/>
          </p:cNvSpPr>
          <p:nvPr/>
        </p:nvSpPr>
        <p:spPr>
          <a:xfrm>
            <a:off x="7727211" y="4460135"/>
            <a:ext cx="2756203" cy="4693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48 * 500 = 24000 Bits</a:t>
            </a:r>
          </a:p>
        </p:txBody>
      </p:sp>
      <p:sp>
        <p:nvSpPr>
          <p:cNvPr id="37" name="Content Placeholder 2">
            <a:extLst>
              <a:ext uri="{FF2B5EF4-FFF2-40B4-BE49-F238E27FC236}">
                <a16:creationId xmlns:a16="http://schemas.microsoft.com/office/drawing/2014/main" xmlns="" id="{AFA4E6D6-8C27-4FE8-B887-DB6E492252CC}"/>
              </a:ext>
            </a:extLst>
          </p:cNvPr>
          <p:cNvSpPr txBox="1">
            <a:spLocks/>
          </p:cNvSpPr>
          <p:nvPr/>
        </p:nvSpPr>
        <p:spPr>
          <a:xfrm>
            <a:off x="4023600" y="5270086"/>
            <a:ext cx="6459814" cy="894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48 * Number of devices in Internet = ???</a:t>
            </a:r>
          </a:p>
        </p:txBody>
      </p:sp>
    </p:spTree>
    <p:extLst>
      <p:ext uri="{BB962C8B-B14F-4D97-AF65-F5344CB8AC3E}">
        <p14:creationId xmlns:p14="http://schemas.microsoft.com/office/powerpoint/2010/main" xmlns="" val="321726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p:cTn id="12"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wipe(down)">
                                      <p:cBhvr>
                                        <p:cTn id="19" dur="500"/>
                                        <p:tgtEl>
                                          <p:spTgt spid="102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028"/>
                                        </p:tgtEl>
                                        <p:attrNameLst>
                                          <p:attrName>style.visibility</p:attrName>
                                        </p:attrNameLst>
                                      </p:cBhvr>
                                      <p:to>
                                        <p:strVal val="visible"/>
                                      </p:to>
                                    </p:set>
                                    <p:animEffect transition="in" filter="fade">
                                      <p:cBhvr>
                                        <p:cTn id="24" dur="500"/>
                                        <p:tgtEl>
                                          <p:spTgt spid="1028"/>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animEffect transition="in" filter="fade">
                                      <p:cBhvr>
                                        <p:cTn id="40" dur="500"/>
                                        <p:tgtEl>
                                          <p:spTgt spid="10"/>
                                        </p:tgtEl>
                                      </p:cBhvr>
                                    </p:animEffect>
                                  </p:childTnLst>
                                </p:cTn>
                              </p:par>
                              <p:par>
                                <p:cTn id="41" presetID="53" presetClass="entr" presetSubtype="16"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p:cTn id="43" dur="500" fill="hold"/>
                                        <p:tgtEl>
                                          <p:spTgt spid="24"/>
                                        </p:tgtEl>
                                        <p:attrNameLst>
                                          <p:attrName>ppt_w</p:attrName>
                                        </p:attrNameLst>
                                      </p:cBhvr>
                                      <p:tavLst>
                                        <p:tav tm="0">
                                          <p:val>
                                            <p:fltVal val="0"/>
                                          </p:val>
                                        </p:tav>
                                        <p:tav tm="100000">
                                          <p:val>
                                            <p:strVal val="#ppt_w"/>
                                          </p:val>
                                        </p:tav>
                                      </p:tavLst>
                                    </p:anim>
                                    <p:anim calcmode="lin" valueType="num">
                                      <p:cBhvr>
                                        <p:cTn id="44" dur="500" fill="hold"/>
                                        <p:tgtEl>
                                          <p:spTgt spid="24"/>
                                        </p:tgtEl>
                                        <p:attrNameLst>
                                          <p:attrName>ppt_h</p:attrName>
                                        </p:attrNameLst>
                                      </p:cBhvr>
                                      <p:tavLst>
                                        <p:tav tm="0">
                                          <p:val>
                                            <p:fltVal val="0"/>
                                          </p:val>
                                        </p:tav>
                                        <p:tav tm="100000">
                                          <p:val>
                                            <p:strVal val="#ppt_h"/>
                                          </p:val>
                                        </p:tav>
                                      </p:tavLst>
                                    </p:anim>
                                    <p:animEffect transition="in" filter="fade">
                                      <p:cBhvr>
                                        <p:cTn id="45" dur="500"/>
                                        <p:tgtEl>
                                          <p:spTgt spid="24"/>
                                        </p:tgtEl>
                                      </p:cBhvr>
                                    </p:animEffect>
                                  </p:childTnLst>
                                </p:cTn>
                              </p:par>
                              <p:par>
                                <p:cTn id="46" presetID="53" presetClass="entr" presetSubtype="16"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p:cTn id="48" dur="500" fill="hold"/>
                                        <p:tgtEl>
                                          <p:spTgt spid="26"/>
                                        </p:tgtEl>
                                        <p:attrNameLst>
                                          <p:attrName>ppt_w</p:attrName>
                                        </p:attrNameLst>
                                      </p:cBhvr>
                                      <p:tavLst>
                                        <p:tav tm="0">
                                          <p:val>
                                            <p:fltVal val="0"/>
                                          </p:val>
                                        </p:tav>
                                        <p:tav tm="100000">
                                          <p:val>
                                            <p:strVal val="#ppt_w"/>
                                          </p:val>
                                        </p:tav>
                                      </p:tavLst>
                                    </p:anim>
                                    <p:anim calcmode="lin" valueType="num">
                                      <p:cBhvr>
                                        <p:cTn id="49" dur="500" fill="hold"/>
                                        <p:tgtEl>
                                          <p:spTgt spid="26"/>
                                        </p:tgtEl>
                                        <p:attrNameLst>
                                          <p:attrName>ppt_h</p:attrName>
                                        </p:attrNameLst>
                                      </p:cBhvr>
                                      <p:tavLst>
                                        <p:tav tm="0">
                                          <p:val>
                                            <p:fltVal val="0"/>
                                          </p:val>
                                        </p:tav>
                                        <p:tav tm="100000">
                                          <p:val>
                                            <p:strVal val="#ppt_h"/>
                                          </p:val>
                                        </p:tav>
                                      </p:tavLst>
                                    </p:anim>
                                    <p:animEffect transition="in" filter="fade">
                                      <p:cBhvr>
                                        <p:cTn id="50" dur="500"/>
                                        <p:tgtEl>
                                          <p:spTgt spid="26"/>
                                        </p:tgtEl>
                                      </p:cBhvr>
                                    </p:animEffect>
                                  </p:childTnLst>
                                </p:cTn>
                              </p:par>
                              <p:par>
                                <p:cTn id="51" presetID="53" presetClass="entr" presetSubtype="16"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ppt_w</p:attrName>
                                        </p:attrNameLst>
                                      </p:cBhvr>
                                      <p:tavLst>
                                        <p:tav tm="0">
                                          <p:val>
                                            <p:fltVal val="0"/>
                                          </p:val>
                                        </p:tav>
                                        <p:tav tm="100000">
                                          <p:val>
                                            <p:strVal val="#ppt_w"/>
                                          </p:val>
                                        </p:tav>
                                      </p:tavLst>
                                    </p:anim>
                                    <p:anim calcmode="lin" valueType="num">
                                      <p:cBhvr>
                                        <p:cTn id="54" dur="500" fill="hold"/>
                                        <p:tgtEl>
                                          <p:spTgt spid="25"/>
                                        </p:tgtEl>
                                        <p:attrNameLst>
                                          <p:attrName>ppt_h</p:attrName>
                                        </p:attrNameLst>
                                      </p:cBhvr>
                                      <p:tavLst>
                                        <p:tav tm="0">
                                          <p:val>
                                            <p:fltVal val="0"/>
                                          </p:val>
                                        </p:tav>
                                        <p:tav tm="100000">
                                          <p:val>
                                            <p:strVal val="#ppt_h"/>
                                          </p:val>
                                        </p:tav>
                                      </p:tavLst>
                                    </p:anim>
                                    <p:animEffect transition="in" filter="fade">
                                      <p:cBhvr>
                                        <p:cTn id="55" dur="500"/>
                                        <p:tgtEl>
                                          <p:spTgt spid="25"/>
                                        </p:tgtEl>
                                      </p:cBhvr>
                                    </p:animEffect>
                                  </p:childTnLst>
                                </p:cTn>
                              </p:par>
                              <p:par>
                                <p:cTn id="56" presetID="53" presetClass="entr" presetSubtype="16" fill="hold" nodeType="withEffect">
                                  <p:stCondLst>
                                    <p:cond delay="0"/>
                                  </p:stCondLst>
                                  <p:childTnLst>
                                    <p:set>
                                      <p:cBhvr>
                                        <p:cTn id="57" dur="1" fill="hold">
                                          <p:stCondLst>
                                            <p:cond delay="0"/>
                                          </p:stCondLst>
                                        </p:cTn>
                                        <p:tgtEl>
                                          <p:spTgt spid="27"/>
                                        </p:tgtEl>
                                        <p:attrNameLst>
                                          <p:attrName>style.visibility</p:attrName>
                                        </p:attrNameLst>
                                      </p:cBhvr>
                                      <p:to>
                                        <p:strVal val="visible"/>
                                      </p:to>
                                    </p:set>
                                    <p:anim calcmode="lin" valueType="num">
                                      <p:cBhvr>
                                        <p:cTn id="58" dur="500" fill="hold"/>
                                        <p:tgtEl>
                                          <p:spTgt spid="27"/>
                                        </p:tgtEl>
                                        <p:attrNameLst>
                                          <p:attrName>ppt_w</p:attrName>
                                        </p:attrNameLst>
                                      </p:cBhvr>
                                      <p:tavLst>
                                        <p:tav tm="0">
                                          <p:val>
                                            <p:fltVal val="0"/>
                                          </p:val>
                                        </p:tav>
                                        <p:tav tm="100000">
                                          <p:val>
                                            <p:strVal val="#ppt_w"/>
                                          </p:val>
                                        </p:tav>
                                      </p:tavLst>
                                    </p:anim>
                                    <p:anim calcmode="lin" valueType="num">
                                      <p:cBhvr>
                                        <p:cTn id="59" dur="500" fill="hold"/>
                                        <p:tgtEl>
                                          <p:spTgt spid="27"/>
                                        </p:tgtEl>
                                        <p:attrNameLst>
                                          <p:attrName>ppt_h</p:attrName>
                                        </p:attrNameLst>
                                      </p:cBhvr>
                                      <p:tavLst>
                                        <p:tav tm="0">
                                          <p:val>
                                            <p:fltVal val="0"/>
                                          </p:val>
                                        </p:tav>
                                        <p:tav tm="100000">
                                          <p:val>
                                            <p:strVal val="#ppt_h"/>
                                          </p:val>
                                        </p:tav>
                                      </p:tavLst>
                                    </p:anim>
                                    <p:animEffect transition="in" filter="fade">
                                      <p:cBhvr>
                                        <p:cTn id="60" dur="500"/>
                                        <p:tgtEl>
                                          <p:spTgt spid="27"/>
                                        </p:tgtEl>
                                      </p:cBhvr>
                                    </p:animEffect>
                                  </p:childTnLst>
                                </p:cTn>
                              </p:par>
                              <p:par>
                                <p:cTn id="61" presetID="53" presetClass="entr" presetSubtype="16" fill="hold" nodeType="withEffect">
                                  <p:stCondLst>
                                    <p:cond delay="0"/>
                                  </p:stCondLst>
                                  <p:childTnLst>
                                    <p:set>
                                      <p:cBhvr>
                                        <p:cTn id="62" dur="1" fill="hold">
                                          <p:stCondLst>
                                            <p:cond delay="0"/>
                                          </p:stCondLst>
                                        </p:cTn>
                                        <p:tgtEl>
                                          <p:spTgt spid="1030"/>
                                        </p:tgtEl>
                                        <p:attrNameLst>
                                          <p:attrName>style.visibility</p:attrName>
                                        </p:attrNameLst>
                                      </p:cBhvr>
                                      <p:to>
                                        <p:strVal val="visible"/>
                                      </p:to>
                                    </p:set>
                                    <p:anim calcmode="lin" valueType="num">
                                      <p:cBhvr>
                                        <p:cTn id="63" dur="500" fill="hold"/>
                                        <p:tgtEl>
                                          <p:spTgt spid="1030"/>
                                        </p:tgtEl>
                                        <p:attrNameLst>
                                          <p:attrName>ppt_w</p:attrName>
                                        </p:attrNameLst>
                                      </p:cBhvr>
                                      <p:tavLst>
                                        <p:tav tm="0">
                                          <p:val>
                                            <p:fltVal val="0"/>
                                          </p:val>
                                        </p:tav>
                                        <p:tav tm="100000">
                                          <p:val>
                                            <p:strVal val="#ppt_w"/>
                                          </p:val>
                                        </p:tav>
                                      </p:tavLst>
                                    </p:anim>
                                    <p:anim calcmode="lin" valueType="num">
                                      <p:cBhvr>
                                        <p:cTn id="64" dur="500" fill="hold"/>
                                        <p:tgtEl>
                                          <p:spTgt spid="1030"/>
                                        </p:tgtEl>
                                        <p:attrNameLst>
                                          <p:attrName>ppt_h</p:attrName>
                                        </p:attrNameLst>
                                      </p:cBhvr>
                                      <p:tavLst>
                                        <p:tav tm="0">
                                          <p:val>
                                            <p:fltVal val="0"/>
                                          </p:val>
                                        </p:tav>
                                        <p:tav tm="100000">
                                          <p:val>
                                            <p:strVal val="#ppt_h"/>
                                          </p:val>
                                        </p:tav>
                                      </p:tavLst>
                                    </p:anim>
                                    <p:animEffect transition="in" filter="fade">
                                      <p:cBhvr>
                                        <p:cTn id="65" dur="500"/>
                                        <p:tgtEl>
                                          <p:spTgt spid="1030"/>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grpId="0" nodeType="click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randombar(horizontal)">
                                      <p:cBhvr>
                                        <p:cTn id="70" dur="500"/>
                                        <p:tgtEl>
                                          <p:spTgt spid="34"/>
                                        </p:tgtEl>
                                      </p:cBhvr>
                                    </p:animEffect>
                                  </p:childTnLst>
                                </p:cTn>
                              </p:par>
                            </p:childTnLst>
                          </p:cTn>
                        </p:par>
                      </p:childTnLst>
                    </p:cTn>
                  </p:par>
                  <p:par>
                    <p:cTn id="71" fill="hold">
                      <p:stCondLst>
                        <p:cond delay="indefinite"/>
                      </p:stCondLst>
                      <p:childTnLst>
                        <p:par>
                          <p:cTn id="72" fill="hold">
                            <p:stCondLst>
                              <p:cond delay="0"/>
                            </p:stCondLst>
                            <p:childTnLst>
                              <p:par>
                                <p:cTn id="73" presetID="14" presetClass="entr" presetSubtype="10" fill="hold" grpId="0" nodeType="click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randombar(horizontal)">
                                      <p:cBhvr>
                                        <p:cTn id="75" dur="500"/>
                                        <p:tgtEl>
                                          <p:spTgt spid="35"/>
                                        </p:tgtEl>
                                      </p:cBhvr>
                                    </p:animEffect>
                                  </p:childTnLst>
                                </p:cTn>
                              </p:par>
                            </p:childTnLst>
                          </p:cTn>
                        </p:par>
                      </p:childTnLst>
                    </p:cTn>
                  </p:par>
                  <p:par>
                    <p:cTn id="76" fill="hold">
                      <p:stCondLst>
                        <p:cond delay="indefinite"/>
                      </p:stCondLst>
                      <p:childTnLst>
                        <p:par>
                          <p:cTn id="77" fill="hold">
                            <p:stCondLst>
                              <p:cond delay="0"/>
                            </p:stCondLst>
                            <p:childTnLst>
                              <p:par>
                                <p:cTn id="78" presetID="14" presetClass="entr" presetSubtype="10" fill="hold" grpId="0" nodeType="click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randombar(horizontal)">
                                      <p:cBhvr>
                                        <p:cTn id="80" dur="500"/>
                                        <p:tgtEl>
                                          <p:spTgt spid="36"/>
                                        </p:tgtEl>
                                      </p:cBhvr>
                                    </p:animEffec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grpId="0" nodeType="click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randombar(horizontal)">
                                      <p:cBhvr>
                                        <p:cTn id="8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34" grpId="0"/>
      <p:bldP spid="35" grpId="0"/>
      <p:bldP spid="36" grpId="0"/>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3F4B1B-B09D-40E1-9C1B-9D7B87370A8B}"/>
              </a:ext>
            </a:extLst>
          </p:cNvPr>
          <p:cNvSpPr>
            <a:spLocks noGrp="1"/>
          </p:cNvSpPr>
          <p:nvPr>
            <p:ph type="title"/>
          </p:nvPr>
        </p:nvSpPr>
        <p:spPr>
          <a:xfrm>
            <a:off x="838200" y="365125"/>
            <a:ext cx="4450080" cy="1082675"/>
          </a:xfrm>
        </p:spPr>
        <p:txBody>
          <a:bodyPr/>
          <a:lstStyle/>
          <a:p>
            <a:r>
              <a:rPr lang="en-US" dirty="0"/>
              <a:t>Logical Addressing</a:t>
            </a:r>
          </a:p>
        </p:txBody>
      </p:sp>
      <p:sp>
        <p:nvSpPr>
          <p:cNvPr id="3" name="Content Placeholder 2">
            <a:extLst>
              <a:ext uri="{FF2B5EF4-FFF2-40B4-BE49-F238E27FC236}">
                <a16:creationId xmlns:a16="http://schemas.microsoft.com/office/drawing/2014/main" xmlns="" id="{9C95553D-4A90-4D7A-AE7A-BC0658D1384F}"/>
              </a:ext>
            </a:extLst>
          </p:cNvPr>
          <p:cNvSpPr>
            <a:spLocks noGrp="1"/>
          </p:cNvSpPr>
          <p:nvPr>
            <p:ph idx="1"/>
          </p:nvPr>
        </p:nvSpPr>
        <p:spPr/>
        <p:txBody>
          <a:bodyPr/>
          <a:lstStyle/>
          <a:p>
            <a:r>
              <a:rPr lang="en-US" dirty="0"/>
              <a:t>Two different versions of IP  in TCP/IP: IPv4 and IPv6.</a:t>
            </a:r>
          </a:p>
          <a:p>
            <a:r>
              <a:rPr lang="en-US" dirty="0"/>
              <a:t>IPv4 addresses are 32 bits in length.</a:t>
            </a:r>
          </a:p>
          <a:p>
            <a:r>
              <a:rPr lang="en-US" dirty="0"/>
              <a:t>Broken into four bytes (called octets)</a:t>
            </a:r>
          </a:p>
          <a:p>
            <a:endParaRPr lang="en-US" dirty="0"/>
          </a:p>
          <a:p>
            <a:endParaRPr lang="en-US" dirty="0"/>
          </a:p>
          <a:p>
            <a:endParaRPr lang="en-US" dirty="0"/>
          </a:p>
          <a:p>
            <a:r>
              <a:rPr lang="en-US" dirty="0"/>
              <a:t>Dotted decimal notation</a:t>
            </a:r>
          </a:p>
          <a:p>
            <a:r>
              <a:rPr lang="en-US" dirty="0"/>
              <a:t>X.X.X.X</a:t>
            </a:r>
          </a:p>
        </p:txBody>
      </p:sp>
      <p:graphicFrame>
        <p:nvGraphicFramePr>
          <p:cNvPr id="5" name="Table 5">
            <a:extLst>
              <a:ext uri="{FF2B5EF4-FFF2-40B4-BE49-F238E27FC236}">
                <a16:creationId xmlns:a16="http://schemas.microsoft.com/office/drawing/2014/main" xmlns="" id="{4607A62F-052F-4E3D-8F25-A0775E34A6A6}"/>
              </a:ext>
            </a:extLst>
          </p:cNvPr>
          <p:cNvGraphicFramePr>
            <a:graphicFrameLocks noGrp="1"/>
          </p:cNvGraphicFramePr>
          <p:nvPr/>
        </p:nvGraphicFramePr>
        <p:xfrm>
          <a:off x="838200" y="3630454"/>
          <a:ext cx="9982200" cy="1310640"/>
        </p:xfrm>
        <a:graphic>
          <a:graphicData uri="http://schemas.openxmlformats.org/drawingml/2006/table">
            <a:tbl>
              <a:tblPr firstRow="1" bandRow="1">
                <a:tableStyleId>{D7AC3CCA-C797-4891-BE02-D94E43425B78}</a:tableStyleId>
              </a:tblPr>
              <a:tblGrid>
                <a:gridCol w="2249818">
                  <a:extLst>
                    <a:ext uri="{9D8B030D-6E8A-4147-A177-3AD203B41FA5}">
                      <a16:colId xmlns:a16="http://schemas.microsoft.com/office/drawing/2014/main" xmlns="" val="4109721694"/>
                    </a:ext>
                  </a:extLst>
                </a:gridCol>
                <a:gridCol w="2413622">
                  <a:extLst>
                    <a:ext uri="{9D8B030D-6E8A-4147-A177-3AD203B41FA5}">
                      <a16:colId xmlns:a16="http://schemas.microsoft.com/office/drawing/2014/main" xmlns="" val="3619025575"/>
                    </a:ext>
                  </a:extLst>
                </a:gridCol>
                <a:gridCol w="2575560">
                  <a:extLst>
                    <a:ext uri="{9D8B030D-6E8A-4147-A177-3AD203B41FA5}">
                      <a16:colId xmlns:a16="http://schemas.microsoft.com/office/drawing/2014/main" xmlns="" val="1851999526"/>
                    </a:ext>
                  </a:extLst>
                </a:gridCol>
                <a:gridCol w="2743200">
                  <a:extLst>
                    <a:ext uri="{9D8B030D-6E8A-4147-A177-3AD203B41FA5}">
                      <a16:colId xmlns:a16="http://schemas.microsoft.com/office/drawing/2014/main" xmlns="" val="2792396437"/>
                    </a:ext>
                  </a:extLst>
                </a:gridCol>
              </a:tblGrid>
              <a:tr h="347186">
                <a:tc>
                  <a:txBody>
                    <a:bodyPr/>
                    <a:lstStyle/>
                    <a:p>
                      <a:r>
                        <a:rPr lang="en-US" sz="4000" dirty="0"/>
                        <a:t>11111111</a:t>
                      </a:r>
                    </a:p>
                  </a:txBody>
                  <a:tcPr/>
                </a:tc>
                <a:tc>
                  <a:txBody>
                    <a:bodyPr/>
                    <a:lstStyle/>
                    <a:p>
                      <a:r>
                        <a:rPr kumimoji="0" lang="en-US" sz="4000" b="1" i="0" u="none" strike="noStrike" kern="1200" cap="none" spc="0" normalizeH="0" baseline="0" noProof="0" dirty="0">
                          <a:ln>
                            <a:noFill/>
                          </a:ln>
                          <a:solidFill>
                            <a:prstClr val="black"/>
                          </a:solidFill>
                          <a:effectLst/>
                          <a:uLnTx/>
                          <a:uFillTx/>
                          <a:latin typeface="Calibri" panose="020F0502020204030204"/>
                          <a:ea typeface="+mn-ea"/>
                          <a:cs typeface="+mn-cs"/>
                        </a:rPr>
                        <a:t>11111111</a:t>
                      </a:r>
                      <a:endParaRPr lang="en-US" dirty="0"/>
                    </a:p>
                  </a:txBody>
                  <a:tcPr/>
                </a:tc>
                <a:tc>
                  <a:txBody>
                    <a:bodyPr/>
                    <a:lstStyle/>
                    <a:p>
                      <a:r>
                        <a:rPr kumimoji="0" lang="en-US" sz="4000" b="1" i="0" u="none" strike="noStrike" kern="1200" cap="none" spc="0" normalizeH="0" baseline="0" noProof="0">
                          <a:ln>
                            <a:noFill/>
                          </a:ln>
                          <a:solidFill>
                            <a:prstClr val="black"/>
                          </a:solidFill>
                          <a:effectLst/>
                          <a:uLnTx/>
                          <a:uFillTx/>
                          <a:latin typeface="Calibri" panose="020F0502020204030204"/>
                          <a:ea typeface="+mn-ea"/>
                          <a:cs typeface="+mn-cs"/>
                        </a:rPr>
                        <a:t>11111111</a:t>
                      </a:r>
                      <a:endParaRPr lang="en-US" dirty="0"/>
                    </a:p>
                  </a:txBody>
                  <a:tcPr/>
                </a:tc>
                <a:tc>
                  <a:txBody>
                    <a:bodyPr/>
                    <a:lstStyle/>
                    <a:p>
                      <a:r>
                        <a:rPr kumimoji="0" lang="en-US" sz="4000" b="1" i="0" u="none" strike="noStrike" kern="1200" cap="none" spc="0" normalizeH="0" baseline="0" noProof="0" dirty="0">
                          <a:ln>
                            <a:noFill/>
                          </a:ln>
                          <a:solidFill>
                            <a:prstClr val="black"/>
                          </a:solidFill>
                          <a:effectLst/>
                          <a:uLnTx/>
                          <a:uFillTx/>
                          <a:latin typeface="Calibri" panose="020F0502020204030204"/>
                          <a:ea typeface="+mn-ea"/>
                          <a:cs typeface="+mn-cs"/>
                        </a:rPr>
                        <a:t>11111111</a:t>
                      </a:r>
                      <a:endParaRPr lang="en-US" dirty="0"/>
                    </a:p>
                  </a:txBody>
                  <a:tcPr/>
                </a:tc>
                <a:extLst>
                  <a:ext uri="{0D108BD9-81ED-4DB2-BD59-A6C34878D82A}">
                    <a16:rowId xmlns:a16="http://schemas.microsoft.com/office/drawing/2014/main" xmlns="" val="691480828"/>
                  </a:ext>
                </a:extLst>
              </a:tr>
            </a:tbl>
          </a:graphicData>
        </a:graphic>
      </p:graphicFrame>
    </p:spTree>
    <p:extLst>
      <p:ext uri="{BB962C8B-B14F-4D97-AF65-F5344CB8AC3E}">
        <p14:creationId xmlns:p14="http://schemas.microsoft.com/office/powerpoint/2010/main" xmlns="" val="4060022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BF876C-462D-4616-A5FA-9CE6C0FF1B01}"/>
              </a:ext>
            </a:extLst>
          </p:cNvPr>
          <p:cNvSpPr>
            <a:spLocks noGrp="1"/>
          </p:cNvSpPr>
          <p:nvPr>
            <p:ph type="title"/>
          </p:nvPr>
        </p:nvSpPr>
        <p:spPr/>
        <p:txBody>
          <a:bodyPr/>
          <a:lstStyle/>
          <a:p>
            <a:r>
              <a:rPr lang="en-US" dirty="0"/>
              <a:t>IP Address</a:t>
            </a:r>
          </a:p>
        </p:txBody>
      </p:sp>
      <p:graphicFrame>
        <p:nvGraphicFramePr>
          <p:cNvPr id="5" name="Content Placeholder 4">
            <a:extLst>
              <a:ext uri="{FF2B5EF4-FFF2-40B4-BE49-F238E27FC236}">
                <a16:creationId xmlns:a16="http://schemas.microsoft.com/office/drawing/2014/main" xmlns="" id="{40DC0689-CEA6-4991-A4D7-8BE62D2B2BA4}"/>
              </a:ext>
            </a:extLst>
          </p:cNvPr>
          <p:cNvGraphicFramePr>
            <a:graphicFrameLocks noGrp="1"/>
          </p:cNvGraphicFramePr>
          <p:nvPr>
            <p:ph idx="1"/>
          </p:nvPr>
        </p:nvGraphicFramePr>
        <p:xfrm>
          <a:off x="1069974" y="2077244"/>
          <a:ext cx="9765664" cy="978408"/>
        </p:xfrm>
        <a:graphic>
          <a:graphicData uri="http://schemas.openxmlformats.org/drawingml/2006/table">
            <a:tbl>
              <a:tblPr firstRow="1" firstCol="1" bandRow="1">
                <a:tableStyleId>{5C22544A-7EE6-4342-B048-85BDC9FD1C3A}</a:tableStyleId>
              </a:tblPr>
              <a:tblGrid>
                <a:gridCol w="1219925">
                  <a:extLst>
                    <a:ext uri="{9D8B030D-6E8A-4147-A177-3AD203B41FA5}">
                      <a16:colId xmlns:a16="http://schemas.microsoft.com/office/drawing/2014/main" xmlns="" val="2590849309"/>
                    </a:ext>
                  </a:extLst>
                </a:gridCol>
                <a:gridCol w="1219925">
                  <a:extLst>
                    <a:ext uri="{9D8B030D-6E8A-4147-A177-3AD203B41FA5}">
                      <a16:colId xmlns:a16="http://schemas.microsoft.com/office/drawing/2014/main" xmlns="" val="3307062798"/>
                    </a:ext>
                  </a:extLst>
                </a:gridCol>
                <a:gridCol w="1220969">
                  <a:extLst>
                    <a:ext uri="{9D8B030D-6E8A-4147-A177-3AD203B41FA5}">
                      <a16:colId xmlns:a16="http://schemas.microsoft.com/office/drawing/2014/main" xmlns="" val="3280079644"/>
                    </a:ext>
                  </a:extLst>
                </a:gridCol>
                <a:gridCol w="1220969">
                  <a:extLst>
                    <a:ext uri="{9D8B030D-6E8A-4147-A177-3AD203B41FA5}">
                      <a16:colId xmlns:a16="http://schemas.microsoft.com/office/drawing/2014/main" xmlns="" val="2535782359"/>
                    </a:ext>
                  </a:extLst>
                </a:gridCol>
                <a:gridCol w="1220969">
                  <a:extLst>
                    <a:ext uri="{9D8B030D-6E8A-4147-A177-3AD203B41FA5}">
                      <a16:colId xmlns:a16="http://schemas.microsoft.com/office/drawing/2014/main" xmlns="" val="330736244"/>
                    </a:ext>
                  </a:extLst>
                </a:gridCol>
                <a:gridCol w="1220969">
                  <a:extLst>
                    <a:ext uri="{9D8B030D-6E8A-4147-A177-3AD203B41FA5}">
                      <a16:colId xmlns:a16="http://schemas.microsoft.com/office/drawing/2014/main" xmlns="" val="1565433679"/>
                    </a:ext>
                  </a:extLst>
                </a:gridCol>
                <a:gridCol w="1220969">
                  <a:extLst>
                    <a:ext uri="{9D8B030D-6E8A-4147-A177-3AD203B41FA5}">
                      <a16:colId xmlns:a16="http://schemas.microsoft.com/office/drawing/2014/main" xmlns="" val="3772916273"/>
                    </a:ext>
                  </a:extLst>
                </a:gridCol>
                <a:gridCol w="1220969">
                  <a:extLst>
                    <a:ext uri="{9D8B030D-6E8A-4147-A177-3AD203B41FA5}">
                      <a16:colId xmlns:a16="http://schemas.microsoft.com/office/drawing/2014/main" xmlns="" val="272530858"/>
                    </a:ext>
                  </a:extLst>
                </a:gridCol>
              </a:tblGrid>
              <a:tr h="287258">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extLst>
                  <a:ext uri="{0D108BD9-81ED-4DB2-BD59-A6C34878D82A}">
                    <a16:rowId xmlns:a16="http://schemas.microsoft.com/office/drawing/2014/main" xmlns="" val="3685746935"/>
                  </a:ext>
                </a:extLst>
              </a:tr>
              <a:tr h="287258">
                <a:tc>
                  <a:txBody>
                    <a:bodyPr/>
                    <a:lstStyle/>
                    <a:p>
                      <a:pPr marL="0" marR="0" algn="ctr">
                        <a:lnSpc>
                          <a:spcPct val="107000"/>
                        </a:lnSpc>
                        <a:spcBef>
                          <a:spcPts val="0"/>
                        </a:spcBef>
                        <a:spcAft>
                          <a:spcPts val="0"/>
                        </a:spcAft>
                      </a:pPr>
                      <a:r>
                        <a:rPr lang="en-US" sz="2000" b="1" dirty="0">
                          <a:effectLst/>
                        </a:rPr>
                        <a:t>2</a:t>
                      </a:r>
                      <a:r>
                        <a:rPr lang="en-US" sz="2000" b="1" baseline="30000" dirty="0">
                          <a:effectLst/>
                        </a:rPr>
                        <a:t>7</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effectLst/>
                        </a:rPr>
                        <a:t>2</a:t>
                      </a:r>
                      <a:r>
                        <a:rPr lang="en-US" sz="2000" b="1" baseline="30000" dirty="0">
                          <a:effectLst/>
                        </a:rPr>
                        <a:t>6</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effectLst/>
                        </a:rPr>
                        <a:t>2</a:t>
                      </a:r>
                      <a:r>
                        <a:rPr lang="en-US" sz="2000" b="1" baseline="30000" dirty="0">
                          <a:effectLst/>
                        </a:rPr>
                        <a:t>5</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effectLst/>
                        </a:rPr>
                        <a:t>2</a:t>
                      </a:r>
                      <a:r>
                        <a:rPr lang="en-US" sz="2000" b="1" baseline="30000" dirty="0">
                          <a:effectLst/>
                        </a:rPr>
                        <a:t>4</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effectLst/>
                        </a:rPr>
                        <a:t>2</a:t>
                      </a:r>
                      <a:r>
                        <a:rPr lang="en-US" sz="2000" b="1" baseline="30000" dirty="0">
                          <a:effectLst/>
                        </a:rPr>
                        <a:t>3</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effectLst/>
                        </a:rPr>
                        <a:t>2</a:t>
                      </a:r>
                      <a:r>
                        <a:rPr lang="en-US" sz="2000" b="1" baseline="30000" dirty="0">
                          <a:effectLst/>
                        </a:rPr>
                        <a:t>2</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effectLst/>
                        </a:rPr>
                        <a:t>2</a:t>
                      </a:r>
                      <a:r>
                        <a:rPr lang="en-US" sz="2000" b="1" baseline="30000" dirty="0">
                          <a:effectLst/>
                        </a:rPr>
                        <a:t>1</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effectLst/>
                        </a:rPr>
                        <a:t>2</a:t>
                      </a:r>
                      <a:r>
                        <a:rPr lang="en-US" sz="2000" b="1" baseline="30000" dirty="0">
                          <a:effectLst/>
                        </a:rPr>
                        <a:t>0</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498534169"/>
                  </a:ext>
                </a:extLst>
              </a:tr>
              <a:tr h="287258">
                <a:tc>
                  <a:txBody>
                    <a:bodyPr/>
                    <a:lstStyle/>
                    <a:p>
                      <a:pPr marL="0" marR="0" algn="ctr">
                        <a:lnSpc>
                          <a:spcPct val="107000"/>
                        </a:lnSpc>
                        <a:spcBef>
                          <a:spcPts val="0"/>
                        </a:spcBef>
                        <a:spcAft>
                          <a:spcPts val="0"/>
                        </a:spcAft>
                      </a:pPr>
                      <a:r>
                        <a:rPr lang="en-US" sz="2000" b="1">
                          <a:effectLst/>
                        </a:rPr>
                        <a:t>128</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a:effectLst/>
                        </a:rPr>
                        <a:t>64</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a:effectLst/>
                        </a:rPr>
                        <a:t>32</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a:effectLst/>
                        </a:rPr>
                        <a:t>16</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a:effectLst/>
                        </a:rPr>
                        <a:t>8</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a:effectLst/>
                        </a:rPr>
                        <a:t>4</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a:effectLst/>
                        </a:rPr>
                        <a:t>2</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effectLst/>
                        </a:rPr>
                        <a:t>1</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478769011"/>
                  </a:ext>
                </a:extLst>
              </a:tr>
            </a:tbl>
          </a:graphicData>
        </a:graphic>
      </p:graphicFrame>
      <p:sp>
        <p:nvSpPr>
          <p:cNvPr id="6" name="Rectangle 5">
            <a:extLst>
              <a:ext uri="{FF2B5EF4-FFF2-40B4-BE49-F238E27FC236}">
                <a16:creationId xmlns:a16="http://schemas.microsoft.com/office/drawing/2014/main" xmlns="" id="{A3803024-6B76-4487-B2BC-4245A7FD8070}"/>
              </a:ext>
            </a:extLst>
          </p:cNvPr>
          <p:cNvSpPr/>
          <p:nvPr/>
        </p:nvSpPr>
        <p:spPr>
          <a:xfrm>
            <a:off x="3935697" y="3244334"/>
            <a:ext cx="4320606" cy="369332"/>
          </a:xfrm>
          <a:prstGeom prst="rect">
            <a:avLst/>
          </a:prstGeom>
        </p:spPr>
        <p:txBody>
          <a:bodyPr wrap="none">
            <a:spAutoFit/>
          </a:bodyPr>
          <a:lstStyle/>
          <a:p>
            <a:r>
              <a:rPr lang="en-US" dirty="0"/>
              <a:t>Binary to decimal conversion for byte values</a:t>
            </a:r>
          </a:p>
        </p:txBody>
      </p:sp>
      <p:sp>
        <p:nvSpPr>
          <p:cNvPr id="7" name="Rectangle 6">
            <a:extLst>
              <a:ext uri="{FF2B5EF4-FFF2-40B4-BE49-F238E27FC236}">
                <a16:creationId xmlns:a16="http://schemas.microsoft.com/office/drawing/2014/main" xmlns="" id="{E9FEDB5D-8C53-4B47-9DB9-DB11A27AFCC2}"/>
              </a:ext>
            </a:extLst>
          </p:cNvPr>
          <p:cNvSpPr/>
          <p:nvPr/>
        </p:nvSpPr>
        <p:spPr>
          <a:xfrm>
            <a:off x="1234297" y="3859237"/>
            <a:ext cx="2273379" cy="369332"/>
          </a:xfrm>
          <a:prstGeom prst="rect">
            <a:avLst/>
          </a:prstGeom>
        </p:spPr>
        <p:txBody>
          <a:bodyPr wrap="none">
            <a:spAutoFit/>
          </a:bodyPr>
          <a:lstStyle/>
          <a:p>
            <a:r>
              <a:rPr lang="en-US" b="1" dirty="0"/>
              <a:t>1. Value of 11000001?</a:t>
            </a:r>
          </a:p>
        </p:txBody>
      </p:sp>
      <p:sp>
        <p:nvSpPr>
          <p:cNvPr id="9" name="Rectangle 8">
            <a:extLst>
              <a:ext uri="{FF2B5EF4-FFF2-40B4-BE49-F238E27FC236}">
                <a16:creationId xmlns:a16="http://schemas.microsoft.com/office/drawing/2014/main" xmlns="" id="{AC8E1F69-566E-4758-8E5C-33B7C8917E61}"/>
              </a:ext>
            </a:extLst>
          </p:cNvPr>
          <p:cNvSpPr/>
          <p:nvPr/>
        </p:nvSpPr>
        <p:spPr>
          <a:xfrm>
            <a:off x="1234296" y="4438357"/>
            <a:ext cx="2294282" cy="369332"/>
          </a:xfrm>
          <a:prstGeom prst="rect">
            <a:avLst/>
          </a:prstGeom>
        </p:spPr>
        <p:txBody>
          <a:bodyPr wrap="none">
            <a:spAutoFit/>
          </a:bodyPr>
          <a:lstStyle/>
          <a:p>
            <a:r>
              <a:rPr lang="en-US" b="1" dirty="0"/>
              <a:t>2. Value of 00110011?</a:t>
            </a:r>
          </a:p>
        </p:txBody>
      </p:sp>
      <p:sp>
        <p:nvSpPr>
          <p:cNvPr id="10" name="Rectangle 9">
            <a:extLst>
              <a:ext uri="{FF2B5EF4-FFF2-40B4-BE49-F238E27FC236}">
                <a16:creationId xmlns:a16="http://schemas.microsoft.com/office/drawing/2014/main" xmlns="" id="{909FCF4D-AC1A-47BA-8DD0-02ACC05A23FE}"/>
              </a:ext>
            </a:extLst>
          </p:cNvPr>
          <p:cNvSpPr/>
          <p:nvPr/>
        </p:nvSpPr>
        <p:spPr>
          <a:xfrm>
            <a:off x="4373880" y="3827574"/>
            <a:ext cx="5608320" cy="461665"/>
          </a:xfrm>
          <a:prstGeom prst="rect">
            <a:avLst/>
          </a:prstGeom>
        </p:spPr>
        <p:txBody>
          <a:bodyPr wrap="square">
            <a:spAutoFit/>
          </a:bodyPr>
          <a:lstStyle/>
          <a:p>
            <a:r>
              <a:rPr lang="en-US" sz="2400" b="1" dirty="0"/>
              <a:t>11111111.11111111.11111111.11111111</a:t>
            </a:r>
          </a:p>
        </p:txBody>
      </p:sp>
      <p:sp>
        <p:nvSpPr>
          <p:cNvPr id="11" name="Rectangle 10">
            <a:extLst>
              <a:ext uri="{FF2B5EF4-FFF2-40B4-BE49-F238E27FC236}">
                <a16:creationId xmlns:a16="http://schemas.microsoft.com/office/drawing/2014/main" xmlns="" id="{DEA0787E-A008-4ACF-8753-F98396AC6C21}"/>
              </a:ext>
            </a:extLst>
          </p:cNvPr>
          <p:cNvSpPr/>
          <p:nvPr/>
        </p:nvSpPr>
        <p:spPr>
          <a:xfrm>
            <a:off x="5173980" y="4623023"/>
            <a:ext cx="2979420" cy="523220"/>
          </a:xfrm>
          <a:prstGeom prst="rect">
            <a:avLst/>
          </a:prstGeom>
        </p:spPr>
        <p:txBody>
          <a:bodyPr wrap="square">
            <a:spAutoFit/>
          </a:bodyPr>
          <a:lstStyle/>
          <a:p>
            <a:r>
              <a:rPr lang="en-US" sz="2800" b="1" dirty="0"/>
              <a:t>255.255.255.255</a:t>
            </a:r>
          </a:p>
        </p:txBody>
      </p:sp>
    </p:spTree>
    <p:extLst>
      <p:ext uri="{BB962C8B-B14F-4D97-AF65-F5344CB8AC3E}">
        <p14:creationId xmlns:p14="http://schemas.microsoft.com/office/powerpoint/2010/main" xmlns="" val="415168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CBD081-D284-425F-8930-2A3DEAB4CF06}"/>
              </a:ext>
            </a:extLst>
          </p:cNvPr>
          <p:cNvSpPr>
            <a:spLocks noGrp="1"/>
          </p:cNvSpPr>
          <p:nvPr>
            <p:ph type="title"/>
          </p:nvPr>
        </p:nvSpPr>
        <p:spPr>
          <a:xfrm>
            <a:off x="838200" y="365126"/>
            <a:ext cx="5059680" cy="331152"/>
          </a:xfrm>
        </p:spPr>
        <p:txBody>
          <a:bodyPr>
            <a:normAutofit fontScale="90000"/>
          </a:bodyPr>
          <a:lstStyle/>
          <a:p>
            <a:r>
              <a:rPr lang="en-US" dirty="0"/>
              <a:t>Classes of Addresses</a:t>
            </a:r>
          </a:p>
        </p:txBody>
      </p:sp>
      <p:sp>
        <p:nvSpPr>
          <p:cNvPr id="3" name="Content Placeholder 2">
            <a:extLst>
              <a:ext uri="{FF2B5EF4-FFF2-40B4-BE49-F238E27FC236}">
                <a16:creationId xmlns:a16="http://schemas.microsoft.com/office/drawing/2014/main" xmlns="" id="{249414C0-5649-4B79-BF19-DD7A855CC5D0}"/>
              </a:ext>
            </a:extLst>
          </p:cNvPr>
          <p:cNvSpPr>
            <a:spLocks noGrp="1"/>
          </p:cNvSpPr>
          <p:nvPr>
            <p:ph idx="1"/>
          </p:nvPr>
        </p:nvSpPr>
        <p:spPr>
          <a:xfrm>
            <a:off x="838200" y="1253331"/>
            <a:ext cx="10317480" cy="2404269"/>
          </a:xfrm>
        </p:spPr>
        <p:txBody>
          <a:bodyPr/>
          <a:lstStyle/>
          <a:p>
            <a:r>
              <a:rPr lang="en-US" dirty="0"/>
              <a:t>Logical, or layer-3, or IP addresses, have two components:</a:t>
            </a:r>
          </a:p>
          <a:p>
            <a:endParaRPr lang="en-US" dirty="0"/>
          </a:p>
          <a:p>
            <a:endParaRPr lang="en-US" dirty="0"/>
          </a:p>
          <a:p>
            <a:r>
              <a:rPr lang="en-US" dirty="0"/>
              <a:t>The network number uniquely identifies a segment in the network and a host number uniquely identifies a device on a segment. </a:t>
            </a:r>
          </a:p>
          <a:p>
            <a:endParaRPr lang="en-US" dirty="0"/>
          </a:p>
        </p:txBody>
      </p:sp>
      <p:graphicFrame>
        <p:nvGraphicFramePr>
          <p:cNvPr id="5" name="Table 5">
            <a:extLst>
              <a:ext uri="{FF2B5EF4-FFF2-40B4-BE49-F238E27FC236}">
                <a16:creationId xmlns:a16="http://schemas.microsoft.com/office/drawing/2014/main" xmlns="" id="{D4A10734-C034-4071-87B1-8C273D1E4FF7}"/>
              </a:ext>
            </a:extLst>
          </p:cNvPr>
          <p:cNvGraphicFramePr>
            <a:graphicFrameLocks noGrp="1"/>
          </p:cNvGraphicFramePr>
          <p:nvPr/>
        </p:nvGraphicFramePr>
        <p:xfrm>
          <a:off x="1148080" y="1967266"/>
          <a:ext cx="8128000" cy="37084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xmlns="" val="2183329187"/>
                    </a:ext>
                  </a:extLst>
                </a:gridCol>
                <a:gridCol w="4064000">
                  <a:extLst>
                    <a:ext uri="{9D8B030D-6E8A-4147-A177-3AD203B41FA5}">
                      <a16:colId xmlns:a16="http://schemas.microsoft.com/office/drawing/2014/main" xmlns="" val="585282362"/>
                    </a:ext>
                  </a:extLst>
                </a:gridCol>
              </a:tblGrid>
              <a:tr h="370840">
                <a:tc>
                  <a:txBody>
                    <a:bodyPr/>
                    <a:lstStyle/>
                    <a:p>
                      <a:pPr algn="ctr"/>
                      <a:r>
                        <a:rPr lang="en-US" dirty="0"/>
                        <a:t>Network Number</a:t>
                      </a:r>
                    </a:p>
                  </a:txBody>
                  <a:tcPr/>
                </a:tc>
                <a:tc>
                  <a:txBody>
                    <a:bodyPr/>
                    <a:lstStyle/>
                    <a:p>
                      <a:pPr algn="ctr"/>
                      <a:r>
                        <a:rPr lang="en-US" dirty="0"/>
                        <a:t>Host Number</a:t>
                      </a:r>
                    </a:p>
                  </a:txBody>
                  <a:tcPr/>
                </a:tc>
                <a:extLst>
                  <a:ext uri="{0D108BD9-81ED-4DB2-BD59-A6C34878D82A}">
                    <a16:rowId xmlns:a16="http://schemas.microsoft.com/office/drawing/2014/main" xmlns="" val="3675260897"/>
                  </a:ext>
                </a:extLst>
              </a:tr>
            </a:tbl>
          </a:graphicData>
        </a:graphic>
      </p:graphicFrame>
      <p:pic>
        <p:nvPicPr>
          <p:cNvPr id="3074" name="Picture 2" descr="BITAG Report Demystifies the Network of Networks We Call the ...">
            <a:extLst>
              <a:ext uri="{FF2B5EF4-FFF2-40B4-BE49-F238E27FC236}">
                <a16:creationId xmlns:a16="http://schemas.microsoft.com/office/drawing/2014/main" xmlns="" id="{6C19BC67-9CE5-49A3-B083-099314A1AB0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89944" y="3412254"/>
            <a:ext cx="6339839" cy="308436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807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67F9FB-2886-46E7-8DA0-B39C921A8C55}"/>
              </a:ext>
            </a:extLst>
          </p:cNvPr>
          <p:cNvSpPr>
            <a:spLocks noGrp="1"/>
          </p:cNvSpPr>
          <p:nvPr>
            <p:ph type="title"/>
          </p:nvPr>
        </p:nvSpPr>
        <p:spPr/>
        <p:txBody>
          <a:bodyPr/>
          <a:lstStyle/>
          <a:p>
            <a:r>
              <a:rPr lang="en-US" dirty="0"/>
              <a:t>Classes of Addresses</a:t>
            </a:r>
          </a:p>
        </p:txBody>
      </p:sp>
      <p:sp>
        <p:nvSpPr>
          <p:cNvPr id="5" name="TextBox 4">
            <a:extLst>
              <a:ext uri="{FF2B5EF4-FFF2-40B4-BE49-F238E27FC236}">
                <a16:creationId xmlns:a16="http://schemas.microsoft.com/office/drawing/2014/main" xmlns="" id="{F30662EB-DB30-4FA4-9ACD-62A927C92F8E}"/>
              </a:ext>
            </a:extLst>
          </p:cNvPr>
          <p:cNvSpPr txBox="1"/>
          <p:nvPr/>
        </p:nvSpPr>
        <p:spPr>
          <a:xfrm>
            <a:off x="1188720" y="1859280"/>
            <a:ext cx="1523174" cy="646331"/>
          </a:xfrm>
          <a:prstGeom prst="rect">
            <a:avLst/>
          </a:prstGeom>
          <a:noFill/>
        </p:spPr>
        <p:txBody>
          <a:bodyPr wrap="none" rtlCol="0">
            <a:spAutoFit/>
          </a:bodyPr>
          <a:lstStyle/>
          <a:p>
            <a:r>
              <a:rPr lang="en-US" sz="3600" b="1" dirty="0"/>
              <a:t>Class A</a:t>
            </a:r>
          </a:p>
        </p:txBody>
      </p:sp>
      <p:sp>
        <p:nvSpPr>
          <p:cNvPr id="6" name="TextBox 5">
            <a:extLst>
              <a:ext uri="{FF2B5EF4-FFF2-40B4-BE49-F238E27FC236}">
                <a16:creationId xmlns:a16="http://schemas.microsoft.com/office/drawing/2014/main" xmlns="" id="{734484A9-5D00-49C5-A4EA-8AC45ABF65BE}"/>
              </a:ext>
            </a:extLst>
          </p:cNvPr>
          <p:cNvSpPr txBox="1"/>
          <p:nvPr/>
        </p:nvSpPr>
        <p:spPr>
          <a:xfrm>
            <a:off x="1188720" y="3015295"/>
            <a:ext cx="1500732" cy="646331"/>
          </a:xfrm>
          <a:prstGeom prst="rect">
            <a:avLst/>
          </a:prstGeom>
          <a:noFill/>
        </p:spPr>
        <p:txBody>
          <a:bodyPr wrap="none" rtlCol="0">
            <a:spAutoFit/>
          </a:bodyPr>
          <a:lstStyle/>
          <a:p>
            <a:r>
              <a:rPr lang="en-US" sz="3600" b="1" dirty="0"/>
              <a:t>Class B</a:t>
            </a:r>
          </a:p>
        </p:txBody>
      </p:sp>
      <p:sp>
        <p:nvSpPr>
          <p:cNvPr id="7" name="TextBox 6">
            <a:extLst>
              <a:ext uri="{FF2B5EF4-FFF2-40B4-BE49-F238E27FC236}">
                <a16:creationId xmlns:a16="http://schemas.microsoft.com/office/drawing/2014/main" xmlns="" id="{C613782A-EFFA-4F3E-8BD6-AA7730BA74C0}"/>
              </a:ext>
            </a:extLst>
          </p:cNvPr>
          <p:cNvSpPr txBox="1"/>
          <p:nvPr/>
        </p:nvSpPr>
        <p:spPr>
          <a:xfrm>
            <a:off x="1188720" y="4054915"/>
            <a:ext cx="1486304" cy="646331"/>
          </a:xfrm>
          <a:prstGeom prst="rect">
            <a:avLst/>
          </a:prstGeom>
          <a:noFill/>
        </p:spPr>
        <p:txBody>
          <a:bodyPr wrap="none" rtlCol="0">
            <a:spAutoFit/>
          </a:bodyPr>
          <a:lstStyle/>
          <a:p>
            <a:r>
              <a:rPr lang="en-US" sz="3600" b="1" dirty="0"/>
              <a:t>Class C</a:t>
            </a:r>
          </a:p>
        </p:txBody>
      </p:sp>
      <p:sp>
        <p:nvSpPr>
          <p:cNvPr id="8" name="TextBox 7">
            <a:extLst>
              <a:ext uri="{FF2B5EF4-FFF2-40B4-BE49-F238E27FC236}">
                <a16:creationId xmlns:a16="http://schemas.microsoft.com/office/drawing/2014/main" xmlns="" id="{4EF44D41-2802-4570-8859-92B4A4E4C8E7}"/>
              </a:ext>
            </a:extLst>
          </p:cNvPr>
          <p:cNvSpPr txBox="1"/>
          <p:nvPr/>
        </p:nvSpPr>
        <p:spPr>
          <a:xfrm>
            <a:off x="1140630" y="4842587"/>
            <a:ext cx="1534394" cy="646331"/>
          </a:xfrm>
          <a:prstGeom prst="rect">
            <a:avLst/>
          </a:prstGeom>
          <a:noFill/>
        </p:spPr>
        <p:txBody>
          <a:bodyPr wrap="none" rtlCol="0">
            <a:spAutoFit/>
          </a:bodyPr>
          <a:lstStyle/>
          <a:p>
            <a:r>
              <a:rPr lang="en-US" sz="3600" b="1" dirty="0"/>
              <a:t>Class D</a:t>
            </a:r>
          </a:p>
        </p:txBody>
      </p:sp>
      <p:sp>
        <p:nvSpPr>
          <p:cNvPr id="9" name="TextBox 8">
            <a:extLst>
              <a:ext uri="{FF2B5EF4-FFF2-40B4-BE49-F238E27FC236}">
                <a16:creationId xmlns:a16="http://schemas.microsoft.com/office/drawing/2014/main" xmlns="" id="{9781B9BB-F88F-43FD-B34F-1F4124B4983B}"/>
              </a:ext>
            </a:extLst>
          </p:cNvPr>
          <p:cNvSpPr txBox="1"/>
          <p:nvPr/>
        </p:nvSpPr>
        <p:spPr>
          <a:xfrm>
            <a:off x="1177499" y="5630259"/>
            <a:ext cx="1523174" cy="646331"/>
          </a:xfrm>
          <a:prstGeom prst="rect">
            <a:avLst/>
          </a:prstGeom>
          <a:noFill/>
        </p:spPr>
        <p:txBody>
          <a:bodyPr wrap="none" rtlCol="0">
            <a:spAutoFit/>
          </a:bodyPr>
          <a:lstStyle/>
          <a:p>
            <a:r>
              <a:rPr lang="en-US" sz="3600" b="1" dirty="0"/>
              <a:t>Class E</a:t>
            </a:r>
          </a:p>
        </p:txBody>
      </p:sp>
      <p:graphicFrame>
        <p:nvGraphicFramePr>
          <p:cNvPr id="12" name="Table 12">
            <a:extLst>
              <a:ext uri="{FF2B5EF4-FFF2-40B4-BE49-F238E27FC236}">
                <a16:creationId xmlns:a16="http://schemas.microsoft.com/office/drawing/2014/main" xmlns="" id="{92CD69B7-7500-42CB-B7EA-9B92DFEFF523}"/>
              </a:ext>
            </a:extLst>
          </p:cNvPr>
          <p:cNvGraphicFramePr>
            <a:graphicFrameLocks noGrp="1"/>
          </p:cNvGraphicFramePr>
          <p:nvPr/>
        </p:nvGraphicFramePr>
        <p:xfrm>
          <a:off x="2875279" y="1997024"/>
          <a:ext cx="8128000" cy="508587"/>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xmlns="" val="298624585"/>
                    </a:ext>
                  </a:extLst>
                </a:gridCol>
                <a:gridCol w="2032000">
                  <a:extLst>
                    <a:ext uri="{9D8B030D-6E8A-4147-A177-3AD203B41FA5}">
                      <a16:colId xmlns:a16="http://schemas.microsoft.com/office/drawing/2014/main" xmlns="" val="1386821251"/>
                    </a:ext>
                  </a:extLst>
                </a:gridCol>
                <a:gridCol w="2032000">
                  <a:extLst>
                    <a:ext uri="{9D8B030D-6E8A-4147-A177-3AD203B41FA5}">
                      <a16:colId xmlns:a16="http://schemas.microsoft.com/office/drawing/2014/main" xmlns="" val="658317319"/>
                    </a:ext>
                  </a:extLst>
                </a:gridCol>
                <a:gridCol w="2032000">
                  <a:extLst>
                    <a:ext uri="{9D8B030D-6E8A-4147-A177-3AD203B41FA5}">
                      <a16:colId xmlns:a16="http://schemas.microsoft.com/office/drawing/2014/main" xmlns="" val="3378508837"/>
                    </a:ext>
                  </a:extLst>
                </a:gridCol>
              </a:tblGrid>
              <a:tr h="508587">
                <a:tc>
                  <a:txBody>
                    <a:bodyPr/>
                    <a:lstStyle/>
                    <a:p>
                      <a:pPr algn="ctr"/>
                      <a:r>
                        <a:rPr lang="en-US" dirty="0"/>
                        <a:t>NETWORK</a:t>
                      </a:r>
                    </a:p>
                  </a:txBody>
                  <a:tcPr/>
                </a:tc>
                <a:tc>
                  <a:txBody>
                    <a:bodyPr/>
                    <a:lstStyle/>
                    <a:p>
                      <a:pPr algn="ctr"/>
                      <a:r>
                        <a:rPr lang="en-US" dirty="0">
                          <a:solidFill>
                            <a:sysClr val="windowText" lastClr="000000"/>
                          </a:solidFill>
                        </a:rPr>
                        <a:t>HOST</a:t>
                      </a:r>
                    </a:p>
                  </a:txBody>
                  <a:tcPr>
                    <a:solidFill>
                      <a:schemeClr val="accent3">
                        <a:lumMod val="40000"/>
                        <a:lumOff val="60000"/>
                      </a:schemeClr>
                    </a:solidFill>
                  </a:tcPr>
                </a:tc>
                <a:tc>
                  <a:txBody>
                    <a:bodyPr/>
                    <a:lstStyle/>
                    <a:p>
                      <a:pPr algn="ctr"/>
                      <a:r>
                        <a:rPr kumimoji="0" lang="en-US" sz="1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HOST</a:t>
                      </a:r>
                      <a:endParaRPr lang="en-US" dirty="0">
                        <a:solidFill>
                          <a:sysClr val="windowText" lastClr="000000"/>
                        </a:solidFill>
                      </a:endParaRPr>
                    </a:p>
                  </a:txBody>
                  <a:tcPr>
                    <a:solidFill>
                      <a:schemeClr val="accent3">
                        <a:lumMod val="40000"/>
                        <a:lumOff val="60000"/>
                      </a:schemeClr>
                    </a:solidFill>
                  </a:tcPr>
                </a:tc>
                <a:tc>
                  <a:txBody>
                    <a:bodyPr/>
                    <a:lstStyle/>
                    <a:p>
                      <a:pPr algn="ctr"/>
                      <a:r>
                        <a:rPr kumimoji="0" lang="en-US" sz="1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HOST</a:t>
                      </a:r>
                      <a:endParaRPr lang="en-US" dirty="0">
                        <a:solidFill>
                          <a:sysClr val="windowText" lastClr="000000"/>
                        </a:solidFill>
                      </a:endParaRPr>
                    </a:p>
                  </a:txBody>
                  <a:tcPr>
                    <a:solidFill>
                      <a:schemeClr val="accent3">
                        <a:lumMod val="40000"/>
                        <a:lumOff val="60000"/>
                      </a:schemeClr>
                    </a:solidFill>
                  </a:tcPr>
                </a:tc>
                <a:extLst>
                  <a:ext uri="{0D108BD9-81ED-4DB2-BD59-A6C34878D82A}">
                    <a16:rowId xmlns:a16="http://schemas.microsoft.com/office/drawing/2014/main" xmlns="" val="3586646434"/>
                  </a:ext>
                </a:extLst>
              </a:tr>
            </a:tbl>
          </a:graphicData>
        </a:graphic>
      </p:graphicFrame>
      <p:graphicFrame>
        <p:nvGraphicFramePr>
          <p:cNvPr id="14" name="Table 12">
            <a:extLst>
              <a:ext uri="{FF2B5EF4-FFF2-40B4-BE49-F238E27FC236}">
                <a16:creationId xmlns:a16="http://schemas.microsoft.com/office/drawing/2014/main" xmlns="" id="{AFB33059-DFB2-41E9-88E0-881474B1F7A6}"/>
              </a:ext>
            </a:extLst>
          </p:cNvPr>
          <p:cNvGraphicFramePr>
            <a:graphicFrameLocks noGrp="1"/>
          </p:cNvGraphicFramePr>
          <p:nvPr/>
        </p:nvGraphicFramePr>
        <p:xfrm>
          <a:off x="2875279" y="3084168"/>
          <a:ext cx="8128000" cy="508587"/>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xmlns="" val="298624585"/>
                    </a:ext>
                  </a:extLst>
                </a:gridCol>
                <a:gridCol w="2032000">
                  <a:extLst>
                    <a:ext uri="{9D8B030D-6E8A-4147-A177-3AD203B41FA5}">
                      <a16:colId xmlns:a16="http://schemas.microsoft.com/office/drawing/2014/main" xmlns="" val="1386821251"/>
                    </a:ext>
                  </a:extLst>
                </a:gridCol>
                <a:gridCol w="2032000">
                  <a:extLst>
                    <a:ext uri="{9D8B030D-6E8A-4147-A177-3AD203B41FA5}">
                      <a16:colId xmlns:a16="http://schemas.microsoft.com/office/drawing/2014/main" xmlns="" val="658317319"/>
                    </a:ext>
                  </a:extLst>
                </a:gridCol>
                <a:gridCol w="2032000">
                  <a:extLst>
                    <a:ext uri="{9D8B030D-6E8A-4147-A177-3AD203B41FA5}">
                      <a16:colId xmlns:a16="http://schemas.microsoft.com/office/drawing/2014/main" xmlns="" val="3378508837"/>
                    </a:ext>
                  </a:extLst>
                </a:gridCol>
              </a:tblGrid>
              <a:tr h="508587">
                <a:tc>
                  <a:txBody>
                    <a:bodyPr/>
                    <a:lstStyle/>
                    <a:p>
                      <a:pPr algn="ctr"/>
                      <a:r>
                        <a:rPr lang="en-US" dirty="0"/>
                        <a:t>NETWORK</a:t>
                      </a:r>
                    </a:p>
                  </a:txBody>
                  <a:tcPr/>
                </a:tc>
                <a:tc>
                  <a:txBody>
                    <a:bodyPr/>
                    <a:lstStyle/>
                    <a:p>
                      <a:pPr algn="ctr"/>
                      <a:r>
                        <a:rPr lang="en-US" dirty="0"/>
                        <a:t>NETWORK</a:t>
                      </a:r>
                    </a:p>
                  </a:txBody>
                  <a:tcPr>
                    <a:solidFill>
                      <a:schemeClr val="tx1"/>
                    </a:solidFill>
                  </a:tcPr>
                </a:tc>
                <a:tc>
                  <a:txBody>
                    <a:bodyPr/>
                    <a:lstStyle/>
                    <a:p>
                      <a:pPr algn="ctr"/>
                      <a:r>
                        <a:rPr kumimoji="0" lang="en-US" sz="1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HOST</a:t>
                      </a:r>
                      <a:endParaRPr lang="en-US" dirty="0">
                        <a:solidFill>
                          <a:sysClr val="windowText" lastClr="000000"/>
                        </a:solidFill>
                      </a:endParaRPr>
                    </a:p>
                  </a:txBody>
                  <a:tcPr>
                    <a:solidFill>
                      <a:schemeClr val="accent3">
                        <a:lumMod val="40000"/>
                        <a:lumOff val="60000"/>
                      </a:schemeClr>
                    </a:solidFill>
                  </a:tcPr>
                </a:tc>
                <a:tc>
                  <a:txBody>
                    <a:bodyPr/>
                    <a:lstStyle/>
                    <a:p>
                      <a:pPr algn="ctr"/>
                      <a:r>
                        <a:rPr kumimoji="0" lang="en-US" sz="1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HOST</a:t>
                      </a:r>
                      <a:endParaRPr lang="en-US" dirty="0">
                        <a:solidFill>
                          <a:sysClr val="windowText" lastClr="000000"/>
                        </a:solidFill>
                      </a:endParaRPr>
                    </a:p>
                  </a:txBody>
                  <a:tcPr>
                    <a:solidFill>
                      <a:schemeClr val="accent3">
                        <a:lumMod val="40000"/>
                        <a:lumOff val="60000"/>
                      </a:schemeClr>
                    </a:solidFill>
                  </a:tcPr>
                </a:tc>
                <a:extLst>
                  <a:ext uri="{0D108BD9-81ED-4DB2-BD59-A6C34878D82A}">
                    <a16:rowId xmlns:a16="http://schemas.microsoft.com/office/drawing/2014/main" xmlns="" val="3586646434"/>
                  </a:ext>
                </a:extLst>
              </a:tr>
            </a:tbl>
          </a:graphicData>
        </a:graphic>
      </p:graphicFrame>
      <p:graphicFrame>
        <p:nvGraphicFramePr>
          <p:cNvPr id="15" name="Table 12">
            <a:extLst>
              <a:ext uri="{FF2B5EF4-FFF2-40B4-BE49-F238E27FC236}">
                <a16:creationId xmlns:a16="http://schemas.microsoft.com/office/drawing/2014/main" xmlns="" id="{315F13C8-F926-4889-A90B-8E3E28536501}"/>
              </a:ext>
            </a:extLst>
          </p:cNvPr>
          <p:cNvGraphicFramePr>
            <a:graphicFrameLocks noGrp="1"/>
          </p:cNvGraphicFramePr>
          <p:nvPr/>
        </p:nvGraphicFramePr>
        <p:xfrm>
          <a:off x="2875279" y="4123788"/>
          <a:ext cx="8128000" cy="508587"/>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xmlns="" val="298624585"/>
                    </a:ext>
                  </a:extLst>
                </a:gridCol>
                <a:gridCol w="2032000">
                  <a:extLst>
                    <a:ext uri="{9D8B030D-6E8A-4147-A177-3AD203B41FA5}">
                      <a16:colId xmlns:a16="http://schemas.microsoft.com/office/drawing/2014/main" xmlns="" val="1386821251"/>
                    </a:ext>
                  </a:extLst>
                </a:gridCol>
                <a:gridCol w="2032000">
                  <a:extLst>
                    <a:ext uri="{9D8B030D-6E8A-4147-A177-3AD203B41FA5}">
                      <a16:colId xmlns:a16="http://schemas.microsoft.com/office/drawing/2014/main" xmlns="" val="658317319"/>
                    </a:ext>
                  </a:extLst>
                </a:gridCol>
                <a:gridCol w="2032000">
                  <a:extLst>
                    <a:ext uri="{9D8B030D-6E8A-4147-A177-3AD203B41FA5}">
                      <a16:colId xmlns:a16="http://schemas.microsoft.com/office/drawing/2014/main" xmlns="" val="3378508837"/>
                    </a:ext>
                  </a:extLst>
                </a:gridCol>
              </a:tblGrid>
              <a:tr h="508587">
                <a:tc>
                  <a:txBody>
                    <a:bodyPr/>
                    <a:lstStyle/>
                    <a:p>
                      <a:pPr algn="ctr"/>
                      <a:r>
                        <a:rPr lang="en-US" dirty="0"/>
                        <a:t>NETWORK</a:t>
                      </a:r>
                    </a:p>
                  </a:txBody>
                  <a:tcPr/>
                </a:tc>
                <a:tc>
                  <a:txBody>
                    <a:bodyPr/>
                    <a:lstStyle/>
                    <a:p>
                      <a:pPr algn="ctr"/>
                      <a:r>
                        <a:rPr lang="en-US" dirty="0"/>
                        <a:t>NETWORK</a:t>
                      </a:r>
                    </a:p>
                  </a:txBody>
                  <a:tcPr>
                    <a:solidFill>
                      <a:schemeClr val="tx1"/>
                    </a:solidFill>
                  </a:tcPr>
                </a:tc>
                <a:tc>
                  <a:txBody>
                    <a:bodyPr/>
                    <a:lstStyle/>
                    <a:p>
                      <a:pPr algn="ctr"/>
                      <a:r>
                        <a:rPr lang="en-US" dirty="0"/>
                        <a:t>NETWORK</a:t>
                      </a:r>
                    </a:p>
                  </a:txBody>
                  <a:tcPr>
                    <a:solidFill>
                      <a:schemeClr val="tx1"/>
                    </a:solidFill>
                  </a:tcPr>
                </a:tc>
                <a:tc>
                  <a:txBody>
                    <a:bodyPr/>
                    <a:lstStyle/>
                    <a:p>
                      <a:pPr algn="ctr"/>
                      <a:r>
                        <a:rPr kumimoji="0" lang="en-US" sz="1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HOST</a:t>
                      </a:r>
                      <a:endParaRPr lang="en-US" dirty="0">
                        <a:solidFill>
                          <a:sysClr val="windowText" lastClr="000000"/>
                        </a:solidFill>
                      </a:endParaRPr>
                    </a:p>
                  </a:txBody>
                  <a:tcPr>
                    <a:solidFill>
                      <a:schemeClr val="accent3">
                        <a:lumMod val="40000"/>
                        <a:lumOff val="60000"/>
                      </a:schemeClr>
                    </a:solidFill>
                  </a:tcPr>
                </a:tc>
                <a:extLst>
                  <a:ext uri="{0D108BD9-81ED-4DB2-BD59-A6C34878D82A}">
                    <a16:rowId xmlns:a16="http://schemas.microsoft.com/office/drawing/2014/main" xmlns="" val="3586646434"/>
                  </a:ext>
                </a:extLst>
              </a:tr>
            </a:tbl>
          </a:graphicData>
        </a:graphic>
      </p:graphicFrame>
      <p:graphicFrame>
        <p:nvGraphicFramePr>
          <p:cNvPr id="17" name="Table 17">
            <a:extLst>
              <a:ext uri="{FF2B5EF4-FFF2-40B4-BE49-F238E27FC236}">
                <a16:creationId xmlns:a16="http://schemas.microsoft.com/office/drawing/2014/main" xmlns="" id="{0F0BE04E-CBDB-4D57-A451-3AA0FA2ED8AF}"/>
              </a:ext>
            </a:extLst>
          </p:cNvPr>
          <p:cNvGraphicFramePr>
            <a:graphicFrameLocks noGrp="1"/>
          </p:cNvGraphicFramePr>
          <p:nvPr/>
        </p:nvGraphicFramePr>
        <p:xfrm>
          <a:off x="2875279" y="5115913"/>
          <a:ext cx="8128000" cy="370840"/>
        </p:xfrm>
        <a:graphic>
          <a:graphicData uri="http://schemas.openxmlformats.org/drawingml/2006/table">
            <a:tbl>
              <a:tblPr firstRow="1" bandRow="1">
                <a:tableStyleId>{073A0DAA-6AF3-43AB-8588-CEC1D06C72B9}</a:tableStyleId>
              </a:tblPr>
              <a:tblGrid>
                <a:gridCol w="8128000">
                  <a:extLst>
                    <a:ext uri="{9D8B030D-6E8A-4147-A177-3AD203B41FA5}">
                      <a16:colId xmlns:a16="http://schemas.microsoft.com/office/drawing/2014/main" xmlns="" val="2639749401"/>
                    </a:ext>
                  </a:extLst>
                </a:gridCol>
              </a:tblGrid>
              <a:tr h="370840">
                <a:tc>
                  <a:txBody>
                    <a:bodyPr/>
                    <a:lstStyle/>
                    <a:p>
                      <a:pPr algn="ctr"/>
                      <a:r>
                        <a:rPr lang="en-US" dirty="0"/>
                        <a:t>MULTICASTING</a:t>
                      </a:r>
                    </a:p>
                  </a:txBody>
                  <a:tcPr/>
                </a:tc>
                <a:extLst>
                  <a:ext uri="{0D108BD9-81ED-4DB2-BD59-A6C34878D82A}">
                    <a16:rowId xmlns:a16="http://schemas.microsoft.com/office/drawing/2014/main" xmlns="" val="3611621012"/>
                  </a:ext>
                </a:extLst>
              </a:tr>
            </a:tbl>
          </a:graphicData>
        </a:graphic>
      </p:graphicFrame>
      <p:graphicFrame>
        <p:nvGraphicFramePr>
          <p:cNvPr id="19" name="Table 17">
            <a:extLst>
              <a:ext uri="{FF2B5EF4-FFF2-40B4-BE49-F238E27FC236}">
                <a16:creationId xmlns:a16="http://schemas.microsoft.com/office/drawing/2014/main" xmlns="" id="{C0ABB6DC-E093-4981-890E-7F1DB9EDEFD7}"/>
              </a:ext>
            </a:extLst>
          </p:cNvPr>
          <p:cNvGraphicFramePr>
            <a:graphicFrameLocks noGrp="1"/>
          </p:cNvGraphicFramePr>
          <p:nvPr/>
        </p:nvGraphicFramePr>
        <p:xfrm>
          <a:off x="2886501" y="5784871"/>
          <a:ext cx="8128000" cy="370840"/>
        </p:xfrm>
        <a:graphic>
          <a:graphicData uri="http://schemas.openxmlformats.org/drawingml/2006/table">
            <a:tbl>
              <a:tblPr firstRow="1" bandRow="1">
                <a:tableStyleId>{073A0DAA-6AF3-43AB-8588-CEC1D06C72B9}</a:tableStyleId>
              </a:tblPr>
              <a:tblGrid>
                <a:gridCol w="8128000">
                  <a:extLst>
                    <a:ext uri="{9D8B030D-6E8A-4147-A177-3AD203B41FA5}">
                      <a16:colId xmlns:a16="http://schemas.microsoft.com/office/drawing/2014/main" xmlns="" val="2639749401"/>
                    </a:ext>
                  </a:extLst>
                </a:gridCol>
              </a:tblGrid>
              <a:tr h="370840">
                <a:tc>
                  <a:txBody>
                    <a:bodyPr/>
                    <a:lstStyle/>
                    <a:p>
                      <a:pPr algn="ctr"/>
                      <a:r>
                        <a:rPr lang="en-US" dirty="0"/>
                        <a:t>RESERVED</a:t>
                      </a:r>
                    </a:p>
                  </a:txBody>
                  <a:tcPr/>
                </a:tc>
                <a:extLst>
                  <a:ext uri="{0D108BD9-81ED-4DB2-BD59-A6C34878D82A}">
                    <a16:rowId xmlns:a16="http://schemas.microsoft.com/office/drawing/2014/main" xmlns="" val="3611621012"/>
                  </a:ext>
                </a:extLst>
              </a:tr>
            </a:tbl>
          </a:graphicData>
        </a:graphic>
      </p:graphicFrame>
    </p:spTree>
    <p:extLst>
      <p:ext uri="{BB962C8B-B14F-4D97-AF65-F5344CB8AC3E}">
        <p14:creationId xmlns:p14="http://schemas.microsoft.com/office/powerpoint/2010/main" xmlns="" val="285101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1000"/>
                                        <p:tgtEl>
                                          <p:spTgt spid="14"/>
                                        </p:tgtEl>
                                      </p:cBhvr>
                                    </p:animEffect>
                                    <p:anim calcmode="lin" valueType="num">
                                      <p:cBhvr>
                                        <p:cTn id="42" dur="1000" fill="hold"/>
                                        <p:tgtEl>
                                          <p:spTgt spid="14"/>
                                        </p:tgtEl>
                                        <p:attrNameLst>
                                          <p:attrName>ppt_x</p:attrName>
                                        </p:attrNameLst>
                                      </p:cBhvr>
                                      <p:tavLst>
                                        <p:tav tm="0">
                                          <p:val>
                                            <p:strVal val="#ppt_x"/>
                                          </p:val>
                                        </p:tav>
                                        <p:tav tm="100000">
                                          <p:val>
                                            <p:strVal val="#ppt_x"/>
                                          </p:val>
                                        </p:tav>
                                      </p:tavLst>
                                    </p:anim>
                                    <p:anim calcmode="lin" valueType="num">
                                      <p:cBhvr>
                                        <p:cTn id="4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1000"/>
                                        <p:tgtEl>
                                          <p:spTgt spid="15"/>
                                        </p:tgtEl>
                                      </p:cBhvr>
                                    </p:animEffect>
                                    <p:anim calcmode="lin" valueType="num">
                                      <p:cBhvr>
                                        <p:cTn id="49" dur="1000" fill="hold"/>
                                        <p:tgtEl>
                                          <p:spTgt spid="15"/>
                                        </p:tgtEl>
                                        <p:attrNameLst>
                                          <p:attrName>ppt_x</p:attrName>
                                        </p:attrNameLst>
                                      </p:cBhvr>
                                      <p:tavLst>
                                        <p:tav tm="0">
                                          <p:val>
                                            <p:strVal val="#ppt_x"/>
                                          </p:val>
                                        </p:tav>
                                        <p:tav tm="100000">
                                          <p:val>
                                            <p:strVal val="#ppt_x"/>
                                          </p:val>
                                        </p:tav>
                                      </p:tavLst>
                                    </p:anim>
                                    <p:anim calcmode="lin" valueType="num">
                                      <p:cBhvr>
                                        <p:cTn id="5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ppt_x</p:attrName>
                                        </p:attrNameLst>
                                      </p:cBhvr>
                                      <p:tavLst>
                                        <p:tav tm="0">
                                          <p:val>
                                            <p:strVal val="#ppt_x"/>
                                          </p:val>
                                        </p:tav>
                                        <p:tav tm="100000">
                                          <p:val>
                                            <p:strVal val="#ppt_x"/>
                                          </p:val>
                                        </p:tav>
                                      </p:tavLst>
                                    </p:anim>
                                    <p:anim calcmode="lin" valueType="num">
                                      <p:cBhvr>
                                        <p:cTn id="57" dur="1000" fill="hold"/>
                                        <p:tgtEl>
                                          <p:spTgt spid="17"/>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1000"/>
                                        <p:tgtEl>
                                          <p:spTgt spid="19"/>
                                        </p:tgtEl>
                                      </p:cBhvr>
                                    </p:animEffect>
                                    <p:anim calcmode="lin" valueType="num">
                                      <p:cBhvr>
                                        <p:cTn id="61" dur="1000" fill="hold"/>
                                        <p:tgtEl>
                                          <p:spTgt spid="19"/>
                                        </p:tgtEl>
                                        <p:attrNameLst>
                                          <p:attrName>ppt_x</p:attrName>
                                        </p:attrNameLst>
                                      </p:cBhvr>
                                      <p:tavLst>
                                        <p:tav tm="0">
                                          <p:val>
                                            <p:strVal val="#ppt_x"/>
                                          </p:val>
                                        </p:tav>
                                        <p:tav tm="100000">
                                          <p:val>
                                            <p:strVal val="#ppt_x"/>
                                          </p:val>
                                        </p:tav>
                                      </p:tavLst>
                                    </p:anim>
                                    <p:anim calcmode="lin" valueType="num">
                                      <p:cBhvr>
                                        <p:cTn id="6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a:xfrm>
            <a:off x="1067078" y="226858"/>
            <a:ext cx="8596668" cy="5949090"/>
          </a:xfrm>
        </p:spPr>
        <p:txBody>
          <a:bodyPr>
            <a:noAutofit/>
          </a:bodyPr>
          <a:lstStyle/>
          <a:p>
            <a:r>
              <a:rPr lang="en-US" sz="2400" dirty="0" smtClean="0">
                <a:latin typeface="Times New Roman" pitchFamily="18" charset="0"/>
                <a:cs typeface="Times New Roman" pitchFamily="18" charset="0"/>
              </a:rPr>
              <a:t>Network Routing: An Introduction to Routing algorithms, Functions of Router</a:t>
            </a:r>
            <a:endParaRPr lang="en-IN"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IP addressing- </a:t>
            </a:r>
            <a:r>
              <a:rPr lang="en-US" sz="2400" dirty="0" err="1" smtClean="0">
                <a:latin typeface="Times New Roman" pitchFamily="18" charset="0"/>
                <a:cs typeface="Times New Roman" pitchFamily="18" charset="0"/>
              </a:rPr>
              <a:t>Classful</a:t>
            </a:r>
            <a:r>
              <a:rPr lang="en-US" sz="2400" dirty="0" smtClean="0">
                <a:latin typeface="Times New Roman" pitchFamily="18" charset="0"/>
                <a:cs typeface="Times New Roman" pitchFamily="18" charset="0"/>
              </a:rPr>
              <a:t>  Addressing, Classless Addressing</a:t>
            </a:r>
            <a:endParaRPr lang="en-IN"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Protocol architecture stack – OSI Reference </a:t>
            </a:r>
            <a:r>
              <a:rPr lang="en-US" sz="2400" dirty="0" err="1" smtClean="0">
                <a:latin typeface="Times New Roman" pitchFamily="18" charset="0"/>
                <a:cs typeface="Times New Roman" pitchFamily="18" charset="0"/>
              </a:rPr>
              <a:t>Model,IP</a:t>
            </a:r>
            <a:r>
              <a:rPr lang="en-US" sz="2400" dirty="0" smtClean="0">
                <a:latin typeface="Times New Roman" pitchFamily="18" charset="0"/>
                <a:cs typeface="Times New Roman" pitchFamily="18" charset="0"/>
              </a:rPr>
              <a:t> Protocol Stack Architecture</a:t>
            </a:r>
            <a:endParaRPr lang="en-IN"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Network Topology Architecture, Network Management Architecture</a:t>
            </a:r>
            <a:endParaRPr lang="en-IN"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Public Switched Telephone Network</a:t>
            </a:r>
            <a:endParaRPr lang="en-IN"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Communication Technologies</a:t>
            </a:r>
            <a:endParaRPr lang="en-IN"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Standard Committees – International Telecommunication Union, Internet Engineering Task Force, MFA Forum</a:t>
            </a:r>
            <a:endParaRPr lang="en-IN"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Type Length Value, Network Protocol Analyzer </a:t>
            </a:r>
            <a:endParaRPr lang="en-IN"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7288430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1FF81D-0EB9-4E3D-A39B-641F2D4B9AB8}"/>
              </a:ext>
            </a:extLst>
          </p:cNvPr>
          <p:cNvSpPr>
            <a:spLocks noGrp="1"/>
          </p:cNvSpPr>
          <p:nvPr>
            <p:ph type="title"/>
          </p:nvPr>
        </p:nvSpPr>
        <p:spPr/>
        <p:txBody>
          <a:bodyPr/>
          <a:lstStyle/>
          <a:p>
            <a:r>
              <a:rPr lang="en-US" dirty="0"/>
              <a:t>Distinguishing Between Classes of Addresses</a:t>
            </a:r>
          </a:p>
        </p:txBody>
      </p:sp>
      <p:sp>
        <p:nvSpPr>
          <p:cNvPr id="3" name="Content Placeholder 2">
            <a:extLst>
              <a:ext uri="{FF2B5EF4-FFF2-40B4-BE49-F238E27FC236}">
                <a16:creationId xmlns:a16="http://schemas.microsoft.com/office/drawing/2014/main" xmlns="" id="{BD4043FA-9901-43BC-AF98-F7884F4C7324}"/>
              </a:ext>
            </a:extLst>
          </p:cNvPr>
          <p:cNvSpPr>
            <a:spLocks noGrp="1"/>
          </p:cNvSpPr>
          <p:nvPr>
            <p:ph idx="1"/>
          </p:nvPr>
        </p:nvSpPr>
        <p:spPr>
          <a:xfrm>
            <a:off x="692324" y="1965716"/>
            <a:ext cx="10670220" cy="4330153"/>
          </a:xfrm>
        </p:spPr>
        <p:txBody>
          <a:bodyPr/>
          <a:lstStyle/>
          <a:p>
            <a:r>
              <a:rPr lang="en-US" dirty="0"/>
              <a:t>Class A addresses always begin with a “0” in the highest order bit </a:t>
            </a:r>
          </a:p>
          <a:p>
            <a:endParaRPr lang="en-US" dirty="0"/>
          </a:p>
          <a:p>
            <a:endParaRPr lang="en-US" dirty="0" smtClean="0"/>
          </a:p>
          <a:p>
            <a:r>
              <a:rPr lang="en-US" dirty="0" smtClean="0"/>
              <a:t>Class </a:t>
            </a:r>
            <a:r>
              <a:rPr lang="en-US" dirty="0"/>
              <a:t>B addresses always begin with “10” in the highest order bits </a:t>
            </a:r>
          </a:p>
          <a:p>
            <a:endParaRPr lang="en-US" dirty="0"/>
          </a:p>
          <a:p>
            <a:r>
              <a:rPr lang="en-US" dirty="0"/>
              <a:t>Class C addresses always begin with “110” in the highest order bits</a:t>
            </a:r>
          </a:p>
          <a:p>
            <a:endParaRPr lang="en-US" dirty="0" smtClean="0"/>
          </a:p>
          <a:p>
            <a:endParaRPr lang="en-US" dirty="0" smtClean="0"/>
          </a:p>
          <a:p>
            <a:r>
              <a:rPr lang="en-US" dirty="0" smtClean="0"/>
              <a:t>Class D addresses always begin with “1110” in the highest order bits</a:t>
            </a:r>
          </a:p>
          <a:p>
            <a:r>
              <a:rPr lang="en-US" dirty="0" smtClean="0"/>
              <a:t>Class </a:t>
            </a:r>
            <a:r>
              <a:rPr lang="en-US" dirty="0"/>
              <a:t>E addresses always begin with “11110” in the highest order bits</a:t>
            </a:r>
          </a:p>
        </p:txBody>
      </p:sp>
      <p:graphicFrame>
        <p:nvGraphicFramePr>
          <p:cNvPr id="7" name="Table 6">
            <a:extLst>
              <a:ext uri="{FF2B5EF4-FFF2-40B4-BE49-F238E27FC236}">
                <a16:creationId xmlns:a16="http://schemas.microsoft.com/office/drawing/2014/main" xmlns="" id="{6DA45A79-8EA5-4A72-BDC3-F1B4DAC58524}"/>
              </a:ext>
            </a:extLst>
          </p:cNvPr>
          <p:cNvGraphicFramePr>
            <a:graphicFrameLocks noGrp="1"/>
          </p:cNvGraphicFramePr>
          <p:nvPr/>
        </p:nvGraphicFramePr>
        <p:xfrm>
          <a:off x="1095374" y="2404821"/>
          <a:ext cx="9737024" cy="521843"/>
        </p:xfrm>
        <a:graphic>
          <a:graphicData uri="http://schemas.openxmlformats.org/drawingml/2006/table">
            <a:tbl>
              <a:tblPr firstRow="1" firstCol="1" bandRow="1">
                <a:tableStyleId>{5C22544A-7EE6-4342-B048-85BDC9FD1C3A}</a:tableStyleId>
              </a:tblPr>
              <a:tblGrid>
                <a:gridCol w="304282">
                  <a:extLst>
                    <a:ext uri="{9D8B030D-6E8A-4147-A177-3AD203B41FA5}">
                      <a16:colId xmlns:a16="http://schemas.microsoft.com/office/drawing/2014/main" xmlns="" val="793523960"/>
                    </a:ext>
                  </a:extLst>
                </a:gridCol>
                <a:gridCol w="304282">
                  <a:extLst>
                    <a:ext uri="{9D8B030D-6E8A-4147-A177-3AD203B41FA5}">
                      <a16:colId xmlns:a16="http://schemas.microsoft.com/office/drawing/2014/main" xmlns="" val="1955454573"/>
                    </a:ext>
                  </a:extLst>
                </a:gridCol>
                <a:gridCol w="304282">
                  <a:extLst>
                    <a:ext uri="{9D8B030D-6E8A-4147-A177-3AD203B41FA5}">
                      <a16:colId xmlns:a16="http://schemas.microsoft.com/office/drawing/2014/main" xmlns="" val="698172474"/>
                    </a:ext>
                  </a:extLst>
                </a:gridCol>
                <a:gridCol w="304282">
                  <a:extLst>
                    <a:ext uri="{9D8B030D-6E8A-4147-A177-3AD203B41FA5}">
                      <a16:colId xmlns:a16="http://schemas.microsoft.com/office/drawing/2014/main" xmlns="" val="2002810406"/>
                    </a:ext>
                  </a:extLst>
                </a:gridCol>
                <a:gridCol w="304282">
                  <a:extLst>
                    <a:ext uri="{9D8B030D-6E8A-4147-A177-3AD203B41FA5}">
                      <a16:colId xmlns:a16="http://schemas.microsoft.com/office/drawing/2014/main" xmlns="" val="1530313940"/>
                    </a:ext>
                  </a:extLst>
                </a:gridCol>
                <a:gridCol w="304282">
                  <a:extLst>
                    <a:ext uri="{9D8B030D-6E8A-4147-A177-3AD203B41FA5}">
                      <a16:colId xmlns:a16="http://schemas.microsoft.com/office/drawing/2014/main" xmlns="" val="2541735924"/>
                    </a:ext>
                  </a:extLst>
                </a:gridCol>
                <a:gridCol w="304282">
                  <a:extLst>
                    <a:ext uri="{9D8B030D-6E8A-4147-A177-3AD203B41FA5}">
                      <a16:colId xmlns:a16="http://schemas.microsoft.com/office/drawing/2014/main" xmlns="" val="1498585623"/>
                    </a:ext>
                  </a:extLst>
                </a:gridCol>
                <a:gridCol w="304282">
                  <a:extLst>
                    <a:ext uri="{9D8B030D-6E8A-4147-A177-3AD203B41FA5}">
                      <a16:colId xmlns:a16="http://schemas.microsoft.com/office/drawing/2014/main" xmlns="" val="1708754537"/>
                    </a:ext>
                  </a:extLst>
                </a:gridCol>
                <a:gridCol w="304282">
                  <a:extLst>
                    <a:ext uri="{9D8B030D-6E8A-4147-A177-3AD203B41FA5}">
                      <a16:colId xmlns:a16="http://schemas.microsoft.com/office/drawing/2014/main" xmlns="" val="2356306519"/>
                    </a:ext>
                  </a:extLst>
                </a:gridCol>
                <a:gridCol w="304282">
                  <a:extLst>
                    <a:ext uri="{9D8B030D-6E8A-4147-A177-3AD203B41FA5}">
                      <a16:colId xmlns:a16="http://schemas.microsoft.com/office/drawing/2014/main" xmlns="" val="4091395086"/>
                    </a:ext>
                  </a:extLst>
                </a:gridCol>
                <a:gridCol w="304282">
                  <a:extLst>
                    <a:ext uri="{9D8B030D-6E8A-4147-A177-3AD203B41FA5}">
                      <a16:colId xmlns:a16="http://schemas.microsoft.com/office/drawing/2014/main" xmlns="" val="3909604519"/>
                    </a:ext>
                  </a:extLst>
                </a:gridCol>
                <a:gridCol w="304282">
                  <a:extLst>
                    <a:ext uri="{9D8B030D-6E8A-4147-A177-3AD203B41FA5}">
                      <a16:colId xmlns:a16="http://schemas.microsoft.com/office/drawing/2014/main" xmlns="" val="2631667108"/>
                    </a:ext>
                  </a:extLst>
                </a:gridCol>
                <a:gridCol w="304282">
                  <a:extLst>
                    <a:ext uri="{9D8B030D-6E8A-4147-A177-3AD203B41FA5}">
                      <a16:colId xmlns:a16="http://schemas.microsoft.com/office/drawing/2014/main" xmlns="" val="2847180731"/>
                    </a:ext>
                  </a:extLst>
                </a:gridCol>
                <a:gridCol w="304282">
                  <a:extLst>
                    <a:ext uri="{9D8B030D-6E8A-4147-A177-3AD203B41FA5}">
                      <a16:colId xmlns:a16="http://schemas.microsoft.com/office/drawing/2014/main" xmlns="" val="1874254678"/>
                    </a:ext>
                  </a:extLst>
                </a:gridCol>
                <a:gridCol w="304282">
                  <a:extLst>
                    <a:ext uri="{9D8B030D-6E8A-4147-A177-3AD203B41FA5}">
                      <a16:colId xmlns:a16="http://schemas.microsoft.com/office/drawing/2014/main" xmlns="" val="377947774"/>
                    </a:ext>
                  </a:extLst>
                </a:gridCol>
                <a:gridCol w="304282">
                  <a:extLst>
                    <a:ext uri="{9D8B030D-6E8A-4147-A177-3AD203B41FA5}">
                      <a16:colId xmlns:a16="http://schemas.microsoft.com/office/drawing/2014/main" xmlns="" val="1242848884"/>
                    </a:ext>
                  </a:extLst>
                </a:gridCol>
                <a:gridCol w="304282">
                  <a:extLst>
                    <a:ext uri="{9D8B030D-6E8A-4147-A177-3AD203B41FA5}">
                      <a16:colId xmlns:a16="http://schemas.microsoft.com/office/drawing/2014/main" xmlns="" val="2911581559"/>
                    </a:ext>
                  </a:extLst>
                </a:gridCol>
                <a:gridCol w="304282">
                  <a:extLst>
                    <a:ext uri="{9D8B030D-6E8A-4147-A177-3AD203B41FA5}">
                      <a16:colId xmlns:a16="http://schemas.microsoft.com/office/drawing/2014/main" xmlns="" val="1557929919"/>
                    </a:ext>
                  </a:extLst>
                </a:gridCol>
                <a:gridCol w="304282">
                  <a:extLst>
                    <a:ext uri="{9D8B030D-6E8A-4147-A177-3AD203B41FA5}">
                      <a16:colId xmlns:a16="http://schemas.microsoft.com/office/drawing/2014/main" xmlns="" val="2091611503"/>
                    </a:ext>
                  </a:extLst>
                </a:gridCol>
                <a:gridCol w="304282">
                  <a:extLst>
                    <a:ext uri="{9D8B030D-6E8A-4147-A177-3AD203B41FA5}">
                      <a16:colId xmlns:a16="http://schemas.microsoft.com/office/drawing/2014/main" xmlns="" val="2785178449"/>
                    </a:ext>
                  </a:extLst>
                </a:gridCol>
                <a:gridCol w="304282">
                  <a:extLst>
                    <a:ext uri="{9D8B030D-6E8A-4147-A177-3AD203B41FA5}">
                      <a16:colId xmlns:a16="http://schemas.microsoft.com/office/drawing/2014/main" xmlns="" val="774707447"/>
                    </a:ext>
                  </a:extLst>
                </a:gridCol>
                <a:gridCol w="304282">
                  <a:extLst>
                    <a:ext uri="{9D8B030D-6E8A-4147-A177-3AD203B41FA5}">
                      <a16:colId xmlns:a16="http://schemas.microsoft.com/office/drawing/2014/main" xmlns="" val="1059151636"/>
                    </a:ext>
                  </a:extLst>
                </a:gridCol>
                <a:gridCol w="304282">
                  <a:extLst>
                    <a:ext uri="{9D8B030D-6E8A-4147-A177-3AD203B41FA5}">
                      <a16:colId xmlns:a16="http://schemas.microsoft.com/office/drawing/2014/main" xmlns="" val="2844743226"/>
                    </a:ext>
                  </a:extLst>
                </a:gridCol>
                <a:gridCol w="304282">
                  <a:extLst>
                    <a:ext uri="{9D8B030D-6E8A-4147-A177-3AD203B41FA5}">
                      <a16:colId xmlns:a16="http://schemas.microsoft.com/office/drawing/2014/main" xmlns="" val="3827917895"/>
                    </a:ext>
                  </a:extLst>
                </a:gridCol>
                <a:gridCol w="304282">
                  <a:extLst>
                    <a:ext uri="{9D8B030D-6E8A-4147-A177-3AD203B41FA5}">
                      <a16:colId xmlns:a16="http://schemas.microsoft.com/office/drawing/2014/main" xmlns="" val="1412252936"/>
                    </a:ext>
                  </a:extLst>
                </a:gridCol>
                <a:gridCol w="304282">
                  <a:extLst>
                    <a:ext uri="{9D8B030D-6E8A-4147-A177-3AD203B41FA5}">
                      <a16:colId xmlns:a16="http://schemas.microsoft.com/office/drawing/2014/main" xmlns="" val="2288314333"/>
                    </a:ext>
                  </a:extLst>
                </a:gridCol>
                <a:gridCol w="304282">
                  <a:extLst>
                    <a:ext uri="{9D8B030D-6E8A-4147-A177-3AD203B41FA5}">
                      <a16:colId xmlns:a16="http://schemas.microsoft.com/office/drawing/2014/main" xmlns="" val="3090130376"/>
                    </a:ext>
                  </a:extLst>
                </a:gridCol>
                <a:gridCol w="304282">
                  <a:extLst>
                    <a:ext uri="{9D8B030D-6E8A-4147-A177-3AD203B41FA5}">
                      <a16:colId xmlns:a16="http://schemas.microsoft.com/office/drawing/2014/main" xmlns="" val="2464061245"/>
                    </a:ext>
                  </a:extLst>
                </a:gridCol>
                <a:gridCol w="304282">
                  <a:extLst>
                    <a:ext uri="{9D8B030D-6E8A-4147-A177-3AD203B41FA5}">
                      <a16:colId xmlns:a16="http://schemas.microsoft.com/office/drawing/2014/main" xmlns="" val="1684781525"/>
                    </a:ext>
                  </a:extLst>
                </a:gridCol>
                <a:gridCol w="304282">
                  <a:extLst>
                    <a:ext uri="{9D8B030D-6E8A-4147-A177-3AD203B41FA5}">
                      <a16:colId xmlns:a16="http://schemas.microsoft.com/office/drawing/2014/main" xmlns="" val="995883218"/>
                    </a:ext>
                  </a:extLst>
                </a:gridCol>
                <a:gridCol w="304282">
                  <a:extLst>
                    <a:ext uri="{9D8B030D-6E8A-4147-A177-3AD203B41FA5}">
                      <a16:colId xmlns:a16="http://schemas.microsoft.com/office/drawing/2014/main" xmlns="" val="2409876595"/>
                    </a:ext>
                  </a:extLst>
                </a:gridCol>
                <a:gridCol w="304282">
                  <a:extLst>
                    <a:ext uri="{9D8B030D-6E8A-4147-A177-3AD203B41FA5}">
                      <a16:colId xmlns:a16="http://schemas.microsoft.com/office/drawing/2014/main" xmlns="" val="2045972849"/>
                    </a:ext>
                  </a:extLst>
                </a:gridCol>
              </a:tblGrid>
              <a:tr h="404640">
                <a:tc>
                  <a:txBody>
                    <a:bodyPr/>
                    <a:lstStyle/>
                    <a:p>
                      <a:pPr marL="0" marR="0" algn="ctr">
                        <a:lnSpc>
                          <a:spcPct val="107000"/>
                        </a:lnSpc>
                        <a:spcBef>
                          <a:spcPts val="0"/>
                        </a:spcBef>
                        <a:spcAft>
                          <a:spcPts val="0"/>
                        </a:spcAft>
                      </a:pPr>
                      <a:r>
                        <a:rPr lang="en-US" sz="1600" dirty="0">
                          <a:effectLst/>
                        </a:rPr>
                        <a:t>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lang="en-US" sz="1600" dirty="0">
                          <a:effectLst/>
                        </a:rPr>
                        <a:t>x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extLst>
                  <a:ext uri="{0D108BD9-81ED-4DB2-BD59-A6C34878D82A}">
                    <a16:rowId xmlns:a16="http://schemas.microsoft.com/office/drawing/2014/main" xmlns="" val="3661930017"/>
                  </a:ext>
                </a:extLst>
              </a:tr>
            </a:tbl>
          </a:graphicData>
        </a:graphic>
      </p:graphicFrame>
      <p:graphicFrame>
        <p:nvGraphicFramePr>
          <p:cNvPr id="8" name="Table 7">
            <a:extLst>
              <a:ext uri="{FF2B5EF4-FFF2-40B4-BE49-F238E27FC236}">
                <a16:creationId xmlns:a16="http://schemas.microsoft.com/office/drawing/2014/main" xmlns="" id="{D9D2B211-60E1-46B8-B684-6458730DF219}"/>
              </a:ext>
            </a:extLst>
          </p:cNvPr>
          <p:cNvGraphicFramePr>
            <a:graphicFrameLocks noGrp="1"/>
          </p:cNvGraphicFramePr>
          <p:nvPr/>
        </p:nvGraphicFramePr>
        <p:xfrm>
          <a:off x="1080384" y="3478598"/>
          <a:ext cx="9737024" cy="521843"/>
        </p:xfrm>
        <a:graphic>
          <a:graphicData uri="http://schemas.openxmlformats.org/drawingml/2006/table">
            <a:tbl>
              <a:tblPr firstRow="1" firstCol="1" bandRow="1">
                <a:tableStyleId>{5C22544A-7EE6-4342-B048-85BDC9FD1C3A}</a:tableStyleId>
              </a:tblPr>
              <a:tblGrid>
                <a:gridCol w="304282">
                  <a:extLst>
                    <a:ext uri="{9D8B030D-6E8A-4147-A177-3AD203B41FA5}">
                      <a16:colId xmlns:a16="http://schemas.microsoft.com/office/drawing/2014/main" xmlns="" val="793523960"/>
                    </a:ext>
                  </a:extLst>
                </a:gridCol>
                <a:gridCol w="304282">
                  <a:extLst>
                    <a:ext uri="{9D8B030D-6E8A-4147-A177-3AD203B41FA5}">
                      <a16:colId xmlns:a16="http://schemas.microsoft.com/office/drawing/2014/main" xmlns="" val="1955454573"/>
                    </a:ext>
                  </a:extLst>
                </a:gridCol>
                <a:gridCol w="304282">
                  <a:extLst>
                    <a:ext uri="{9D8B030D-6E8A-4147-A177-3AD203B41FA5}">
                      <a16:colId xmlns:a16="http://schemas.microsoft.com/office/drawing/2014/main" xmlns="" val="698172474"/>
                    </a:ext>
                  </a:extLst>
                </a:gridCol>
                <a:gridCol w="304282">
                  <a:extLst>
                    <a:ext uri="{9D8B030D-6E8A-4147-A177-3AD203B41FA5}">
                      <a16:colId xmlns:a16="http://schemas.microsoft.com/office/drawing/2014/main" xmlns="" val="2002810406"/>
                    </a:ext>
                  </a:extLst>
                </a:gridCol>
                <a:gridCol w="304282">
                  <a:extLst>
                    <a:ext uri="{9D8B030D-6E8A-4147-A177-3AD203B41FA5}">
                      <a16:colId xmlns:a16="http://schemas.microsoft.com/office/drawing/2014/main" xmlns="" val="1530313940"/>
                    </a:ext>
                  </a:extLst>
                </a:gridCol>
                <a:gridCol w="304282">
                  <a:extLst>
                    <a:ext uri="{9D8B030D-6E8A-4147-A177-3AD203B41FA5}">
                      <a16:colId xmlns:a16="http://schemas.microsoft.com/office/drawing/2014/main" xmlns="" val="2541735924"/>
                    </a:ext>
                  </a:extLst>
                </a:gridCol>
                <a:gridCol w="304282">
                  <a:extLst>
                    <a:ext uri="{9D8B030D-6E8A-4147-A177-3AD203B41FA5}">
                      <a16:colId xmlns:a16="http://schemas.microsoft.com/office/drawing/2014/main" xmlns="" val="1498585623"/>
                    </a:ext>
                  </a:extLst>
                </a:gridCol>
                <a:gridCol w="304282">
                  <a:extLst>
                    <a:ext uri="{9D8B030D-6E8A-4147-A177-3AD203B41FA5}">
                      <a16:colId xmlns:a16="http://schemas.microsoft.com/office/drawing/2014/main" xmlns="" val="1708754537"/>
                    </a:ext>
                  </a:extLst>
                </a:gridCol>
                <a:gridCol w="304282">
                  <a:extLst>
                    <a:ext uri="{9D8B030D-6E8A-4147-A177-3AD203B41FA5}">
                      <a16:colId xmlns:a16="http://schemas.microsoft.com/office/drawing/2014/main" xmlns="" val="2356306519"/>
                    </a:ext>
                  </a:extLst>
                </a:gridCol>
                <a:gridCol w="304282">
                  <a:extLst>
                    <a:ext uri="{9D8B030D-6E8A-4147-A177-3AD203B41FA5}">
                      <a16:colId xmlns:a16="http://schemas.microsoft.com/office/drawing/2014/main" xmlns="" val="4091395086"/>
                    </a:ext>
                  </a:extLst>
                </a:gridCol>
                <a:gridCol w="304282">
                  <a:extLst>
                    <a:ext uri="{9D8B030D-6E8A-4147-A177-3AD203B41FA5}">
                      <a16:colId xmlns:a16="http://schemas.microsoft.com/office/drawing/2014/main" xmlns="" val="3909604519"/>
                    </a:ext>
                  </a:extLst>
                </a:gridCol>
                <a:gridCol w="304282">
                  <a:extLst>
                    <a:ext uri="{9D8B030D-6E8A-4147-A177-3AD203B41FA5}">
                      <a16:colId xmlns:a16="http://schemas.microsoft.com/office/drawing/2014/main" xmlns="" val="2631667108"/>
                    </a:ext>
                  </a:extLst>
                </a:gridCol>
                <a:gridCol w="304282">
                  <a:extLst>
                    <a:ext uri="{9D8B030D-6E8A-4147-A177-3AD203B41FA5}">
                      <a16:colId xmlns:a16="http://schemas.microsoft.com/office/drawing/2014/main" xmlns="" val="2847180731"/>
                    </a:ext>
                  </a:extLst>
                </a:gridCol>
                <a:gridCol w="304282">
                  <a:extLst>
                    <a:ext uri="{9D8B030D-6E8A-4147-A177-3AD203B41FA5}">
                      <a16:colId xmlns:a16="http://schemas.microsoft.com/office/drawing/2014/main" xmlns="" val="1874254678"/>
                    </a:ext>
                  </a:extLst>
                </a:gridCol>
                <a:gridCol w="304282">
                  <a:extLst>
                    <a:ext uri="{9D8B030D-6E8A-4147-A177-3AD203B41FA5}">
                      <a16:colId xmlns:a16="http://schemas.microsoft.com/office/drawing/2014/main" xmlns="" val="377947774"/>
                    </a:ext>
                  </a:extLst>
                </a:gridCol>
                <a:gridCol w="304282">
                  <a:extLst>
                    <a:ext uri="{9D8B030D-6E8A-4147-A177-3AD203B41FA5}">
                      <a16:colId xmlns:a16="http://schemas.microsoft.com/office/drawing/2014/main" xmlns="" val="1242848884"/>
                    </a:ext>
                  </a:extLst>
                </a:gridCol>
                <a:gridCol w="304282">
                  <a:extLst>
                    <a:ext uri="{9D8B030D-6E8A-4147-A177-3AD203B41FA5}">
                      <a16:colId xmlns:a16="http://schemas.microsoft.com/office/drawing/2014/main" xmlns="" val="2911581559"/>
                    </a:ext>
                  </a:extLst>
                </a:gridCol>
                <a:gridCol w="304282">
                  <a:extLst>
                    <a:ext uri="{9D8B030D-6E8A-4147-A177-3AD203B41FA5}">
                      <a16:colId xmlns:a16="http://schemas.microsoft.com/office/drawing/2014/main" xmlns="" val="1557929919"/>
                    </a:ext>
                  </a:extLst>
                </a:gridCol>
                <a:gridCol w="304282">
                  <a:extLst>
                    <a:ext uri="{9D8B030D-6E8A-4147-A177-3AD203B41FA5}">
                      <a16:colId xmlns:a16="http://schemas.microsoft.com/office/drawing/2014/main" xmlns="" val="2091611503"/>
                    </a:ext>
                  </a:extLst>
                </a:gridCol>
                <a:gridCol w="304282">
                  <a:extLst>
                    <a:ext uri="{9D8B030D-6E8A-4147-A177-3AD203B41FA5}">
                      <a16:colId xmlns:a16="http://schemas.microsoft.com/office/drawing/2014/main" xmlns="" val="2785178449"/>
                    </a:ext>
                  </a:extLst>
                </a:gridCol>
                <a:gridCol w="304282">
                  <a:extLst>
                    <a:ext uri="{9D8B030D-6E8A-4147-A177-3AD203B41FA5}">
                      <a16:colId xmlns:a16="http://schemas.microsoft.com/office/drawing/2014/main" xmlns="" val="774707447"/>
                    </a:ext>
                  </a:extLst>
                </a:gridCol>
                <a:gridCol w="304282">
                  <a:extLst>
                    <a:ext uri="{9D8B030D-6E8A-4147-A177-3AD203B41FA5}">
                      <a16:colId xmlns:a16="http://schemas.microsoft.com/office/drawing/2014/main" xmlns="" val="1059151636"/>
                    </a:ext>
                  </a:extLst>
                </a:gridCol>
                <a:gridCol w="304282">
                  <a:extLst>
                    <a:ext uri="{9D8B030D-6E8A-4147-A177-3AD203B41FA5}">
                      <a16:colId xmlns:a16="http://schemas.microsoft.com/office/drawing/2014/main" xmlns="" val="2844743226"/>
                    </a:ext>
                  </a:extLst>
                </a:gridCol>
                <a:gridCol w="304282">
                  <a:extLst>
                    <a:ext uri="{9D8B030D-6E8A-4147-A177-3AD203B41FA5}">
                      <a16:colId xmlns:a16="http://schemas.microsoft.com/office/drawing/2014/main" xmlns="" val="3827917895"/>
                    </a:ext>
                  </a:extLst>
                </a:gridCol>
                <a:gridCol w="304282">
                  <a:extLst>
                    <a:ext uri="{9D8B030D-6E8A-4147-A177-3AD203B41FA5}">
                      <a16:colId xmlns:a16="http://schemas.microsoft.com/office/drawing/2014/main" xmlns="" val="1412252936"/>
                    </a:ext>
                  </a:extLst>
                </a:gridCol>
                <a:gridCol w="304282">
                  <a:extLst>
                    <a:ext uri="{9D8B030D-6E8A-4147-A177-3AD203B41FA5}">
                      <a16:colId xmlns:a16="http://schemas.microsoft.com/office/drawing/2014/main" xmlns="" val="2288314333"/>
                    </a:ext>
                  </a:extLst>
                </a:gridCol>
                <a:gridCol w="304282">
                  <a:extLst>
                    <a:ext uri="{9D8B030D-6E8A-4147-A177-3AD203B41FA5}">
                      <a16:colId xmlns:a16="http://schemas.microsoft.com/office/drawing/2014/main" xmlns="" val="3090130376"/>
                    </a:ext>
                  </a:extLst>
                </a:gridCol>
                <a:gridCol w="304282">
                  <a:extLst>
                    <a:ext uri="{9D8B030D-6E8A-4147-A177-3AD203B41FA5}">
                      <a16:colId xmlns:a16="http://schemas.microsoft.com/office/drawing/2014/main" xmlns="" val="2464061245"/>
                    </a:ext>
                  </a:extLst>
                </a:gridCol>
                <a:gridCol w="304282">
                  <a:extLst>
                    <a:ext uri="{9D8B030D-6E8A-4147-A177-3AD203B41FA5}">
                      <a16:colId xmlns:a16="http://schemas.microsoft.com/office/drawing/2014/main" xmlns="" val="1684781525"/>
                    </a:ext>
                  </a:extLst>
                </a:gridCol>
                <a:gridCol w="304282">
                  <a:extLst>
                    <a:ext uri="{9D8B030D-6E8A-4147-A177-3AD203B41FA5}">
                      <a16:colId xmlns:a16="http://schemas.microsoft.com/office/drawing/2014/main" xmlns="" val="995883218"/>
                    </a:ext>
                  </a:extLst>
                </a:gridCol>
                <a:gridCol w="304282">
                  <a:extLst>
                    <a:ext uri="{9D8B030D-6E8A-4147-A177-3AD203B41FA5}">
                      <a16:colId xmlns:a16="http://schemas.microsoft.com/office/drawing/2014/main" xmlns="" val="2409876595"/>
                    </a:ext>
                  </a:extLst>
                </a:gridCol>
                <a:gridCol w="304282">
                  <a:extLst>
                    <a:ext uri="{9D8B030D-6E8A-4147-A177-3AD203B41FA5}">
                      <a16:colId xmlns:a16="http://schemas.microsoft.com/office/drawing/2014/main" xmlns="" val="2045972849"/>
                    </a:ext>
                  </a:extLst>
                </a:gridCol>
              </a:tblGrid>
              <a:tr h="404640">
                <a:tc>
                  <a:txBody>
                    <a:bodyPr/>
                    <a:lstStyle/>
                    <a:p>
                      <a:pPr marL="0" marR="0" algn="ctr">
                        <a:lnSpc>
                          <a:spcPct val="107000"/>
                        </a:lnSpc>
                        <a:spcBef>
                          <a:spcPts val="0"/>
                        </a:spcBef>
                        <a:spcAft>
                          <a:spcPts val="0"/>
                        </a:spcAft>
                      </a:pPr>
                      <a:r>
                        <a:rPr lang="en-US" sz="1600" dirty="0">
                          <a:effectLst/>
                        </a:rPr>
                        <a:t> 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lang="en-US" sz="1600" dirty="0">
                          <a:effectLst/>
                        </a:rPr>
                        <a:t>0 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extLst>
                  <a:ext uri="{0D108BD9-81ED-4DB2-BD59-A6C34878D82A}">
                    <a16:rowId xmlns:a16="http://schemas.microsoft.com/office/drawing/2014/main" xmlns="" val="3661930017"/>
                  </a:ext>
                </a:extLst>
              </a:tr>
            </a:tbl>
          </a:graphicData>
        </a:graphic>
      </p:graphicFrame>
      <p:graphicFrame>
        <p:nvGraphicFramePr>
          <p:cNvPr id="9" name="Table 8">
            <a:extLst>
              <a:ext uri="{FF2B5EF4-FFF2-40B4-BE49-F238E27FC236}">
                <a16:creationId xmlns:a16="http://schemas.microsoft.com/office/drawing/2014/main" xmlns="" id="{0F4475A8-4279-4A43-86A6-3D02BB211FB4}"/>
              </a:ext>
            </a:extLst>
          </p:cNvPr>
          <p:cNvGraphicFramePr>
            <a:graphicFrameLocks noGrp="1"/>
          </p:cNvGraphicFramePr>
          <p:nvPr/>
        </p:nvGraphicFramePr>
        <p:xfrm>
          <a:off x="1095374" y="4372493"/>
          <a:ext cx="9682560" cy="521843"/>
        </p:xfrm>
        <a:graphic>
          <a:graphicData uri="http://schemas.openxmlformats.org/drawingml/2006/table">
            <a:tbl>
              <a:tblPr firstRow="1" firstCol="1" bandRow="1">
                <a:tableStyleId>{5C22544A-7EE6-4342-B048-85BDC9FD1C3A}</a:tableStyleId>
              </a:tblPr>
              <a:tblGrid>
                <a:gridCol w="302580">
                  <a:extLst>
                    <a:ext uri="{9D8B030D-6E8A-4147-A177-3AD203B41FA5}">
                      <a16:colId xmlns:a16="http://schemas.microsoft.com/office/drawing/2014/main" xmlns="" val="793523960"/>
                    </a:ext>
                  </a:extLst>
                </a:gridCol>
                <a:gridCol w="302580">
                  <a:extLst>
                    <a:ext uri="{9D8B030D-6E8A-4147-A177-3AD203B41FA5}">
                      <a16:colId xmlns:a16="http://schemas.microsoft.com/office/drawing/2014/main" xmlns="" val="1955454573"/>
                    </a:ext>
                  </a:extLst>
                </a:gridCol>
                <a:gridCol w="302580">
                  <a:extLst>
                    <a:ext uri="{9D8B030D-6E8A-4147-A177-3AD203B41FA5}">
                      <a16:colId xmlns:a16="http://schemas.microsoft.com/office/drawing/2014/main" xmlns="" val="698172474"/>
                    </a:ext>
                  </a:extLst>
                </a:gridCol>
                <a:gridCol w="302580">
                  <a:extLst>
                    <a:ext uri="{9D8B030D-6E8A-4147-A177-3AD203B41FA5}">
                      <a16:colId xmlns:a16="http://schemas.microsoft.com/office/drawing/2014/main" xmlns="" val="2002810406"/>
                    </a:ext>
                  </a:extLst>
                </a:gridCol>
                <a:gridCol w="302580">
                  <a:extLst>
                    <a:ext uri="{9D8B030D-6E8A-4147-A177-3AD203B41FA5}">
                      <a16:colId xmlns:a16="http://schemas.microsoft.com/office/drawing/2014/main" xmlns="" val="1530313940"/>
                    </a:ext>
                  </a:extLst>
                </a:gridCol>
                <a:gridCol w="302580">
                  <a:extLst>
                    <a:ext uri="{9D8B030D-6E8A-4147-A177-3AD203B41FA5}">
                      <a16:colId xmlns:a16="http://schemas.microsoft.com/office/drawing/2014/main" xmlns="" val="2541735924"/>
                    </a:ext>
                  </a:extLst>
                </a:gridCol>
                <a:gridCol w="302580">
                  <a:extLst>
                    <a:ext uri="{9D8B030D-6E8A-4147-A177-3AD203B41FA5}">
                      <a16:colId xmlns:a16="http://schemas.microsoft.com/office/drawing/2014/main" xmlns="" val="1498585623"/>
                    </a:ext>
                  </a:extLst>
                </a:gridCol>
                <a:gridCol w="302580">
                  <a:extLst>
                    <a:ext uri="{9D8B030D-6E8A-4147-A177-3AD203B41FA5}">
                      <a16:colId xmlns:a16="http://schemas.microsoft.com/office/drawing/2014/main" xmlns="" val="1708754537"/>
                    </a:ext>
                  </a:extLst>
                </a:gridCol>
                <a:gridCol w="302580">
                  <a:extLst>
                    <a:ext uri="{9D8B030D-6E8A-4147-A177-3AD203B41FA5}">
                      <a16:colId xmlns:a16="http://schemas.microsoft.com/office/drawing/2014/main" xmlns="" val="2356306519"/>
                    </a:ext>
                  </a:extLst>
                </a:gridCol>
                <a:gridCol w="302580">
                  <a:extLst>
                    <a:ext uri="{9D8B030D-6E8A-4147-A177-3AD203B41FA5}">
                      <a16:colId xmlns:a16="http://schemas.microsoft.com/office/drawing/2014/main" xmlns="" val="4091395086"/>
                    </a:ext>
                  </a:extLst>
                </a:gridCol>
                <a:gridCol w="302580">
                  <a:extLst>
                    <a:ext uri="{9D8B030D-6E8A-4147-A177-3AD203B41FA5}">
                      <a16:colId xmlns:a16="http://schemas.microsoft.com/office/drawing/2014/main" xmlns="" val="3909604519"/>
                    </a:ext>
                  </a:extLst>
                </a:gridCol>
                <a:gridCol w="302580">
                  <a:extLst>
                    <a:ext uri="{9D8B030D-6E8A-4147-A177-3AD203B41FA5}">
                      <a16:colId xmlns:a16="http://schemas.microsoft.com/office/drawing/2014/main" xmlns="" val="2631667108"/>
                    </a:ext>
                  </a:extLst>
                </a:gridCol>
                <a:gridCol w="302580">
                  <a:extLst>
                    <a:ext uri="{9D8B030D-6E8A-4147-A177-3AD203B41FA5}">
                      <a16:colId xmlns:a16="http://schemas.microsoft.com/office/drawing/2014/main" xmlns="" val="2847180731"/>
                    </a:ext>
                  </a:extLst>
                </a:gridCol>
                <a:gridCol w="302580">
                  <a:extLst>
                    <a:ext uri="{9D8B030D-6E8A-4147-A177-3AD203B41FA5}">
                      <a16:colId xmlns:a16="http://schemas.microsoft.com/office/drawing/2014/main" xmlns="" val="1874254678"/>
                    </a:ext>
                  </a:extLst>
                </a:gridCol>
                <a:gridCol w="302580">
                  <a:extLst>
                    <a:ext uri="{9D8B030D-6E8A-4147-A177-3AD203B41FA5}">
                      <a16:colId xmlns:a16="http://schemas.microsoft.com/office/drawing/2014/main" xmlns="" val="377947774"/>
                    </a:ext>
                  </a:extLst>
                </a:gridCol>
                <a:gridCol w="302580">
                  <a:extLst>
                    <a:ext uri="{9D8B030D-6E8A-4147-A177-3AD203B41FA5}">
                      <a16:colId xmlns:a16="http://schemas.microsoft.com/office/drawing/2014/main" xmlns="" val="1242848884"/>
                    </a:ext>
                  </a:extLst>
                </a:gridCol>
                <a:gridCol w="302580">
                  <a:extLst>
                    <a:ext uri="{9D8B030D-6E8A-4147-A177-3AD203B41FA5}">
                      <a16:colId xmlns:a16="http://schemas.microsoft.com/office/drawing/2014/main" xmlns="" val="2911581559"/>
                    </a:ext>
                  </a:extLst>
                </a:gridCol>
                <a:gridCol w="302580">
                  <a:extLst>
                    <a:ext uri="{9D8B030D-6E8A-4147-A177-3AD203B41FA5}">
                      <a16:colId xmlns:a16="http://schemas.microsoft.com/office/drawing/2014/main" xmlns="" val="1557929919"/>
                    </a:ext>
                  </a:extLst>
                </a:gridCol>
                <a:gridCol w="302580">
                  <a:extLst>
                    <a:ext uri="{9D8B030D-6E8A-4147-A177-3AD203B41FA5}">
                      <a16:colId xmlns:a16="http://schemas.microsoft.com/office/drawing/2014/main" xmlns="" val="2091611503"/>
                    </a:ext>
                  </a:extLst>
                </a:gridCol>
                <a:gridCol w="302580">
                  <a:extLst>
                    <a:ext uri="{9D8B030D-6E8A-4147-A177-3AD203B41FA5}">
                      <a16:colId xmlns:a16="http://schemas.microsoft.com/office/drawing/2014/main" xmlns="" val="2785178449"/>
                    </a:ext>
                  </a:extLst>
                </a:gridCol>
                <a:gridCol w="302580">
                  <a:extLst>
                    <a:ext uri="{9D8B030D-6E8A-4147-A177-3AD203B41FA5}">
                      <a16:colId xmlns:a16="http://schemas.microsoft.com/office/drawing/2014/main" xmlns="" val="774707447"/>
                    </a:ext>
                  </a:extLst>
                </a:gridCol>
                <a:gridCol w="302580">
                  <a:extLst>
                    <a:ext uri="{9D8B030D-6E8A-4147-A177-3AD203B41FA5}">
                      <a16:colId xmlns:a16="http://schemas.microsoft.com/office/drawing/2014/main" xmlns="" val="1059151636"/>
                    </a:ext>
                  </a:extLst>
                </a:gridCol>
                <a:gridCol w="302580">
                  <a:extLst>
                    <a:ext uri="{9D8B030D-6E8A-4147-A177-3AD203B41FA5}">
                      <a16:colId xmlns:a16="http://schemas.microsoft.com/office/drawing/2014/main" xmlns="" val="2844743226"/>
                    </a:ext>
                  </a:extLst>
                </a:gridCol>
                <a:gridCol w="302580">
                  <a:extLst>
                    <a:ext uri="{9D8B030D-6E8A-4147-A177-3AD203B41FA5}">
                      <a16:colId xmlns:a16="http://schemas.microsoft.com/office/drawing/2014/main" xmlns="" val="3827917895"/>
                    </a:ext>
                  </a:extLst>
                </a:gridCol>
                <a:gridCol w="302580">
                  <a:extLst>
                    <a:ext uri="{9D8B030D-6E8A-4147-A177-3AD203B41FA5}">
                      <a16:colId xmlns:a16="http://schemas.microsoft.com/office/drawing/2014/main" xmlns="" val="1412252936"/>
                    </a:ext>
                  </a:extLst>
                </a:gridCol>
                <a:gridCol w="302580">
                  <a:extLst>
                    <a:ext uri="{9D8B030D-6E8A-4147-A177-3AD203B41FA5}">
                      <a16:colId xmlns:a16="http://schemas.microsoft.com/office/drawing/2014/main" xmlns="" val="2288314333"/>
                    </a:ext>
                  </a:extLst>
                </a:gridCol>
                <a:gridCol w="302580">
                  <a:extLst>
                    <a:ext uri="{9D8B030D-6E8A-4147-A177-3AD203B41FA5}">
                      <a16:colId xmlns:a16="http://schemas.microsoft.com/office/drawing/2014/main" xmlns="" val="3090130376"/>
                    </a:ext>
                  </a:extLst>
                </a:gridCol>
                <a:gridCol w="302580">
                  <a:extLst>
                    <a:ext uri="{9D8B030D-6E8A-4147-A177-3AD203B41FA5}">
                      <a16:colId xmlns:a16="http://schemas.microsoft.com/office/drawing/2014/main" xmlns="" val="2464061245"/>
                    </a:ext>
                  </a:extLst>
                </a:gridCol>
                <a:gridCol w="302580">
                  <a:extLst>
                    <a:ext uri="{9D8B030D-6E8A-4147-A177-3AD203B41FA5}">
                      <a16:colId xmlns:a16="http://schemas.microsoft.com/office/drawing/2014/main" xmlns="" val="1684781525"/>
                    </a:ext>
                  </a:extLst>
                </a:gridCol>
                <a:gridCol w="302580">
                  <a:extLst>
                    <a:ext uri="{9D8B030D-6E8A-4147-A177-3AD203B41FA5}">
                      <a16:colId xmlns:a16="http://schemas.microsoft.com/office/drawing/2014/main" xmlns="" val="995883218"/>
                    </a:ext>
                  </a:extLst>
                </a:gridCol>
                <a:gridCol w="302580">
                  <a:extLst>
                    <a:ext uri="{9D8B030D-6E8A-4147-A177-3AD203B41FA5}">
                      <a16:colId xmlns:a16="http://schemas.microsoft.com/office/drawing/2014/main" xmlns="" val="2409876595"/>
                    </a:ext>
                  </a:extLst>
                </a:gridCol>
                <a:gridCol w="302580">
                  <a:extLst>
                    <a:ext uri="{9D8B030D-6E8A-4147-A177-3AD203B41FA5}">
                      <a16:colId xmlns:a16="http://schemas.microsoft.com/office/drawing/2014/main" xmlns="" val="2045972849"/>
                    </a:ext>
                  </a:extLst>
                </a:gridCol>
              </a:tblGrid>
              <a:tr h="394379">
                <a:tc>
                  <a:txBody>
                    <a:bodyPr/>
                    <a:lstStyle/>
                    <a:p>
                      <a:pPr marL="0" marR="0" algn="ctr">
                        <a:lnSpc>
                          <a:spcPct val="107000"/>
                        </a:lnSpc>
                        <a:spcBef>
                          <a:spcPts val="0"/>
                        </a:spcBef>
                        <a:spcAft>
                          <a:spcPts val="0"/>
                        </a:spcAft>
                      </a:pPr>
                      <a:r>
                        <a:rPr lang="en-US" sz="1600" dirty="0">
                          <a:effectLst/>
                        </a:rPr>
                        <a:t> 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lang="en-US" sz="1600" dirty="0">
                          <a:effectLst/>
                        </a:rPr>
                        <a:t>1 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extLst>
                  <a:ext uri="{0D108BD9-81ED-4DB2-BD59-A6C34878D82A}">
                    <a16:rowId xmlns:a16="http://schemas.microsoft.com/office/drawing/2014/main" xmlns="" val="3661930017"/>
                  </a:ext>
                </a:extLst>
              </a:tr>
            </a:tbl>
          </a:graphicData>
        </a:graphic>
      </p:graphicFrame>
    </p:spTree>
    <p:extLst>
      <p:ext uri="{BB962C8B-B14F-4D97-AF65-F5344CB8AC3E}">
        <p14:creationId xmlns:p14="http://schemas.microsoft.com/office/powerpoint/2010/main" xmlns="" val="41516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15662D-D3C0-4568-9762-770013C2C861}"/>
              </a:ext>
            </a:extLst>
          </p:cNvPr>
          <p:cNvSpPr>
            <a:spLocks noGrp="1"/>
          </p:cNvSpPr>
          <p:nvPr>
            <p:ph type="title"/>
          </p:nvPr>
        </p:nvSpPr>
        <p:spPr/>
        <p:txBody>
          <a:bodyPr/>
          <a:lstStyle/>
          <a:p>
            <a:r>
              <a:rPr lang="en-US" dirty="0"/>
              <a:t>Network Numbers and Classes of Addresses</a:t>
            </a:r>
          </a:p>
        </p:txBody>
      </p:sp>
      <p:sp>
        <p:nvSpPr>
          <p:cNvPr id="3" name="Content Placeholder 2">
            <a:extLst>
              <a:ext uri="{FF2B5EF4-FFF2-40B4-BE49-F238E27FC236}">
                <a16:creationId xmlns:a16="http://schemas.microsoft.com/office/drawing/2014/main" xmlns="" id="{84B1A138-2123-4743-9FA5-D24D28D70A79}"/>
              </a:ext>
            </a:extLst>
          </p:cNvPr>
          <p:cNvSpPr>
            <a:spLocks noGrp="1"/>
          </p:cNvSpPr>
          <p:nvPr>
            <p:ph idx="1"/>
          </p:nvPr>
        </p:nvSpPr>
        <p:spPr/>
        <p:txBody>
          <a:bodyPr/>
          <a:lstStyle/>
          <a:p>
            <a:r>
              <a:rPr lang="en-US" dirty="0"/>
              <a:t>Class A – First Bit is “0”</a:t>
            </a:r>
          </a:p>
          <a:p>
            <a:r>
              <a:rPr lang="en-US" dirty="0"/>
              <a:t>Number of Network Bits = 8 Bits</a:t>
            </a:r>
          </a:p>
          <a:p>
            <a:r>
              <a:rPr lang="en-US" dirty="0"/>
              <a:t>Number of Host Bits = 24</a:t>
            </a:r>
          </a:p>
          <a:p>
            <a:endParaRPr lang="en-US" dirty="0"/>
          </a:p>
          <a:p>
            <a:endParaRPr lang="en-US" dirty="0"/>
          </a:p>
          <a:p>
            <a:r>
              <a:rPr lang="en-US" dirty="0"/>
              <a:t>Network starts from 00000000 to 01111111 i.e., 0 to 127</a:t>
            </a:r>
          </a:p>
          <a:p>
            <a:r>
              <a:rPr lang="en-US" dirty="0"/>
              <a:t>0 is reserved and represents all IP addresses; 127 is a reserved address and is used for testing, like a loopback on an interface: 00000001-01111111. (1 to 126)</a:t>
            </a:r>
          </a:p>
        </p:txBody>
      </p:sp>
      <p:graphicFrame>
        <p:nvGraphicFramePr>
          <p:cNvPr id="5" name="Table 4">
            <a:extLst>
              <a:ext uri="{FF2B5EF4-FFF2-40B4-BE49-F238E27FC236}">
                <a16:creationId xmlns:a16="http://schemas.microsoft.com/office/drawing/2014/main" xmlns="" id="{D0AA3B2F-A253-459A-8999-17BC6227531B}"/>
              </a:ext>
            </a:extLst>
          </p:cNvPr>
          <p:cNvGraphicFramePr>
            <a:graphicFrameLocks noGrp="1"/>
          </p:cNvGraphicFramePr>
          <p:nvPr/>
        </p:nvGraphicFramePr>
        <p:xfrm>
          <a:off x="1047749" y="3429000"/>
          <a:ext cx="9737024" cy="521843"/>
        </p:xfrm>
        <a:graphic>
          <a:graphicData uri="http://schemas.openxmlformats.org/drawingml/2006/table">
            <a:tbl>
              <a:tblPr firstRow="1" firstCol="1" bandRow="1">
                <a:tableStyleId>{5C22544A-7EE6-4342-B048-85BDC9FD1C3A}</a:tableStyleId>
              </a:tblPr>
              <a:tblGrid>
                <a:gridCol w="304282">
                  <a:extLst>
                    <a:ext uri="{9D8B030D-6E8A-4147-A177-3AD203B41FA5}">
                      <a16:colId xmlns:a16="http://schemas.microsoft.com/office/drawing/2014/main" xmlns="" val="793523960"/>
                    </a:ext>
                  </a:extLst>
                </a:gridCol>
                <a:gridCol w="304282">
                  <a:extLst>
                    <a:ext uri="{9D8B030D-6E8A-4147-A177-3AD203B41FA5}">
                      <a16:colId xmlns:a16="http://schemas.microsoft.com/office/drawing/2014/main" xmlns="" val="1955454573"/>
                    </a:ext>
                  </a:extLst>
                </a:gridCol>
                <a:gridCol w="304282">
                  <a:extLst>
                    <a:ext uri="{9D8B030D-6E8A-4147-A177-3AD203B41FA5}">
                      <a16:colId xmlns:a16="http://schemas.microsoft.com/office/drawing/2014/main" xmlns="" val="698172474"/>
                    </a:ext>
                  </a:extLst>
                </a:gridCol>
                <a:gridCol w="304282">
                  <a:extLst>
                    <a:ext uri="{9D8B030D-6E8A-4147-A177-3AD203B41FA5}">
                      <a16:colId xmlns:a16="http://schemas.microsoft.com/office/drawing/2014/main" xmlns="" val="2002810406"/>
                    </a:ext>
                  </a:extLst>
                </a:gridCol>
                <a:gridCol w="304282">
                  <a:extLst>
                    <a:ext uri="{9D8B030D-6E8A-4147-A177-3AD203B41FA5}">
                      <a16:colId xmlns:a16="http://schemas.microsoft.com/office/drawing/2014/main" xmlns="" val="1530313940"/>
                    </a:ext>
                  </a:extLst>
                </a:gridCol>
                <a:gridCol w="304282">
                  <a:extLst>
                    <a:ext uri="{9D8B030D-6E8A-4147-A177-3AD203B41FA5}">
                      <a16:colId xmlns:a16="http://schemas.microsoft.com/office/drawing/2014/main" xmlns="" val="2541735924"/>
                    </a:ext>
                  </a:extLst>
                </a:gridCol>
                <a:gridCol w="304282">
                  <a:extLst>
                    <a:ext uri="{9D8B030D-6E8A-4147-A177-3AD203B41FA5}">
                      <a16:colId xmlns:a16="http://schemas.microsoft.com/office/drawing/2014/main" xmlns="" val="1498585623"/>
                    </a:ext>
                  </a:extLst>
                </a:gridCol>
                <a:gridCol w="304282">
                  <a:extLst>
                    <a:ext uri="{9D8B030D-6E8A-4147-A177-3AD203B41FA5}">
                      <a16:colId xmlns:a16="http://schemas.microsoft.com/office/drawing/2014/main" xmlns="" val="1708754537"/>
                    </a:ext>
                  </a:extLst>
                </a:gridCol>
                <a:gridCol w="304282">
                  <a:extLst>
                    <a:ext uri="{9D8B030D-6E8A-4147-A177-3AD203B41FA5}">
                      <a16:colId xmlns:a16="http://schemas.microsoft.com/office/drawing/2014/main" xmlns="" val="2356306519"/>
                    </a:ext>
                  </a:extLst>
                </a:gridCol>
                <a:gridCol w="304282">
                  <a:extLst>
                    <a:ext uri="{9D8B030D-6E8A-4147-A177-3AD203B41FA5}">
                      <a16:colId xmlns:a16="http://schemas.microsoft.com/office/drawing/2014/main" xmlns="" val="4091395086"/>
                    </a:ext>
                  </a:extLst>
                </a:gridCol>
                <a:gridCol w="304282">
                  <a:extLst>
                    <a:ext uri="{9D8B030D-6E8A-4147-A177-3AD203B41FA5}">
                      <a16:colId xmlns:a16="http://schemas.microsoft.com/office/drawing/2014/main" xmlns="" val="3909604519"/>
                    </a:ext>
                  </a:extLst>
                </a:gridCol>
                <a:gridCol w="304282">
                  <a:extLst>
                    <a:ext uri="{9D8B030D-6E8A-4147-A177-3AD203B41FA5}">
                      <a16:colId xmlns:a16="http://schemas.microsoft.com/office/drawing/2014/main" xmlns="" val="2631667108"/>
                    </a:ext>
                  </a:extLst>
                </a:gridCol>
                <a:gridCol w="304282">
                  <a:extLst>
                    <a:ext uri="{9D8B030D-6E8A-4147-A177-3AD203B41FA5}">
                      <a16:colId xmlns:a16="http://schemas.microsoft.com/office/drawing/2014/main" xmlns="" val="2847180731"/>
                    </a:ext>
                  </a:extLst>
                </a:gridCol>
                <a:gridCol w="304282">
                  <a:extLst>
                    <a:ext uri="{9D8B030D-6E8A-4147-A177-3AD203B41FA5}">
                      <a16:colId xmlns:a16="http://schemas.microsoft.com/office/drawing/2014/main" xmlns="" val="1874254678"/>
                    </a:ext>
                  </a:extLst>
                </a:gridCol>
                <a:gridCol w="304282">
                  <a:extLst>
                    <a:ext uri="{9D8B030D-6E8A-4147-A177-3AD203B41FA5}">
                      <a16:colId xmlns:a16="http://schemas.microsoft.com/office/drawing/2014/main" xmlns="" val="377947774"/>
                    </a:ext>
                  </a:extLst>
                </a:gridCol>
                <a:gridCol w="304282">
                  <a:extLst>
                    <a:ext uri="{9D8B030D-6E8A-4147-A177-3AD203B41FA5}">
                      <a16:colId xmlns:a16="http://schemas.microsoft.com/office/drawing/2014/main" xmlns="" val="1242848884"/>
                    </a:ext>
                  </a:extLst>
                </a:gridCol>
                <a:gridCol w="304282">
                  <a:extLst>
                    <a:ext uri="{9D8B030D-6E8A-4147-A177-3AD203B41FA5}">
                      <a16:colId xmlns:a16="http://schemas.microsoft.com/office/drawing/2014/main" xmlns="" val="2911581559"/>
                    </a:ext>
                  </a:extLst>
                </a:gridCol>
                <a:gridCol w="304282">
                  <a:extLst>
                    <a:ext uri="{9D8B030D-6E8A-4147-A177-3AD203B41FA5}">
                      <a16:colId xmlns:a16="http://schemas.microsoft.com/office/drawing/2014/main" xmlns="" val="1557929919"/>
                    </a:ext>
                  </a:extLst>
                </a:gridCol>
                <a:gridCol w="304282">
                  <a:extLst>
                    <a:ext uri="{9D8B030D-6E8A-4147-A177-3AD203B41FA5}">
                      <a16:colId xmlns:a16="http://schemas.microsoft.com/office/drawing/2014/main" xmlns="" val="2091611503"/>
                    </a:ext>
                  </a:extLst>
                </a:gridCol>
                <a:gridCol w="304282">
                  <a:extLst>
                    <a:ext uri="{9D8B030D-6E8A-4147-A177-3AD203B41FA5}">
                      <a16:colId xmlns:a16="http://schemas.microsoft.com/office/drawing/2014/main" xmlns="" val="2785178449"/>
                    </a:ext>
                  </a:extLst>
                </a:gridCol>
                <a:gridCol w="304282">
                  <a:extLst>
                    <a:ext uri="{9D8B030D-6E8A-4147-A177-3AD203B41FA5}">
                      <a16:colId xmlns:a16="http://schemas.microsoft.com/office/drawing/2014/main" xmlns="" val="774707447"/>
                    </a:ext>
                  </a:extLst>
                </a:gridCol>
                <a:gridCol w="304282">
                  <a:extLst>
                    <a:ext uri="{9D8B030D-6E8A-4147-A177-3AD203B41FA5}">
                      <a16:colId xmlns:a16="http://schemas.microsoft.com/office/drawing/2014/main" xmlns="" val="1059151636"/>
                    </a:ext>
                  </a:extLst>
                </a:gridCol>
                <a:gridCol w="304282">
                  <a:extLst>
                    <a:ext uri="{9D8B030D-6E8A-4147-A177-3AD203B41FA5}">
                      <a16:colId xmlns:a16="http://schemas.microsoft.com/office/drawing/2014/main" xmlns="" val="2844743226"/>
                    </a:ext>
                  </a:extLst>
                </a:gridCol>
                <a:gridCol w="304282">
                  <a:extLst>
                    <a:ext uri="{9D8B030D-6E8A-4147-A177-3AD203B41FA5}">
                      <a16:colId xmlns:a16="http://schemas.microsoft.com/office/drawing/2014/main" xmlns="" val="3827917895"/>
                    </a:ext>
                  </a:extLst>
                </a:gridCol>
                <a:gridCol w="304282">
                  <a:extLst>
                    <a:ext uri="{9D8B030D-6E8A-4147-A177-3AD203B41FA5}">
                      <a16:colId xmlns:a16="http://schemas.microsoft.com/office/drawing/2014/main" xmlns="" val="1412252936"/>
                    </a:ext>
                  </a:extLst>
                </a:gridCol>
                <a:gridCol w="304282">
                  <a:extLst>
                    <a:ext uri="{9D8B030D-6E8A-4147-A177-3AD203B41FA5}">
                      <a16:colId xmlns:a16="http://schemas.microsoft.com/office/drawing/2014/main" xmlns="" val="2288314333"/>
                    </a:ext>
                  </a:extLst>
                </a:gridCol>
                <a:gridCol w="304282">
                  <a:extLst>
                    <a:ext uri="{9D8B030D-6E8A-4147-A177-3AD203B41FA5}">
                      <a16:colId xmlns:a16="http://schemas.microsoft.com/office/drawing/2014/main" xmlns="" val="3090130376"/>
                    </a:ext>
                  </a:extLst>
                </a:gridCol>
                <a:gridCol w="304282">
                  <a:extLst>
                    <a:ext uri="{9D8B030D-6E8A-4147-A177-3AD203B41FA5}">
                      <a16:colId xmlns:a16="http://schemas.microsoft.com/office/drawing/2014/main" xmlns="" val="2464061245"/>
                    </a:ext>
                  </a:extLst>
                </a:gridCol>
                <a:gridCol w="304282">
                  <a:extLst>
                    <a:ext uri="{9D8B030D-6E8A-4147-A177-3AD203B41FA5}">
                      <a16:colId xmlns:a16="http://schemas.microsoft.com/office/drawing/2014/main" xmlns="" val="1684781525"/>
                    </a:ext>
                  </a:extLst>
                </a:gridCol>
                <a:gridCol w="304282">
                  <a:extLst>
                    <a:ext uri="{9D8B030D-6E8A-4147-A177-3AD203B41FA5}">
                      <a16:colId xmlns:a16="http://schemas.microsoft.com/office/drawing/2014/main" xmlns="" val="995883218"/>
                    </a:ext>
                  </a:extLst>
                </a:gridCol>
                <a:gridCol w="304282">
                  <a:extLst>
                    <a:ext uri="{9D8B030D-6E8A-4147-A177-3AD203B41FA5}">
                      <a16:colId xmlns:a16="http://schemas.microsoft.com/office/drawing/2014/main" xmlns="" val="2409876595"/>
                    </a:ext>
                  </a:extLst>
                </a:gridCol>
                <a:gridCol w="304282">
                  <a:extLst>
                    <a:ext uri="{9D8B030D-6E8A-4147-A177-3AD203B41FA5}">
                      <a16:colId xmlns:a16="http://schemas.microsoft.com/office/drawing/2014/main" xmlns="" val="2045972849"/>
                    </a:ext>
                  </a:extLst>
                </a:gridCol>
              </a:tblGrid>
              <a:tr h="404640">
                <a:tc>
                  <a:txBody>
                    <a:bodyPr/>
                    <a:lstStyle/>
                    <a:p>
                      <a:pPr marL="0" marR="0" algn="ctr">
                        <a:lnSpc>
                          <a:spcPct val="107000"/>
                        </a:lnSpc>
                        <a:spcBef>
                          <a:spcPts val="0"/>
                        </a:spcBef>
                        <a:spcAft>
                          <a:spcPts val="0"/>
                        </a:spcAft>
                      </a:pPr>
                      <a:r>
                        <a:rPr lang="en-US" sz="1600" dirty="0">
                          <a:effectLst/>
                        </a:rPr>
                        <a:t>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lang="en-US" sz="1600" dirty="0">
                          <a:effectLst/>
                        </a:rPr>
                        <a:t>x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extLst>
                  <a:ext uri="{0D108BD9-81ED-4DB2-BD59-A6C34878D82A}">
                    <a16:rowId xmlns:a16="http://schemas.microsoft.com/office/drawing/2014/main" xmlns="" val="3661930017"/>
                  </a:ext>
                </a:extLst>
              </a:tr>
            </a:tbl>
          </a:graphicData>
        </a:graphic>
      </p:graphicFrame>
    </p:spTree>
    <p:extLst>
      <p:ext uri="{BB962C8B-B14F-4D97-AF65-F5344CB8AC3E}">
        <p14:creationId xmlns:p14="http://schemas.microsoft.com/office/powerpoint/2010/main" xmlns="" val="211596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E651C6-580D-4FD1-865C-7041B101F4B1}"/>
              </a:ext>
            </a:extLst>
          </p:cNvPr>
          <p:cNvSpPr>
            <a:spLocks noGrp="1"/>
          </p:cNvSpPr>
          <p:nvPr>
            <p:ph type="title"/>
          </p:nvPr>
        </p:nvSpPr>
        <p:spPr/>
        <p:txBody>
          <a:bodyPr/>
          <a:lstStyle/>
          <a:p>
            <a:r>
              <a:rPr lang="en-US" dirty="0"/>
              <a:t>Class B</a:t>
            </a:r>
          </a:p>
        </p:txBody>
      </p:sp>
      <p:sp>
        <p:nvSpPr>
          <p:cNvPr id="5" name="Content Placeholder 2">
            <a:extLst>
              <a:ext uri="{FF2B5EF4-FFF2-40B4-BE49-F238E27FC236}">
                <a16:creationId xmlns:a16="http://schemas.microsoft.com/office/drawing/2014/main" xmlns="" id="{51D64B20-81C1-4609-9CC5-0C4753EE4A21}"/>
              </a:ext>
            </a:extLst>
          </p:cNvPr>
          <p:cNvSpPr txBox="1">
            <a:spLocks/>
          </p:cNvSpPr>
          <p:nvPr/>
        </p:nvSpPr>
        <p:spPr>
          <a:xfrm>
            <a:off x="838200" y="184785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Class B – First two Bits are “ 10”</a:t>
            </a:r>
          </a:p>
          <a:p>
            <a:r>
              <a:rPr lang="en-US" dirty="0"/>
              <a:t>Number of Network Bits = 16 Bits</a:t>
            </a:r>
          </a:p>
          <a:p>
            <a:r>
              <a:rPr lang="en-US" dirty="0"/>
              <a:t>Number of Host Bits = 16</a:t>
            </a:r>
          </a:p>
          <a:p>
            <a:endParaRPr lang="en-US" dirty="0"/>
          </a:p>
          <a:p>
            <a:endParaRPr lang="en-US" dirty="0"/>
          </a:p>
          <a:p>
            <a:r>
              <a:rPr lang="en-US" dirty="0"/>
              <a:t>Network starts from 10 000000 to 10 111111 i.e., 128 to 191</a:t>
            </a:r>
          </a:p>
        </p:txBody>
      </p:sp>
      <p:graphicFrame>
        <p:nvGraphicFramePr>
          <p:cNvPr id="6" name="Table 5">
            <a:extLst>
              <a:ext uri="{FF2B5EF4-FFF2-40B4-BE49-F238E27FC236}">
                <a16:creationId xmlns:a16="http://schemas.microsoft.com/office/drawing/2014/main" xmlns="" id="{53B807BB-9C90-4934-BF58-51AD0C762832}"/>
              </a:ext>
            </a:extLst>
          </p:cNvPr>
          <p:cNvGraphicFramePr>
            <a:graphicFrameLocks noGrp="1"/>
          </p:cNvGraphicFramePr>
          <p:nvPr/>
        </p:nvGraphicFramePr>
        <p:xfrm>
          <a:off x="1247774" y="3541057"/>
          <a:ext cx="9737024" cy="521843"/>
        </p:xfrm>
        <a:graphic>
          <a:graphicData uri="http://schemas.openxmlformats.org/drawingml/2006/table">
            <a:tbl>
              <a:tblPr firstRow="1" firstCol="1" bandRow="1">
                <a:tableStyleId>{5C22544A-7EE6-4342-B048-85BDC9FD1C3A}</a:tableStyleId>
              </a:tblPr>
              <a:tblGrid>
                <a:gridCol w="304282">
                  <a:extLst>
                    <a:ext uri="{9D8B030D-6E8A-4147-A177-3AD203B41FA5}">
                      <a16:colId xmlns:a16="http://schemas.microsoft.com/office/drawing/2014/main" xmlns="" val="793523960"/>
                    </a:ext>
                  </a:extLst>
                </a:gridCol>
                <a:gridCol w="304282">
                  <a:extLst>
                    <a:ext uri="{9D8B030D-6E8A-4147-A177-3AD203B41FA5}">
                      <a16:colId xmlns:a16="http://schemas.microsoft.com/office/drawing/2014/main" xmlns="" val="1955454573"/>
                    </a:ext>
                  </a:extLst>
                </a:gridCol>
                <a:gridCol w="304282">
                  <a:extLst>
                    <a:ext uri="{9D8B030D-6E8A-4147-A177-3AD203B41FA5}">
                      <a16:colId xmlns:a16="http://schemas.microsoft.com/office/drawing/2014/main" xmlns="" val="698172474"/>
                    </a:ext>
                  </a:extLst>
                </a:gridCol>
                <a:gridCol w="304282">
                  <a:extLst>
                    <a:ext uri="{9D8B030D-6E8A-4147-A177-3AD203B41FA5}">
                      <a16:colId xmlns:a16="http://schemas.microsoft.com/office/drawing/2014/main" xmlns="" val="2002810406"/>
                    </a:ext>
                  </a:extLst>
                </a:gridCol>
                <a:gridCol w="304282">
                  <a:extLst>
                    <a:ext uri="{9D8B030D-6E8A-4147-A177-3AD203B41FA5}">
                      <a16:colId xmlns:a16="http://schemas.microsoft.com/office/drawing/2014/main" xmlns="" val="1530313940"/>
                    </a:ext>
                  </a:extLst>
                </a:gridCol>
                <a:gridCol w="304282">
                  <a:extLst>
                    <a:ext uri="{9D8B030D-6E8A-4147-A177-3AD203B41FA5}">
                      <a16:colId xmlns:a16="http://schemas.microsoft.com/office/drawing/2014/main" xmlns="" val="2541735924"/>
                    </a:ext>
                  </a:extLst>
                </a:gridCol>
                <a:gridCol w="304282">
                  <a:extLst>
                    <a:ext uri="{9D8B030D-6E8A-4147-A177-3AD203B41FA5}">
                      <a16:colId xmlns:a16="http://schemas.microsoft.com/office/drawing/2014/main" xmlns="" val="1498585623"/>
                    </a:ext>
                  </a:extLst>
                </a:gridCol>
                <a:gridCol w="304282">
                  <a:extLst>
                    <a:ext uri="{9D8B030D-6E8A-4147-A177-3AD203B41FA5}">
                      <a16:colId xmlns:a16="http://schemas.microsoft.com/office/drawing/2014/main" xmlns="" val="1708754537"/>
                    </a:ext>
                  </a:extLst>
                </a:gridCol>
                <a:gridCol w="304282">
                  <a:extLst>
                    <a:ext uri="{9D8B030D-6E8A-4147-A177-3AD203B41FA5}">
                      <a16:colId xmlns:a16="http://schemas.microsoft.com/office/drawing/2014/main" xmlns="" val="2356306519"/>
                    </a:ext>
                  </a:extLst>
                </a:gridCol>
                <a:gridCol w="304282">
                  <a:extLst>
                    <a:ext uri="{9D8B030D-6E8A-4147-A177-3AD203B41FA5}">
                      <a16:colId xmlns:a16="http://schemas.microsoft.com/office/drawing/2014/main" xmlns="" val="4091395086"/>
                    </a:ext>
                  </a:extLst>
                </a:gridCol>
                <a:gridCol w="304282">
                  <a:extLst>
                    <a:ext uri="{9D8B030D-6E8A-4147-A177-3AD203B41FA5}">
                      <a16:colId xmlns:a16="http://schemas.microsoft.com/office/drawing/2014/main" xmlns="" val="3909604519"/>
                    </a:ext>
                  </a:extLst>
                </a:gridCol>
                <a:gridCol w="304282">
                  <a:extLst>
                    <a:ext uri="{9D8B030D-6E8A-4147-A177-3AD203B41FA5}">
                      <a16:colId xmlns:a16="http://schemas.microsoft.com/office/drawing/2014/main" xmlns="" val="2631667108"/>
                    </a:ext>
                  </a:extLst>
                </a:gridCol>
                <a:gridCol w="304282">
                  <a:extLst>
                    <a:ext uri="{9D8B030D-6E8A-4147-A177-3AD203B41FA5}">
                      <a16:colId xmlns:a16="http://schemas.microsoft.com/office/drawing/2014/main" xmlns="" val="2847180731"/>
                    </a:ext>
                  </a:extLst>
                </a:gridCol>
                <a:gridCol w="304282">
                  <a:extLst>
                    <a:ext uri="{9D8B030D-6E8A-4147-A177-3AD203B41FA5}">
                      <a16:colId xmlns:a16="http://schemas.microsoft.com/office/drawing/2014/main" xmlns="" val="1874254678"/>
                    </a:ext>
                  </a:extLst>
                </a:gridCol>
                <a:gridCol w="304282">
                  <a:extLst>
                    <a:ext uri="{9D8B030D-6E8A-4147-A177-3AD203B41FA5}">
                      <a16:colId xmlns:a16="http://schemas.microsoft.com/office/drawing/2014/main" xmlns="" val="377947774"/>
                    </a:ext>
                  </a:extLst>
                </a:gridCol>
                <a:gridCol w="304282">
                  <a:extLst>
                    <a:ext uri="{9D8B030D-6E8A-4147-A177-3AD203B41FA5}">
                      <a16:colId xmlns:a16="http://schemas.microsoft.com/office/drawing/2014/main" xmlns="" val="1242848884"/>
                    </a:ext>
                  </a:extLst>
                </a:gridCol>
                <a:gridCol w="304282">
                  <a:extLst>
                    <a:ext uri="{9D8B030D-6E8A-4147-A177-3AD203B41FA5}">
                      <a16:colId xmlns:a16="http://schemas.microsoft.com/office/drawing/2014/main" xmlns="" val="2911581559"/>
                    </a:ext>
                  </a:extLst>
                </a:gridCol>
                <a:gridCol w="304282">
                  <a:extLst>
                    <a:ext uri="{9D8B030D-6E8A-4147-A177-3AD203B41FA5}">
                      <a16:colId xmlns:a16="http://schemas.microsoft.com/office/drawing/2014/main" xmlns="" val="1557929919"/>
                    </a:ext>
                  </a:extLst>
                </a:gridCol>
                <a:gridCol w="304282">
                  <a:extLst>
                    <a:ext uri="{9D8B030D-6E8A-4147-A177-3AD203B41FA5}">
                      <a16:colId xmlns:a16="http://schemas.microsoft.com/office/drawing/2014/main" xmlns="" val="2091611503"/>
                    </a:ext>
                  </a:extLst>
                </a:gridCol>
                <a:gridCol w="304282">
                  <a:extLst>
                    <a:ext uri="{9D8B030D-6E8A-4147-A177-3AD203B41FA5}">
                      <a16:colId xmlns:a16="http://schemas.microsoft.com/office/drawing/2014/main" xmlns="" val="2785178449"/>
                    </a:ext>
                  </a:extLst>
                </a:gridCol>
                <a:gridCol w="304282">
                  <a:extLst>
                    <a:ext uri="{9D8B030D-6E8A-4147-A177-3AD203B41FA5}">
                      <a16:colId xmlns:a16="http://schemas.microsoft.com/office/drawing/2014/main" xmlns="" val="774707447"/>
                    </a:ext>
                  </a:extLst>
                </a:gridCol>
                <a:gridCol w="304282">
                  <a:extLst>
                    <a:ext uri="{9D8B030D-6E8A-4147-A177-3AD203B41FA5}">
                      <a16:colId xmlns:a16="http://schemas.microsoft.com/office/drawing/2014/main" xmlns="" val="1059151636"/>
                    </a:ext>
                  </a:extLst>
                </a:gridCol>
                <a:gridCol w="304282">
                  <a:extLst>
                    <a:ext uri="{9D8B030D-6E8A-4147-A177-3AD203B41FA5}">
                      <a16:colId xmlns:a16="http://schemas.microsoft.com/office/drawing/2014/main" xmlns="" val="2844743226"/>
                    </a:ext>
                  </a:extLst>
                </a:gridCol>
                <a:gridCol w="304282">
                  <a:extLst>
                    <a:ext uri="{9D8B030D-6E8A-4147-A177-3AD203B41FA5}">
                      <a16:colId xmlns:a16="http://schemas.microsoft.com/office/drawing/2014/main" xmlns="" val="3827917895"/>
                    </a:ext>
                  </a:extLst>
                </a:gridCol>
                <a:gridCol w="304282">
                  <a:extLst>
                    <a:ext uri="{9D8B030D-6E8A-4147-A177-3AD203B41FA5}">
                      <a16:colId xmlns:a16="http://schemas.microsoft.com/office/drawing/2014/main" xmlns="" val="1412252936"/>
                    </a:ext>
                  </a:extLst>
                </a:gridCol>
                <a:gridCol w="304282">
                  <a:extLst>
                    <a:ext uri="{9D8B030D-6E8A-4147-A177-3AD203B41FA5}">
                      <a16:colId xmlns:a16="http://schemas.microsoft.com/office/drawing/2014/main" xmlns="" val="2288314333"/>
                    </a:ext>
                  </a:extLst>
                </a:gridCol>
                <a:gridCol w="304282">
                  <a:extLst>
                    <a:ext uri="{9D8B030D-6E8A-4147-A177-3AD203B41FA5}">
                      <a16:colId xmlns:a16="http://schemas.microsoft.com/office/drawing/2014/main" xmlns="" val="3090130376"/>
                    </a:ext>
                  </a:extLst>
                </a:gridCol>
                <a:gridCol w="304282">
                  <a:extLst>
                    <a:ext uri="{9D8B030D-6E8A-4147-A177-3AD203B41FA5}">
                      <a16:colId xmlns:a16="http://schemas.microsoft.com/office/drawing/2014/main" xmlns="" val="2464061245"/>
                    </a:ext>
                  </a:extLst>
                </a:gridCol>
                <a:gridCol w="304282">
                  <a:extLst>
                    <a:ext uri="{9D8B030D-6E8A-4147-A177-3AD203B41FA5}">
                      <a16:colId xmlns:a16="http://schemas.microsoft.com/office/drawing/2014/main" xmlns="" val="1684781525"/>
                    </a:ext>
                  </a:extLst>
                </a:gridCol>
                <a:gridCol w="304282">
                  <a:extLst>
                    <a:ext uri="{9D8B030D-6E8A-4147-A177-3AD203B41FA5}">
                      <a16:colId xmlns:a16="http://schemas.microsoft.com/office/drawing/2014/main" xmlns="" val="995883218"/>
                    </a:ext>
                  </a:extLst>
                </a:gridCol>
                <a:gridCol w="304282">
                  <a:extLst>
                    <a:ext uri="{9D8B030D-6E8A-4147-A177-3AD203B41FA5}">
                      <a16:colId xmlns:a16="http://schemas.microsoft.com/office/drawing/2014/main" xmlns="" val="2409876595"/>
                    </a:ext>
                  </a:extLst>
                </a:gridCol>
                <a:gridCol w="304282">
                  <a:extLst>
                    <a:ext uri="{9D8B030D-6E8A-4147-A177-3AD203B41FA5}">
                      <a16:colId xmlns:a16="http://schemas.microsoft.com/office/drawing/2014/main" xmlns="" val="2045972849"/>
                    </a:ext>
                  </a:extLst>
                </a:gridCol>
              </a:tblGrid>
              <a:tr h="404640">
                <a:tc>
                  <a:txBody>
                    <a:bodyPr/>
                    <a:lstStyle/>
                    <a:p>
                      <a:pPr marL="0" marR="0" algn="ctr">
                        <a:lnSpc>
                          <a:spcPct val="107000"/>
                        </a:lnSpc>
                        <a:spcBef>
                          <a:spcPts val="0"/>
                        </a:spcBef>
                        <a:spcAft>
                          <a:spcPts val="0"/>
                        </a:spcAft>
                      </a:pPr>
                      <a:r>
                        <a:rPr lang="en-US" sz="1600" dirty="0">
                          <a:effectLst/>
                        </a:rPr>
                        <a:t> 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lang="en-US" sz="1600" dirty="0">
                          <a:effectLst/>
                        </a:rPr>
                        <a:t>0 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extLst>
                  <a:ext uri="{0D108BD9-81ED-4DB2-BD59-A6C34878D82A}">
                    <a16:rowId xmlns:a16="http://schemas.microsoft.com/office/drawing/2014/main" xmlns="" val="3661930017"/>
                  </a:ext>
                </a:extLst>
              </a:tr>
            </a:tbl>
          </a:graphicData>
        </a:graphic>
      </p:graphicFrame>
    </p:spTree>
    <p:extLst>
      <p:ext uri="{BB962C8B-B14F-4D97-AF65-F5344CB8AC3E}">
        <p14:creationId xmlns:p14="http://schemas.microsoft.com/office/powerpoint/2010/main" xmlns="" val="194208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A45DA1-AC69-4DF8-AF72-7E8F36E7EB8E}"/>
              </a:ext>
            </a:extLst>
          </p:cNvPr>
          <p:cNvSpPr>
            <a:spLocks noGrp="1"/>
          </p:cNvSpPr>
          <p:nvPr>
            <p:ph type="title"/>
          </p:nvPr>
        </p:nvSpPr>
        <p:spPr/>
        <p:txBody>
          <a:bodyPr/>
          <a:lstStyle/>
          <a:p>
            <a:r>
              <a:rPr lang="en-US" dirty="0"/>
              <a:t>Class C</a:t>
            </a:r>
          </a:p>
        </p:txBody>
      </p:sp>
      <p:sp>
        <p:nvSpPr>
          <p:cNvPr id="5" name="Content Placeholder 2">
            <a:extLst>
              <a:ext uri="{FF2B5EF4-FFF2-40B4-BE49-F238E27FC236}">
                <a16:creationId xmlns:a16="http://schemas.microsoft.com/office/drawing/2014/main" xmlns="" id="{E0586001-9D87-42E4-A1F3-ED0AD2E9D955}"/>
              </a:ext>
            </a:extLst>
          </p:cNvPr>
          <p:cNvSpPr txBox="1">
            <a:spLocks/>
          </p:cNvSpPr>
          <p:nvPr/>
        </p:nvSpPr>
        <p:spPr>
          <a:xfrm>
            <a:off x="8382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Class C – First three Bits are “ 110”</a:t>
            </a:r>
          </a:p>
          <a:p>
            <a:r>
              <a:rPr lang="en-US" dirty="0"/>
              <a:t>Number of Network Bits = 24 Bits</a:t>
            </a:r>
          </a:p>
          <a:p>
            <a:r>
              <a:rPr lang="en-US" dirty="0"/>
              <a:t>Number of Host Bits = 8</a:t>
            </a:r>
          </a:p>
          <a:p>
            <a:endParaRPr lang="en-US" dirty="0"/>
          </a:p>
          <a:p>
            <a:endParaRPr lang="en-US" dirty="0"/>
          </a:p>
          <a:p>
            <a:r>
              <a:rPr lang="en-US" dirty="0"/>
              <a:t>Network starts from 110 00000 to 110 11111 i.e., 192 to 223</a:t>
            </a:r>
          </a:p>
        </p:txBody>
      </p:sp>
      <p:graphicFrame>
        <p:nvGraphicFramePr>
          <p:cNvPr id="6" name="Table 5">
            <a:extLst>
              <a:ext uri="{FF2B5EF4-FFF2-40B4-BE49-F238E27FC236}">
                <a16:creationId xmlns:a16="http://schemas.microsoft.com/office/drawing/2014/main" xmlns="" id="{7EC4701F-F314-4FBA-85F6-F3BE57220A6B}"/>
              </a:ext>
            </a:extLst>
          </p:cNvPr>
          <p:cNvGraphicFramePr>
            <a:graphicFrameLocks noGrp="1"/>
          </p:cNvGraphicFramePr>
          <p:nvPr/>
        </p:nvGraphicFramePr>
        <p:xfrm>
          <a:off x="1119186" y="3429000"/>
          <a:ext cx="9737024" cy="521843"/>
        </p:xfrm>
        <a:graphic>
          <a:graphicData uri="http://schemas.openxmlformats.org/drawingml/2006/table">
            <a:tbl>
              <a:tblPr firstRow="1" firstCol="1" bandRow="1">
                <a:tableStyleId>{5C22544A-7EE6-4342-B048-85BDC9FD1C3A}</a:tableStyleId>
              </a:tblPr>
              <a:tblGrid>
                <a:gridCol w="304282">
                  <a:extLst>
                    <a:ext uri="{9D8B030D-6E8A-4147-A177-3AD203B41FA5}">
                      <a16:colId xmlns:a16="http://schemas.microsoft.com/office/drawing/2014/main" xmlns="" val="793523960"/>
                    </a:ext>
                  </a:extLst>
                </a:gridCol>
                <a:gridCol w="304282">
                  <a:extLst>
                    <a:ext uri="{9D8B030D-6E8A-4147-A177-3AD203B41FA5}">
                      <a16:colId xmlns:a16="http://schemas.microsoft.com/office/drawing/2014/main" xmlns="" val="1955454573"/>
                    </a:ext>
                  </a:extLst>
                </a:gridCol>
                <a:gridCol w="304282">
                  <a:extLst>
                    <a:ext uri="{9D8B030D-6E8A-4147-A177-3AD203B41FA5}">
                      <a16:colId xmlns:a16="http://schemas.microsoft.com/office/drawing/2014/main" xmlns="" val="698172474"/>
                    </a:ext>
                  </a:extLst>
                </a:gridCol>
                <a:gridCol w="304282">
                  <a:extLst>
                    <a:ext uri="{9D8B030D-6E8A-4147-A177-3AD203B41FA5}">
                      <a16:colId xmlns:a16="http://schemas.microsoft.com/office/drawing/2014/main" xmlns="" val="2002810406"/>
                    </a:ext>
                  </a:extLst>
                </a:gridCol>
                <a:gridCol w="304282">
                  <a:extLst>
                    <a:ext uri="{9D8B030D-6E8A-4147-A177-3AD203B41FA5}">
                      <a16:colId xmlns:a16="http://schemas.microsoft.com/office/drawing/2014/main" xmlns="" val="1530313940"/>
                    </a:ext>
                  </a:extLst>
                </a:gridCol>
                <a:gridCol w="304282">
                  <a:extLst>
                    <a:ext uri="{9D8B030D-6E8A-4147-A177-3AD203B41FA5}">
                      <a16:colId xmlns:a16="http://schemas.microsoft.com/office/drawing/2014/main" xmlns="" val="2541735924"/>
                    </a:ext>
                  </a:extLst>
                </a:gridCol>
                <a:gridCol w="304282">
                  <a:extLst>
                    <a:ext uri="{9D8B030D-6E8A-4147-A177-3AD203B41FA5}">
                      <a16:colId xmlns:a16="http://schemas.microsoft.com/office/drawing/2014/main" xmlns="" val="1498585623"/>
                    </a:ext>
                  </a:extLst>
                </a:gridCol>
                <a:gridCol w="304282">
                  <a:extLst>
                    <a:ext uri="{9D8B030D-6E8A-4147-A177-3AD203B41FA5}">
                      <a16:colId xmlns:a16="http://schemas.microsoft.com/office/drawing/2014/main" xmlns="" val="1708754537"/>
                    </a:ext>
                  </a:extLst>
                </a:gridCol>
                <a:gridCol w="304282">
                  <a:extLst>
                    <a:ext uri="{9D8B030D-6E8A-4147-A177-3AD203B41FA5}">
                      <a16:colId xmlns:a16="http://schemas.microsoft.com/office/drawing/2014/main" xmlns="" val="2356306519"/>
                    </a:ext>
                  </a:extLst>
                </a:gridCol>
                <a:gridCol w="304282">
                  <a:extLst>
                    <a:ext uri="{9D8B030D-6E8A-4147-A177-3AD203B41FA5}">
                      <a16:colId xmlns:a16="http://schemas.microsoft.com/office/drawing/2014/main" xmlns="" val="4091395086"/>
                    </a:ext>
                  </a:extLst>
                </a:gridCol>
                <a:gridCol w="304282">
                  <a:extLst>
                    <a:ext uri="{9D8B030D-6E8A-4147-A177-3AD203B41FA5}">
                      <a16:colId xmlns:a16="http://schemas.microsoft.com/office/drawing/2014/main" xmlns="" val="3909604519"/>
                    </a:ext>
                  </a:extLst>
                </a:gridCol>
                <a:gridCol w="304282">
                  <a:extLst>
                    <a:ext uri="{9D8B030D-6E8A-4147-A177-3AD203B41FA5}">
                      <a16:colId xmlns:a16="http://schemas.microsoft.com/office/drawing/2014/main" xmlns="" val="2631667108"/>
                    </a:ext>
                  </a:extLst>
                </a:gridCol>
                <a:gridCol w="304282">
                  <a:extLst>
                    <a:ext uri="{9D8B030D-6E8A-4147-A177-3AD203B41FA5}">
                      <a16:colId xmlns:a16="http://schemas.microsoft.com/office/drawing/2014/main" xmlns="" val="2847180731"/>
                    </a:ext>
                  </a:extLst>
                </a:gridCol>
                <a:gridCol w="304282">
                  <a:extLst>
                    <a:ext uri="{9D8B030D-6E8A-4147-A177-3AD203B41FA5}">
                      <a16:colId xmlns:a16="http://schemas.microsoft.com/office/drawing/2014/main" xmlns="" val="1874254678"/>
                    </a:ext>
                  </a:extLst>
                </a:gridCol>
                <a:gridCol w="304282">
                  <a:extLst>
                    <a:ext uri="{9D8B030D-6E8A-4147-A177-3AD203B41FA5}">
                      <a16:colId xmlns:a16="http://schemas.microsoft.com/office/drawing/2014/main" xmlns="" val="377947774"/>
                    </a:ext>
                  </a:extLst>
                </a:gridCol>
                <a:gridCol w="304282">
                  <a:extLst>
                    <a:ext uri="{9D8B030D-6E8A-4147-A177-3AD203B41FA5}">
                      <a16:colId xmlns:a16="http://schemas.microsoft.com/office/drawing/2014/main" xmlns="" val="1242848884"/>
                    </a:ext>
                  </a:extLst>
                </a:gridCol>
                <a:gridCol w="304282">
                  <a:extLst>
                    <a:ext uri="{9D8B030D-6E8A-4147-A177-3AD203B41FA5}">
                      <a16:colId xmlns:a16="http://schemas.microsoft.com/office/drawing/2014/main" xmlns="" val="2911581559"/>
                    </a:ext>
                  </a:extLst>
                </a:gridCol>
                <a:gridCol w="304282">
                  <a:extLst>
                    <a:ext uri="{9D8B030D-6E8A-4147-A177-3AD203B41FA5}">
                      <a16:colId xmlns:a16="http://schemas.microsoft.com/office/drawing/2014/main" xmlns="" val="1557929919"/>
                    </a:ext>
                  </a:extLst>
                </a:gridCol>
                <a:gridCol w="304282">
                  <a:extLst>
                    <a:ext uri="{9D8B030D-6E8A-4147-A177-3AD203B41FA5}">
                      <a16:colId xmlns:a16="http://schemas.microsoft.com/office/drawing/2014/main" xmlns="" val="2091611503"/>
                    </a:ext>
                  </a:extLst>
                </a:gridCol>
                <a:gridCol w="304282">
                  <a:extLst>
                    <a:ext uri="{9D8B030D-6E8A-4147-A177-3AD203B41FA5}">
                      <a16:colId xmlns:a16="http://schemas.microsoft.com/office/drawing/2014/main" xmlns="" val="2785178449"/>
                    </a:ext>
                  </a:extLst>
                </a:gridCol>
                <a:gridCol w="304282">
                  <a:extLst>
                    <a:ext uri="{9D8B030D-6E8A-4147-A177-3AD203B41FA5}">
                      <a16:colId xmlns:a16="http://schemas.microsoft.com/office/drawing/2014/main" xmlns="" val="774707447"/>
                    </a:ext>
                  </a:extLst>
                </a:gridCol>
                <a:gridCol w="304282">
                  <a:extLst>
                    <a:ext uri="{9D8B030D-6E8A-4147-A177-3AD203B41FA5}">
                      <a16:colId xmlns:a16="http://schemas.microsoft.com/office/drawing/2014/main" xmlns="" val="1059151636"/>
                    </a:ext>
                  </a:extLst>
                </a:gridCol>
                <a:gridCol w="304282">
                  <a:extLst>
                    <a:ext uri="{9D8B030D-6E8A-4147-A177-3AD203B41FA5}">
                      <a16:colId xmlns:a16="http://schemas.microsoft.com/office/drawing/2014/main" xmlns="" val="2844743226"/>
                    </a:ext>
                  </a:extLst>
                </a:gridCol>
                <a:gridCol w="304282">
                  <a:extLst>
                    <a:ext uri="{9D8B030D-6E8A-4147-A177-3AD203B41FA5}">
                      <a16:colId xmlns:a16="http://schemas.microsoft.com/office/drawing/2014/main" xmlns="" val="3827917895"/>
                    </a:ext>
                  </a:extLst>
                </a:gridCol>
                <a:gridCol w="304282">
                  <a:extLst>
                    <a:ext uri="{9D8B030D-6E8A-4147-A177-3AD203B41FA5}">
                      <a16:colId xmlns:a16="http://schemas.microsoft.com/office/drawing/2014/main" xmlns="" val="1412252936"/>
                    </a:ext>
                  </a:extLst>
                </a:gridCol>
                <a:gridCol w="304282">
                  <a:extLst>
                    <a:ext uri="{9D8B030D-6E8A-4147-A177-3AD203B41FA5}">
                      <a16:colId xmlns:a16="http://schemas.microsoft.com/office/drawing/2014/main" xmlns="" val="2288314333"/>
                    </a:ext>
                  </a:extLst>
                </a:gridCol>
                <a:gridCol w="304282">
                  <a:extLst>
                    <a:ext uri="{9D8B030D-6E8A-4147-A177-3AD203B41FA5}">
                      <a16:colId xmlns:a16="http://schemas.microsoft.com/office/drawing/2014/main" xmlns="" val="3090130376"/>
                    </a:ext>
                  </a:extLst>
                </a:gridCol>
                <a:gridCol w="304282">
                  <a:extLst>
                    <a:ext uri="{9D8B030D-6E8A-4147-A177-3AD203B41FA5}">
                      <a16:colId xmlns:a16="http://schemas.microsoft.com/office/drawing/2014/main" xmlns="" val="2464061245"/>
                    </a:ext>
                  </a:extLst>
                </a:gridCol>
                <a:gridCol w="304282">
                  <a:extLst>
                    <a:ext uri="{9D8B030D-6E8A-4147-A177-3AD203B41FA5}">
                      <a16:colId xmlns:a16="http://schemas.microsoft.com/office/drawing/2014/main" xmlns="" val="1684781525"/>
                    </a:ext>
                  </a:extLst>
                </a:gridCol>
                <a:gridCol w="304282">
                  <a:extLst>
                    <a:ext uri="{9D8B030D-6E8A-4147-A177-3AD203B41FA5}">
                      <a16:colId xmlns:a16="http://schemas.microsoft.com/office/drawing/2014/main" xmlns="" val="995883218"/>
                    </a:ext>
                  </a:extLst>
                </a:gridCol>
                <a:gridCol w="304282">
                  <a:extLst>
                    <a:ext uri="{9D8B030D-6E8A-4147-A177-3AD203B41FA5}">
                      <a16:colId xmlns:a16="http://schemas.microsoft.com/office/drawing/2014/main" xmlns="" val="2409876595"/>
                    </a:ext>
                  </a:extLst>
                </a:gridCol>
                <a:gridCol w="304282">
                  <a:extLst>
                    <a:ext uri="{9D8B030D-6E8A-4147-A177-3AD203B41FA5}">
                      <a16:colId xmlns:a16="http://schemas.microsoft.com/office/drawing/2014/main" xmlns="" val="2045972849"/>
                    </a:ext>
                  </a:extLst>
                </a:gridCol>
              </a:tblGrid>
              <a:tr h="404640">
                <a:tc>
                  <a:txBody>
                    <a:bodyPr/>
                    <a:lstStyle/>
                    <a:p>
                      <a:pPr marL="0" marR="0" algn="ctr">
                        <a:lnSpc>
                          <a:spcPct val="107000"/>
                        </a:lnSpc>
                        <a:spcBef>
                          <a:spcPts val="0"/>
                        </a:spcBef>
                        <a:spcAft>
                          <a:spcPts val="0"/>
                        </a:spcAft>
                      </a:pPr>
                      <a:r>
                        <a:rPr lang="en-US" sz="1600" dirty="0">
                          <a:effectLst/>
                        </a:rPr>
                        <a:t> 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lang="en-US" sz="1600" dirty="0">
                          <a:effectLst/>
                        </a:rPr>
                        <a:t>1 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lgn="ctr">
                        <a:lnSpc>
                          <a:spcPct val="107000"/>
                        </a:lnSpc>
                        <a:spcBef>
                          <a:spcPts val="0"/>
                        </a:spcBef>
                        <a:spcAft>
                          <a:spcPts val="0"/>
                        </a:spcAft>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extLst>
                  <a:ext uri="{0D108BD9-81ED-4DB2-BD59-A6C34878D82A}">
                    <a16:rowId xmlns:a16="http://schemas.microsoft.com/office/drawing/2014/main" xmlns="" val="3661930017"/>
                  </a:ext>
                </a:extLst>
              </a:tr>
            </a:tbl>
          </a:graphicData>
        </a:graphic>
      </p:graphicFrame>
    </p:spTree>
    <p:extLst>
      <p:ext uri="{BB962C8B-B14F-4D97-AF65-F5344CB8AC3E}">
        <p14:creationId xmlns:p14="http://schemas.microsoft.com/office/powerpoint/2010/main" xmlns="" val="12358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BDEBD2-2CFB-489B-A910-5F19AAF48EF8}"/>
              </a:ext>
            </a:extLst>
          </p:cNvPr>
          <p:cNvSpPr>
            <a:spLocks noGrp="1"/>
          </p:cNvSpPr>
          <p:nvPr>
            <p:ph type="title"/>
          </p:nvPr>
        </p:nvSpPr>
        <p:spPr/>
        <p:txBody>
          <a:bodyPr/>
          <a:lstStyle/>
          <a:p>
            <a:r>
              <a:rPr lang="en-US" dirty="0"/>
              <a:t>Class D and Class E</a:t>
            </a:r>
          </a:p>
        </p:txBody>
      </p:sp>
      <p:sp>
        <p:nvSpPr>
          <p:cNvPr id="3" name="Content Placeholder 2">
            <a:extLst>
              <a:ext uri="{FF2B5EF4-FFF2-40B4-BE49-F238E27FC236}">
                <a16:creationId xmlns:a16="http://schemas.microsoft.com/office/drawing/2014/main" xmlns="" id="{0276C098-8C43-47C8-80F7-0FE5FEF4A7A1}"/>
              </a:ext>
            </a:extLst>
          </p:cNvPr>
          <p:cNvSpPr>
            <a:spLocks noGrp="1"/>
          </p:cNvSpPr>
          <p:nvPr>
            <p:ph idx="1"/>
          </p:nvPr>
        </p:nvSpPr>
        <p:spPr/>
        <p:txBody>
          <a:bodyPr/>
          <a:lstStyle/>
          <a:p>
            <a:r>
              <a:rPr lang="en-US" dirty="0"/>
              <a:t>Class D addresses range from 224-239: 11100000-11101111. </a:t>
            </a:r>
          </a:p>
          <a:p>
            <a:r>
              <a:rPr lang="en-US" dirty="0"/>
              <a:t>Class E addresses range from 240-254: 255 is a reserved address and is used for broadcasting purposes.</a:t>
            </a:r>
          </a:p>
        </p:txBody>
      </p:sp>
    </p:spTree>
    <p:extLst>
      <p:ext uri="{BB962C8B-B14F-4D97-AF65-F5344CB8AC3E}">
        <p14:creationId xmlns:p14="http://schemas.microsoft.com/office/powerpoint/2010/main" xmlns="" val="1800540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4B80A-F2D4-4795-B95C-520A3DB86743}"/>
              </a:ext>
            </a:extLst>
          </p:cNvPr>
          <p:cNvSpPr>
            <a:spLocks noGrp="1"/>
          </p:cNvSpPr>
          <p:nvPr>
            <p:ph type="title"/>
          </p:nvPr>
        </p:nvSpPr>
        <p:spPr/>
        <p:txBody>
          <a:bodyPr/>
          <a:lstStyle/>
          <a:p>
            <a:r>
              <a:rPr lang="en-US" dirty="0"/>
              <a:t>Private and Public Addresses</a:t>
            </a:r>
          </a:p>
        </p:txBody>
      </p:sp>
      <p:sp>
        <p:nvSpPr>
          <p:cNvPr id="3" name="Content Placeholder 2">
            <a:extLst>
              <a:ext uri="{FF2B5EF4-FFF2-40B4-BE49-F238E27FC236}">
                <a16:creationId xmlns:a16="http://schemas.microsoft.com/office/drawing/2014/main" xmlns="" id="{5C11FB1F-149B-407E-B17F-2E20D4C645F4}"/>
              </a:ext>
            </a:extLst>
          </p:cNvPr>
          <p:cNvSpPr>
            <a:spLocks noGrp="1"/>
          </p:cNvSpPr>
          <p:nvPr>
            <p:ph idx="1"/>
          </p:nvPr>
        </p:nvSpPr>
        <p:spPr>
          <a:xfrm>
            <a:off x="311574" y="1764349"/>
            <a:ext cx="8596668" cy="3880773"/>
          </a:xfrm>
        </p:spPr>
        <p:txBody>
          <a:bodyPr>
            <a:normAutofit/>
          </a:bodyPr>
          <a:lstStyle/>
          <a:p>
            <a:r>
              <a:rPr lang="en-US" dirty="0"/>
              <a:t>When you are dealing with IP addresses, there are always two numbers reserved for a given network number: the first address in the network represents the network’s address, and the last address in the network represents the broadcast address for this network, commonly called a directed broadcast.</a:t>
            </a:r>
          </a:p>
          <a:p>
            <a:r>
              <a:rPr lang="en-US" dirty="0"/>
              <a:t> When you look at IP itself, there are two IP addresses reserved: 0.0.0.0 (the very first address), which represents all IP addresses, and 255.255.255.255 (the very last address), which is the local broadcast address (all devices should process this datagram). </a:t>
            </a:r>
          </a:p>
          <a:p>
            <a:r>
              <a:rPr lang="en-US" dirty="0"/>
              <a:t>Within this range of addresses for Class A, B, and C addresses, there are some reserved addresses, commonly called Private Addresses. All the other addresses in these classes are called public addresses. </a:t>
            </a:r>
          </a:p>
        </p:txBody>
      </p:sp>
      <p:sp>
        <p:nvSpPr>
          <p:cNvPr id="6" name="Explosion: 14 Points 5">
            <a:extLst>
              <a:ext uri="{FF2B5EF4-FFF2-40B4-BE49-F238E27FC236}">
                <a16:creationId xmlns:a16="http://schemas.microsoft.com/office/drawing/2014/main" xmlns="" id="{19F0D2AA-1800-4B68-AF8A-FF8679785488}"/>
              </a:ext>
            </a:extLst>
          </p:cNvPr>
          <p:cNvSpPr/>
          <p:nvPr/>
        </p:nvSpPr>
        <p:spPr>
          <a:xfrm>
            <a:off x="8564880" y="-404735"/>
            <a:ext cx="5670780" cy="6026566"/>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Remember the list of private networks, which cannot be used in public networks: </a:t>
            </a:r>
          </a:p>
          <a:p>
            <a:r>
              <a:rPr lang="en-US" sz="2000" b="1" dirty="0"/>
              <a:t>10.0.0.0, </a:t>
            </a:r>
          </a:p>
          <a:p>
            <a:r>
              <a:rPr lang="en-US" sz="2000" b="1" dirty="0"/>
              <a:t>172.16.0.0-172.31.0.0, and 192.168.0.0-192.168.255.0</a:t>
            </a:r>
          </a:p>
          <a:p>
            <a:pPr algn="ctr"/>
            <a:endParaRPr lang="en-US" dirty="0"/>
          </a:p>
        </p:txBody>
      </p:sp>
    </p:spTree>
    <p:extLst>
      <p:ext uri="{BB962C8B-B14F-4D97-AF65-F5344CB8AC3E}">
        <p14:creationId xmlns:p14="http://schemas.microsoft.com/office/powerpoint/2010/main" xmlns="" val="37263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3">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3">
                                            <p:txEl>
                                              <p:pRg st="0" end="0"/>
                                            </p:txEl>
                                          </p:spTgt>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1" dur="500"/>
                                        <p:tgtEl>
                                          <p:spTgt spid="3">
                                            <p:txEl>
                                              <p:pRg st="1" end="1"/>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3">
                                            <p:txEl>
                                              <p:pRg st="1" end="1"/>
                                            </p:txEl>
                                          </p:spTgt>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p:tgtEl>
                                          <p:spTgt spid="3">
                                            <p:txEl>
                                              <p:pRg st="2" end="2"/>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20F400-69FF-45E0-8384-7432F4C7EC8D}"/>
              </a:ext>
            </a:extLst>
          </p:cNvPr>
          <p:cNvSpPr>
            <a:spLocks noGrp="1"/>
          </p:cNvSpPr>
          <p:nvPr>
            <p:ph type="title"/>
          </p:nvPr>
        </p:nvSpPr>
        <p:spPr/>
        <p:txBody>
          <a:bodyPr/>
          <a:lstStyle/>
          <a:p>
            <a:r>
              <a:rPr lang="en-US" dirty="0"/>
              <a:t>IP Address Components</a:t>
            </a:r>
          </a:p>
        </p:txBody>
      </p:sp>
      <p:sp>
        <p:nvSpPr>
          <p:cNvPr id="3" name="Content Placeholder 2">
            <a:extLst>
              <a:ext uri="{FF2B5EF4-FFF2-40B4-BE49-F238E27FC236}">
                <a16:creationId xmlns:a16="http://schemas.microsoft.com/office/drawing/2014/main" xmlns="" id="{94CEA0C4-20F2-4B71-B779-78C99CFD172E}"/>
              </a:ext>
            </a:extLst>
          </p:cNvPr>
          <p:cNvSpPr>
            <a:spLocks noGrp="1"/>
          </p:cNvSpPr>
          <p:nvPr>
            <p:ph idx="1"/>
          </p:nvPr>
        </p:nvSpPr>
        <p:spPr/>
        <p:txBody>
          <a:bodyPr/>
          <a:lstStyle/>
          <a:p>
            <a:r>
              <a:rPr lang="en-US" dirty="0"/>
              <a:t>Two components in IP addressing: network part and host part. </a:t>
            </a:r>
          </a:p>
          <a:p>
            <a:r>
              <a:rPr lang="en-US" dirty="0"/>
              <a:t>The host portion is actually broken into three subcomponents: network address, host addresses, and directed broadcast address.</a:t>
            </a:r>
          </a:p>
        </p:txBody>
      </p:sp>
      <p:sp>
        <p:nvSpPr>
          <p:cNvPr id="5" name="Rectangle 4">
            <a:extLst>
              <a:ext uri="{FF2B5EF4-FFF2-40B4-BE49-F238E27FC236}">
                <a16:creationId xmlns:a16="http://schemas.microsoft.com/office/drawing/2014/main" xmlns="" id="{DD333DB2-3CA4-4B70-ADEF-68E9F4BBD98E}"/>
              </a:ext>
            </a:extLst>
          </p:cNvPr>
          <p:cNvSpPr/>
          <p:nvPr/>
        </p:nvSpPr>
        <p:spPr>
          <a:xfrm>
            <a:off x="1432560" y="3429000"/>
            <a:ext cx="2286000" cy="3962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IP ADDRESS (32 BITS)</a:t>
            </a:r>
          </a:p>
        </p:txBody>
      </p:sp>
      <p:cxnSp>
        <p:nvCxnSpPr>
          <p:cNvPr id="7" name="Straight Connector 6">
            <a:extLst>
              <a:ext uri="{FF2B5EF4-FFF2-40B4-BE49-F238E27FC236}">
                <a16:creationId xmlns:a16="http://schemas.microsoft.com/office/drawing/2014/main" xmlns="" id="{57F965FA-551F-45E5-80CA-5654F2F587B6}"/>
              </a:ext>
            </a:extLst>
          </p:cNvPr>
          <p:cNvCxnSpPr>
            <a:cxnSpLocks/>
          </p:cNvCxnSpPr>
          <p:nvPr/>
        </p:nvCxnSpPr>
        <p:spPr>
          <a:xfrm>
            <a:off x="1463039" y="3825240"/>
            <a:ext cx="0" cy="4826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xmlns="" id="{AD780702-3618-4F87-9D4D-D755E1514A09}"/>
              </a:ext>
            </a:extLst>
          </p:cNvPr>
          <p:cNvCxnSpPr>
            <a:cxnSpLocks/>
          </p:cNvCxnSpPr>
          <p:nvPr/>
        </p:nvCxnSpPr>
        <p:spPr>
          <a:xfrm>
            <a:off x="3718560" y="3825240"/>
            <a:ext cx="3627097" cy="48260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0" name="Table 10">
            <a:extLst>
              <a:ext uri="{FF2B5EF4-FFF2-40B4-BE49-F238E27FC236}">
                <a16:creationId xmlns:a16="http://schemas.microsoft.com/office/drawing/2014/main" xmlns="" id="{500AA6D9-2E84-4E9D-AFD6-930E1071462E}"/>
              </a:ext>
            </a:extLst>
          </p:cNvPr>
          <p:cNvGraphicFramePr>
            <a:graphicFrameLocks noGrp="1"/>
          </p:cNvGraphicFramePr>
          <p:nvPr/>
        </p:nvGraphicFramePr>
        <p:xfrm>
          <a:off x="1432559" y="4307840"/>
          <a:ext cx="5913098" cy="370840"/>
        </p:xfrm>
        <a:graphic>
          <a:graphicData uri="http://schemas.openxmlformats.org/drawingml/2006/table">
            <a:tbl>
              <a:tblPr firstRow="1" bandRow="1">
                <a:tableStyleId>{073A0DAA-6AF3-43AB-8588-CEC1D06C72B9}</a:tableStyleId>
              </a:tblPr>
              <a:tblGrid>
                <a:gridCol w="2956549">
                  <a:extLst>
                    <a:ext uri="{9D8B030D-6E8A-4147-A177-3AD203B41FA5}">
                      <a16:colId xmlns:a16="http://schemas.microsoft.com/office/drawing/2014/main" xmlns="" val="1362383296"/>
                    </a:ext>
                  </a:extLst>
                </a:gridCol>
                <a:gridCol w="2956549">
                  <a:extLst>
                    <a:ext uri="{9D8B030D-6E8A-4147-A177-3AD203B41FA5}">
                      <a16:colId xmlns:a16="http://schemas.microsoft.com/office/drawing/2014/main" xmlns="" val="2513956995"/>
                    </a:ext>
                  </a:extLst>
                </a:gridCol>
              </a:tblGrid>
              <a:tr h="370840">
                <a:tc>
                  <a:txBody>
                    <a:bodyPr/>
                    <a:lstStyle/>
                    <a:p>
                      <a:pPr algn="ctr"/>
                      <a:r>
                        <a:rPr lang="en-US" dirty="0"/>
                        <a:t>NETWORK PART</a:t>
                      </a:r>
                    </a:p>
                  </a:txBody>
                  <a:tcPr/>
                </a:tc>
                <a:tc>
                  <a:txBody>
                    <a:bodyPr/>
                    <a:lstStyle/>
                    <a:p>
                      <a:pPr algn="ctr"/>
                      <a:r>
                        <a:rPr lang="en-US" dirty="0"/>
                        <a:t>HOST PART</a:t>
                      </a:r>
                    </a:p>
                  </a:txBody>
                  <a:tcPr/>
                </a:tc>
                <a:extLst>
                  <a:ext uri="{0D108BD9-81ED-4DB2-BD59-A6C34878D82A}">
                    <a16:rowId xmlns:a16="http://schemas.microsoft.com/office/drawing/2014/main" xmlns="" val="1984452528"/>
                  </a:ext>
                </a:extLst>
              </a:tr>
            </a:tbl>
          </a:graphicData>
        </a:graphic>
      </p:graphicFrame>
      <p:graphicFrame>
        <p:nvGraphicFramePr>
          <p:cNvPr id="14" name="Table 14">
            <a:extLst>
              <a:ext uri="{FF2B5EF4-FFF2-40B4-BE49-F238E27FC236}">
                <a16:creationId xmlns:a16="http://schemas.microsoft.com/office/drawing/2014/main" xmlns="" id="{90F2C704-20B6-4863-929A-B21096100A80}"/>
              </a:ext>
            </a:extLst>
          </p:cNvPr>
          <p:cNvGraphicFramePr>
            <a:graphicFrameLocks noGrp="1"/>
          </p:cNvGraphicFramePr>
          <p:nvPr/>
        </p:nvGraphicFramePr>
        <p:xfrm>
          <a:off x="4389108" y="5242401"/>
          <a:ext cx="6964692" cy="640080"/>
        </p:xfrm>
        <a:graphic>
          <a:graphicData uri="http://schemas.openxmlformats.org/drawingml/2006/table">
            <a:tbl>
              <a:tblPr firstRow="1" bandRow="1">
                <a:tableStyleId>{073A0DAA-6AF3-43AB-8588-CEC1D06C72B9}</a:tableStyleId>
              </a:tblPr>
              <a:tblGrid>
                <a:gridCol w="2321564">
                  <a:extLst>
                    <a:ext uri="{9D8B030D-6E8A-4147-A177-3AD203B41FA5}">
                      <a16:colId xmlns:a16="http://schemas.microsoft.com/office/drawing/2014/main" xmlns="" val="4257428791"/>
                    </a:ext>
                  </a:extLst>
                </a:gridCol>
                <a:gridCol w="2321564">
                  <a:extLst>
                    <a:ext uri="{9D8B030D-6E8A-4147-A177-3AD203B41FA5}">
                      <a16:colId xmlns:a16="http://schemas.microsoft.com/office/drawing/2014/main" xmlns="" val="3032548136"/>
                    </a:ext>
                  </a:extLst>
                </a:gridCol>
                <a:gridCol w="2321564">
                  <a:extLst>
                    <a:ext uri="{9D8B030D-6E8A-4147-A177-3AD203B41FA5}">
                      <a16:colId xmlns:a16="http://schemas.microsoft.com/office/drawing/2014/main" xmlns="" val="1582878639"/>
                    </a:ext>
                  </a:extLst>
                </a:gridCol>
              </a:tblGrid>
              <a:tr h="370840">
                <a:tc>
                  <a:txBody>
                    <a:bodyPr/>
                    <a:lstStyle/>
                    <a:p>
                      <a:pPr algn="ctr"/>
                      <a:r>
                        <a:rPr lang="en-US" dirty="0"/>
                        <a:t>NETWORK ADDRESS</a:t>
                      </a:r>
                    </a:p>
                  </a:txBody>
                  <a:tcPr/>
                </a:tc>
                <a:tc>
                  <a:txBody>
                    <a:bodyPr/>
                    <a:lstStyle/>
                    <a:p>
                      <a:pPr algn="ctr"/>
                      <a:r>
                        <a:rPr lang="en-US" dirty="0"/>
                        <a:t>HOST ADDRESS</a:t>
                      </a:r>
                    </a:p>
                  </a:txBody>
                  <a:tcPr/>
                </a:tc>
                <a:tc>
                  <a:txBody>
                    <a:bodyPr/>
                    <a:lstStyle/>
                    <a:p>
                      <a:pPr algn="ctr"/>
                      <a:r>
                        <a:rPr lang="en-US" dirty="0"/>
                        <a:t>BROADCAST ADDRESS</a:t>
                      </a:r>
                    </a:p>
                  </a:txBody>
                  <a:tcPr/>
                </a:tc>
                <a:extLst>
                  <a:ext uri="{0D108BD9-81ED-4DB2-BD59-A6C34878D82A}">
                    <a16:rowId xmlns:a16="http://schemas.microsoft.com/office/drawing/2014/main" xmlns="" val="1642867748"/>
                  </a:ext>
                </a:extLst>
              </a:tr>
            </a:tbl>
          </a:graphicData>
        </a:graphic>
      </p:graphicFrame>
      <p:cxnSp>
        <p:nvCxnSpPr>
          <p:cNvPr id="16" name="Straight Connector 15">
            <a:extLst>
              <a:ext uri="{FF2B5EF4-FFF2-40B4-BE49-F238E27FC236}">
                <a16:creationId xmlns:a16="http://schemas.microsoft.com/office/drawing/2014/main" xmlns="" id="{BE4A4C1A-288E-4280-AA79-F5F64AA795E0}"/>
              </a:ext>
            </a:extLst>
          </p:cNvPr>
          <p:cNvCxnSpPr>
            <a:cxnSpLocks/>
          </p:cNvCxnSpPr>
          <p:nvPr/>
        </p:nvCxnSpPr>
        <p:spPr>
          <a:xfrm>
            <a:off x="4373867" y="4759801"/>
            <a:ext cx="0" cy="4826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xmlns="" id="{DD45F3DE-005D-4233-90A1-413E247D187F}"/>
              </a:ext>
            </a:extLst>
          </p:cNvPr>
          <p:cNvCxnSpPr>
            <a:cxnSpLocks/>
          </p:cNvCxnSpPr>
          <p:nvPr/>
        </p:nvCxnSpPr>
        <p:spPr>
          <a:xfrm>
            <a:off x="7345657" y="4648200"/>
            <a:ext cx="3886223" cy="59420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79414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1000"/>
                                        <p:tgtEl>
                                          <p:spTgt spid="17"/>
                                        </p:tgtEl>
                                      </p:cBhvr>
                                    </p:animEffect>
                                    <p:anim calcmode="lin" valueType="num">
                                      <p:cBhvr>
                                        <p:cTn id="37" dur="1000" fill="hold"/>
                                        <p:tgtEl>
                                          <p:spTgt spid="17"/>
                                        </p:tgtEl>
                                        <p:attrNameLst>
                                          <p:attrName>ppt_x</p:attrName>
                                        </p:attrNameLst>
                                      </p:cBhvr>
                                      <p:tavLst>
                                        <p:tav tm="0">
                                          <p:val>
                                            <p:strVal val="#ppt_x"/>
                                          </p:val>
                                        </p:tav>
                                        <p:tav tm="100000">
                                          <p:val>
                                            <p:strVal val="#ppt_x"/>
                                          </p:val>
                                        </p:tav>
                                      </p:tavLst>
                                    </p:anim>
                                    <p:anim calcmode="lin" valueType="num">
                                      <p:cBhvr>
                                        <p:cTn id="38" dur="1000" fill="hold"/>
                                        <p:tgtEl>
                                          <p:spTgt spid="17"/>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1000"/>
                                        <p:tgtEl>
                                          <p:spTgt spid="14"/>
                                        </p:tgtEl>
                                      </p:cBhvr>
                                    </p:animEffect>
                                    <p:anim calcmode="lin" valueType="num">
                                      <p:cBhvr>
                                        <p:cTn id="42" dur="1000" fill="hold"/>
                                        <p:tgtEl>
                                          <p:spTgt spid="14"/>
                                        </p:tgtEl>
                                        <p:attrNameLst>
                                          <p:attrName>ppt_x</p:attrName>
                                        </p:attrNameLst>
                                      </p:cBhvr>
                                      <p:tavLst>
                                        <p:tav tm="0">
                                          <p:val>
                                            <p:strVal val="#ppt_x"/>
                                          </p:val>
                                        </p:tav>
                                        <p:tav tm="100000">
                                          <p:val>
                                            <p:strVal val="#ppt_x"/>
                                          </p:val>
                                        </p:tav>
                                      </p:tavLst>
                                    </p:anim>
                                    <p:anim calcmode="lin" valueType="num">
                                      <p:cBhvr>
                                        <p:cTn id="4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EBC9C1-1BAA-4EE9-A3F5-7C75682B80B5}"/>
              </a:ext>
            </a:extLst>
          </p:cNvPr>
          <p:cNvSpPr>
            <a:spLocks noGrp="1"/>
          </p:cNvSpPr>
          <p:nvPr>
            <p:ph type="title"/>
          </p:nvPr>
        </p:nvSpPr>
        <p:spPr>
          <a:xfrm>
            <a:off x="838200" y="365125"/>
            <a:ext cx="6339840" cy="640715"/>
          </a:xfrm>
        </p:spPr>
        <p:txBody>
          <a:bodyPr>
            <a:normAutofit/>
          </a:bodyPr>
          <a:lstStyle/>
          <a:p>
            <a:r>
              <a:rPr lang="en-US" dirty="0"/>
              <a:t>IP Address Components</a:t>
            </a:r>
          </a:p>
        </p:txBody>
      </p:sp>
      <p:sp>
        <p:nvSpPr>
          <p:cNvPr id="3" name="Content Placeholder 2">
            <a:extLst>
              <a:ext uri="{FF2B5EF4-FFF2-40B4-BE49-F238E27FC236}">
                <a16:creationId xmlns:a16="http://schemas.microsoft.com/office/drawing/2014/main" xmlns="" id="{C16EF011-1DAB-409A-BB29-F97354742E83}"/>
              </a:ext>
            </a:extLst>
          </p:cNvPr>
          <p:cNvSpPr>
            <a:spLocks noGrp="1"/>
          </p:cNvSpPr>
          <p:nvPr>
            <p:ph idx="1"/>
          </p:nvPr>
        </p:nvSpPr>
        <p:spPr>
          <a:xfrm>
            <a:off x="838200" y="1855470"/>
            <a:ext cx="10515600" cy="4351338"/>
          </a:xfrm>
        </p:spPr>
        <p:txBody>
          <a:bodyPr>
            <a:normAutofit/>
          </a:bodyPr>
          <a:lstStyle/>
          <a:p>
            <a:r>
              <a:rPr lang="en-US" dirty="0"/>
              <a:t>The very first address in a network number is called the network address, or wire number. </a:t>
            </a:r>
          </a:p>
          <a:p>
            <a:r>
              <a:rPr lang="en-US" dirty="0"/>
              <a:t>The last address in the network number is called the directed broadcast address, and is used to represent all hosts on this network segment. </a:t>
            </a:r>
          </a:p>
          <a:p>
            <a:r>
              <a:rPr lang="en-US" dirty="0"/>
              <a:t>Any address between the network address and the directed broadcast address is a host address for the segment. </a:t>
            </a:r>
          </a:p>
          <a:p>
            <a:r>
              <a:rPr lang="en-US" dirty="0"/>
              <a:t>You use these middle addresses to assign to host devices on the segment, like PCs, servers, routers, and switches.</a:t>
            </a:r>
          </a:p>
        </p:txBody>
      </p:sp>
    </p:spTree>
    <p:extLst>
      <p:ext uri="{BB962C8B-B14F-4D97-AF65-F5344CB8AC3E}">
        <p14:creationId xmlns:p14="http://schemas.microsoft.com/office/powerpoint/2010/main" xmlns="" val="91865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D52E16-D75F-42DA-80F8-17B51DE59828}"/>
              </a:ext>
            </a:extLst>
          </p:cNvPr>
          <p:cNvSpPr>
            <a:spLocks noGrp="1"/>
          </p:cNvSpPr>
          <p:nvPr>
            <p:ph type="title"/>
          </p:nvPr>
        </p:nvSpPr>
        <p:spPr>
          <a:xfrm>
            <a:off x="838200" y="365125"/>
            <a:ext cx="5505450" cy="960755"/>
          </a:xfrm>
        </p:spPr>
        <p:txBody>
          <a:bodyPr>
            <a:normAutofit/>
          </a:bodyPr>
          <a:lstStyle/>
          <a:p>
            <a:r>
              <a:rPr lang="en-US" dirty="0"/>
              <a:t>Class A Numbers</a:t>
            </a:r>
          </a:p>
        </p:txBody>
      </p:sp>
      <p:pic>
        <p:nvPicPr>
          <p:cNvPr id="7" name="Content Placeholder 6">
            <a:extLst>
              <a:ext uri="{FF2B5EF4-FFF2-40B4-BE49-F238E27FC236}">
                <a16:creationId xmlns:a16="http://schemas.microsoft.com/office/drawing/2014/main" xmlns="" id="{E383647F-D857-4094-A04F-3D93525E085A}"/>
              </a:ext>
            </a:extLst>
          </p:cNvPr>
          <p:cNvPicPr>
            <a:picLocks noGrp="1" noChangeAspect="1"/>
          </p:cNvPicPr>
          <p:nvPr>
            <p:ph idx="1"/>
          </p:nvPr>
        </p:nvPicPr>
        <p:blipFill>
          <a:blip r:embed="rId2"/>
          <a:stretch>
            <a:fillRect/>
          </a:stretch>
        </p:blipFill>
        <p:spPr>
          <a:xfrm>
            <a:off x="5279624" y="0"/>
            <a:ext cx="6599144" cy="2512547"/>
          </a:xfrm>
          <a:prstGeom prst="rect">
            <a:avLst/>
          </a:prstGeom>
        </p:spPr>
      </p:pic>
      <p:sp>
        <p:nvSpPr>
          <p:cNvPr id="8" name="Content Placeholder 2">
            <a:extLst>
              <a:ext uri="{FF2B5EF4-FFF2-40B4-BE49-F238E27FC236}">
                <a16:creationId xmlns:a16="http://schemas.microsoft.com/office/drawing/2014/main" xmlns="" id="{6BC91C06-D475-4B1E-868C-BEFDE727B47F}"/>
              </a:ext>
            </a:extLst>
          </p:cNvPr>
          <p:cNvSpPr txBox="1">
            <a:spLocks/>
          </p:cNvSpPr>
          <p:nvPr/>
        </p:nvSpPr>
        <p:spPr>
          <a:xfrm>
            <a:off x="838200" y="185547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r>
              <a:rPr lang="en-US" dirty="0"/>
              <a:t>Number of Network Bits = 8 Bits (7 Bits) </a:t>
            </a:r>
            <a:r>
              <a:rPr lang="en-US" dirty="0">
                <a:sym typeface="Wingdings" panose="05000000000000000000" pitchFamily="2" charset="2"/>
              </a:rPr>
              <a:t> 2</a:t>
            </a:r>
            <a:r>
              <a:rPr lang="en-US" baseline="30000" dirty="0">
                <a:sym typeface="Wingdings" panose="05000000000000000000" pitchFamily="2" charset="2"/>
              </a:rPr>
              <a:t>7  </a:t>
            </a:r>
            <a:r>
              <a:rPr lang="en-US" dirty="0"/>
              <a:t>Number of Networks</a:t>
            </a:r>
          </a:p>
          <a:p>
            <a:r>
              <a:rPr lang="en-US" dirty="0" err="1"/>
              <a:t>i.e</a:t>
            </a:r>
            <a:r>
              <a:rPr lang="en-US" dirty="0"/>
              <a:t> 127 Networks </a:t>
            </a:r>
          </a:p>
          <a:p>
            <a:r>
              <a:rPr lang="en-US" dirty="0"/>
              <a:t>Number of Host Bits = 24 </a:t>
            </a:r>
            <a:r>
              <a:rPr lang="en-US" dirty="0">
                <a:sym typeface="Wingdings" panose="05000000000000000000" pitchFamily="2" charset="2"/>
              </a:rPr>
              <a:t> 2</a:t>
            </a:r>
            <a:r>
              <a:rPr lang="en-US" baseline="30000" dirty="0">
                <a:sym typeface="Wingdings" panose="05000000000000000000" pitchFamily="2" charset="2"/>
              </a:rPr>
              <a:t>24 </a:t>
            </a:r>
            <a:r>
              <a:rPr lang="en-US" dirty="0">
                <a:sym typeface="Wingdings" panose="05000000000000000000" pitchFamily="2" charset="2"/>
              </a:rPr>
              <a:t>-2 Number of Hosts </a:t>
            </a:r>
            <a:endParaRPr lang="en-US" baseline="30000" dirty="0"/>
          </a:p>
          <a:p>
            <a:r>
              <a:rPr lang="en-US" dirty="0" err="1"/>
              <a:t>i.e</a:t>
            </a:r>
            <a:r>
              <a:rPr lang="en-US" dirty="0"/>
              <a:t> 16,777,216 – 2 (16,777,214) Number of Hosts to each network</a:t>
            </a:r>
          </a:p>
        </p:txBody>
      </p:sp>
    </p:spTree>
    <p:extLst>
      <p:ext uri="{BB962C8B-B14F-4D97-AF65-F5344CB8AC3E}">
        <p14:creationId xmlns:p14="http://schemas.microsoft.com/office/powerpoint/2010/main" xmlns="" val="1681550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D52E16-D75F-42DA-80F8-17B51DE59828}"/>
              </a:ext>
            </a:extLst>
          </p:cNvPr>
          <p:cNvSpPr>
            <a:spLocks noGrp="1"/>
          </p:cNvSpPr>
          <p:nvPr>
            <p:ph type="title"/>
          </p:nvPr>
        </p:nvSpPr>
        <p:spPr>
          <a:xfrm>
            <a:off x="838200" y="365125"/>
            <a:ext cx="5505450" cy="960755"/>
          </a:xfrm>
        </p:spPr>
        <p:txBody>
          <a:bodyPr>
            <a:normAutofit/>
          </a:bodyPr>
          <a:lstStyle/>
          <a:p>
            <a:r>
              <a:rPr lang="en-US" dirty="0"/>
              <a:t>Class B Numbers</a:t>
            </a:r>
          </a:p>
        </p:txBody>
      </p:sp>
      <p:pic>
        <p:nvPicPr>
          <p:cNvPr id="7" name="Content Placeholder 6">
            <a:extLst>
              <a:ext uri="{FF2B5EF4-FFF2-40B4-BE49-F238E27FC236}">
                <a16:creationId xmlns:a16="http://schemas.microsoft.com/office/drawing/2014/main" xmlns="" id="{E383647F-D857-4094-A04F-3D93525E085A}"/>
              </a:ext>
            </a:extLst>
          </p:cNvPr>
          <p:cNvPicPr>
            <a:picLocks noGrp="1" noChangeAspect="1"/>
          </p:cNvPicPr>
          <p:nvPr>
            <p:ph idx="1"/>
          </p:nvPr>
        </p:nvPicPr>
        <p:blipFill>
          <a:blip r:embed="rId2"/>
          <a:stretch>
            <a:fillRect/>
          </a:stretch>
        </p:blipFill>
        <p:spPr>
          <a:xfrm>
            <a:off x="6553200" y="365125"/>
            <a:ext cx="5505450" cy="1809750"/>
          </a:xfrm>
          <a:prstGeom prst="rect">
            <a:avLst/>
          </a:prstGeom>
        </p:spPr>
      </p:pic>
      <p:sp>
        <p:nvSpPr>
          <p:cNvPr id="8" name="Content Placeholder 2">
            <a:extLst>
              <a:ext uri="{FF2B5EF4-FFF2-40B4-BE49-F238E27FC236}">
                <a16:creationId xmlns:a16="http://schemas.microsoft.com/office/drawing/2014/main" xmlns="" id="{6BC91C06-D475-4B1E-868C-BEFDE727B47F}"/>
              </a:ext>
            </a:extLst>
          </p:cNvPr>
          <p:cNvSpPr txBox="1">
            <a:spLocks/>
          </p:cNvSpPr>
          <p:nvPr/>
        </p:nvSpPr>
        <p:spPr>
          <a:xfrm>
            <a:off x="838200" y="185547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r>
              <a:rPr lang="en-US" dirty="0"/>
              <a:t>Number of Network Bits = 16 Bits (14 Bits) </a:t>
            </a:r>
            <a:r>
              <a:rPr lang="en-US" dirty="0">
                <a:sym typeface="Wingdings" panose="05000000000000000000" pitchFamily="2" charset="2"/>
              </a:rPr>
              <a:t> 2</a:t>
            </a:r>
            <a:r>
              <a:rPr lang="en-US" baseline="30000" dirty="0">
                <a:sym typeface="Wingdings" panose="05000000000000000000" pitchFamily="2" charset="2"/>
              </a:rPr>
              <a:t>14 </a:t>
            </a:r>
            <a:r>
              <a:rPr lang="en-US" sz="2400" dirty="0"/>
              <a:t>Number of Networks</a:t>
            </a:r>
          </a:p>
          <a:p>
            <a:r>
              <a:rPr lang="en-US" dirty="0" err="1"/>
              <a:t>i.e</a:t>
            </a:r>
            <a:r>
              <a:rPr lang="en-US" dirty="0"/>
              <a:t> 16,384 Networks </a:t>
            </a:r>
          </a:p>
          <a:p>
            <a:r>
              <a:rPr lang="en-US" dirty="0"/>
              <a:t>Number of Host Bits = 16 </a:t>
            </a:r>
            <a:r>
              <a:rPr lang="en-US" dirty="0">
                <a:sym typeface="Wingdings" panose="05000000000000000000" pitchFamily="2" charset="2"/>
              </a:rPr>
              <a:t> 2</a:t>
            </a:r>
            <a:r>
              <a:rPr lang="en-US" baseline="30000" dirty="0">
                <a:sym typeface="Wingdings" panose="05000000000000000000" pitchFamily="2" charset="2"/>
              </a:rPr>
              <a:t>16 </a:t>
            </a:r>
            <a:r>
              <a:rPr lang="en-US" dirty="0">
                <a:sym typeface="Wingdings" panose="05000000000000000000" pitchFamily="2" charset="2"/>
              </a:rPr>
              <a:t>-2 Number of Hosts </a:t>
            </a:r>
            <a:endParaRPr lang="en-US" baseline="30000" dirty="0"/>
          </a:p>
          <a:p>
            <a:r>
              <a:rPr lang="en-US" dirty="0" err="1"/>
              <a:t>i.e</a:t>
            </a:r>
            <a:r>
              <a:rPr lang="en-US" dirty="0"/>
              <a:t> 65536 -2 (65534) Number of Hosts to each network</a:t>
            </a:r>
          </a:p>
        </p:txBody>
      </p:sp>
    </p:spTree>
    <p:extLst>
      <p:ext uri="{BB962C8B-B14F-4D97-AF65-F5344CB8AC3E}">
        <p14:creationId xmlns:p14="http://schemas.microsoft.com/office/powerpoint/2010/main" xmlns="" val="3793626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65F31D-37DB-4EF2-A218-487C4F0FCDE7}"/>
              </a:ext>
            </a:extLst>
          </p:cNvPr>
          <p:cNvSpPr>
            <a:spLocks noGrp="1"/>
          </p:cNvSpPr>
          <p:nvPr>
            <p:ph type="title"/>
          </p:nvPr>
        </p:nvSpPr>
        <p:spPr>
          <a:xfrm>
            <a:off x="838200" y="365126"/>
            <a:ext cx="5059017" cy="1105866"/>
          </a:xfrm>
        </p:spPr>
        <p:txBody>
          <a:bodyPr/>
          <a:lstStyle/>
          <a:p>
            <a:r>
              <a:rPr lang="en-US" dirty="0"/>
              <a:t>Networks</a:t>
            </a:r>
          </a:p>
        </p:txBody>
      </p:sp>
      <p:sp>
        <p:nvSpPr>
          <p:cNvPr id="3" name="Content Placeholder 2">
            <a:extLst>
              <a:ext uri="{FF2B5EF4-FFF2-40B4-BE49-F238E27FC236}">
                <a16:creationId xmlns:a16="http://schemas.microsoft.com/office/drawing/2014/main" xmlns="" id="{07B763E4-BA02-4B22-AD96-C9D0E80865FC}"/>
              </a:ext>
            </a:extLst>
          </p:cNvPr>
          <p:cNvSpPr>
            <a:spLocks noGrp="1"/>
          </p:cNvSpPr>
          <p:nvPr>
            <p:ph idx="1"/>
          </p:nvPr>
        </p:nvSpPr>
        <p:spPr>
          <a:xfrm>
            <a:off x="542422" y="2775186"/>
            <a:ext cx="10205526" cy="3880773"/>
          </a:xfrm>
        </p:spPr>
        <p:txBody>
          <a:bodyPr>
            <a:normAutofit/>
          </a:bodyPr>
          <a:lstStyle/>
          <a:p>
            <a:r>
              <a:rPr lang="en-US" dirty="0"/>
              <a:t>Interconnection of Computers or Autonomous Systems  or any electronic gadgets.</a:t>
            </a:r>
          </a:p>
          <a:p>
            <a:r>
              <a:rPr lang="en-US" dirty="0"/>
              <a:t>LAN MAN WAN</a:t>
            </a:r>
          </a:p>
          <a:p>
            <a:r>
              <a:rPr lang="en-US" dirty="0"/>
              <a:t>Applications – Resource sharing / Information Sharing / Communications / Distributed Processing / Remote Computing</a:t>
            </a:r>
          </a:p>
          <a:p>
            <a:r>
              <a:rPr lang="en-US" dirty="0"/>
              <a:t>Star, Bus, Mesh, Tree, Hybrid topologies.</a:t>
            </a:r>
          </a:p>
          <a:p>
            <a:r>
              <a:rPr lang="en-US" dirty="0"/>
              <a:t>Components involved – Sender, Receiver, Message, Medium and Protocol</a:t>
            </a:r>
          </a:p>
          <a:p>
            <a:endParaRPr lang="en-US" dirty="0"/>
          </a:p>
        </p:txBody>
      </p:sp>
      <p:pic>
        <p:nvPicPr>
          <p:cNvPr id="1028" name="Picture 4" descr="Cisco CCNA – Route Summarization – CertificationKits.com">
            <a:extLst>
              <a:ext uri="{FF2B5EF4-FFF2-40B4-BE49-F238E27FC236}">
                <a16:creationId xmlns:a16="http://schemas.microsoft.com/office/drawing/2014/main" xmlns="" id="{65F8C397-8F89-422C-BB30-7E8ABA375A2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231936" y="0"/>
            <a:ext cx="3960064" cy="218320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0352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barn(inVertical)">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D52E16-D75F-42DA-80F8-17B51DE59828}"/>
              </a:ext>
            </a:extLst>
          </p:cNvPr>
          <p:cNvSpPr>
            <a:spLocks noGrp="1"/>
          </p:cNvSpPr>
          <p:nvPr>
            <p:ph type="title"/>
          </p:nvPr>
        </p:nvSpPr>
        <p:spPr>
          <a:xfrm>
            <a:off x="838200" y="365125"/>
            <a:ext cx="5505450" cy="960755"/>
          </a:xfrm>
        </p:spPr>
        <p:txBody>
          <a:bodyPr>
            <a:normAutofit/>
          </a:bodyPr>
          <a:lstStyle/>
          <a:p>
            <a:r>
              <a:rPr lang="en-US" dirty="0"/>
              <a:t>Class C Numbers</a:t>
            </a:r>
          </a:p>
        </p:txBody>
      </p:sp>
      <p:pic>
        <p:nvPicPr>
          <p:cNvPr id="7" name="Content Placeholder 6">
            <a:extLst>
              <a:ext uri="{FF2B5EF4-FFF2-40B4-BE49-F238E27FC236}">
                <a16:creationId xmlns:a16="http://schemas.microsoft.com/office/drawing/2014/main" xmlns="" id="{E383647F-D857-4094-A04F-3D93525E085A}"/>
              </a:ext>
            </a:extLst>
          </p:cNvPr>
          <p:cNvPicPr>
            <a:picLocks noGrp="1" noChangeAspect="1"/>
          </p:cNvPicPr>
          <p:nvPr>
            <p:ph idx="1"/>
          </p:nvPr>
        </p:nvPicPr>
        <p:blipFill>
          <a:blip r:embed="rId2"/>
          <a:stretch>
            <a:fillRect/>
          </a:stretch>
        </p:blipFill>
        <p:spPr>
          <a:xfrm>
            <a:off x="6553200" y="365125"/>
            <a:ext cx="5505450" cy="1809750"/>
          </a:xfrm>
          <a:prstGeom prst="rect">
            <a:avLst/>
          </a:prstGeom>
        </p:spPr>
      </p:pic>
      <p:sp>
        <p:nvSpPr>
          <p:cNvPr id="8" name="Content Placeholder 2">
            <a:extLst>
              <a:ext uri="{FF2B5EF4-FFF2-40B4-BE49-F238E27FC236}">
                <a16:creationId xmlns:a16="http://schemas.microsoft.com/office/drawing/2014/main" xmlns="" id="{6BC91C06-D475-4B1E-868C-BEFDE727B47F}"/>
              </a:ext>
            </a:extLst>
          </p:cNvPr>
          <p:cNvSpPr txBox="1">
            <a:spLocks/>
          </p:cNvSpPr>
          <p:nvPr/>
        </p:nvSpPr>
        <p:spPr>
          <a:xfrm>
            <a:off x="838200" y="185547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r>
              <a:rPr lang="en-US" dirty="0"/>
              <a:t>Number of Network Bits = 24 Bits (21 Bits) </a:t>
            </a:r>
            <a:r>
              <a:rPr lang="en-US" dirty="0">
                <a:sym typeface="Wingdings" panose="05000000000000000000" pitchFamily="2" charset="2"/>
              </a:rPr>
              <a:t> 2</a:t>
            </a:r>
            <a:r>
              <a:rPr lang="en-US" baseline="30000" dirty="0">
                <a:sym typeface="Wingdings" panose="05000000000000000000" pitchFamily="2" charset="2"/>
              </a:rPr>
              <a:t>21 </a:t>
            </a:r>
            <a:r>
              <a:rPr lang="en-US" sz="2400" dirty="0"/>
              <a:t>Number of Networks</a:t>
            </a:r>
          </a:p>
          <a:p>
            <a:r>
              <a:rPr lang="en-US" dirty="0" err="1"/>
              <a:t>i.e</a:t>
            </a:r>
            <a:r>
              <a:rPr lang="en-US" dirty="0"/>
              <a:t> 2,097,152 Networks </a:t>
            </a:r>
          </a:p>
          <a:p>
            <a:r>
              <a:rPr lang="en-US" dirty="0"/>
              <a:t>Number of Host Bits = 8 </a:t>
            </a:r>
            <a:r>
              <a:rPr lang="en-US" dirty="0">
                <a:sym typeface="Wingdings" panose="05000000000000000000" pitchFamily="2" charset="2"/>
              </a:rPr>
              <a:t> 2</a:t>
            </a:r>
            <a:r>
              <a:rPr lang="en-US" baseline="30000" dirty="0">
                <a:sym typeface="Wingdings" panose="05000000000000000000" pitchFamily="2" charset="2"/>
              </a:rPr>
              <a:t>8 </a:t>
            </a:r>
            <a:r>
              <a:rPr lang="en-US" dirty="0">
                <a:sym typeface="Wingdings" panose="05000000000000000000" pitchFamily="2" charset="2"/>
              </a:rPr>
              <a:t>-2 Number of Hosts </a:t>
            </a:r>
            <a:endParaRPr lang="en-US" baseline="30000" dirty="0"/>
          </a:p>
          <a:p>
            <a:r>
              <a:rPr lang="en-US" dirty="0" err="1"/>
              <a:t>i.e</a:t>
            </a:r>
            <a:r>
              <a:rPr lang="en-US" dirty="0"/>
              <a:t> 256 -2 (254) Number of Hosts to each network</a:t>
            </a:r>
          </a:p>
        </p:txBody>
      </p:sp>
    </p:spTree>
    <p:extLst>
      <p:ext uri="{BB962C8B-B14F-4D97-AF65-F5344CB8AC3E}">
        <p14:creationId xmlns:p14="http://schemas.microsoft.com/office/powerpoint/2010/main" xmlns="" val="3146178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7BFCED-4CD8-44B2-A22C-0FD68828273C}"/>
              </a:ext>
            </a:extLst>
          </p:cNvPr>
          <p:cNvSpPr>
            <a:spLocks noGrp="1"/>
          </p:cNvSpPr>
          <p:nvPr>
            <p:ph type="ctrTitle"/>
          </p:nvPr>
        </p:nvSpPr>
        <p:spPr>
          <a:xfrm>
            <a:off x="1523999" y="1122363"/>
            <a:ext cx="9448799" cy="2306637"/>
          </a:xfrm>
        </p:spPr>
        <p:txBody>
          <a:bodyPr>
            <a:normAutofit/>
          </a:bodyPr>
          <a:lstStyle/>
          <a:p>
            <a:r>
              <a:rPr lang="en-US" dirty="0"/>
              <a:t>SUBNETTING</a:t>
            </a:r>
          </a:p>
        </p:txBody>
      </p:sp>
    </p:spTree>
    <p:extLst>
      <p:ext uri="{BB962C8B-B14F-4D97-AF65-F5344CB8AC3E}">
        <p14:creationId xmlns:p14="http://schemas.microsoft.com/office/powerpoint/2010/main" xmlns="" val="1020829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20F400-69FF-45E0-8384-7432F4C7EC8D}"/>
              </a:ext>
            </a:extLst>
          </p:cNvPr>
          <p:cNvSpPr>
            <a:spLocks noGrp="1"/>
          </p:cNvSpPr>
          <p:nvPr>
            <p:ph type="title"/>
          </p:nvPr>
        </p:nvSpPr>
        <p:spPr/>
        <p:txBody>
          <a:bodyPr/>
          <a:lstStyle/>
          <a:p>
            <a:r>
              <a:rPr lang="en-US" dirty="0"/>
              <a:t>IP Address Components</a:t>
            </a:r>
          </a:p>
        </p:txBody>
      </p:sp>
      <p:sp>
        <p:nvSpPr>
          <p:cNvPr id="3" name="Content Placeholder 2">
            <a:extLst>
              <a:ext uri="{FF2B5EF4-FFF2-40B4-BE49-F238E27FC236}">
                <a16:creationId xmlns:a16="http://schemas.microsoft.com/office/drawing/2014/main" xmlns="" id="{94CEA0C4-20F2-4B71-B779-78C99CFD172E}"/>
              </a:ext>
            </a:extLst>
          </p:cNvPr>
          <p:cNvSpPr>
            <a:spLocks noGrp="1"/>
          </p:cNvSpPr>
          <p:nvPr>
            <p:ph idx="1"/>
          </p:nvPr>
        </p:nvSpPr>
        <p:spPr/>
        <p:txBody>
          <a:bodyPr/>
          <a:lstStyle/>
          <a:p>
            <a:r>
              <a:rPr lang="en-US" dirty="0"/>
              <a:t>Two components in IP addressing: network part and host part. </a:t>
            </a:r>
          </a:p>
          <a:p>
            <a:r>
              <a:rPr lang="en-US" dirty="0"/>
              <a:t>The host portion is actually broken into three subcomponents: network address, host addresses, and directed broadcast address.</a:t>
            </a:r>
          </a:p>
        </p:txBody>
      </p:sp>
      <p:sp>
        <p:nvSpPr>
          <p:cNvPr id="5" name="Rectangle 4">
            <a:extLst>
              <a:ext uri="{FF2B5EF4-FFF2-40B4-BE49-F238E27FC236}">
                <a16:creationId xmlns:a16="http://schemas.microsoft.com/office/drawing/2014/main" xmlns="" id="{DD333DB2-3CA4-4B70-ADEF-68E9F4BBD98E}"/>
              </a:ext>
            </a:extLst>
          </p:cNvPr>
          <p:cNvSpPr/>
          <p:nvPr/>
        </p:nvSpPr>
        <p:spPr>
          <a:xfrm>
            <a:off x="1432560" y="3429000"/>
            <a:ext cx="2286000" cy="3962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IP ADDRESS (32 BITS)</a:t>
            </a:r>
          </a:p>
        </p:txBody>
      </p:sp>
      <p:cxnSp>
        <p:nvCxnSpPr>
          <p:cNvPr id="7" name="Straight Connector 6">
            <a:extLst>
              <a:ext uri="{FF2B5EF4-FFF2-40B4-BE49-F238E27FC236}">
                <a16:creationId xmlns:a16="http://schemas.microsoft.com/office/drawing/2014/main" xmlns="" id="{57F965FA-551F-45E5-80CA-5654F2F587B6}"/>
              </a:ext>
            </a:extLst>
          </p:cNvPr>
          <p:cNvCxnSpPr>
            <a:cxnSpLocks/>
          </p:cNvCxnSpPr>
          <p:nvPr/>
        </p:nvCxnSpPr>
        <p:spPr>
          <a:xfrm>
            <a:off x="1463039" y="3825240"/>
            <a:ext cx="0" cy="4826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xmlns="" id="{AD780702-3618-4F87-9D4D-D755E1514A09}"/>
              </a:ext>
            </a:extLst>
          </p:cNvPr>
          <p:cNvCxnSpPr>
            <a:cxnSpLocks/>
          </p:cNvCxnSpPr>
          <p:nvPr/>
        </p:nvCxnSpPr>
        <p:spPr>
          <a:xfrm>
            <a:off x="3718560" y="3825240"/>
            <a:ext cx="3627097" cy="48260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0" name="Table 10">
            <a:extLst>
              <a:ext uri="{FF2B5EF4-FFF2-40B4-BE49-F238E27FC236}">
                <a16:creationId xmlns:a16="http://schemas.microsoft.com/office/drawing/2014/main" xmlns="" id="{500AA6D9-2E84-4E9D-AFD6-930E1071462E}"/>
              </a:ext>
            </a:extLst>
          </p:cNvPr>
          <p:cNvGraphicFramePr>
            <a:graphicFrameLocks noGrp="1"/>
          </p:cNvGraphicFramePr>
          <p:nvPr/>
        </p:nvGraphicFramePr>
        <p:xfrm>
          <a:off x="1432559" y="4307840"/>
          <a:ext cx="5913098" cy="370840"/>
        </p:xfrm>
        <a:graphic>
          <a:graphicData uri="http://schemas.openxmlformats.org/drawingml/2006/table">
            <a:tbl>
              <a:tblPr firstRow="1" bandRow="1">
                <a:tableStyleId>{073A0DAA-6AF3-43AB-8588-CEC1D06C72B9}</a:tableStyleId>
              </a:tblPr>
              <a:tblGrid>
                <a:gridCol w="2956549">
                  <a:extLst>
                    <a:ext uri="{9D8B030D-6E8A-4147-A177-3AD203B41FA5}">
                      <a16:colId xmlns:a16="http://schemas.microsoft.com/office/drawing/2014/main" xmlns="" val="1362383296"/>
                    </a:ext>
                  </a:extLst>
                </a:gridCol>
                <a:gridCol w="2956549">
                  <a:extLst>
                    <a:ext uri="{9D8B030D-6E8A-4147-A177-3AD203B41FA5}">
                      <a16:colId xmlns:a16="http://schemas.microsoft.com/office/drawing/2014/main" xmlns="" val="2513956995"/>
                    </a:ext>
                  </a:extLst>
                </a:gridCol>
              </a:tblGrid>
              <a:tr h="370840">
                <a:tc>
                  <a:txBody>
                    <a:bodyPr/>
                    <a:lstStyle/>
                    <a:p>
                      <a:pPr algn="ctr"/>
                      <a:r>
                        <a:rPr lang="en-US" dirty="0"/>
                        <a:t>NETWORK PART</a:t>
                      </a:r>
                    </a:p>
                  </a:txBody>
                  <a:tcPr/>
                </a:tc>
                <a:tc>
                  <a:txBody>
                    <a:bodyPr/>
                    <a:lstStyle/>
                    <a:p>
                      <a:pPr algn="ctr"/>
                      <a:r>
                        <a:rPr lang="en-US" dirty="0"/>
                        <a:t>HOST PART</a:t>
                      </a:r>
                    </a:p>
                  </a:txBody>
                  <a:tcPr/>
                </a:tc>
                <a:extLst>
                  <a:ext uri="{0D108BD9-81ED-4DB2-BD59-A6C34878D82A}">
                    <a16:rowId xmlns:a16="http://schemas.microsoft.com/office/drawing/2014/main" xmlns="" val="1984452528"/>
                  </a:ext>
                </a:extLst>
              </a:tr>
            </a:tbl>
          </a:graphicData>
        </a:graphic>
      </p:graphicFrame>
      <p:graphicFrame>
        <p:nvGraphicFramePr>
          <p:cNvPr id="14" name="Table 14">
            <a:extLst>
              <a:ext uri="{FF2B5EF4-FFF2-40B4-BE49-F238E27FC236}">
                <a16:creationId xmlns:a16="http://schemas.microsoft.com/office/drawing/2014/main" xmlns="" id="{90F2C704-20B6-4863-929A-B21096100A80}"/>
              </a:ext>
            </a:extLst>
          </p:cNvPr>
          <p:cNvGraphicFramePr>
            <a:graphicFrameLocks noGrp="1"/>
          </p:cNvGraphicFramePr>
          <p:nvPr/>
        </p:nvGraphicFramePr>
        <p:xfrm>
          <a:off x="4389108" y="5242401"/>
          <a:ext cx="6964692" cy="640080"/>
        </p:xfrm>
        <a:graphic>
          <a:graphicData uri="http://schemas.openxmlformats.org/drawingml/2006/table">
            <a:tbl>
              <a:tblPr firstRow="1" bandRow="1">
                <a:tableStyleId>{073A0DAA-6AF3-43AB-8588-CEC1D06C72B9}</a:tableStyleId>
              </a:tblPr>
              <a:tblGrid>
                <a:gridCol w="2321564">
                  <a:extLst>
                    <a:ext uri="{9D8B030D-6E8A-4147-A177-3AD203B41FA5}">
                      <a16:colId xmlns:a16="http://schemas.microsoft.com/office/drawing/2014/main" xmlns="" val="4257428791"/>
                    </a:ext>
                  </a:extLst>
                </a:gridCol>
                <a:gridCol w="2321564">
                  <a:extLst>
                    <a:ext uri="{9D8B030D-6E8A-4147-A177-3AD203B41FA5}">
                      <a16:colId xmlns:a16="http://schemas.microsoft.com/office/drawing/2014/main" xmlns="" val="3032548136"/>
                    </a:ext>
                  </a:extLst>
                </a:gridCol>
                <a:gridCol w="2321564">
                  <a:extLst>
                    <a:ext uri="{9D8B030D-6E8A-4147-A177-3AD203B41FA5}">
                      <a16:colId xmlns:a16="http://schemas.microsoft.com/office/drawing/2014/main" xmlns="" val="1582878639"/>
                    </a:ext>
                  </a:extLst>
                </a:gridCol>
              </a:tblGrid>
              <a:tr h="370840">
                <a:tc>
                  <a:txBody>
                    <a:bodyPr/>
                    <a:lstStyle/>
                    <a:p>
                      <a:pPr algn="ctr"/>
                      <a:r>
                        <a:rPr lang="en-US" dirty="0"/>
                        <a:t>NETWORK ADDRESS</a:t>
                      </a:r>
                    </a:p>
                  </a:txBody>
                  <a:tcPr/>
                </a:tc>
                <a:tc>
                  <a:txBody>
                    <a:bodyPr/>
                    <a:lstStyle/>
                    <a:p>
                      <a:pPr algn="ctr"/>
                      <a:r>
                        <a:rPr lang="en-US" dirty="0"/>
                        <a:t>HOST ADDRESS</a:t>
                      </a:r>
                    </a:p>
                  </a:txBody>
                  <a:tcPr/>
                </a:tc>
                <a:tc>
                  <a:txBody>
                    <a:bodyPr/>
                    <a:lstStyle/>
                    <a:p>
                      <a:pPr algn="ctr"/>
                      <a:r>
                        <a:rPr lang="en-US" dirty="0"/>
                        <a:t>BROADCAST ADDRESS</a:t>
                      </a:r>
                    </a:p>
                  </a:txBody>
                  <a:tcPr/>
                </a:tc>
                <a:extLst>
                  <a:ext uri="{0D108BD9-81ED-4DB2-BD59-A6C34878D82A}">
                    <a16:rowId xmlns:a16="http://schemas.microsoft.com/office/drawing/2014/main" xmlns="" val="1642867748"/>
                  </a:ext>
                </a:extLst>
              </a:tr>
            </a:tbl>
          </a:graphicData>
        </a:graphic>
      </p:graphicFrame>
      <p:cxnSp>
        <p:nvCxnSpPr>
          <p:cNvPr id="16" name="Straight Connector 15">
            <a:extLst>
              <a:ext uri="{FF2B5EF4-FFF2-40B4-BE49-F238E27FC236}">
                <a16:creationId xmlns:a16="http://schemas.microsoft.com/office/drawing/2014/main" xmlns="" id="{BE4A4C1A-288E-4280-AA79-F5F64AA795E0}"/>
              </a:ext>
            </a:extLst>
          </p:cNvPr>
          <p:cNvCxnSpPr>
            <a:cxnSpLocks/>
          </p:cNvCxnSpPr>
          <p:nvPr/>
        </p:nvCxnSpPr>
        <p:spPr>
          <a:xfrm>
            <a:off x="4373867" y="4759801"/>
            <a:ext cx="0" cy="4826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xmlns="" id="{DD45F3DE-005D-4233-90A1-413E247D187F}"/>
              </a:ext>
            </a:extLst>
          </p:cNvPr>
          <p:cNvCxnSpPr>
            <a:cxnSpLocks/>
          </p:cNvCxnSpPr>
          <p:nvPr/>
        </p:nvCxnSpPr>
        <p:spPr>
          <a:xfrm>
            <a:off x="7345657" y="4648200"/>
            <a:ext cx="3886223" cy="59420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336680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1000"/>
                                        <p:tgtEl>
                                          <p:spTgt spid="17"/>
                                        </p:tgtEl>
                                      </p:cBhvr>
                                    </p:animEffect>
                                    <p:anim calcmode="lin" valueType="num">
                                      <p:cBhvr>
                                        <p:cTn id="37" dur="1000" fill="hold"/>
                                        <p:tgtEl>
                                          <p:spTgt spid="17"/>
                                        </p:tgtEl>
                                        <p:attrNameLst>
                                          <p:attrName>ppt_x</p:attrName>
                                        </p:attrNameLst>
                                      </p:cBhvr>
                                      <p:tavLst>
                                        <p:tav tm="0">
                                          <p:val>
                                            <p:strVal val="#ppt_x"/>
                                          </p:val>
                                        </p:tav>
                                        <p:tav tm="100000">
                                          <p:val>
                                            <p:strVal val="#ppt_x"/>
                                          </p:val>
                                        </p:tav>
                                      </p:tavLst>
                                    </p:anim>
                                    <p:anim calcmode="lin" valueType="num">
                                      <p:cBhvr>
                                        <p:cTn id="38" dur="1000" fill="hold"/>
                                        <p:tgtEl>
                                          <p:spTgt spid="17"/>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1000"/>
                                        <p:tgtEl>
                                          <p:spTgt spid="14"/>
                                        </p:tgtEl>
                                      </p:cBhvr>
                                    </p:animEffect>
                                    <p:anim calcmode="lin" valueType="num">
                                      <p:cBhvr>
                                        <p:cTn id="42" dur="1000" fill="hold"/>
                                        <p:tgtEl>
                                          <p:spTgt spid="14"/>
                                        </p:tgtEl>
                                        <p:attrNameLst>
                                          <p:attrName>ppt_x</p:attrName>
                                        </p:attrNameLst>
                                      </p:cBhvr>
                                      <p:tavLst>
                                        <p:tav tm="0">
                                          <p:val>
                                            <p:strVal val="#ppt_x"/>
                                          </p:val>
                                        </p:tav>
                                        <p:tav tm="100000">
                                          <p:val>
                                            <p:strVal val="#ppt_x"/>
                                          </p:val>
                                        </p:tav>
                                      </p:tavLst>
                                    </p:anim>
                                    <p:anim calcmode="lin" valueType="num">
                                      <p:cBhvr>
                                        <p:cTn id="4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67F9FB-2886-46E7-8DA0-B39C921A8C55}"/>
              </a:ext>
            </a:extLst>
          </p:cNvPr>
          <p:cNvSpPr>
            <a:spLocks noGrp="1"/>
          </p:cNvSpPr>
          <p:nvPr>
            <p:ph type="title"/>
          </p:nvPr>
        </p:nvSpPr>
        <p:spPr/>
        <p:txBody>
          <a:bodyPr/>
          <a:lstStyle/>
          <a:p>
            <a:r>
              <a:rPr lang="en-US" dirty="0"/>
              <a:t>Classes of Addresses</a:t>
            </a:r>
          </a:p>
        </p:txBody>
      </p:sp>
      <p:sp>
        <p:nvSpPr>
          <p:cNvPr id="5" name="TextBox 4">
            <a:extLst>
              <a:ext uri="{FF2B5EF4-FFF2-40B4-BE49-F238E27FC236}">
                <a16:creationId xmlns:a16="http://schemas.microsoft.com/office/drawing/2014/main" xmlns="" id="{F30662EB-DB30-4FA4-9ACD-62A927C92F8E}"/>
              </a:ext>
            </a:extLst>
          </p:cNvPr>
          <p:cNvSpPr txBox="1"/>
          <p:nvPr/>
        </p:nvSpPr>
        <p:spPr>
          <a:xfrm>
            <a:off x="1188720" y="1859280"/>
            <a:ext cx="1523174" cy="646331"/>
          </a:xfrm>
          <a:prstGeom prst="rect">
            <a:avLst/>
          </a:prstGeom>
          <a:noFill/>
        </p:spPr>
        <p:txBody>
          <a:bodyPr wrap="none" rtlCol="0">
            <a:spAutoFit/>
          </a:bodyPr>
          <a:lstStyle/>
          <a:p>
            <a:r>
              <a:rPr lang="en-US" sz="3600" b="1" dirty="0"/>
              <a:t>Class A</a:t>
            </a:r>
          </a:p>
        </p:txBody>
      </p:sp>
      <p:sp>
        <p:nvSpPr>
          <p:cNvPr id="6" name="TextBox 5">
            <a:extLst>
              <a:ext uri="{FF2B5EF4-FFF2-40B4-BE49-F238E27FC236}">
                <a16:creationId xmlns:a16="http://schemas.microsoft.com/office/drawing/2014/main" xmlns="" id="{734484A9-5D00-49C5-A4EA-8AC45ABF65BE}"/>
              </a:ext>
            </a:extLst>
          </p:cNvPr>
          <p:cNvSpPr txBox="1"/>
          <p:nvPr/>
        </p:nvSpPr>
        <p:spPr>
          <a:xfrm>
            <a:off x="1188720" y="3015295"/>
            <a:ext cx="1500732" cy="646331"/>
          </a:xfrm>
          <a:prstGeom prst="rect">
            <a:avLst/>
          </a:prstGeom>
          <a:noFill/>
        </p:spPr>
        <p:txBody>
          <a:bodyPr wrap="none" rtlCol="0">
            <a:spAutoFit/>
          </a:bodyPr>
          <a:lstStyle/>
          <a:p>
            <a:r>
              <a:rPr lang="en-US" sz="3600" b="1" dirty="0"/>
              <a:t>Class B</a:t>
            </a:r>
          </a:p>
        </p:txBody>
      </p:sp>
      <p:sp>
        <p:nvSpPr>
          <p:cNvPr id="7" name="TextBox 6">
            <a:extLst>
              <a:ext uri="{FF2B5EF4-FFF2-40B4-BE49-F238E27FC236}">
                <a16:creationId xmlns:a16="http://schemas.microsoft.com/office/drawing/2014/main" xmlns="" id="{C613782A-EFFA-4F3E-8BD6-AA7730BA74C0}"/>
              </a:ext>
            </a:extLst>
          </p:cNvPr>
          <p:cNvSpPr txBox="1"/>
          <p:nvPr/>
        </p:nvSpPr>
        <p:spPr>
          <a:xfrm>
            <a:off x="1188720" y="4054915"/>
            <a:ext cx="1486304" cy="646331"/>
          </a:xfrm>
          <a:prstGeom prst="rect">
            <a:avLst/>
          </a:prstGeom>
          <a:noFill/>
        </p:spPr>
        <p:txBody>
          <a:bodyPr wrap="none" rtlCol="0">
            <a:spAutoFit/>
          </a:bodyPr>
          <a:lstStyle/>
          <a:p>
            <a:r>
              <a:rPr lang="en-US" sz="3600" b="1" dirty="0"/>
              <a:t>Class C</a:t>
            </a:r>
          </a:p>
        </p:txBody>
      </p:sp>
      <p:sp>
        <p:nvSpPr>
          <p:cNvPr id="8" name="TextBox 7">
            <a:extLst>
              <a:ext uri="{FF2B5EF4-FFF2-40B4-BE49-F238E27FC236}">
                <a16:creationId xmlns:a16="http://schemas.microsoft.com/office/drawing/2014/main" xmlns="" id="{4EF44D41-2802-4570-8859-92B4A4E4C8E7}"/>
              </a:ext>
            </a:extLst>
          </p:cNvPr>
          <p:cNvSpPr txBox="1"/>
          <p:nvPr/>
        </p:nvSpPr>
        <p:spPr>
          <a:xfrm>
            <a:off x="1140630" y="4842587"/>
            <a:ext cx="1534394" cy="646331"/>
          </a:xfrm>
          <a:prstGeom prst="rect">
            <a:avLst/>
          </a:prstGeom>
          <a:noFill/>
        </p:spPr>
        <p:txBody>
          <a:bodyPr wrap="none" rtlCol="0">
            <a:spAutoFit/>
          </a:bodyPr>
          <a:lstStyle/>
          <a:p>
            <a:r>
              <a:rPr lang="en-US" sz="3600" b="1" dirty="0"/>
              <a:t>Class D</a:t>
            </a:r>
          </a:p>
        </p:txBody>
      </p:sp>
      <p:sp>
        <p:nvSpPr>
          <p:cNvPr id="9" name="TextBox 8">
            <a:extLst>
              <a:ext uri="{FF2B5EF4-FFF2-40B4-BE49-F238E27FC236}">
                <a16:creationId xmlns:a16="http://schemas.microsoft.com/office/drawing/2014/main" xmlns="" id="{9781B9BB-F88F-43FD-B34F-1F4124B4983B}"/>
              </a:ext>
            </a:extLst>
          </p:cNvPr>
          <p:cNvSpPr txBox="1"/>
          <p:nvPr/>
        </p:nvSpPr>
        <p:spPr>
          <a:xfrm>
            <a:off x="1177499" y="5630259"/>
            <a:ext cx="1523174" cy="646331"/>
          </a:xfrm>
          <a:prstGeom prst="rect">
            <a:avLst/>
          </a:prstGeom>
          <a:noFill/>
        </p:spPr>
        <p:txBody>
          <a:bodyPr wrap="none" rtlCol="0">
            <a:spAutoFit/>
          </a:bodyPr>
          <a:lstStyle/>
          <a:p>
            <a:r>
              <a:rPr lang="en-US" sz="3600" b="1" dirty="0"/>
              <a:t>Class E</a:t>
            </a:r>
          </a:p>
        </p:txBody>
      </p:sp>
      <p:graphicFrame>
        <p:nvGraphicFramePr>
          <p:cNvPr id="12" name="Table 12">
            <a:extLst>
              <a:ext uri="{FF2B5EF4-FFF2-40B4-BE49-F238E27FC236}">
                <a16:creationId xmlns:a16="http://schemas.microsoft.com/office/drawing/2014/main" xmlns="" id="{92CD69B7-7500-42CB-B7EA-9B92DFEFF523}"/>
              </a:ext>
            </a:extLst>
          </p:cNvPr>
          <p:cNvGraphicFramePr>
            <a:graphicFrameLocks noGrp="1"/>
          </p:cNvGraphicFramePr>
          <p:nvPr/>
        </p:nvGraphicFramePr>
        <p:xfrm>
          <a:off x="2875279" y="1997024"/>
          <a:ext cx="8128000" cy="508587"/>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xmlns="" val="298624585"/>
                    </a:ext>
                  </a:extLst>
                </a:gridCol>
                <a:gridCol w="2032000">
                  <a:extLst>
                    <a:ext uri="{9D8B030D-6E8A-4147-A177-3AD203B41FA5}">
                      <a16:colId xmlns:a16="http://schemas.microsoft.com/office/drawing/2014/main" xmlns="" val="1386821251"/>
                    </a:ext>
                  </a:extLst>
                </a:gridCol>
                <a:gridCol w="2032000">
                  <a:extLst>
                    <a:ext uri="{9D8B030D-6E8A-4147-A177-3AD203B41FA5}">
                      <a16:colId xmlns:a16="http://schemas.microsoft.com/office/drawing/2014/main" xmlns="" val="658317319"/>
                    </a:ext>
                  </a:extLst>
                </a:gridCol>
                <a:gridCol w="2032000">
                  <a:extLst>
                    <a:ext uri="{9D8B030D-6E8A-4147-A177-3AD203B41FA5}">
                      <a16:colId xmlns:a16="http://schemas.microsoft.com/office/drawing/2014/main" xmlns="" val="3378508837"/>
                    </a:ext>
                  </a:extLst>
                </a:gridCol>
              </a:tblGrid>
              <a:tr h="508587">
                <a:tc>
                  <a:txBody>
                    <a:bodyPr/>
                    <a:lstStyle/>
                    <a:p>
                      <a:pPr algn="ctr"/>
                      <a:r>
                        <a:rPr lang="en-US" dirty="0"/>
                        <a:t>NETWORK</a:t>
                      </a:r>
                    </a:p>
                  </a:txBody>
                  <a:tcPr/>
                </a:tc>
                <a:tc>
                  <a:txBody>
                    <a:bodyPr/>
                    <a:lstStyle/>
                    <a:p>
                      <a:pPr algn="ctr"/>
                      <a:r>
                        <a:rPr lang="en-US" dirty="0">
                          <a:solidFill>
                            <a:sysClr val="windowText" lastClr="000000"/>
                          </a:solidFill>
                        </a:rPr>
                        <a:t>HOST</a:t>
                      </a:r>
                    </a:p>
                  </a:txBody>
                  <a:tcPr>
                    <a:solidFill>
                      <a:schemeClr val="accent3">
                        <a:lumMod val="40000"/>
                        <a:lumOff val="60000"/>
                      </a:schemeClr>
                    </a:solidFill>
                  </a:tcPr>
                </a:tc>
                <a:tc>
                  <a:txBody>
                    <a:bodyPr/>
                    <a:lstStyle/>
                    <a:p>
                      <a:pPr algn="ctr"/>
                      <a:r>
                        <a:rPr kumimoji="0" lang="en-US" sz="1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HOST</a:t>
                      </a:r>
                      <a:endParaRPr lang="en-US" dirty="0">
                        <a:solidFill>
                          <a:sysClr val="windowText" lastClr="000000"/>
                        </a:solidFill>
                      </a:endParaRPr>
                    </a:p>
                  </a:txBody>
                  <a:tcPr>
                    <a:solidFill>
                      <a:schemeClr val="accent3">
                        <a:lumMod val="40000"/>
                        <a:lumOff val="60000"/>
                      </a:schemeClr>
                    </a:solidFill>
                  </a:tcPr>
                </a:tc>
                <a:tc>
                  <a:txBody>
                    <a:bodyPr/>
                    <a:lstStyle/>
                    <a:p>
                      <a:pPr algn="ctr"/>
                      <a:r>
                        <a:rPr kumimoji="0" lang="en-US" sz="1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HOST</a:t>
                      </a:r>
                      <a:endParaRPr lang="en-US" dirty="0">
                        <a:solidFill>
                          <a:sysClr val="windowText" lastClr="000000"/>
                        </a:solidFill>
                      </a:endParaRPr>
                    </a:p>
                  </a:txBody>
                  <a:tcPr>
                    <a:solidFill>
                      <a:schemeClr val="accent3">
                        <a:lumMod val="40000"/>
                        <a:lumOff val="60000"/>
                      </a:schemeClr>
                    </a:solidFill>
                  </a:tcPr>
                </a:tc>
                <a:extLst>
                  <a:ext uri="{0D108BD9-81ED-4DB2-BD59-A6C34878D82A}">
                    <a16:rowId xmlns:a16="http://schemas.microsoft.com/office/drawing/2014/main" xmlns="" val="3586646434"/>
                  </a:ext>
                </a:extLst>
              </a:tr>
            </a:tbl>
          </a:graphicData>
        </a:graphic>
      </p:graphicFrame>
      <p:graphicFrame>
        <p:nvGraphicFramePr>
          <p:cNvPr id="14" name="Table 12">
            <a:extLst>
              <a:ext uri="{FF2B5EF4-FFF2-40B4-BE49-F238E27FC236}">
                <a16:creationId xmlns:a16="http://schemas.microsoft.com/office/drawing/2014/main" xmlns="" id="{AFB33059-DFB2-41E9-88E0-881474B1F7A6}"/>
              </a:ext>
            </a:extLst>
          </p:cNvPr>
          <p:cNvGraphicFramePr>
            <a:graphicFrameLocks noGrp="1"/>
          </p:cNvGraphicFramePr>
          <p:nvPr/>
        </p:nvGraphicFramePr>
        <p:xfrm>
          <a:off x="2875279" y="3084168"/>
          <a:ext cx="8128000" cy="508587"/>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xmlns="" val="298624585"/>
                    </a:ext>
                  </a:extLst>
                </a:gridCol>
                <a:gridCol w="2032000">
                  <a:extLst>
                    <a:ext uri="{9D8B030D-6E8A-4147-A177-3AD203B41FA5}">
                      <a16:colId xmlns:a16="http://schemas.microsoft.com/office/drawing/2014/main" xmlns="" val="1386821251"/>
                    </a:ext>
                  </a:extLst>
                </a:gridCol>
                <a:gridCol w="2032000">
                  <a:extLst>
                    <a:ext uri="{9D8B030D-6E8A-4147-A177-3AD203B41FA5}">
                      <a16:colId xmlns:a16="http://schemas.microsoft.com/office/drawing/2014/main" xmlns="" val="658317319"/>
                    </a:ext>
                  </a:extLst>
                </a:gridCol>
                <a:gridCol w="2032000">
                  <a:extLst>
                    <a:ext uri="{9D8B030D-6E8A-4147-A177-3AD203B41FA5}">
                      <a16:colId xmlns:a16="http://schemas.microsoft.com/office/drawing/2014/main" xmlns="" val="3378508837"/>
                    </a:ext>
                  </a:extLst>
                </a:gridCol>
              </a:tblGrid>
              <a:tr h="508587">
                <a:tc>
                  <a:txBody>
                    <a:bodyPr/>
                    <a:lstStyle/>
                    <a:p>
                      <a:pPr algn="ctr"/>
                      <a:r>
                        <a:rPr lang="en-US" dirty="0"/>
                        <a:t>NETWORK</a:t>
                      </a:r>
                    </a:p>
                  </a:txBody>
                  <a:tcPr/>
                </a:tc>
                <a:tc>
                  <a:txBody>
                    <a:bodyPr/>
                    <a:lstStyle/>
                    <a:p>
                      <a:pPr algn="ctr"/>
                      <a:r>
                        <a:rPr lang="en-US" dirty="0"/>
                        <a:t>NETWORK</a:t>
                      </a:r>
                    </a:p>
                  </a:txBody>
                  <a:tcPr>
                    <a:solidFill>
                      <a:schemeClr val="tx1"/>
                    </a:solidFill>
                  </a:tcPr>
                </a:tc>
                <a:tc>
                  <a:txBody>
                    <a:bodyPr/>
                    <a:lstStyle/>
                    <a:p>
                      <a:pPr algn="ctr"/>
                      <a:r>
                        <a:rPr kumimoji="0" lang="en-US" sz="1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HOST</a:t>
                      </a:r>
                      <a:endParaRPr lang="en-US" dirty="0">
                        <a:solidFill>
                          <a:sysClr val="windowText" lastClr="000000"/>
                        </a:solidFill>
                      </a:endParaRPr>
                    </a:p>
                  </a:txBody>
                  <a:tcPr>
                    <a:solidFill>
                      <a:schemeClr val="accent3">
                        <a:lumMod val="40000"/>
                        <a:lumOff val="60000"/>
                      </a:schemeClr>
                    </a:solidFill>
                  </a:tcPr>
                </a:tc>
                <a:tc>
                  <a:txBody>
                    <a:bodyPr/>
                    <a:lstStyle/>
                    <a:p>
                      <a:pPr algn="ctr"/>
                      <a:r>
                        <a:rPr kumimoji="0" lang="en-US" sz="1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HOST</a:t>
                      </a:r>
                      <a:endParaRPr lang="en-US" dirty="0">
                        <a:solidFill>
                          <a:sysClr val="windowText" lastClr="000000"/>
                        </a:solidFill>
                      </a:endParaRPr>
                    </a:p>
                  </a:txBody>
                  <a:tcPr>
                    <a:solidFill>
                      <a:schemeClr val="accent3">
                        <a:lumMod val="40000"/>
                        <a:lumOff val="60000"/>
                      </a:schemeClr>
                    </a:solidFill>
                  </a:tcPr>
                </a:tc>
                <a:extLst>
                  <a:ext uri="{0D108BD9-81ED-4DB2-BD59-A6C34878D82A}">
                    <a16:rowId xmlns:a16="http://schemas.microsoft.com/office/drawing/2014/main" xmlns="" val="3586646434"/>
                  </a:ext>
                </a:extLst>
              </a:tr>
            </a:tbl>
          </a:graphicData>
        </a:graphic>
      </p:graphicFrame>
      <p:graphicFrame>
        <p:nvGraphicFramePr>
          <p:cNvPr id="15" name="Table 12">
            <a:extLst>
              <a:ext uri="{FF2B5EF4-FFF2-40B4-BE49-F238E27FC236}">
                <a16:creationId xmlns:a16="http://schemas.microsoft.com/office/drawing/2014/main" xmlns="" id="{315F13C8-F926-4889-A90B-8E3E28536501}"/>
              </a:ext>
            </a:extLst>
          </p:cNvPr>
          <p:cNvGraphicFramePr>
            <a:graphicFrameLocks noGrp="1"/>
          </p:cNvGraphicFramePr>
          <p:nvPr/>
        </p:nvGraphicFramePr>
        <p:xfrm>
          <a:off x="2875279" y="4123788"/>
          <a:ext cx="8128000" cy="508587"/>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xmlns="" val="298624585"/>
                    </a:ext>
                  </a:extLst>
                </a:gridCol>
                <a:gridCol w="2032000">
                  <a:extLst>
                    <a:ext uri="{9D8B030D-6E8A-4147-A177-3AD203B41FA5}">
                      <a16:colId xmlns:a16="http://schemas.microsoft.com/office/drawing/2014/main" xmlns="" val="1386821251"/>
                    </a:ext>
                  </a:extLst>
                </a:gridCol>
                <a:gridCol w="2032000">
                  <a:extLst>
                    <a:ext uri="{9D8B030D-6E8A-4147-A177-3AD203B41FA5}">
                      <a16:colId xmlns:a16="http://schemas.microsoft.com/office/drawing/2014/main" xmlns="" val="658317319"/>
                    </a:ext>
                  </a:extLst>
                </a:gridCol>
                <a:gridCol w="2032000">
                  <a:extLst>
                    <a:ext uri="{9D8B030D-6E8A-4147-A177-3AD203B41FA5}">
                      <a16:colId xmlns:a16="http://schemas.microsoft.com/office/drawing/2014/main" xmlns="" val="3378508837"/>
                    </a:ext>
                  </a:extLst>
                </a:gridCol>
              </a:tblGrid>
              <a:tr h="508587">
                <a:tc>
                  <a:txBody>
                    <a:bodyPr/>
                    <a:lstStyle/>
                    <a:p>
                      <a:pPr algn="ctr"/>
                      <a:r>
                        <a:rPr lang="en-US" dirty="0"/>
                        <a:t>NETWORK</a:t>
                      </a:r>
                    </a:p>
                  </a:txBody>
                  <a:tcPr/>
                </a:tc>
                <a:tc>
                  <a:txBody>
                    <a:bodyPr/>
                    <a:lstStyle/>
                    <a:p>
                      <a:pPr algn="ctr"/>
                      <a:r>
                        <a:rPr lang="en-US" dirty="0"/>
                        <a:t>NETWORK</a:t>
                      </a:r>
                    </a:p>
                  </a:txBody>
                  <a:tcPr>
                    <a:solidFill>
                      <a:schemeClr val="tx1"/>
                    </a:solidFill>
                  </a:tcPr>
                </a:tc>
                <a:tc>
                  <a:txBody>
                    <a:bodyPr/>
                    <a:lstStyle/>
                    <a:p>
                      <a:pPr algn="ctr"/>
                      <a:r>
                        <a:rPr lang="en-US" dirty="0"/>
                        <a:t>NETWORK</a:t>
                      </a:r>
                    </a:p>
                  </a:txBody>
                  <a:tcPr>
                    <a:solidFill>
                      <a:schemeClr val="tx1"/>
                    </a:solidFill>
                  </a:tcPr>
                </a:tc>
                <a:tc>
                  <a:txBody>
                    <a:bodyPr/>
                    <a:lstStyle/>
                    <a:p>
                      <a:pPr algn="ctr"/>
                      <a:r>
                        <a:rPr kumimoji="0" lang="en-US" sz="1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HOST</a:t>
                      </a:r>
                      <a:endParaRPr lang="en-US" dirty="0">
                        <a:solidFill>
                          <a:sysClr val="windowText" lastClr="000000"/>
                        </a:solidFill>
                      </a:endParaRPr>
                    </a:p>
                  </a:txBody>
                  <a:tcPr>
                    <a:solidFill>
                      <a:schemeClr val="accent3">
                        <a:lumMod val="40000"/>
                        <a:lumOff val="60000"/>
                      </a:schemeClr>
                    </a:solidFill>
                  </a:tcPr>
                </a:tc>
                <a:extLst>
                  <a:ext uri="{0D108BD9-81ED-4DB2-BD59-A6C34878D82A}">
                    <a16:rowId xmlns:a16="http://schemas.microsoft.com/office/drawing/2014/main" xmlns="" val="3586646434"/>
                  </a:ext>
                </a:extLst>
              </a:tr>
            </a:tbl>
          </a:graphicData>
        </a:graphic>
      </p:graphicFrame>
      <p:graphicFrame>
        <p:nvGraphicFramePr>
          <p:cNvPr id="17" name="Table 17">
            <a:extLst>
              <a:ext uri="{FF2B5EF4-FFF2-40B4-BE49-F238E27FC236}">
                <a16:creationId xmlns:a16="http://schemas.microsoft.com/office/drawing/2014/main" xmlns="" id="{0F0BE04E-CBDB-4D57-A451-3AA0FA2ED8AF}"/>
              </a:ext>
            </a:extLst>
          </p:cNvPr>
          <p:cNvGraphicFramePr>
            <a:graphicFrameLocks noGrp="1"/>
          </p:cNvGraphicFramePr>
          <p:nvPr/>
        </p:nvGraphicFramePr>
        <p:xfrm>
          <a:off x="2875279" y="5115913"/>
          <a:ext cx="8128000" cy="370840"/>
        </p:xfrm>
        <a:graphic>
          <a:graphicData uri="http://schemas.openxmlformats.org/drawingml/2006/table">
            <a:tbl>
              <a:tblPr firstRow="1" bandRow="1">
                <a:tableStyleId>{073A0DAA-6AF3-43AB-8588-CEC1D06C72B9}</a:tableStyleId>
              </a:tblPr>
              <a:tblGrid>
                <a:gridCol w="8128000">
                  <a:extLst>
                    <a:ext uri="{9D8B030D-6E8A-4147-A177-3AD203B41FA5}">
                      <a16:colId xmlns:a16="http://schemas.microsoft.com/office/drawing/2014/main" xmlns="" val="2639749401"/>
                    </a:ext>
                  </a:extLst>
                </a:gridCol>
              </a:tblGrid>
              <a:tr h="370840">
                <a:tc>
                  <a:txBody>
                    <a:bodyPr/>
                    <a:lstStyle/>
                    <a:p>
                      <a:pPr algn="ctr"/>
                      <a:r>
                        <a:rPr lang="en-US" dirty="0"/>
                        <a:t>MULTICASTING</a:t>
                      </a:r>
                    </a:p>
                  </a:txBody>
                  <a:tcPr/>
                </a:tc>
                <a:extLst>
                  <a:ext uri="{0D108BD9-81ED-4DB2-BD59-A6C34878D82A}">
                    <a16:rowId xmlns:a16="http://schemas.microsoft.com/office/drawing/2014/main" xmlns="" val="3611621012"/>
                  </a:ext>
                </a:extLst>
              </a:tr>
            </a:tbl>
          </a:graphicData>
        </a:graphic>
      </p:graphicFrame>
      <p:graphicFrame>
        <p:nvGraphicFramePr>
          <p:cNvPr id="19" name="Table 17">
            <a:extLst>
              <a:ext uri="{FF2B5EF4-FFF2-40B4-BE49-F238E27FC236}">
                <a16:creationId xmlns:a16="http://schemas.microsoft.com/office/drawing/2014/main" xmlns="" id="{C0ABB6DC-E093-4981-890E-7F1DB9EDEFD7}"/>
              </a:ext>
            </a:extLst>
          </p:cNvPr>
          <p:cNvGraphicFramePr>
            <a:graphicFrameLocks noGrp="1"/>
          </p:cNvGraphicFramePr>
          <p:nvPr/>
        </p:nvGraphicFramePr>
        <p:xfrm>
          <a:off x="2886501" y="5784871"/>
          <a:ext cx="8128000" cy="370840"/>
        </p:xfrm>
        <a:graphic>
          <a:graphicData uri="http://schemas.openxmlformats.org/drawingml/2006/table">
            <a:tbl>
              <a:tblPr firstRow="1" bandRow="1">
                <a:tableStyleId>{073A0DAA-6AF3-43AB-8588-CEC1D06C72B9}</a:tableStyleId>
              </a:tblPr>
              <a:tblGrid>
                <a:gridCol w="8128000">
                  <a:extLst>
                    <a:ext uri="{9D8B030D-6E8A-4147-A177-3AD203B41FA5}">
                      <a16:colId xmlns:a16="http://schemas.microsoft.com/office/drawing/2014/main" xmlns="" val="2639749401"/>
                    </a:ext>
                  </a:extLst>
                </a:gridCol>
              </a:tblGrid>
              <a:tr h="370840">
                <a:tc>
                  <a:txBody>
                    <a:bodyPr/>
                    <a:lstStyle/>
                    <a:p>
                      <a:pPr algn="ctr"/>
                      <a:r>
                        <a:rPr lang="en-US" dirty="0"/>
                        <a:t>RESERVED</a:t>
                      </a:r>
                    </a:p>
                  </a:txBody>
                  <a:tcPr/>
                </a:tc>
                <a:extLst>
                  <a:ext uri="{0D108BD9-81ED-4DB2-BD59-A6C34878D82A}">
                    <a16:rowId xmlns:a16="http://schemas.microsoft.com/office/drawing/2014/main" xmlns="" val="3611621012"/>
                  </a:ext>
                </a:extLst>
              </a:tr>
            </a:tbl>
          </a:graphicData>
        </a:graphic>
      </p:graphicFrame>
    </p:spTree>
    <p:extLst>
      <p:ext uri="{BB962C8B-B14F-4D97-AF65-F5344CB8AC3E}">
        <p14:creationId xmlns:p14="http://schemas.microsoft.com/office/powerpoint/2010/main" xmlns="" val="222974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1000"/>
                                        <p:tgtEl>
                                          <p:spTgt spid="14"/>
                                        </p:tgtEl>
                                      </p:cBhvr>
                                    </p:animEffect>
                                    <p:anim calcmode="lin" valueType="num">
                                      <p:cBhvr>
                                        <p:cTn id="42" dur="1000" fill="hold"/>
                                        <p:tgtEl>
                                          <p:spTgt spid="14"/>
                                        </p:tgtEl>
                                        <p:attrNameLst>
                                          <p:attrName>ppt_x</p:attrName>
                                        </p:attrNameLst>
                                      </p:cBhvr>
                                      <p:tavLst>
                                        <p:tav tm="0">
                                          <p:val>
                                            <p:strVal val="#ppt_x"/>
                                          </p:val>
                                        </p:tav>
                                        <p:tav tm="100000">
                                          <p:val>
                                            <p:strVal val="#ppt_x"/>
                                          </p:val>
                                        </p:tav>
                                      </p:tavLst>
                                    </p:anim>
                                    <p:anim calcmode="lin" valueType="num">
                                      <p:cBhvr>
                                        <p:cTn id="4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1000"/>
                                        <p:tgtEl>
                                          <p:spTgt spid="15"/>
                                        </p:tgtEl>
                                      </p:cBhvr>
                                    </p:animEffect>
                                    <p:anim calcmode="lin" valueType="num">
                                      <p:cBhvr>
                                        <p:cTn id="49" dur="1000" fill="hold"/>
                                        <p:tgtEl>
                                          <p:spTgt spid="15"/>
                                        </p:tgtEl>
                                        <p:attrNameLst>
                                          <p:attrName>ppt_x</p:attrName>
                                        </p:attrNameLst>
                                      </p:cBhvr>
                                      <p:tavLst>
                                        <p:tav tm="0">
                                          <p:val>
                                            <p:strVal val="#ppt_x"/>
                                          </p:val>
                                        </p:tav>
                                        <p:tav tm="100000">
                                          <p:val>
                                            <p:strVal val="#ppt_x"/>
                                          </p:val>
                                        </p:tav>
                                      </p:tavLst>
                                    </p:anim>
                                    <p:anim calcmode="lin" valueType="num">
                                      <p:cBhvr>
                                        <p:cTn id="5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ppt_x</p:attrName>
                                        </p:attrNameLst>
                                      </p:cBhvr>
                                      <p:tavLst>
                                        <p:tav tm="0">
                                          <p:val>
                                            <p:strVal val="#ppt_x"/>
                                          </p:val>
                                        </p:tav>
                                        <p:tav tm="100000">
                                          <p:val>
                                            <p:strVal val="#ppt_x"/>
                                          </p:val>
                                        </p:tav>
                                      </p:tavLst>
                                    </p:anim>
                                    <p:anim calcmode="lin" valueType="num">
                                      <p:cBhvr>
                                        <p:cTn id="57" dur="1000" fill="hold"/>
                                        <p:tgtEl>
                                          <p:spTgt spid="17"/>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1000"/>
                                        <p:tgtEl>
                                          <p:spTgt spid="19"/>
                                        </p:tgtEl>
                                      </p:cBhvr>
                                    </p:animEffect>
                                    <p:anim calcmode="lin" valueType="num">
                                      <p:cBhvr>
                                        <p:cTn id="61" dur="1000" fill="hold"/>
                                        <p:tgtEl>
                                          <p:spTgt spid="19"/>
                                        </p:tgtEl>
                                        <p:attrNameLst>
                                          <p:attrName>ppt_x</p:attrName>
                                        </p:attrNameLst>
                                      </p:cBhvr>
                                      <p:tavLst>
                                        <p:tav tm="0">
                                          <p:val>
                                            <p:strVal val="#ppt_x"/>
                                          </p:val>
                                        </p:tav>
                                        <p:tav tm="100000">
                                          <p:val>
                                            <p:strVal val="#ppt_x"/>
                                          </p:val>
                                        </p:tav>
                                      </p:tavLst>
                                    </p:anim>
                                    <p:anim calcmode="lin" valueType="num">
                                      <p:cBhvr>
                                        <p:cTn id="6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841876-D5BF-4618-87C5-0BD891368A68}"/>
              </a:ext>
            </a:extLst>
          </p:cNvPr>
          <p:cNvSpPr>
            <a:spLocks noGrp="1"/>
          </p:cNvSpPr>
          <p:nvPr>
            <p:ph type="title"/>
          </p:nvPr>
        </p:nvSpPr>
        <p:spPr>
          <a:xfrm>
            <a:off x="0" y="352425"/>
            <a:ext cx="10515600" cy="1325563"/>
          </a:xfrm>
        </p:spPr>
        <p:txBody>
          <a:bodyPr/>
          <a:lstStyle/>
          <a:p>
            <a:r>
              <a:rPr lang="en-US" dirty="0"/>
              <a:t>Subnet Mask</a:t>
            </a:r>
          </a:p>
        </p:txBody>
      </p:sp>
      <p:sp>
        <p:nvSpPr>
          <p:cNvPr id="3" name="Content Placeholder 2">
            <a:extLst>
              <a:ext uri="{FF2B5EF4-FFF2-40B4-BE49-F238E27FC236}">
                <a16:creationId xmlns:a16="http://schemas.microsoft.com/office/drawing/2014/main" xmlns="" id="{07CB10FB-9F7E-4F70-B0F4-A6DB72CB1F54}"/>
              </a:ext>
            </a:extLst>
          </p:cNvPr>
          <p:cNvSpPr>
            <a:spLocks noGrp="1"/>
          </p:cNvSpPr>
          <p:nvPr>
            <p:ph idx="1"/>
          </p:nvPr>
        </p:nvSpPr>
        <p:spPr>
          <a:xfrm>
            <a:off x="698500" y="2016125"/>
            <a:ext cx="10515600" cy="4351338"/>
          </a:xfrm>
        </p:spPr>
        <p:txBody>
          <a:bodyPr>
            <a:normAutofit/>
          </a:bodyPr>
          <a:lstStyle/>
          <a:p>
            <a:r>
              <a:rPr lang="en-US" dirty="0"/>
              <a:t>There are actually three components to the address: </a:t>
            </a:r>
          </a:p>
          <a:p>
            <a:pPr lvl="1"/>
            <a:r>
              <a:rPr lang="en-US" dirty="0"/>
              <a:t>Network component</a:t>
            </a:r>
          </a:p>
          <a:p>
            <a:pPr lvl="1"/>
            <a:r>
              <a:rPr lang="en-US" dirty="0"/>
              <a:t>Host component</a:t>
            </a:r>
          </a:p>
          <a:p>
            <a:pPr lvl="1"/>
            <a:r>
              <a:rPr lang="en-US" dirty="0"/>
              <a:t>Subnet mask</a:t>
            </a:r>
          </a:p>
          <a:p>
            <a:r>
              <a:rPr lang="en-US" dirty="0"/>
              <a:t>The function of the subnet mask is to differentiate between the network address, the host addresses, and the directed broadcast address.</a:t>
            </a:r>
          </a:p>
          <a:p>
            <a:r>
              <a:rPr lang="en-US" dirty="0"/>
              <a:t>Like an IP address, the subnet mask is 32 bits long. </a:t>
            </a:r>
          </a:p>
          <a:p>
            <a:r>
              <a:rPr lang="en-US" dirty="0"/>
              <a:t>In binary, a 1 in a bit position in the subnet mask represents a network component and a 0 in a bit position represents a host component. </a:t>
            </a:r>
          </a:p>
          <a:p>
            <a:r>
              <a:rPr lang="en-US" dirty="0"/>
              <a:t>One restriction of subnet masks is that all the network bits (1s) must be contiguous and all the host bits (0s) are contiguous.</a:t>
            </a:r>
          </a:p>
        </p:txBody>
      </p:sp>
      <p:sp>
        <p:nvSpPr>
          <p:cNvPr id="5" name="Thought Bubble: Cloud 4">
            <a:extLst>
              <a:ext uri="{FF2B5EF4-FFF2-40B4-BE49-F238E27FC236}">
                <a16:creationId xmlns:a16="http://schemas.microsoft.com/office/drawing/2014/main" xmlns="" id="{32BB36EA-8E14-4365-8D29-AFF23D58E58E}"/>
              </a:ext>
            </a:extLst>
          </p:cNvPr>
          <p:cNvSpPr/>
          <p:nvPr/>
        </p:nvSpPr>
        <p:spPr>
          <a:xfrm>
            <a:off x="3236913" y="0"/>
            <a:ext cx="9301162" cy="1834356"/>
          </a:xfrm>
          <a:prstGeom prst="cloud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Subnet mask values, binary 1s and 0s, must be contiguous in order to be considered as a valid subnet mask. </a:t>
            </a:r>
          </a:p>
          <a:p>
            <a:pPr algn="ctr"/>
            <a:endParaRPr lang="en-US" b="1" dirty="0">
              <a:solidFill>
                <a:schemeClr val="tx1"/>
              </a:solidFill>
            </a:endParaRPr>
          </a:p>
          <a:p>
            <a:pPr algn="ctr"/>
            <a:r>
              <a:rPr lang="en-US" b="1" dirty="0">
                <a:solidFill>
                  <a:schemeClr val="tx1"/>
                </a:solidFill>
              </a:rPr>
              <a:t>When representing subnet masks, be very familiar with both the dotted decimal and number of networking bits nomenclature.</a:t>
            </a:r>
          </a:p>
        </p:txBody>
      </p:sp>
    </p:spTree>
    <p:extLst>
      <p:ext uri="{BB962C8B-B14F-4D97-AF65-F5344CB8AC3E}">
        <p14:creationId xmlns:p14="http://schemas.microsoft.com/office/powerpoint/2010/main" xmlns="" val="386664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67F9FB-2886-46E7-8DA0-B39C921A8C55}"/>
              </a:ext>
            </a:extLst>
          </p:cNvPr>
          <p:cNvSpPr>
            <a:spLocks noGrp="1"/>
          </p:cNvSpPr>
          <p:nvPr>
            <p:ph type="title"/>
          </p:nvPr>
        </p:nvSpPr>
        <p:spPr/>
        <p:txBody>
          <a:bodyPr/>
          <a:lstStyle/>
          <a:p>
            <a:r>
              <a:rPr lang="en-US" dirty="0"/>
              <a:t>Default Subnet Masks</a:t>
            </a:r>
          </a:p>
        </p:txBody>
      </p:sp>
      <p:sp>
        <p:nvSpPr>
          <p:cNvPr id="5" name="TextBox 4">
            <a:extLst>
              <a:ext uri="{FF2B5EF4-FFF2-40B4-BE49-F238E27FC236}">
                <a16:creationId xmlns:a16="http://schemas.microsoft.com/office/drawing/2014/main" xmlns="" id="{F30662EB-DB30-4FA4-9ACD-62A927C92F8E}"/>
              </a:ext>
            </a:extLst>
          </p:cNvPr>
          <p:cNvSpPr txBox="1"/>
          <p:nvPr/>
        </p:nvSpPr>
        <p:spPr>
          <a:xfrm>
            <a:off x="1188720" y="1859280"/>
            <a:ext cx="1523174" cy="646331"/>
          </a:xfrm>
          <a:prstGeom prst="rect">
            <a:avLst/>
          </a:prstGeom>
          <a:noFill/>
        </p:spPr>
        <p:txBody>
          <a:bodyPr wrap="none" rtlCol="0">
            <a:spAutoFit/>
          </a:bodyPr>
          <a:lstStyle/>
          <a:p>
            <a:r>
              <a:rPr lang="en-US" sz="3600" b="1" dirty="0"/>
              <a:t>Class A</a:t>
            </a:r>
          </a:p>
        </p:txBody>
      </p:sp>
      <p:sp>
        <p:nvSpPr>
          <p:cNvPr id="6" name="TextBox 5">
            <a:extLst>
              <a:ext uri="{FF2B5EF4-FFF2-40B4-BE49-F238E27FC236}">
                <a16:creationId xmlns:a16="http://schemas.microsoft.com/office/drawing/2014/main" xmlns="" id="{734484A9-5D00-49C5-A4EA-8AC45ABF65BE}"/>
              </a:ext>
            </a:extLst>
          </p:cNvPr>
          <p:cNvSpPr txBox="1"/>
          <p:nvPr/>
        </p:nvSpPr>
        <p:spPr>
          <a:xfrm>
            <a:off x="1188720" y="3015295"/>
            <a:ext cx="1500732" cy="646331"/>
          </a:xfrm>
          <a:prstGeom prst="rect">
            <a:avLst/>
          </a:prstGeom>
          <a:noFill/>
        </p:spPr>
        <p:txBody>
          <a:bodyPr wrap="none" rtlCol="0">
            <a:spAutoFit/>
          </a:bodyPr>
          <a:lstStyle/>
          <a:p>
            <a:r>
              <a:rPr lang="en-US" sz="3600" b="1" dirty="0"/>
              <a:t>Class B</a:t>
            </a:r>
          </a:p>
        </p:txBody>
      </p:sp>
      <p:sp>
        <p:nvSpPr>
          <p:cNvPr id="7" name="TextBox 6">
            <a:extLst>
              <a:ext uri="{FF2B5EF4-FFF2-40B4-BE49-F238E27FC236}">
                <a16:creationId xmlns:a16="http://schemas.microsoft.com/office/drawing/2014/main" xmlns="" id="{C613782A-EFFA-4F3E-8BD6-AA7730BA74C0}"/>
              </a:ext>
            </a:extLst>
          </p:cNvPr>
          <p:cNvSpPr txBox="1"/>
          <p:nvPr/>
        </p:nvSpPr>
        <p:spPr>
          <a:xfrm>
            <a:off x="1188720" y="4054915"/>
            <a:ext cx="1486304" cy="646331"/>
          </a:xfrm>
          <a:prstGeom prst="rect">
            <a:avLst/>
          </a:prstGeom>
          <a:noFill/>
        </p:spPr>
        <p:txBody>
          <a:bodyPr wrap="none" rtlCol="0">
            <a:spAutoFit/>
          </a:bodyPr>
          <a:lstStyle/>
          <a:p>
            <a:r>
              <a:rPr lang="en-US" sz="3600" b="1" dirty="0"/>
              <a:t>Class C</a:t>
            </a:r>
          </a:p>
        </p:txBody>
      </p:sp>
      <p:graphicFrame>
        <p:nvGraphicFramePr>
          <p:cNvPr id="12" name="Table 12">
            <a:extLst>
              <a:ext uri="{FF2B5EF4-FFF2-40B4-BE49-F238E27FC236}">
                <a16:creationId xmlns:a16="http://schemas.microsoft.com/office/drawing/2014/main" xmlns="" id="{92CD69B7-7500-42CB-B7EA-9B92DFEFF523}"/>
              </a:ext>
            </a:extLst>
          </p:cNvPr>
          <p:cNvGraphicFramePr>
            <a:graphicFrameLocks noGrp="1"/>
          </p:cNvGraphicFramePr>
          <p:nvPr/>
        </p:nvGraphicFramePr>
        <p:xfrm>
          <a:off x="2875279" y="1997024"/>
          <a:ext cx="8128000" cy="508587"/>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xmlns="" val="298624585"/>
                    </a:ext>
                  </a:extLst>
                </a:gridCol>
                <a:gridCol w="2032000">
                  <a:extLst>
                    <a:ext uri="{9D8B030D-6E8A-4147-A177-3AD203B41FA5}">
                      <a16:colId xmlns:a16="http://schemas.microsoft.com/office/drawing/2014/main" xmlns="" val="1386821251"/>
                    </a:ext>
                  </a:extLst>
                </a:gridCol>
                <a:gridCol w="2032000">
                  <a:extLst>
                    <a:ext uri="{9D8B030D-6E8A-4147-A177-3AD203B41FA5}">
                      <a16:colId xmlns:a16="http://schemas.microsoft.com/office/drawing/2014/main" xmlns="" val="658317319"/>
                    </a:ext>
                  </a:extLst>
                </a:gridCol>
                <a:gridCol w="2032000">
                  <a:extLst>
                    <a:ext uri="{9D8B030D-6E8A-4147-A177-3AD203B41FA5}">
                      <a16:colId xmlns:a16="http://schemas.microsoft.com/office/drawing/2014/main" xmlns="" val="3378508837"/>
                    </a:ext>
                  </a:extLst>
                </a:gridCol>
              </a:tblGrid>
              <a:tr h="508587">
                <a:tc>
                  <a:txBody>
                    <a:bodyPr/>
                    <a:lstStyle/>
                    <a:p>
                      <a:pPr algn="ctr"/>
                      <a:r>
                        <a:rPr lang="en-US" dirty="0"/>
                        <a:t>11111111</a:t>
                      </a:r>
                    </a:p>
                  </a:txBody>
                  <a:tcPr/>
                </a:tc>
                <a:tc>
                  <a:txBody>
                    <a:bodyPr/>
                    <a:lstStyle/>
                    <a:p>
                      <a:pPr algn="ctr"/>
                      <a:r>
                        <a:rPr lang="en-US" dirty="0">
                          <a:solidFill>
                            <a:sysClr val="windowText" lastClr="000000"/>
                          </a:solidFill>
                        </a:rPr>
                        <a:t>00000000</a:t>
                      </a:r>
                    </a:p>
                  </a:txBody>
                  <a:tcPr>
                    <a:solidFill>
                      <a:schemeClr val="accent3">
                        <a:lumMod val="40000"/>
                        <a:lumOff val="60000"/>
                      </a:schemeClr>
                    </a:solidFill>
                  </a:tcPr>
                </a:tc>
                <a:tc>
                  <a:txBody>
                    <a:bodyPr/>
                    <a:lstStyle/>
                    <a:p>
                      <a:pPr algn="ctr"/>
                      <a:r>
                        <a:rPr kumimoji="0" lang="en-US" sz="1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00000000</a:t>
                      </a:r>
                      <a:endParaRPr lang="en-US" dirty="0">
                        <a:solidFill>
                          <a:sysClr val="windowText" lastClr="000000"/>
                        </a:solidFill>
                      </a:endParaRPr>
                    </a:p>
                  </a:txBody>
                  <a:tcPr>
                    <a:solidFill>
                      <a:schemeClr val="accent3">
                        <a:lumMod val="40000"/>
                        <a:lumOff val="60000"/>
                      </a:schemeClr>
                    </a:solidFill>
                  </a:tcPr>
                </a:tc>
                <a:tc>
                  <a:txBody>
                    <a:bodyPr/>
                    <a:lstStyle/>
                    <a:p>
                      <a:pPr algn="ctr"/>
                      <a:r>
                        <a:rPr kumimoji="0" lang="en-US" sz="1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00000000</a:t>
                      </a:r>
                      <a:endParaRPr lang="en-US" dirty="0">
                        <a:solidFill>
                          <a:sysClr val="windowText" lastClr="000000"/>
                        </a:solidFill>
                      </a:endParaRPr>
                    </a:p>
                  </a:txBody>
                  <a:tcPr>
                    <a:solidFill>
                      <a:schemeClr val="accent3">
                        <a:lumMod val="40000"/>
                        <a:lumOff val="60000"/>
                      </a:schemeClr>
                    </a:solidFill>
                  </a:tcPr>
                </a:tc>
                <a:extLst>
                  <a:ext uri="{0D108BD9-81ED-4DB2-BD59-A6C34878D82A}">
                    <a16:rowId xmlns:a16="http://schemas.microsoft.com/office/drawing/2014/main" xmlns="" val="3586646434"/>
                  </a:ext>
                </a:extLst>
              </a:tr>
            </a:tbl>
          </a:graphicData>
        </a:graphic>
      </p:graphicFrame>
      <p:graphicFrame>
        <p:nvGraphicFramePr>
          <p:cNvPr id="14" name="Table 12">
            <a:extLst>
              <a:ext uri="{FF2B5EF4-FFF2-40B4-BE49-F238E27FC236}">
                <a16:creationId xmlns:a16="http://schemas.microsoft.com/office/drawing/2014/main" xmlns="" id="{AFB33059-DFB2-41E9-88E0-881474B1F7A6}"/>
              </a:ext>
            </a:extLst>
          </p:cNvPr>
          <p:cNvGraphicFramePr>
            <a:graphicFrameLocks noGrp="1"/>
          </p:cNvGraphicFramePr>
          <p:nvPr/>
        </p:nvGraphicFramePr>
        <p:xfrm>
          <a:off x="2875279" y="3084168"/>
          <a:ext cx="8128000" cy="508587"/>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xmlns="" val="298624585"/>
                    </a:ext>
                  </a:extLst>
                </a:gridCol>
                <a:gridCol w="2032000">
                  <a:extLst>
                    <a:ext uri="{9D8B030D-6E8A-4147-A177-3AD203B41FA5}">
                      <a16:colId xmlns:a16="http://schemas.microsoft.com/office/drawing/2014/main" xmlns="" val="1386821251"/>
                    </a:ext>
                  </a:extLst>
                </a:gridCol>
                <a:gridCol w="2032000">
                  <a:extLst>
                    <a:ext uri="{9D8B030D-6E8A-4147-A177-3AD203B41FA5}">
                      <a16:colId xmlns:a16="http://schemas.microsoft.com/office/drawing/2014/main" xmlns="" val="658317319"/>
                    </a:ext>
                  </a:extLst>
                </a:gridCol>
                <a:gridCol w="2032000">
                  <a:extLst>
                    <a:ext uri="{9D8B030D-6E8A-4147-A177-3AD203B41FA5}">
                      <a16:colId xmlns:a16="http://schemas.microsoft.com/office/drawing/2014/main" xmlns="" val="3378508837"/>
                    </a:ext>
                  </a:extLst>
                </a:gridCol>
              </a:tblGrid>
              <a:tr h="508587">
                <a:tc>
                  <a:txBody>
                    <a:bodyPr/>
                    <a:lstStyle/>
                    <a:p>
                      <a:pPr algn="ctr"/>
                      <a:r>
                        <a:rPr lang="en-US" dirty="0"/>
                        <a:t>11111111</a:t>
                      </a:r>
                    </a:p>
                  </a:txBody>
                  <a:tcPr/>
                </a:tc>
                <a:tc>
                  <a:txBody>
                    <a:bodyPr/>
                    <a:lstStyle/>
                    <a:p>
                      <a:pPr algn="ctr"/>
                      <a:r>
                        <a:rPr lang="en-US" dirty="0"/>
                        <a:t>11111111</a:t>
                      </a:r>
                    </a:p>
                  </a:txBody>
                  <a:tcPr>
                    <a:solidFill>
                      <a:schemeClr val="tx1"/>
                    </a:solidFill>
                  </a:tcPr>
                </a:tc>
                <a:tc>
                  <a:txBody>
                    <a:bodyPr/>
                    <a:lstStyle/>
                    <a:p>
                      <a:pPr algn="ctr"/>
                      <a:r>
                        <a:rPr kumimoji="0" lang="en-US" sz="1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00000000</a:t>
                      </a:r>
                      <a:endParaRPr lang="en-US" dirty="0">
                        <a:solidFill>
                          <a:sysClr val="windowText" lastClr="000000"/>
                        </a:solidFill>
                      </a:endParaRPr>
                    </a:p>
                  </a:txBody>
                  <a:tcPr>
                    <a:solidFill>
                      <a:schemeClr val="accent3">
                        <a:lumMod val="40000"/>
                        <a:lumOff val="60000"/>
                      </a:schemeClr>
                    </a:solidFill>
                  </a:tcPr>
                </a:tc>
                <a:tc>
                  <a:txBody>
                    <a:bodyPr/>
                    <a:lstStyle/>
                    <a:p>
                      <a:pPr algn="ctr"/>
                      <a:r>
                        <a:rPr kumimoji="0" lang="en-US" sz="1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00000000</a:t>
                      </a:r>
                      <a:endParaRPr lang="en-US" dirty="0">
                        <a:solidFill>
                          <a:sysClr val="windowText" lastClr="000000"/>
                        </a:solidFill>
                      </a:endParaRPr>
                    </a:p>
                  </a:txBody>
                  <a:tcPr>
                    <a:solidFill>
                      <a:schemeClr val="accent3">
                        <a:lumMod val="40000"/>
                        <a:lumOff val="60000"/>
                      </a:schemeClr>
                    </a:solidFill>
                  </a:tcPr>
                </a:tc>
                <a:extLst>
                  <a:ext uri="{0D108BD9-81ED-4DB2-BD59-A6C34878D82A}">
                    <a16:rowId xmlns:a16="http://schemas.microsoft.com/office/drawing/2014/main" xmlns="" val="3586646434"/>
                  </a:ext>
                </a:extLst>
              </a:tr>
            </a:tbl>
          </a:graphicData>
        </a:graphic>
      </p:graphicFrame>
      <p:graphicFrame>
        <p:nvGraphicFramePr>
          <p:cNvPr id="15" name="Table 12">
            <a:extLst>
              <a:ext uri="{FF2B5EF4-FFF2-40B4-BE49-F238E27FC236}">
                <a16:creationId xmlns:a16="http://schemas.microsoft.com/office/drawing/2014/main" xmlns="" id="{315F13C8-F926-4889-A90B-8E3E28536501}"/>
              </a:ext>
            </a:extLst>
          </p:cNvPr>
          <p:cNvGraphicFramePr>
            <a:graphicFrameLocks noGrp="1"/>
          </p:cNvGraphicFramePr>
          <p:nvPr/>
        </p:nvGraphicFramePr>
        <p:xfrm>
          <a:off x="2875279" y="4123788"/>
          <a:ext cx="8128000" cy="508587"/>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xmlns="" val="298624585"/>
                    </a:ext>
                  </a:extLst>
                </a:gridCol>
                <a:gridCol w="2032000">
                  <a:extLst>
                    <a:ext uri="{9D8B030D-6E8A-4147-A177-3AD203B41FA5}">
                      <a16:colId xmlns:a16="http://schemas.microsoft.com/office/drawing/2014/main" xmlns="" val="1386821251"/>
                    </a:ext>
                  </a:extLst>
                </a:gridCol>
                <a:gridCol w="2032000">
                  <a:extLst>
                    <a:ext uri="{9D8B030D-6E8A-4147-A177-3AD203B41FA5}">
                      <a16:colId xmlns:a16="http://schemas.microsoft.com/office/drawing/2014/main" xmlns="" val="658317319"/>
                    </a:ext>
                  </a:extLst>
                </a:gridCol>
                <a:gridCol w="2032000">
                  <a:extLst>
                    <a:ext uri="{9D8B030D-6E8A-4147-A177-3AD203B41FA5}">
                      <a16:colId xmlns:a16="http://schemas.microsoft.com/office/drawing/2014/main" xmlns="" val="3378508837"/>
                    </a:ext>
                  </a:extLst>
                </a:gridCol>
              </a:tblGrid>
              <a:tr h="508587">
                <a:tc>
                  <a:txBody>
                    <a:bodyPr/>
                    <a:lstStyle/>
                    <a:p>
                      <a:pPr algn="ctr"/>
                      <a:r>
                        <a:rPr lang="en-US" dirty="0"/>
                        <a:t>11111111</a:t>
                      </a:r>
                    </a:p>
                  </a:txBody>
                  <a:tcPr/>
                </a:tc>
                <a:tc>
                  <a:txBody>
                    <a:bodyPr/>
                    <a:lstStyle/>
                    <a:p>
                      <a:pPr algn="ctr"/>
                      <a:r>
                        <a:rPr lang="en-US" dirty="0"/>
                        <a:t>11111111</a:t>
                      </a:r>
                    </a:p>
                  </a:txBody>
                  <a:tcPr>
                    <a:solidFill>
                      <a:schemeClr val="tx1"/>
                    </a:solidFill>
                  </a:tcPr>
                </a:tc>
                <a:tc>
                  <a:txBody>
                    <a:bodyPr/>
                    <a:lstStyle/>
                    <a:p>
                      <a:pPr algn="ctr"/>
                      <a:r>
                        <a:rPr lang="en-US" dirty="0"/>
                        <a:t>11111111</a:t>
                      </a:r>
                    </a:p>
                  </a:txBody>
                  <a:tcPr>
                    <a:solidFill>
                      <a:schemeClr val="tx1"/>
                    </a:solidFill>
                  </a:tcPr>
                </a:tc>
                <a:tc>
                  <a:txBody>
                    <a:bodyPr/>
                    <a:lstStyle/>
                    <a:p>
                      <a:pPr algn="ctr"/>
                      <a:r>
                        <a:rPr kumimoji="0" lang="en-US" sz="1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00000000</a:t>
                      </a:r>
                      <a:endParaRPr lang="en-US" dirty="0">
                        <a:solidFill>
                          <a:sysClr val="windowText" lastClr="000000"/>
                        </a:solidFill>
                      </a:endParaRPr>
                    </a:p>
                  </a:txBody>
                  <a:tcPr>
                    <a:solidFill>
                      <a:schemeClr val="accent3">
                        <a:lumMod val="40000"/>
                        <a:lumOff val="60000"/>
                      </a:schemeClr>
                    </a:solidFill>
                  </a:tcPr>
                </a:tc>
                <a:extLst>
                  <a:ext uri="{0D108BD9-81ED-4DB2-BD59-A6C34878D82A}">
                    <a16:rowId xmlns:a16="http://schemas.microsoft.com/office/drawing/2014/main" xmlns="" val="3586646434"/>
                  </a:ext>
                </a:extLst>
              </a:tr>
            </a:tbl>
          </a:graphicData>
        </a:graphic>
      </p:graphicFrame>
    </p:spTree>
    <p:extLst>
      <p:ext uri="{BB962C8B-B14F-4D97-AF65-F5344CB8AC3E}">
        <p14:creationId xmlns:p14="http://schemas.microsoft.com/office/powerpoint/2010/main" xmlns="" val="111666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1000"/>
                                        <p:tgtEl>
                                          <p:spTgt spid="15"/>
                                        </p:tgtEl>
                                      </p:cBhvr>
                                    </p:animEffect>
                                    <p:anim calcmode="lin" valueType="num">
                                      <p:cBhvr>
                                        <p:cTn id="39" dur="1000" fill="hold"/>
                                        <p:tgtEl>
                                          <p:spTgt spid="15"/>
                                        </p:tgtEl>
                                        <p:attrNameLst>
                                          <p:attrName>ppt_x</p:attrName>
                                        </p:attrNameLst>
                                      </p:cBhvr>
                                      <p:tavLst>
                                        <p:tav tm="0">
                                          <p:val>
                                            <p:strVal val="#ppt_x"/>
                                          </p:val>
                                        </p:tav>
                                        <p:tav tm="100000">
                                          <p:val>
                                            <p:strVal val="#ppt_x"/>
                                          </p:val>
                                        </p:tav>
                                      </p:tavLst>
                                    </p:anim>
                                    <p:anim calcmode="lin" valueType="num">
                                      <p:cBhvr>
                                        <p:cTn id="4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4F558D-3FBA-4089-A53F-7B7146FD3ED2}"/>
              </a:ext>
            </a:extLst>
          </p:cNvPr>
          <p:cNvSpPr>
            <a:spLocks noGrp="1"/>
          </p:cNvSpPr>
          <p:nvPr>
            <p:ph type="title"/>
          </p:nvPr>
        </p:nvSpPr>
        <p:spPr/>
        <p:txBody>
          <a:bodyPr/>
          <a:lstStyle/>
          <a:p>
            <a:r>
              <a:rPr lang="en-US" dirty="0"/>
              <a:t>ADDRESSING EFFICIENCY ISSUES</a:t>
            </a:r>
          </a:p>
        </p:txBody>
      </p:sp>
      <p:sp>
        <p:nvSpPr>
          <p:cNvPr id="3" name="Content Placeholder 2">
            <a:extLst>
              <a:ext uri="{FF2B5EF4-FFF2-40B4-BE49-F238E27FC236}">
                <a16:creationId xmlns:a16="http://schemas.microsoft.com/office/drawing/2014/main" xmlns="" id="{749207DD-A5E4-48D9-844A-BE8E3C5919CB}"/>
              </a:ext>
            </a:extLst>
          </p:cNvPr>
          <p:cNvSpPr>
            <a:spLocks noGrp="1"/>
          </p:cNvSpPr>
          <p:nvPr>
            <p:ph idx="1"/>
          </p:nvPr>
        </p:nvSpPr>
        <p:spPr/>
        <p:txBody>
          <a:bodyPr/>
          <a:lstStyle/>
          <a:p>
            <a:pPr marL="0" indent="0">
              <a:buNone/>
            </a:pPr>
            <a:r>
              <a:rPr lang="en-US" dirty="0"/>
              <a:t> Required Number of Hosts = 500</a:t>
            </a:r>
          </a:p>
        </p:txBody>
      </p:sp>
      <p:graphicFrame>
        <p:nvGraphicFramePr>
          <p:cNvPr id="5" name="Table 5">
            <a:extLst>
              <a:ext uri="{FF2B5EF4-FFF2-40B4-BE49-F238E27FC236}">
                <a16:creationId xmlns:a16="http://schemas.microsoft.com/office/drawing/2014/main" xmlns="" id="{F5B1E124-FDE3-43A2-AFE4-726D2AB19D07}"/>
              </a:ext>
            </a:extLst>
          </p:cNvPr>
          <p:cNvGraphicFramePr>
            <a:graphicFrameLocks noGrp="1"/>
          </p:cNvGraphicFramePr>
          <p:nvPr/>
        </p:nvGraphicFramePr>
        <p:xfrm>
          <a:off x="1011582" y="2561719"/>
          <a:ext cx="4885635" cy="365760"/>
        </p:xfrm>
        <a:graphic>
          <a:graphicData uri="http://schemas.openxmlformats.org/drawingml/2006/table">
            <a:tbl>
              <a:tblPr firstRow="1" bandRow="1">
                <a:tableStyleId>{073A0DAA-6AF3-43AB-8588-CEC1D06C72B9}</a:tableStyleId>
              </a:tblPr>
              <a:tblGrid>
                <a:gridCol w="4885635">
                  <a:extLst>
                    <a:ext uri="{9D8B030D-6E8A-4147-A177-3AD203B41FA5}">
                      <a16:colId xmlns:a16="http://schemas.microsoft.com/office/drawing/2014/main" xmlns="" val="4258879966"/>
                    </a:ext>
                  </a:extLst>
                </a:gridCol>
              </a:tblGrid>
              <a:tr h="314003">
                <a:tc>
                  <a:txBody>
                    <a:bodyPr/>
                    <a:lstStyle/>
                    <a:p>
                      <a:pPr algn="ctr"/>
                      <a:r>
                        <a:rPr lang="en-US" dirty="0"/>
                        <a:t>Prefer Class C?</a:t>
                      </a:r>
                    </a:p>
                  </a:txBody>
                  <a:tcPr/>
                </a:tc>
                <a:extLst>
                  <a:ext uri="{0D108BD9-81ED-4DB2-BD59-A6C34878D82A}">
                    <a16:rowId xmlns:a16="http://schemas.microsoft.com/office/drawing/2014/main" xmlns="" val="2120066901"/>
                  </a:ext>
                </a:extLst>
              </a:tr>
            </a:tbl>
          </a:graphicData>
        </a:graphic>
      </p:graphicFrame>
      <p:graphicFrame>
        <p:nvGraphicFramePr>
          <p:cNvPr id="7" name="Table 5">
            <a:extLst>
              <a:ext uri="{FF2B5EF4-FFF2-40B4-BE49-F238E27FC236}">
                <a16:creationId xmlns:a16="http://schemas.microsoft.com/office/drawing/2014/main" xmlns="" id="{B1FBE7FB-0F09-4F1E-A8D7-6ECA05AE71BF}"/>
              </a:ext>
            </a:extLst>
          </p:cNvPr>
          <p:cNvGraphicFramePr>
            <a:graphicFrameLocks noGrp="1"/>
          </p:cNvGraphicFramePr>
          <p:nvPr/>
        </p:nvGraphicFramePr>
        <p:xfrm>
          <a:off x="1011582" y="3246120"/>
          <a:ext cx="4885635" cy="365760"/>
        </p:xfrm>
        <a:graphic>
          <a:graphicData uri="http://schemas.openxmlformats.org/drawingml/2006/table">
            <a:tbl>
              <a:tblPr firstRow="1" bandRow="1">
                <a:tableStyleId>{073A0DAA-6AF3-43AB-8588-CEC1D06C72B9}</a:tableStyleId>
              </a:tblPr>
              <a:tblGrid>
                <a:gridCol w="4885635">
                  <a:extLst>
                    <a:ext uri="{9D8B030D-6E8A-4147-A177-3AD203B41FA5}">
                      <a16:colId xmlns:a16="http://schemas.microsoft.com/office/drawing/2014/main" xmlns="" val="4258879966"/>
                    </a:ext>
                  </a:extLst>
                </a:gridCol>
              </a:tblGrid>
              <a:tr h="314003">
                <a:tc>
                  <a:txBody>
                    <a:bodyPr/>
                    <a:lstStyle/>
                    <a:p>
                      <a:pPr algn="ctr"/>
                      <a:r>
                        <a:rPr lang="en-US" dirty="0"/>
                        <a:t>192.0.0.0 and 192.0.1.0</a:t>
                      </a:r>
                    </a:p>
                  </a:txBody>
                  <a:tcPr/>
                </a:tc>
                <a:extLst>
                  <a:ext uri="{0D108BD9-81ED-4DB2-BD59-A6C34878D82A}">
                    <a16:rowId xmlns:a16="http://schemas.microsoft.com/office/drawing/2014/main" xmlns="" val="2120066901"/>
                  </a:ext>
                </a:extLst>
              </a:tr>
            </a:tbl>
          </a:graphicData>
        </a:graphic>
      </p:graphicFrame>
      <p:graphicFrame>
        <p:nvGraphicFramePr>
          <p:cNvPr id="8" name="Table 8">
            <a:extLst>
              <a:ext uri="{FF2B5EF4-FFF2-40B4-BE49-F238E27FC236}">
                <a16:creationId xmlns:a16="http://schemas.microsoft.com/office/drawing/2014/main" xmlns="" id="{B34B9FD2-7B30-4ACE-9389-EDBEE802B653}"/>
              </a:ext>
            </a:extLst>
          </p:cNvPr>
          <p:cNvGraphicFramePr>
            <a:graphicFrameLocks noGrp="1"/>
          </p:cNvGraphicFramePr>
          <p:nvPr/>
        </p:nvGraphicFramePr>
        <p:xfrm>
          <a:off x="1011582" y="3746817"/>
          <a:ext cx="4885635" cy="2933889"/>
        </p:xfrm>
        <a:graphic>
          <a:graphicData uri="http://schemas.openxmlformats.org/drawingml/2006/table">
            <a:tbl>
              <a:tblPr firstRow="1" bandRow="1">
                <a:tableStyleId>{073A0DAA-6AF3-43AB-8588-CEC1D06C72B9}</a:tableStyleId>
              </a:tblPr>
              <a:tblGrid>
                <a:gridCol w="1628545">
                  <a:extLst>
                    <a:ext uri="{9D8B030D-6E8A-4147-A177-3AD203B41FA5}">
                      <a16:colId xmlns:a16="http://schemas.microsoft.com/office/drawing/2014/main" xmlns="" val="4067046957"/>
                    </a:ext>
                  </a:extLst>
                </a:gridCol>
                <a:gridCol w="1628545">
                  <a:extLst>
                    <a:ext uri="{9D8B030D-6E8A-4147-A177-3AD203B41FA5}">
                      <a16:colId xmlns:a16="http://schemas.microsoft.com/office/drawing/2014/main" xmlns="" val="570999869"/>
                    </a:ext>
                  </a:extLst>
                </a:gridCol>
                <a:gridCol w="1628545">
                  <a:extLst>
                    <a:ext uri="{9D8B030D-6E8A-4147-A177-3AD203B41FA5}">
                      <a16:colId xmlns:a16="http://schemas.microsoft.com/office/drawing/2014/main" xmlns="" val="677051627"/>
                    </a:ext>
                  </a:extLst>
                </a:gridCol>
              </a:tblGrid>
              <a:tr h="465009">
                <a:tc>
                  <a:txBody>
                    <a:bodyPr/>
                    <a:lstStyle/>
                    <a:p>
                      <a:endParaRPr lang="en-US" dirty="0"/>
                    </a:p>
                  </a:txBody>
                  <a:tcPr/>
                </a:tc>
                <a:tc>
                  <a:txBody>
                    <a:bodyPr/>
                    <a:lstStyle/>
                    <a:p>
                      <a:r>
                        <a:rPr lang="en-US" dirty="0"/>
                        <a:t>192.0.0.0</a:t>
                      </a:r>
                    </a:p>
                  </a:txBody>
                  <a:tcPr/>
                </a:tc>
                <a:tc>
                  <a:txBody>
                    <a:bodyPr/>
                    <a:lstStyle/>
                    <a:p>
                      <a:r>
                        <a:rPr lang="en-US" dirty="0"/>
                        <a:t>192.0.1.0</a:t>
                      </a:r>
                    </a:p>
                  </a:txBody>
                  <a:tcPr/>
                </a:tc>
                <a:extLst>
                  <a:ext uri="{0D108BD9-81ED-4DB2-BD59-A6C34878D82A}">
                    <a16:rowId xmlns:a16="http://schemas.microsoft.com/office/drawing/2014/main" xmlns="" val="668542119"/>
                  </a:ext>
                </a:extLst>
              </a:tr>
              <a:tr h="465009">
                <a:tc>
                  <a:txBody>
                    <a:bodyPr/>
                    <a:lstStyle/>
                    <a:p>
                      <a:r>
                        <a:rPr lang="en-US" dirty="0"/>
                        <a:t>Network  Address</a:t>
                      </a:r>
                    </a:p>
                  </a:txBody>
                  <a:tcPr/>
                </a:tc>
                <a:tc>
                  <a:txBody>
                    <a:bodyPr/>
                    <a:lstStyle/>
                    <a:p>
                      <a:r>
                        <a:rPr lang="en-US" dirty="0"/>
                        <a:t>192.0.0.0</a:t>
                      </a:r>
                    </a:p>
                  </a:txBody>
                  <a:tcPr/>
                </a:tc>
                <a:tc>
                  <a:txBody>
                    <a:bodyPr/>
                    <a:lstStyle/>
                    <a:p>
                      <a:r>
                        <a:rPr lang="en-US" dirty="0"/>
                        <a:t>192.0.1.0</a:t>
                      </a:r>
                    </a:p>
                  </a:txBody>
                  <a:tcPr/>
                </a:tc>
                <a:extLst>
                  <a:ext uri="{0D108BD9-81ED-4DB2-BD59-A6C34878D82A}">
                    <a16:rowId xmlns:a16="http://schemas.microsoft.com/office/drawing/2014/main" xmlns="" val="1418976364"/>
                  </a:ext>
                </a:extLst>
              </a:tr>
              <a:tr h="465009">
                <a:tc>
                  <a:txBody>
                    <a:bodyPr/>
                    <a:lstStyle/>
                    <a:p>
                      <a:r>
                        <a:rPr lang="en-US" dirty="0"/>
                        <a:t>Broadcast Address</a:t>
                      </a:r>
                    </a:p>
                  </a:txBody>
                  <a:tcPr/>
                </a:tc>
                <a:tc>
                  <a:txBody>
                    <a:bodyPr/>
                    <a:lstStyle/>
                    <a:p>
                      <a:r>
                        <a:rPr lang="en-US" dirty="0"/>
                        <a:t>192.0.0.255</a:t>
                      </a:r>
                    </a:p>
                  </a:txBody>
                  <a:tcPr/>
                </a:tc>
                <a:tc>
                  <a:txBody>
                    <a:bodyPr/>
                    <a:lstStyle/>
                    <a:p>
                      <a:r>
                        <a:rPr lang="en-US" dirty="0"/>
                        <a:t>192.0.1.255</a:t>
                      </a:r>
                    </a:p>
                  </a:txBody>
                  <a:tcPr/>
                </a:tc>
                <a:extLst>
                  <a:ext uri="{0D108BD9-81ED-4DB2-BD59-A6C34878D82A}">
                    <a16:rowId xmlns:a16="http://schemas.microsoft.com/office/drawing/2014/main" xmlns="" val="1362896560"/>
                  </a:ext>
                </a:extLst>
              </a:tr>
              <a:tr h="465009">
                <a:tc>
                  <a:txBody>
                    <a:bodyPr/>
                    <a:lstStyle/>
                    <a:p>
                      <a:r>
                        <a:rPr lang="en-US" dirty="0"/>
                        <a:t>Usable Addresses</a:t>
                      </a:r>
                    </a:p>
                  </a:txBody>
                  <a:tcPr/>
                </a:tc>
                <a:tc>
                  <a:txBody>
                    <a:bodyPr/>
                    <a:lstStyle/>
                    <a:p>
                      <a:r>
                        <a:rPr lang="en-US" dirty="0"/>
                        <a:t>192.168.0.1 to 192.168.0.254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192.168.1.1 to 192.168.1.254</a:t>
                      </a:r>
                    </a:p>
                  </a:txBody>
                  <a:tcPr/>
                </a:tc>
                <a:extLst>
                  <a:ext uri="{0D108BD9-81ED-4DB2-BD59-A6C34878D82A}">
                    <a16:rowId xmlns:a16="http://schemas.microsoft.com/office/drawing/2014/main" xmlns="" val="2331450438"/>
                  </a:ext>
                </a:extLst>
              </a:tr>
            </a:tbl>
          </a:graphicData>
        </a:graphic>
      </p:graphicFrame>
      <p:graphicFrame>
        <p:nvGraphicFramePr>
          <p:cNvPr id="10" name="Table 5">
            <a:extLst>
              <a:ext uri="{FF2B5EF4-FFF2-40B4-BE49-F238E27FC236}">
                <a16:creationId xmlns:a16="http://schemas.microsoft.com/office/drawing/2014/main" xmlns="" id="{0B59D914-50F0-417E-9198-AEB7E5CC8B30}"/>
              </a:ext>
            </a:extLst>
          </p:cNvPr>
          <p:cNvGraphicFramePr>
            <a:graphicFrameLocks noGrp="1"/>
          </p:cNvGraphicFramePr>
          <p:nvPr/>
        </p:nvGraphicFramePr>
        <p:xfrm>
          <a:off x="6294783" y="2561719"/>
          <a:ext cx="4885635" cy="365760"/>
        </p:xfrm>
        <a:graphic>
          <a:graphicData uri="http://schemas.openxmlformats.org/drawingml/2006/table">
            <a:tbl>
              <a:tblPr firstRow="1" bandRow="1">
                <a:tableStyleId>{073A0DAA-6AF3-43AB-8588-CEC1D06C72B9}</a:tableStyleId>
              </a:tblPr>
              <a:tblGrid>
                <a:gridCol w="4885635">
                  <a:extLst>
                    <a:ext uri="{9D8B030D-6E8A-4147-A177-3AD203B41FA5}">
                      <a16:colId xmlns:a16="http://schemas.microsoft.com/office/drawing/2014/main" xmlns="" val="4258879966"/>
                    </a:ext>
                  </a:extLst>
                </a:gridCol>
              </a:tblGrid>
              <a:tr h="314003">
                <a:tc>
                  <a:txBody>
                    <a:bodyPr/>
                    <a:lstStyle/>
                    <a:p>
                      <a:pPr algn="ctr"/>
                      <a:r>
                        <a:rPr lang="en-US" dirty="0"/>
                        <a:t>Prefer Class B?</a:t>
                      </a:r>
                    </a:p>
                  </a:txBody>
                  <a:tcPr/>
                </a:tc>
                <a:extLst>
                  <a:ext uri="{0D108BD9-81ED-4DB2-BD59-A6C34878D82A}">
                    <a16:rowId xmlns:a16="http://schemas.microsoft.com/office/drawing/2014/main" xmlns="" val="2120066901"/>
                  </a:ext>
                </a:extLst>
              </a:tr>
            </a:tbl>
          </a:graphicData>
        </a:graphic>
      </p:graphicFrame>
      <p:graphicFrame>
        <p:nvGraphicFramePr>
          <p:cNvPr id="11" name="Table 5">
            <a:extLst>
              <a:ext uri="{FF2B5EF4-FFF2-40B4-BE49-F238E27FC236}">
                <a16:creationId xmlns:a16="http://schemas.microsoft.com/office/drawing/2014/main" xmlns="" id="{17DDA78E-72C6-4D6B-A753-91EA3F10F13A}"/>
              </a:ext>
            </a:extLst>
          </p:cNvPr>
          <p:cNvGraphicFramePr>
            <a:graphicFrameLocks noGrp="1"/>
          </p:cNvGraphicFramePr>
          <p:nvPr/>
        </p:nvGraphicFramePr>
        <p:xfrm>
          <a:off x="6294783" y="3246120"/>
          <a:ext cx="4885635" cy="365760"/>
        </p:xfrm>
        <a:graphic>
          <a:graphicData uri="http://schemas.openxmlformats.org/drawingml/2006/table">
            <a:tbl>
              <a:tblPr firstRow="1" bandRow="1">
                <a:tableStyleId>{073A0DAA-6AF3-43AB-8588-CEC1D06C72B9}</a:tableStyleId>
              </a:tblPr>
              <a:tblGrid>
                <a:gridCol w="4885635">
                  <a:extLst>
                    <a:ext uri="{9D8B030D-6E8A-4147-A177-3AD203B41FA5}">
                      <a16:colId xmlns:a16="http://schemas.microsoft.com/office/drawing/2014/main" xmlns="" val="4258879966"/>
                    </a:ext>
                  </a:extLst>
                </a:gridCol>
              </a:tblGrid>
              <a:tr h="314003">
                <a:tc>
                  <a:txBody>
                    <a:bodyPr/>
                    <a:lstStyle/>
                    <a:p>
                      <a:pPr algn="ctr"/>
                      <a:r>
                        <a:rPr lang="en-US" dirty="0"/>
                        <a:t>128.0.0.0</a:t>
                      </a:r>
                    </a:p>
                  </a:txBody>
                  <a:tcPr/>
                </a:tc>
                <a:extLst>
                  <a:ext uri="{0D108BD9-81ED-4DB2-BD59-A6C34878D82A}">
                    <a16:rowId xmlns:a16="http://schemas.microsoft.com/office/drawing/2014/main" xmlns="" val="2120066901"/>
                  </a:ext>
                </a:extLst>
              </a:tr>
            </a:tbl>
          </a:graphicData>
        </a:graphic>
      </p:graphicFrame>
      <p:graphicFrame>
        <p:nvGraphicFramePr>
          <p:cNvPr id="14" name="Table 14">
            <a:extLst>
              <a:ext uri="{FF2B5EF4-FFF2-40B4-BE49-F238E27FC236}">
                <a16:creationId xmlns:a16="http://schemas.microsoft.com/office/drawing/2014/main" xmlns="" id="{995F8D0F-18C7-4939-875E-915C2ECAEFCA}"/>
              </a:ext>
            </a:extLst>
          </p:cNvPr>
          <p:cNvGraphicFramePr>
            <a:graphicFrameLocks noGrp="1"/>
          </p:cNvGraphicFramePr>
          <p:nvPr/>
        </p:nvGraphicFramePr>
        <p:xfrm>
          <a:off x="6294783" y="3738257"/>
          <a:ext cx="4885636" cy="2411211"/>
        </p:xfrm>
        <a:graphic>
          <a:graphicData uri="http://schemas.openxmlformats.org/drawingml/2006/table">
            <a:tbl>
              <a:tblPr firstRow="1" bandRow="1">
                <a:tableStyleId>{073A0DAA-6AF3-43AB-8588-CEC1D06C72B9}</a:tableStyleId>
              </a:tblPr>
              <a:tblGrid>
                <a:gridCol w="1683026">
                  <a:extLst>
                    <a:ext uri="{9D8B030D-6E8A-4147-A177-3AD203B41FA5}">
                      <a16:colId xmlns:a16="http://schemas.microsoft.com/office/drawing/2014/main" xmlns="" val="3040824863"/>
                    </a:ext>
                  </a:extLst>
                </a:gridCol>
                <a:gridCol w="3202610">
                  <a:extLst>
                    <a:ext uri="{9D8B030D-6E8A-4147-A177-3AD203B41FA5}">
                      <a16:colId xmlns:a16="http://schemas.microsoft.com/office/drawing/2014/main" xmlns="" val="2527369023"/>
                    </a:ext>
                  </a:extLst>
                </a:gridCol>
              </a:tblGrid>
              <a:tr h="490971">
                <a:tc>
                  <a:txBody>
                    <a:bodyPr/>
                    <a:lstStyle/>
                    <a:p>
                      <a:endParaRPr lang="en-US" dirty="0"/>
                    </a:p>
                  </a:txBody>
                  <a:tcPr/>
                </a:tc>
                <a:tc>
                  <a:txBody>
                    <a:bodyPr/>
                    <a:lstStyle/>
                    <a:p>
                      <a:r>
                        <a:rPr lang="en-US" dirty="0"/>
                        <a:t>128.0.0.0</a:t>
                      </a:r>
                    </a:p>
                  </a:txBody>
                  <a:tcPr/>
                </a:tc>
                <a:extLst>
                  <a:ext uri="{0D108BD9-81ED-4DB2-BD59-A6C34878D82A}">
                    <a16:rowId xmlns:a16="http://schemas.microsoft.com/office/drawing/2014/main" xmlns="" val="2281214790"/>
                  </a:ext>
                </a:extLst>
              </a:tr>
              <a:tr h="621409">
                <a:tc>
                  <a:txBody>
                    <a:bodyPr/>
                    <a:lstStyle/>
                    <a:p>
                      <a:r>
                        <a:rPr lang="en-US" dirty="0"/>
                        <a:t>Network Address</a:t>
                      </a:r>
                    </a:p>
                  </a:txBody>
                  <a:tcPr/>
                </a:tc>
                <a:tc>
                  <a:txBody>
                    <a:bodyPr/>
                    <a:lstStyle/>
                    <a:p>
                      <a:r>
                        <a:rPr lang="en-US" dirty="0"/>
                        <a:t>128.0.0.0</a:t>
                      </a:r>
                    </a:p>
                  </a:txBody>
                  <a:tcPr/>
                </a:tc>
                <a:extLst>
                  <a:ext uri="{0D108BD9-81ED-4DB2-BD59-A6C34878D82A}">
                    <a16:rowId xmlns:a16="http://schemas.microsoft.com/office/drawing/2014/main" xmlns="" val="1700836422"/>
                  </a:ext>
                </a:extLst>
              </a:tr>
              <a:tr h="621409">
                <a:tc>
                  <a:txBody>
                    <a:bodyPr/>
                    <a:lstStyle/>
                    <a:p>
                      <a:r>
                        <a:rPr lang="en-US" dirty="0"/>
                        <a:t>Broadcast address</a:t>
                      </a:r>
                    </a:p>
                  </a:txBody>
                  <a:tcPr/>
                </a:tc>
                <a:tc>
                  <a:txBody>
                    <a:bodyPr/>
                    <a:lstStyle/>
                    <a:p>
                      <a:r>
                        <a:rPr lang="en-US" dirty="0"/>
                        <a:t>128.0.255.255</a:t>
                      </a:r>
                    </a:p>
                  </a:txBody>
                  <a:tcPr/>
                </a:tc>
                <a:extLst>
                  <a:ext uri="{0D108BD9-81ED-4DB2-BD59-A6C34878D82A}">
                    <a16:rowId xmlns:a16="http://schemas.microsoft.com/office/drawing/2014/main" xmlns="" val="3976114863"/>
                  </a:ext>
                </a:extLst>
              </a:tr>
              <a:tr h="621409">
                <a:tc>
                  <a:txBody>
                    <a:bodyPr/>
                    <a:lstStyle/>
                    <a:p>
                      <a:r>
                        <a:rPr lang="en-US" dirty="0"/>
                        <a:t>Usable Addresses</a:t>
                      </a:r>
                    </a:p>
                  </a:txBody>
                  <a:tcPr/>
                </a:tc>
                <a:tc>
                  <a:txBody>
                    <a:bodyPr/>
                    <a:lstStyle/>
                    <a:p>
                      <a:r>
                        <a:rPr lang="en-US" dirty="0"/>
                        <a:t>128.0.1.1 to 128.0.255.254</a:t>
                      </a:r>
                    </a:p>
                  </a:txBody>
                  <a:tcPr/>
                </a:tc>
                <a:extLst>
                  <a:ext uri="{0D108BD9-81ED-4DB2-BD59-A6C34878D82A}">
                    <a16:rowId xmlns:a16="http://schemas.microsoft.com/office/drawing/2014/main" xmlns="" val="3850659496"/>
                  </a:ext>
                </a:extLst>
              </a:tr>
            </a:tbl>
          </a:graphicData>
        </a:graphic>
      </p:graphicFrame>
      <p:sp>
        <p:nvSpPr>
          <p:cNvPr id="17" name="Explosion: 14 Points 16">
            <a:extLst>
              <a:ext uri="{FF2B5EF4-FFF2-40B4-BE49-F238E27FC236}">
                <a16:creationId xmlns:a16="http://schemas.microsoft.com/office/drawing/2014/main" xmlns="" id="{BFB75BE0-ED80-4513-B76E-FE6180A90371}"/>
              </a:ext>
            </a:extLst>
          </p:cNvPr>
          <p:cNvSpPr/>
          <p:nvPr/>
        </p:nvSpPr>
        <p:spPr>
          <a:xfrm>
            <a:off x="1011582" y="2561719"/>
            <a:ext cx="5283201" cy="3750181"/>
          </a:xfrm>
          <a:prstGeom prst="irregularSeal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 Blocks needed in Class B</a:t>
            </a:r>
          </a:p>
        </p:txBody>
      </p:sp>
      <p:sp>
        <p:nvSpPr>
          <p:cNvPr id="18" name="Explosion: 14 Points 17">
            <a:extLst>
              <a:ext uri="{FF2B5EF4-FFF2-40B4-BE49-F238E27FC236}">
                <a16:creationId xmlns:a16="http://schemas.microsoft.com/office/drawing/2014/main" xmlns="" id="{6A7C0511-C1E4-4A5F-A0FD-7AB43D641D65}"/>
              </a:ext>
            </a:extLst>
          </p:cNvPr>
          <p:cNvSpPr/>
          <p:nvPr/>
        </p:nvSpPr>
        <p:spPr>
          <a:xfrm>
            <a:off x="6222999" y="2529969"/>
            <a:ext cx="5283201" cy="3750181"/>
          </a:xfrm>
          <a:prstGeom prst="irregularSeal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65000 Addresses to be Wasted in Class B</a:t>
            </a:r>
          </a:p>
        </p:txBody>
      </p:sp>
    </p:spTree>
    <p:extLst>
      <p:ext uri="{BB962C8B-B14F-4D97-AF65-F5344CB8AC3E}">
        <p14:creationId xmlns:p14="http://schemas.microsoft.com/office/powerpoint/2010/main" xmlns="" val="270479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p:cTn id="56" dur="500" fill="hold"/>
                                        <p:tgtEl>
                                          <p:spTgt spid="18"/>
                                        </p:tgtEl>
                                        <p:attrNameLst>
                                          <p:attrName>ppt_w</p:attrName>
                                        </p:attrNameLst>
                                      </p:cBhvr>
                                      <p:tavLst>
                                        <p:tav tm="0">
                                          <p:val>
                                            <p:fltVal val="0"/>
                                          </p:val>
                                        </p:tav>
                                        <p:tav tm="100000">
                                          <p:val>
                                            <p:strVal val="#ppt_w"/>
                                          </p:val>
                                        </p:tav>
                                      </p:tavLst>
                                    </p:anim>
                                    <p:anim calcmode="lin" valueType="num">
                                      <p:cBhvr>
                                        <p:cTn id="57" dur="500" fill="hold"/>
                                        <p:tgtEl>
                                          <p:spTgt spid="18"/>
                                        </p:tgtEl>
                                        <p:attrNameLst>
                                          <p:attrName>ppt_h</p:attrName>
                                        </p:attrNameLst>
                                      </p:cBhvr>
                                      <p:tavLst>
                                        <p:tav tm="0">
                                          <p:val>
                                            <p:fltVal val="0"/>
                                          </p:val>
                                        </p:tav>
                                        <p:tav tm="100000">
                                          <p:val>
                                            <p:strVal val="#ppt_h"/>
                                          </p:val>
                                        </p:tav>
                                      </p:tavLst>
                                    </p:anim>
                                    <p:animEffect transition="in" filter="fade">
                                      <p:cBhvr>
                                        <p:cTn id="5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E7D2E-ED6F-4CE2-A638-49993B711911}"/>
              </a:ext>
            </a:extLst>
          </p:cNvPr>
          <p:cNvSpPr>
            <a:spLocks noGrp="1"/>
          </p:cNvSpPr>
          <p:nvPr>
            <p:ph type="title"/>
          </p:nvPr>
        </p:nvSpPr>
        <p:spPr/>
        <p:txBody>
          <a:bodyPr/>
          <a:lstStyle/>
          <a:p>
            <a:r>
              <a:rPr lang="en-US" dirty="0"/>
              <a:t>SUBNETTING</a:t>
            </a:r>
          </a:p>
        </p:txBody>
      </p:sp>
      <p:sp>
        <p:nvSpPr>
          <p:cNvPr id="3" name="Content Placeholder 2">
            <a:extLst>
              <a:ext uri="{FF2B5EF4-FFF2-40B4-BE49-F238E27FC236}">
                <a16:creationId xmlns:a16="http://schemas.microsoft.com/office/drawing/2014/main" xmlns="" id="{7D9DEE01-EF60-4CC7-9CD9-7BAB6AE6C8AD}"/>
              </a:ext>
            </a:extLst>
          </p:cNvPr>
          <p:cNvSpPr>
            <a:spLocks noGrp="1"/>
          </p:cNvSpPr>
          <p:nvPr>
            <p:ph idx="1"/>
          </p:nvPr>
        </p:nvSpPr>
        <p:spPr/>
        <p:txBody>
          <a:bodyPr/>
          <a:lstStyle/>
          <a:p>
            <a:r>
              <a:rPr lang="en-US" dirty="0"/>
              <a:t>Subnetting allows you to take some of the higher-order host bits in a network number and use them to create more networks. </a:t>
            </a:r>
          </a:p>
          <a:p>
            <a:r>
              <a:rPr lang="en-US" dirty="0"/>
              <a:t>In the process of creating more networks, each of these additional networks has a lesser number of hosts. </a:t>
            </a:r>
          </a:p>
          <a:p>
            <a:r>
              <a:rPr lang="en-US" dirty="0"/>
              <a:t>These smaller networks are commonly called subnets.</a:t>
            </a:r>
          </a:p>
        </p:txBody>
      </p:sp>
    </p:spTree>
    <p:extLst>
      <p:ext uri="{BB962C8B-B14F-4D97-AF65-F5344CB8AC3E}">
        <p14:creationId xmlns:p14="http://schemas.microsoft.com/office/powerpoint/2010/main" xmlns="" val="4593177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7F126F-8B3E-4608-BEF8-5B7CA9FD4236}"/>
              </a:ext>
            </a:extLst>
          </p:cNvPr>
          <p:cNvSpPr>
            <a:spLocks noGrp="1"/>
          </p:cNvSpPr>
          <p:nvPr>
            <p:ph type="title"/>
          </p:nvPr>
        </p:nvSpPr>
        <p:spPr/>
        <p:txBody>
          <a:bodyPr/>
          <a:lstStyle/>
          <a:p>
            <a:r>
              <a:rPr lang="en-US" dirty="0"/>
              <a:t>Planning IP Addressing with Subnetting</a:t>
            </a:r>
          </a:p>
        </p:txBody>
      </p:sp>
      <p:sp>
        <p:nvSpPr>
          <p:cNvPr id="3" name="Content Placeholder 2">
            <a:extLst>
              <a:ext uri="{FF2B5EF4-FFF2-40B4-BE49-F238E27FC236}">
                <a16:creationId xmlns:a16="http://schemas.microsoft.com/office/drawing/2014/main" xmlns="" id="{08251736-C45A-4DBC-820C-D1492DB2967E}"/>
              </a:ext>
            </a:extLst>
          </p:cNvPr>
          <p:cNvSpPr>
            <a:spLocks noGrp="1"/>
          </p:cNvSpPr>
          <p:nvPr>
            <p:ph idx="1"/>
          </p:nvPr>
        </p:nvSpPr>
        <p:spPr/>
        <p:txBody>
          <a:bodyPr/>
          <a:lstStyle/>
          <a:p>
            <a:pPr marL="514350" indent="-514350">
              <a:buFont typeface="+mj-lt"/>
              <a:buAutoNum type="arabicPeriod"/>
            </a:pPr>
            <a:r>
              <a:rPr lang="en-US" dirty="0"/>
              <a:t>Figure out network and host requirements </a:t>
            </a:r>
          </a:p>
          <a:p>
            <a:pPr marL="514350" indent="-514350">
              <a:buFont typeface="+mj-lt"/>
              <a:buAutoNum type="arabicPeriod"/>
            </a:pPr>
            <a:r>
              <a:rPr lang="en-US" dirty="0"/>
              <a:t>Satisfy host and network requirements </a:t>
            </a:r>
          </a:p>
          <a:p>
            <a:pPr marL="514350" indent="-514350">
              <a:buFont typeface="+mj-lt"/>
              <a:buAutoNum type="arabicPeriod"/>
            </a:pPr>
            <a:r>
              <a:rPr lang="en-US" dirty="0"/>
              <a:t>Figure out the subnet mask </a:t>
            </a:r>
          </a:p>
          <a:p>
            <a:pPr marL="514350" indent="-514350">
              <a:buFont typeface="+mj-lt"/>
              <a:buAutoNum type="arabicPeriod"/>
            </a:pPr>
            <a:r>
              <a:rPr lang="en-US" dirty="0"/>
              <a:t>Figure out the network addresses </a:t>
            </a:r>
          </a:p>
          <a:p>
            <a:pPr marL="514350" indent="-514350">
              <a:buFont typeface="+mj-lt"/>
              <a:buAutoNum type="arabicPeriod"/>
            </a:pPr>
            <a:r>
              <a:rPr lang="en-US" dirty="0"/>
              <a:t>Figure out the directed broadcasts for your networks </a:t>
            </a:r>
          </a:p>
          <a:p>
            <a:pPr marL="514350" indent="-514350">
              <a:buFont typeface="+mj-lt"/>
              <a:buAutoNum type="arabicPeriod"/>
            </a:pPr>
            <a:r>
              <a:rPr lang="en-US" dirty="0"/>
              <a:t>Figure out the host values for your networks</a:t>
            </a:r>
          </a:p>
        </p:txBody>
      </p:sp>
    </p:spTree>
    <p:extLst>
      <p:ext uri="{BB962C8B-B14F-4D97-AF65-F5344CB8AC3E}">
        <p14:creationId xmlns:p14="http://schemas.microsoft.com/office/powerpoint/2010/main" xmlns="" val="39027415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2D902D-3A62-4904-AB1F-400CA359E83A}"/>
              </a:ext>
            </a:extLst>
          </p:cNvPr>
          <p:cNvSpPr>
            <a:spLocks noGrp="1"/>
          </p:cNvSpPr>
          <p:nvPr>
            <p:ph type="title"/>
          </p:nvPr>
        </p:nvSpPr>
        <p:spPr/>
        <p:txBody>
          <a:bodyPr/>
          <a:lstStyle/>
          <a:p>
            <a:r>
              <a:rPr lang="en-US" dirty="0"/>
              <a:t>IP Addressing Exercise 1</a:t>
            </a:r>
          </a:p>
        </p:txBody>
      </p:sp>
      <p:sp>
        <p:nvSpPr>
          <p:cNvPr id="3" name="Content Placeholder 2">
            <a:extLst>
              <a:ext uri="{FF2B5EF4-FFF2-40B4-BE49-F238E27FC236}">
                <a16:creationId xmlns:a16="http://schemas.microsoft.com/office/drawing/2014/main" xmlns="" id="{7304D50E-4363-4158-B7BC-A124D73D2853}"/>
              </a:ext>
            </a:extLst>
          </p:cNvPr>
          <p:cNvSpPr>
            <a:spLocks noGrp="1"/>
          </p:cNvSpPr>
          <p:nvPr>
            <p:ph idx="1"/>
          </p:nvPr>
        </p:nvSpPr>
        <p:spPr/>
        <p:txBody>
          <a:bodyPr/>
          <a:lstStyle/>
          <a:p>
            <a:r>
              <a:rPr lang="en-US" dirty="0"/>
              <a:t>You are given a Class B network (172.16.0.0) and you have 490 segments in your network, where the largest segment needs 112 host addresses. What subnet mask should you use and what is the layout of your addresses?</a:t>
            </a:r>
          </a:p>
        </p:txBody>
      </p:sp>
    </p:spTree>
    <p:extLst>
      <p:ext uri="{BB962C8B-B14F-4D97-AF65-F5344CB8AC3E}">
        <p14:creationId xmlns:p14="http://schemas.microsoft.com/office/powerpoint/2010/main" xmlns="" val="2825346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Network Routing</a:t>
            </a:r>
          </a:p>
        </p:txBody>
      </p:sp>
      <p:sp>
        <p:nvSpPr>
          <p:cNvPr id="3" name="Content Placeholder 2"/>
          <p:cNvSpPr>
            <a:spLocks noGrp="1"/>
          </p:cNvSpPr>
          <p:nvPr>
            <p:ph idx="1"/>
          </p:nvPr>
        </p:nvSpPr>
        <p:spPr>
          <a:xfrm>
            <a:off x="677334" y="1708880"/>
            <a:ext cx="9755820" cy="3672590"/>
          </a:xfrm>
        </p:spPr>
        <p:txBody>
          <a:bodyPr>
            <a:normAutofit/>
          </a:bodyPr>
          <a:lstStyle/>
          <a:p>
            <a:r>
              <a:rPr lang="en-IN" dirty="0"/>
              <a:t>Network routing refers to the ability of an electronic communication network to send a unit of information from point A to point B by determining a path through the network, and by doing so efficiently and quickly. </a:t>
            </a:r>
          </a:p>
          <a:p>
            <a:r>
              <a:rPr lang="en-IN" dirty="0"/>
              <a:t>The determination of an efficient path depends on a number of factors</a:t>
            </a:r>
          </a:p>
          <a:p>
            <a:r>
              <a:rPr lang="en-IN" dirty="0"/>
              <a:t>We start with a key and necessary factor, known as addressing. </a:t>
            </a:r>
          </a:p>
          <a:p>
            <a:r>
              <a:rPr lang="en-IN" dirty="0"/>
              <a:t>In a communication network, addressing and how it is structured and used plays a critical role. </a:t>
            </a:r>
          </a:p>
          <a:p>
            <a:r>
              <a:rPr lang="en-IN" dirty="0"/>
              <a:t>In many ways, addressing in a communication network has similarities to postal addressing in the postal system. </a:t>
            </a:r>
          </a:p>
        </p:txBody>
      </p:sp>
    </p:spTree>
    <p:extLst>
      <p:ext uri="{BB962C8B-B14F-4D97-AF65-F5344CB8AC3E}">
        <p14:creationId xmlns:p14="http://schemas.microsoft.com/office/powerpoint/2010/main" xmlns="" val="760833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178E81-5FAE-49C3-B106-09A0060C4D5D}"/>
              </a:ext>
            </a:extLst>
          </p:cNvPr>
          <p:cNvSpPr>
            <a:spLocks noGrp="1"/>
          </p:cNvSpPr>
          <p:nvPr>
            <p:ph type="title"/>
          </p:nvPr>
        </p:nvSpPr>
        <p:spPr/>
        <p:txBody>
          <a:bodyPr/>
          <a:lstStyle/>
          <a:p>
            <a:r>
              <a:rPr lang="en-US" dirty="0"/>
              <a:t>IP Addressing Exercise 2</a:t>
            </a:r>
          </a:p>
        </p:txBody>
      </p:sp>
      <p:sp>
        <p:nvSpPr>
          <p:cNvPr id="3" name="Content Placeholder 2">
            <a:extLst>
              <a:ext uri="{FF2B5EF4-FFF2-40B4-BE49-F238E27FC236}">
                <a16:creationId xmlns:a16="http://schemas.microsoft.com/office/drawing/2014/main" xmlns="" id="{C3B6ECF6-5DCC-4C34-8236-25F55BCB8AB3}"/>
              </a:ext>
            </a:extLst>
          </p:cNvPr>
          <p:cNvSpPr>
            <a:spLocks noGrp="1"/>
          </p:cNvSpPr>
          <p:nvPr>
            <p:ph idx="1"/>
          </p:nvPr>
        </p:nvSpPr>
        <p:spPr/>
        <p:txBody>
          <a:bodyPr/>
          <a:lstStyle/>
          <a:p>
            <a:r>
              <a:rPr lang="en-US" dirty="0"/>
              <a:t>You are given a Class A network (10.0.0.0) and you have 9,000 segments in your network, where the largest segment needs 560 host addresses. What subnet mask should you use and what is the layout of your addresses?</a:t>
            </a:r>
          </a:p>
        </p:txBody>
      </p:sp>
    </p:spTree>
    <p:extLst>
      <p:ext uri="{BB962C8B-B14F-4D97-AF65-F5344CB8AC3E}">
        <p14:creationId xmlns:p14="http://schemas.microsoft.com/office/powerpoint/2010/main" xmlns="" val="17333715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0180"/>
            <a:ext cx="10515600" cy="1325563"/>
          </a:xfrm>
        </p:spPr>
        <p:txBody>
          <a:bodyPr/>
          <a:lstStyle/>
          <a:p>
            <a:pPr algn="ctr"/>
            <a:r>
              <a:rPr lang="en-IN" dirty="0"/>
              <a:t>Architectural Facets of Networking</a:t>
            </a:r>
          </a:p>
        </p:txBody>
      </p:sp>
    </p:spTree>
    <p:extLst>
      <p:ext uri="{BB962C8B-B14F-4D97-AF65-F5344CB8AC3E}">
        <p14:creationId xmlns:p14="http://schemas.microsoft.com/office/powerpoint/2010/main" xmlns="" val="24139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Architectures</a:t>
            </a:r>
          </a:p>
        </p:txBody>
      </p:sp>
      <p:sp>
        <p:nvSpPr>
          <p:cNvPr id="3" name="Content Placeholder 2"/>
          <p:cNvSpPr>
            <a:spLocks noGrp="1"/>
          </p:cNvSpPr>
          <p:nvPr>
            <p:ph idx="1"/>
          </p:nvPr>
        </p:nvSpPr>
        <p:spPr/>
        <p:txBody>
          <a:bodyPr/>
          <a:lstStyle/>
          <a:p>
            <a:r>
              <a:rPr lang="en-IN" dirty="0"/>
              <a:t>Network routing must account for each of the following architectural components. </a:t>
            </a:r>
          </a:p>
          <a:p>
            <a:r>
              <a:rPr lang="en-IN" dirty="0"/>
              <a:t>Some aspects of the architectures listed below are critical to routing issues:</a:t>
            </a:r>
          </a:p>
          <a:p>
            <a:pPr lvl="1"/>
            <a:r>
              <a:rPr lang="en-IN" dirty="0"/>
              <a:t>Service Architecture</a:t>
            </a:r>
          </a:p>
          <a:p>
            <a:pPr lvl="1"/>
            <a:r>
              <a:rPr lang="en-IN" dirty="0"/>
              <a:t>Protocol Stack Architecture</a:t>
            </a:r>
          </a:p>
          <a:p>
            <a:pPr lvl="1"/>
            <a:r>
              <a:rPr lang="en-IN" dirty="0"/>
              <a:t>Router Architecture</a:t>
            </a:r>
          </a:p>
          <a:p>
            <a:pPr lvl="1"/>
            <a:r>
              <a:rPr lang="en-IN" dirty="0"/>
              <a:t>Network Topology Architecture</a:t>
            </a:r>
          </a:p>
          <a:p>
            <a:pPr lvl="1"/>
            <a:r>
              <a:rPr lang="en-IN" dirty="0"/>
              <a:t>Network Management Architecture</a:t>
            </a:r>
          </a:p>
          <a:p>
            <a:pPr marL="0" indent="0">
              <a:buNone/>
            </a:pPr>
            <a:endParaRPr lang="en-IN" dirty="0"/>
          </a:p>
        </p:txBody>
      </p:sp>
    </p:spTree>
    <p:extLst>
      <p:ext uri="{BB962C8B-B14F-4D97-AF65-F5344CB8AC3E}">
        <p14:creationId xmlns:p14="http://schemas.microsoft.com/office/powerpoint/2010/main" xmlns="" val="38733579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Service Architecture</a:t>
            </a:r>
          </a:p>
        </p:txBody>
      </p:sp>
      <p:sp>
        <p:nvSpPr>
          <p:cNvPr id="3" name="Content Placeholder 2"/>
          <p:cNvSpPr>
            <a:spLocks noGrp="1"/>
          </p:cNvSpPr>
          <p:nvPr>
            <p:ph idx="1"/>
          </p:nvPr>
        </p:nvSpPr>
        <p:spPr/>
        <p:txBody>
          <a:bodyPr>
            <a:normAutofit/>
          </a:bodyPr>
          <a:lstStyle/>
          <a:p>
            <a:r>
              <a:rPr lang="en-IN" dirty="0"/>
              <a:t>An important aspect of a networking architecture is its service architecture. </a:t>
            </a:r>
          </a:p>
          <a:p>
            <a:r>
              <a:rPr lang="en-IN" dirty="0"/>
              <a:t>The service architecture depends partly also on the communication paradigm of its information units. </a:t>
            </a:r>
          </a:p>
          <a:p>
            <a:r>
              <a:rPr lang="en-IN" dirty="0"/>
              <a:t>Every networking environment has a service architecture, much like the postal delivery system. </a:t>
            </a:r>
          </a:p>
          <a:p>
            <a:r>
              <a:rPr lang="en-IN" dirty="0"/>
              <a:t>In the following, we focus on discussing three service models associated with IP networks.</a:t>
            </a:r>
          </a:p>
          <a:p>
            <a:pPr lvl="1"/>
            <a:r>
              <a:rPr lang="en-IN" dirty="0"/>
              <a:t>BEST-EFFORT SERVICE ARCHITECTURE</a:t>
            </a:r>
          </a:p>
          <a:p>
            <a:pPr lvl="1"/>
            <a:r>
              <a:rPr lang="en-IN" dirty="0"/>
              <a:t>INTEGRATED SERVICES ARCHITECTURE</a:t>
            </a:r>
          </a:p>
          <a:p>
            <a:pPr lvl="1"/>
            <a:r>
              <a:rPr lang="en-IN" dirty="0"/>
              <a:t>DIFFERENTIATED SERVICES ARCHITECTURE</a:t>
            </a:r>
          </a:p>
        </p:txBody>
      </p:sp>
    </p:spTree>
    <p:extLst>
      <p:ext uri="{BB962C8B-B14F-4D97-AF65-F5344CB8AC3E}">
        <p14:creationId xmlns:p14="http://schemas.microsoft.com/office/powerpoint/2010/main" xmlns="" val="5419956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Service Architecture</a:t>
            </a:r>
          </a:p>
        </p:txBody>
      </p:sp>
      <p:sp>
        <p:nvSpPr>
          <p:cNvPr id="3" name="Content Placeholder 2"/>
          <p:cNvSpPr>
            <a:spLocks noGrp="1"/>
          </p:cNvSpPr>
          <p:nvPr>
            <p:ph idx="1"/>
          </p:nvPr>
        </p:nvSpPr>
        <p:spPr>
          <a:xfrm>
            <a:off x="677333" y="1573967"/>
            <a:ext cx="10790142" cy="4482059"/>
          </a:xfrm>
        </p:spPr>
        <p:txBody>
          <a:bodyPr>
            <a:noAutofit/>
          </a:bodyPr>
          <a:lstStyle/>
          <a:p>
            <a:r>
              <a:rPr lang="en-IN" dirty="0">
                <a:latin typeface="Times New Roman" pitchFamily="18" charset="0"/>
                <a:cs typeface="Times New Roman" pitchFamily="18" charset="0"/>
              </a:rPr>
              <a:t>BEST-EFFORT SERVICE ARCHITECTURE</a:t>
            </a:r>
          </a:p>
          <a:p>
            <a:pPr lvl="1"/>
            <a:r>
              <a:rPr lang="en-IN" sz="1800" dirty="0">
                <a:latin typeface="Times New Roman" pitchFamily="18" charset="0"/>
                <a:cs typeface="Times New Roman" pitchFamily="18" charset="0"/>
              </a:rPr>
              <a:t>At the IP level, the packet forwarding function is provided without worrying about reliable delivery; in a sense, IP makes its best effort to deliver packets. </a:t>
            </a:r>
          </a:p>
          <a:p>
            <a:pPr lvl="1"/>
            <a:r>
              <a:rPr lang="en-IN" sz="1800" dirty="0">
                <a:latin typeface="Times New Roman" pitchFamily="18" charset="0"/>
                <a:cs typeface="Times New Roman" pitchFamily="18" charset="0"/>
              </a:rPr>
              <a:t>Because of this, the IP service paradigm is referred to as the best-effort service.</a:t>
            </a:r>
          </a:p>
          <a:p>
            <a:r>
              <a:rPr lang="en-IN" dirty="0">
                <a:latin typeface="Times New Roman" pitchFamily="18" charset="0"/>
                <a:cs typeface="Times New Roman" pitchFamily="18" charset="0"/>
              </a:rPr>
              <a:t>INTEGRATED SERVICES ARCHITECTURE</a:t>
            </a:r>
          </a:p>
          <a:p>
            <a:pPr lvl="1"/>
            <a:r>
              <a:rPr lang="en-IN" sz="1800" dirty="0">
                <a:latin typeface="Times New Roman" pitchFamily="18" charset="0"/>
                <a:cs typeface="Times New Roman" pitchFamily="18" charset="0"/>
              </a:rPr>
              <a:t>The concept for integrated services (“</a:t>
            </a:r>
            <a:r>
              <a:rPr lang="en-IN" sz="1800" dirty="0" err="1">
                <a:latin typeface="Times New Roman" pitchFamily="18" charset="0"/>
                <a:cs typeface="Times New Roman" pitchFamily="18" charset="0"/>
              </a:rPr>
              <a:t>int-serv</a:t>
            </a:r>
            <a:r>
              <a:rPr lang="en-IN" sz="1800" dirty="0">
                <a:latin typeface="Times New Roman" pitchFamily="18" charset="0"/>
                <a:cs typeface="Times New Roman" pitchFamily="18" charset="0"/>
              </a:rPr>
              <a:t>”) architecture was developed in the early 1990s to allow functionalities for services that are real-time, interactive, and that can tolerate some loss, but require a bound on the delay. </a:t>
            </a:r>
          </a:p>
          <a:p>
            <a:pPr lvl="1"/>
            <a:r>
              <a:rPr lang="en-IN" sz="1800" dirty="0">
                <a:latin typeface="Times New Roman" pitchFamily="18" charset="0"/>
                <a:cs typeface="Times New Roman" pitchFamily="18" charset="0"/>
              </a:rPr>
              <a:t>Furthermore, each session or connection requires a well-defined bandwidth guarantee and a dedicated path. </a:t>
            </a:r>
          </a:p>
          <a:p>
            <a:pPr lvl="1"/>
            <a:r>
              <a:rPr lang="en-IN" sz="1800" dirty="0">
                <a:latin typeface="Times New Roman" pitchFamily="18" charset="0"/>
                <a:cs typeface="Times New Roman" pitchFamily="18" charset="0"/>
              </a:rPr>
              <a:t>For example, interactive voice and multimedia applications fall into this category.</a:t>
            </a:r>
          </a:p>
          <a:p>
            <a:r>
              <a:rPr lang="en-IN" dirty="0">
                <a:latin typeface="Times New Roman" pitchFamily="18" charset="0"/>
                <a:cs typeface="Times New Roman" pitchFamily="18" charset="0"/>
              </a:rPr>
              <a:t>DIFFERENTIATED SERVICES ARCHITECTURE</a:t>
            </a:r>
          </a:p>
          <a:p>
            <a:pPr lvl="1"/>
            <a:r>
              <a:rPr lang="en-IN" sz="1800" dirty="0">
                <a:latin typeface="Times New Roman" pitchFamily="18" charset="0"/>
                <a:cs typeface="Times New Roman" pitchFamily="18" charset="0"/>
              </a:rPr>
              <a:t>The differentiated services (“diff-</a:t>
            </a:r>
            <a:r>
              <a:rPr lang="en-IN" sz="1800" dirty="0" err="1">
                <a:latin typeface="Times New Roman" pitchFamily="18" charset="0"/>
                <a:cs typeface="Times New Roman" pitchFamily="18" charset="0"/>
              </a:rPr>
              <a:t>serv</a:t>
            </a:r>
            <a:r>
              <a:rPr lang="en-IN" sz="1800" dirty="0">
                <a:latin typeface="Times New Roman" pitchFamily="18" charset="0"/>
                <a:cs typeface="Times New Roman" pitchFamily="18" charset="0"/>
              </a:rPr>
              <a:t>”) architecture was developed to provide prioritized service mechanisms without requiring connection-level information to be maintained at routers. </a:t>
            </a:r>
          </a:p>
          <a:p>
            <a:pPr lvl="1"/>
            <a:r>
              <a:rPr lang="en-IN" sz="1800" dirty="0">
                <a:latin typeface="Times New Roman" pitchFamily="18" charset="0"/>
                <a:cs typeface="Times New Roman" pitchFamily="18" charset="0"/>
              </a:rPr>
              <a:t>Specifically, this approach gives priority to services by marking IP packets with </a:t>
            </a:r>
            <a:r>
              <a:rPr lang="en-IN" sz="1800" dirty="0" err="1">
                <a:latin typeface="Times New Roman" pitchFamily="18" charset="0"/>
                <a:cs typeface="Times New Roman" pitchFamily="18" charset="0"/>
              </a:rPr>
              <a:t>diffserv</a:t>
            </a:r>
            <a:r>
              <a:rPr lang="en-IN" sz="1800" dirty="0">
                <a:latin typeface="Times New Roman" pitchFamily="18" charset="0"/>
                <a:cs typeface="Times New Roman" pitchFamily="18" charset="0"/>
              </a:rPr>
              <a:t> code points located in the IP header.</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5781324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IN" sz="4800" dirty="0"/>
              <a:t>PROTOCOL STACK ARCHITECTURE </a:t>
            </a:r>
            <a:br>
              <a:rPr lang="en-IN" sz="4800" dirty="0"/>
            </a:br>
            <a:r>
              <a:rPr lang="en-IN" sz="4800" dirty="0"/>
              <a:t>OSI REFERENCE MODEL</a:t>
            </a:r>
          </a:p>
        </p:txBody>
      </p:sp>
    </p:spTree>
    <p:extLst>
      <p:ext uri="{BB962C8B-B14F-4D97-AF65-F5344CB8AC3E}">
        <p14:creationId xmlns:p14="http://schemas.microsoft.com/office/powerpoint/2010/main" xmlns="" val="399603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806618" y="548723"/>
          <a:ext cx="3468255" cy="5650560"/>
        </p:xfrm>
        <a:graphic>
          <a:graphicData uri="http://schemas.openxmlformats.org/drawingml/2006/table">
            <a:tbl>
              <a:tblPr firstRow="1" bandRow="1">
                <a:tableStyleId>{D7AC3CCA-C797-4891-BE02-D94E43425B78}</a:tableStyleId>
              </a:tblPr>
              <a:tblGrid>
                <a:gridCol w="3468255">
                  <a:extLst>
                    <a:ext uri="{9D8B030D-6E8A-4147-A177-3AD203B41FA5}">
                      <a16:colId xmlns:a16="http://schemas.microsoft.com/office/drawing/2014/main" xmlns="" val="3693440538"/>
                    </a:ext>
                  </a:extLst>
                </a:gridCol>
              </a:tblGrid>
              <a:tr h="677237">
                <a:tc>
                  <a:txBody>
                    <a:bodyPr/>
                    <a:lstStyle/>
                    <a:p>
                      <a:pPr algn="ctr"/>
                      <a:r>
                        <a:rPr lang="en-IN" dirty="0"/>
                        <a:t>OSI REFERENCE</a:t>
                      </a:r>
                      <a:r>
                        <a:rPr lang="en-IN" baseline="0" dirty="0"/>
                        <a:t> MODEL</a:t>
                      </a:r>
                      <a:endParaRPr lang="en-IN" dirty="0"/>
                    </a:p>
                  </a:txBody>
                  <a:tcPr marT="216000" marB="216000"/>
                </a:tc>
                <a:extLst>
                  <a:ext uri="{0D108BD9-81ED-4DB2-BD59-A6C34878D82A}">
                    <a16:rowId xmlns:a16="http://schemas.microsoft.com/office/drawing/2014/main" xmlns="" val="475828583"/>
                  </a:ext>
                </a:extLst>
              </a:tr>
              <a:tr h="677237">
                <a:tc>
                  <a:txBody>
                    <a:bodyPr/>
                    <a:lstStyle/>
                    <a:p>
                      <a:pPr algn="ctr"/>
                      <a:r>
                        <a:rPr lang="en-IN" dirty="0"/>
                        <a:t>APPLICATION</a:t>
                      </a:r>
                    </a:p>
                  </a:txBody>
                  <a:tcPr marT="216000" marB="216000"/>
                </a:tc>
                <a:extLst>
                  <a:ext uri="{0D108BD9-81ED-4DB2-BD59-A6C34878D82A}">
                    <a16:rowId xmlns:a16="http://schemas.microsoft.com/office/drawing/2014/main" xmlns="" val="688687623"/>
                  </a:ext>
                </a:extLst>
              </a:tr>
              <a:tr h="677237">
                <a:tc>
                  <a:txBody>
                    <a:bodyPr/>
                    <a:lstStyle/>
                    <a:p>
                      <a:pPr algn="ctr"/>
                      <a:r>
                        <a:rPr lang="en-IN" dirty="0"/>
                        <a:t>PRESENTATION</a:t>
                      </a:r>
                    </a:p>
                  </a:txBody>
                  <a:tcPr marT="216000" marB="216000"/>
                </a:tc>
                <a:extLst>
                  <a:ext uri="{0D108BD9-81ED-4DB2-BD59-A6C34878D82A}">
                    <a16:rowId xmlns:a16="http://schemas.microsoft.com/office/drawing/2014/main" xmlns="" val="3395860642"/>
                  </a:ext>
                </a:extLst>
              </a:tr>
              <a:tr h="677237">
                <a:tc>
                  <a:txBody>
                    <a:bodyPr/>
                    <a:lstStyle/>
                    <a:p>
                      <a:pPr algn="ctr"/>
                      <a:r>
                        <a:rPr lang="en-IN" dirty="0"/>
                        <a:t>SESSION</a:t>
                      </a:r>
                    </a:p>
                  </a:txBody>
                  <a:tcPr marT="216000" marB="216000"/>
                </a:tc>
                <a:extLst>
                  <a:ext uri="{0D108BD9-81ED-4DB2-BD59-A6C34878D82A}">
                    <a16:rowId xmlns:a16="http://schemas.microsoft.com/office/drawing/2014/main" xmlns="" val="2590327038"/>
                  </a:ext>
                </a:extLst>
              </a:tr>
              <a:tr h="677237">
                <a:tc>
                  <a:txBody>
                    <a:bodyPr/>
                    <a:lstStyle/>
                    <a:p>
                      <a:pPr algn="ctr"/>
                      <a:r>
                        <a:rPr lang="en-IN" dirty="0"/>
                        <a:t>TRANSPORT</a:t>
                      </a:r>
                    </a:p>
                  </a:txBody>
                  <a:tcPr marT="216000" marB="216000"/>
                </a:tc>
                <a:extLst>
                  <a:ext uri="{0D108BD9-81ED-4DB2-BD59-A6C34878D82A}">
                    <a16:rowId xmlns:a16="http://schemas.microsoft.com/office/drawing/2014/main" xmlns="" val="248505469"/>
                  </a:ext>
                </a:extLst>
              </a:tr>
              <a:tr h="677237">
                <a:tc>
                  <a:txBody>
                    <a:bodyPr/>
                    <a:lstStyle/>
                    <a:p>
                      <a:pPr algn="ctr"/>
                      <a:r>
                        <a:rPr lang="en-IN" dirty="0"/>
                        <a:t>NETWORK</a:t>
                      </a:r>
                    </a:p>
                  </a:txBody>
                  <a:tcPr marT="216000" marB="216000"/>
                </a:tc>
                <a:extLst>
                  <a:ext uri="{0D108BD9-81ED-4DB2-BD59-A6C34878D82A}">
                    <a16:rowId xmlns:a16="http://schemas.microsoft.com/office/drawing/2014/main" xmlns="" val="1755772797"/>
                  </a:ext>
                </a:extLst>
              </a:tr>
              <a:tr h="677237">
                <a:tc>
                  <a:txBody>
                    <a:bodyPr/>
                    <a:lstStyle/>
                    <a:p>
                      <a:pPr algn="ctr"/>
                      <a:r>
                        <a:rPr lang="en-IN" dirty="0"/>
                        <a:t>DATA LINK</a:t>
                      </a:r>
                    </a:p>
                  </a:txBody>
                  <a:tcPr marT="216000" marB="216000"/>
                </a:tc>
                <a:extLst>
                  <a:ext uri="{0D108BD9-81ED-4DB2-BD59-A6C34878D82A}">
                    <a16:rowId xmlns:a16="http://schemas.microsoft.com/office/drawing/2014/main" xmlns="" val="2560188623"/>
                  </a:ext>
                </a:extLst>
              </a:tr>
              <a:tr h="677237">
                <a:tc>
                  <a:txBody>
                    <a:bodyPr/>
                    <a:lstStyle/>
                    <a:p>
                      <a:pPr algn="ctr"/>
                      <a:r>
                        <a:rPr lang="en-IN" dirty="0"/>
                        <a:t>PHYSICAL LAYER</a:t>
                      </a:r>
                    </a:p>
                  </a:txBody>
                  <a:tcPr marT="216000" marB="216000"/>
                </a:tc>
                <a:extLst>
                  <a:ext uri="{0D108BD9-81ED-4DB2-BD59-A6C34878D82A}">
                    <a16:rowId xmlns:a16="http://schemas.microsoft.com/office/drawing/2014/main" xmlns="" val="3620607990"/>
                  </a:ext>
                </a:extLst>
              </a:tr>
            </a:tbl>
          </a:graphicData>
        </a:graphic>
      </p:graphicFrame>
    </p:spTree>
    <p:extLst>
      <p:ext uri="{BB962C8B-B14F-4D97-AF65-F5344CB8AC3E}">
        <p14:creationId xmlns:p14="http://schemas.microsoft.com/office/powerpoint/2010/main" xmlns="" val="17230623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621392" y="602681"/>
          <a:ext cx="3802326" cy="5652886"/>
        </p:xfrm>
        <a:graphic>
          <a:graphicData uri="http://schemas.openxmlformats.org/drawingml/2006/table">
            <a:tbl>
              <a:tblPr firstRow="1" bandRow="1">
                <a:tableStyleId>{0505E3EF-67EA-436B-97B2-0124C06EBD24}</a:tableStyleId>
              </a:tblPr>
              <a:tblGrid>
                <a:gridCol w="3802326">
                  <a:extLst>
                    <a:ext uri="{9D8B030D-6E8A-4147-A177-3AD203B41FA5}">
                      <a16:colId xmlns:a16="http://schemas.microsoft.com/office/drawing/2014/main" xmlns="" val="1501448453"/>
                    </a:ext>
                  </a:extLst>
                </a:gridCol>
              </a:tblGrid>
              <a:tr h="705647">
                <a:tc>
                  <a:txBody>
                    <a:bodyPr/>
                    <a:lstStyle/>
                    <a:p>
                      <a:pPr algn="ctr"/>
                      <a:r>
                        <a:rPr lang="en-IN" b="1" dirty="0">
                          <a:effectLst>
                            <a:outerShdw blurRad="38100" dist="38100" dir="2700000" algn="tl">
                              <a:srgbClr val="000000">
                                <a:alpha val="43137"/>
                              </a:srgbClr>
                            </a:outerShdw>
                          </a:effectLst>
                        </a:rPr>
                        <a:t>PROTOCOL DATA UNIT</a:t>
                      </a:r>
                    </a:p>
                  </a:txBody>
                  <a:tcPr marT="216000" marB="21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37912155"/>
                  </a:ext>
                </a:extLst>
              </a:tr>
              <a:tr h="2110154">
                <a:tc>
                  <a:txBody>
                    <a:bodyPr/>
                    <a:lstStyle/>
                    <a:p>
                      <a:pPr algn="ctr"/>
                      <a:r>
                        <a:rPr lang="en-IN" b="1" dirty="0">
                          <a:effectLst>
                            <a:outerShdw blurRad="38100" dist="38100" dir="2700000" algn="tl">
                              <a:srgbClr val="000000">
                                <a:alpha val="43137"/>
                              </a:srgbClr>
                            </a:outerShdw>
                          </a:effectLst>
                        </a:rPr>
                        <a:t>DATA</a:t>
                      </a:r>
                    </a:p>
                  </a:txBody>
                  <a:tcPr marT="828000" marB="21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970778470"/>
                  </a:ext>
                </a:extLst>
              </a:tr>
              <a:tr h="702711">
                <a:tc>
                  <a:txBody>
                    <a:bodyPr/>
                    <a:lstStyle/>
                    <a:p>
                      <a:pPr algn="ctr"/>
                      <a:r>
                        <a:rPr lang="en-IN" b="1" dirty="0">
                          <a:effectLst>
                            <a:outerShdw blurRad="38100" dist="38100" dir="2700000" algn="tl">
                              <a:srgbClr val="000000">
                                <a:alpha val="43137"/>
                              </a:srgbClr>
                            </a:outerShdw>
                          </a:effectLst>
                        </a:rPr>
                        <a:t>SEGMENT</a:t>
                      </a:r>
                    </a:p>
                  </a:txBody>
                  <a:tcPr marT="216000" marB="21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2202223"/>
                  </a:ext>
                </a:extLst>
              </a:tr>
              <a:tr h="689316">
                <a:tc>
                  <a:txBody>
                    <a:bodyPr/>
                    <a:lstStyle/>
                    <a:p>
                      <a:pPr algn="ctr"/>
                      <a:r>
                        <a:rPr lang="en-IN" b="1" dirty="0">
                          <a:effectLst>
                            <a:outerShdw blurRad="38100" dist="38100" dir="2700000" algn="tl">
                              <a:srgbClr val="000000">
                                <a:alpha val="43137"/>
                              </a:srgbClr>
                            </a:outerShdw>
                          </a:effectLst>
                        </a:rPr>
                        <a:t>PACKET</a:t>
                      </a:r>
                    </a:p>
                  </a:txBody>
                  <a:tcPr marT="216000" marB="21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104087119"/>
                  </a:ext>
                </a:extLst>
              </a:tr>
              <a:tr h="703385">
                <a:tc>
                  <a:txBody>
                    <a:bodyPr/>
                    <a:lstStyle/>
                    <a:p>
                      <a:pPr algn="ctr"/>
                      <a:r>
                        <a:rPr lang="en-IN" sz="1800" b="1" dirty="0">
                          <a:effectLst>
                            <a:outerShdw blurRad="38100" dist="38100" dir="2700000" algn="tl">
                              <a:srgbClr val="000000">
                                <a:alpha val="43137"/>
                              </a:srgbClr>
                            </a:outerShdw>
                          </a:effectLst>
                        </a:rPr>
                        <a:t>FRAME</a:t>
                      </a:r>
                    </a:p>
                  </a:txBody>
                  <a:tcPr marT="216000" marB="21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50635566"/>
                  </a:ext>
                </a:extLst>
              </a:tr>
              <a:tr h="717452">
                <a:tc>
                  <a:txBody>
                    <a:bodyPr/>
                    <a:lstStyle/>
                    <a:p>
                      <a:pPr algn="ctr"/>
                      <a:r>
                        <a:rPr lang="en-IN" b="1" dirty="0">
                          <a:effectLst>
                            <a:outerShdw blurRad="38100" dist="38100" dir="2700000" algn="tl">
                              <a:srgbClr val="000000">
                                <a:alpha val="43137"/>
                              </a:srgbClr>
                            </a:outerShdw>
                          </a:effectLst>
                        </a:rPr>
                        <a:t>SIGNALS / BITS</a:t>
                      </a:r>
                    </a:p>
                  </a:txBody>
                  <a:tcPr marT="216000" marB="21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00471666"/>
                  </a:ext>
                </a:extLst>
              </a:tr>
            </a:tbl>
          </a:graphicData>
        </a:graphic>
      </p:graphicFrame>
      <p:graphicFrame>
        <p:nvGraphicFramePr>
          <p:cNvPr id="5" name="Table 4"/>
          <p:cNvGraphicFramePr>
            <a:graphicFrameLocks noGrp="1"/>
          </p:cNvGraphicFramePr>
          <p:nvPr/>
        </p:nvGraphicFramePr>
        <p:xfrm>
          <a:off x="621393" y="600387"/>
          <a:ext cx="3468255" cy="5657474"/>
        </p:xfrm>
        <a:graphic>
          <a:graphicData uri="http://schemas.openxmlformats.org/drawingml/2006/table">
            <a:tbl>
              <a:tblPr firstRow="1" bandRow="1">
                <a:tableStyleId>{D7AC3CCA-C797-4891-BE02-D94E43425B78}</a:tableStyleId>
              </a:tblPr>
              <a:tblGrid>
                <a:gridCol w="3468255">
                  <a:extLst>
                    <a:ext uri="{9D8B030D-6E8A-4147-A177-3AD203B41FA5}">
                      <a16:colId xmlns:a16="http://schemas.microsoft.com/office/drawing/2014/main" xmlns="" val="3693440538"/>
                    </a:ext>
                  </a:extLst>
                </a:gridCol>
              </a:tblGrid>
              <a:tr h="721504">
                <a:tc>
                  <a:txBody>
                    <a:bodyPr/>
                    <a:lstStyle/>
                    <a:p>
                      <a:pPr algn="ctr"/>
                      <a:r>
                        <a:rPr lang="en-IN" dirty="0"/>
                        <a:t>TCP/IP</a:t>
                      </a:r>
                    </a:p>
                  </a:txBody>
                  <a:tcPr marT="216000" marB="216000"/>
                </a:tc>
                <a:extLst>
                  <a:ext uri="{0D108BD9-81ED-4DB2-BD59-A6C34878D82A}">
                    <a16:rowId xmlns:a16="http://schemas.microsoft.com/office/drawing/2014/main" xmlns="" val="475828583"/>
                  </a:ext>
                </a:extLst>
              </a:tr>
              <a:tr h="2119463">
                <a:tc>
                  <a:txBody>
                    <a:bodyPr/>
                    <a:lstStyle/>
                    <a:p>
                      <a:pPr algn="ctr"/>
                      <a:r>
                        <a:rPr lang="en-IN" b="1" dirty="0"/>
                        <a:t>APPLICATION</a:t>
                      </a:r>
                    </a:p>
                  </a:txBody>
                  <a:tcPr marT="900000" marB="216000"/>
                </a:tc>
                <a:extLst>
                  <a:ext uri="{0D108BD9-81ED-4DB2-BD59-A6C34878D82A}">
                    <a16:rowId xmlns:a16="http://schemas.microsoft.com/office/drawing/2014/main" xmlns="" val="688687623"/>
                  </a:ext>
                </a:extLst>
              </a:tr>
              <a:tr h="716458">
                <a:tc>
                  <a:txBody>
                    <a:bodyPr/>
                    <a:lstStyle/>
                    <a:p>
                      <a:pPr algn="ctr"/>
                      <a:r>
                        <a:rPr lang="en-IN" b="1" dirty="0"/>
                        <a:t>TRANSPORT</a:t>
                      </a:r>
                    </a:p>
                  </a:txBody>
                  <a:tcPr marT="216000" marB="216000"/>
                </a:tc>
                <a:extLst>
                  <a:ext uri="{0D108BD9-81ED-4DB2-BD59-A6C34878D82A}">
                    <a16:rowId xmlns:a16="http://schemas.microsoft.com/office/drawing/2014/main" xmlns="" val="248505469"/>
                  </a:ext>
                </a:extLst>
              </a:tr>
              <a:tr h="716458">
                <a:tc>
                  <a:txBody>
                    <a:bodyPr/>
                    <a:lstStyle/>
                    <a:p>
                      <a:pPr algn="ctr"/>
                      <a:r>
                        <a:rPr lang="en-IN" b="1" dirty="0"/>
                        <a:t>NETWORK/INTERNET</a:t>
                      </a:r>
                    </a:p>
                  </a:txBody>
                  <a:tcPr marT="216000" marB="216000"/>
                </a:tc>
                <a:extLst>
                  <a:ext uri="{0D108BD9-81ED-4DB2-BD59-A6C34878D82A}">
                    <a16:rowId xmlns:a16="http://schemas.microsoft.com/office/drawing/2014/main" xmlns="" val="1755772797"/>
                  </a:ext>
                </a:extLst>
              </a:tr>
              <a:tr h="1383591">
                <a:tc>
                  <a:txBody>
                    <a:bodyPr/>
                    <a:lstStyle/>
                    <a:p>
                      <a:pPr algn="ctr"/>
                      <a:r>
                        <a:rPr lang="en-IN" b="1" dirty="0"/>
                        <a:t>NETWORK ACCESS LAYER</a:t>
                      </a:r>
                    </a:p>
                  </a:txBody>
                  <a:tcPr marT="576000" marB="216000"/>
                </a:tc>
                <a:extLst>
                  <a:ext uri="{0D108BD9-81ED-4DB2-BD59-A6C34878D82A}">
                    <a16:rowId xmlns:a16="http://schemas.microsoft.com/office/drawing/2014/main" xmlns="" val="2560188623"/>
                  </a:ext>
                </a:extLst>
              </a:tr>
            </a:tbl>
          </a:graphicData>
        </a:graphic>
      </p:graphicFrame>
      <p:graphicFrame>
        <p:nvGraphicFramePr>
          <p:cNvPr id="4" name="Table 3"/>
          <p:cNvGraphicFramePr>
            <a:graphicFrameLocks noGrp="1"/>
          </p:cNvGraphicFramePr>
          <p:nvPr/>
        </p:nvGraphicFramePr>
        <p:xfrm>
          <a:off x="621394" y="588581"/>
          <a:ext cx="3468255" cy="5650560"/>
        </p:xfrm>
        <a:graphic>
          <a:graphicData uri="http://schemas.openxmlformats.org/drawingml/2006/table">
            <a:tbl>
              <a:tblPr firstRow="1" bandRow="1">
                <a:tableStyleId>{D7AC3CCA-C797-4891-BE02-D94E43425B78}</a:tableStyleId>
              </a:tblPr>
              <a:tblGrid>
                <a:gridCol w="3468255">
                  <a:extLst>
                    <a:ext uri="{9D8B030D-6E8A-4147-A177-3AD203B41FA5}">
                      <a16:colId xmlns:a16="http://schemas.microsoft.com/office/drawing/2014/main" xmlns="" val="3693440538"/>
                    </a:ext>
                  </a:extLst>
                </a:gridCol>
              </a:tblGrid>
              <a:tr h="677237">
                <a:tc>
                  <a:txBody>
                    <a:bodyPr/>
                    <a:lstStyle/>
                    <a:p>
                      <a:pPr algn="ctr"/>
                      <a:r>
                        <a:rPr lang="en-IN" dirty="0"/>
                        <a:t>OSI REFERENCE</a:t>
                      </a:r>
                      <a:r>
                        <a:rPr lang="en-IN" baseline="0" dirty="0"/>
                        <a:t> MODEL</a:t>
                      </a:r>
                      <a:endParaRPr lang="en-IN" dirty="0"/>
                    </a:p>
                  </a:txBody>
                  <a:tcPr marT="216000" marB="216000"/>
                </a:tc>
                <a:extLst>
                  <a:ext uri="{0D108BD9-81ED-4DB2-BD59-A6C34878D82A}">
                    <a16:rowId xmlns:a16="http://schemas.microsoft.com/office/drawing/2014/main" xmlns="" val="475828583"/>
                  </a:ext>
                </a:extLst>
              </a:tr>
              <a:tr h="677237">
                <a:tc>
                  <a:txBody>
                    <a:bodyPr/>
                    <a:lstStyle/>
                    <a:p>
                      <a:pPr algn="ctr"/>
                      <a:r>
                        <a:rPr lang="en-IN" b="1" dirty="0"/>
                        <a:t>APPLICATION</a:t>
                      </a:r>
                    </a:p>
                  </a:txBody>
                  <a:tcPr marT="216000" marB="216000"/>
                </a:tc>
                <a:extLst>
                  <a:ext uri="{0D108BD9-81ED-4DB2-BD59-A6C34878D82A}">
                    <a16:rowId xmlns:a16="http://schemas.microsoft.com/office/drawing/2014/main" xmlns="" val="688687623"/>
                  </a:ext>
                </a:extLst>
              </a:tr>
              <a:tr h="677237">
                <a:tc>
                  <a:txBody>
                    <a:bodyPr/>
                    <a:lstStyle/>
                    <a:p>
                      <a:pPr algn="ctr"/>
                      <a:r>
                        <a:rPr lang="en-IN" b="1" dirty="0"/>
                        <a:t>PRESENTATION</a:t>
                      </a:r>
                    </a:p>
                  </a:txBody>
                  <a:tcPr marT="216000" marB="216000"/>
                </a:tc>
                <a:extLst>
                  <a:ext uri="{0D108BD9-81ED-4DB2-BD59-A6C34878D82A}">
                    <a16:rowId xmlns:a16="http://schemas.microsoft.com/office/drawing/2014/main" xmlns="" val="3395860642"/>
                  </a:ext>
                </a:extLst>
              </a:tr>
              <a:tr h="677237">
                <a:tc>
                  <a:txBody>
                    <a:bodyPr/>
                    <a:lstStyle/>
                    <a:p>
                      <a:pPr algn="ctr"/>
                      <a:r>
                        <a:rPr lang="en-IN" b="1" dirty="0"/>
                        <a:t>SESSION</a:t>
                      </a:r>
                    </a:p>
                  </a:txBody>
                  <a:tcPr marT="216000" marB="216000"/>
                </a:tc>
                <a:extLst>
                  <a:ext uri="{0D108BD9-81ED-4DB2-BD59-A6C34878D82A}">
                    <a16:rowId xmlns:a16="http://schemas.microsoft.com/office/drawing/2014/main" xmlns="" val="2590327038"/>
                  </a:ext>
                </a:extLst>
              </a:tr>
              <a:tr h="677237">
                <a:tc>
                  <a:txBody>
                    <a:bodyPr/>
                    <a:lstStyle/>
                    <a:p>
                      <a:pPr algn="ctr"/>
                      <a:r>
                        <a:rPr lang="en-IN" b="1" dirty="0"/>
                        <a:t>TRANSPORT</a:t>
                      </a:r>
                    </a:p>
                  </a:txBody>
                  <a:tcPr marT="216000" marB="216000"/>
                </a:tc>
                <a:extLst>
                  <a:ext uri="{0D108BD9-81ED-4DB2-BD59-A6C34878D82A}">
                    <a16:rowId xmlns:a16="http://schemas.microsoft.com/office/drawing/2014/main" xmlns="" val="248505469"/>
                  </a:ext>
                </a:extLst>
              </a:tr>
              <a:tr h="677237">
                <a:tc>
                  <a:txBody>
                    <a:bodyPr/>
                    <a:lstStyle/>
                    <a:p>
                      <a:pPr algn="ctr"/>
                      <a:r>
                        <a:rPr lang="en-IN" b="1" dirty="0"/>
                        <a:t>NETWORK</a:t>
                      </a:r>
                    </a:p>
                  </a:txBody>
                  <a:tcPr marT="216000" marB="216000"/>
                </a:tc>
                <a:extLst>
                  <a:ext uri="{0D108BD9-81ED-4DB2-BD59-A6C34878D82A}">
                    <a16:rowId xmlns:a16="http://schemas.microsoft.com/office/drawing/2014/main" xmlns="" val="1755772797"/>
                  </a:ext>
                </a:extLst>
              </a:tr>
              <a:tr h="677237">
                <a:tc>
                  <a:txBody>
                    <a:bodyPr/>
                    <a:lstStyle/>
                    <a:p>
                      <a:pPr algn="ctr"/>
                      <a:r>
                        <a:rPr lang="en-IN" b="1" dirty="0"/>
                        <a:t>DATA LINK</a:t>
                      </a:r>
                    </a:p>
                  </a:txBody>
                  <a:tcPr marT="216000" marB="216000"/>
                </a:tc>
                <a:extLst>
                  <a:ext uri="{0D108BD9-81ED-4DB2-BD59-A6C34878D82A}">
                    <a16:rowId xmlns:a16="http://schemas.microsoft.com/office/drawing/2014/main" xmlns="" val="2560188623"/>
                  </a:ext>
                </a:extLst>
              </a:tr>
              <a:tr h="677237">
                <a:tc>
                  <a:txBody>
                    <a:bodyPr/>
                    <a:lstStyle/>
                    <a:p>
                      <a:pPr algn="ctr"/>
                      <a:r>
                        <a:rPr lang="en-IN" b="1" dirty="0"/>
                        <a:t>PHYSICAL LAYER</a:t>
                      </a:r>
                    </a:p>
                  </a:txBody>
                  <a:tcPr marT="216000" marB="216000"/>
                </a:tc>
                <a:extLst>
                  <a:ext uri="{0D108BD9-81ED-4DB2-BD59-A6C34878D82A}">
                    <a16:rowId xmlns:a16="http://schemas.microsoft.com/office/drawing/2014/main" xmlns="" val="3620607990"/>
                  </a:ext>
                </a:extLst>
              </a:tr>
            </a:tbl>
          </a:graphicData>
        </a:graphic>
      </p:graphicFrame>
    </p:spTree>
    <p:extLst>
      <p:ext uri="{BB962C8B-B14F-4D97-AF65-F5344CB8AC3E}">
        <p14:creationId xmlns:p14="http://schemas.microsoft.com/office/powerpoint/2010/main" xmlns="" val="179533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00104 0.00208 L 0.28685 0.00046 " pathEditMode="relative" rAng="0" ptsTypes="AA">
                                      <p:cBhvr>
                                        <p:cTn id="6" dur="2000" fill="hold"/>
                                        <p:tgtEl>
                                          <p:spTgt spid="5"/>
                                        </p:tgtEl>
                                        <p:attrNameLst>
                                          <p:attrName>ppt_x</p:attrName>
                                          <p:attrName>ppt_y</p:attrName>
                                        </p:attrNameLst>
                                      </p:cBhvr>
                                      <p:rCtr x="14388" y="-93"/>
                                    </p:animMotion>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1.04167E-6 0 L 0.15469 0.04005 C 0.18685 0.04907 0.23516 0.05394 0.28594 0.05394 C 0.34375 0.05394 0.38998 0.04907 0.42214 0.04005 L 0.57721 0 " pathEditMode="relative" rAng="0" ptsTypes="AAAAA">
                                      <p:cBhvr>
                                        <p:cTn id="10" dur="2000" fill="hold"/>
                                        <p:tgtEl>
                                          <p:spTgt spid="8"/>
                                        </p:tgtEl>
                                        <p:attrNameLst>
                                          <p:attrName>ppt_x</p:attrName>
                                          <p:attrName>ppt_y</p:attrName>
                                        </p:attrNameLst>
                                      </p:cBhvr>
                                      <p:rCtr x="28854"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21394" y="588581"/>
          <a:ext cx="3468255" cy="5650560"/>
        </p:xfrm>
        <a:graphic>
          <a:graphicData uri="http://schemas.openxmlformats.org/drawingml/2006/table">
            <a:tbl>
              <a:tblPr firstRow="1" bandRow="1">
                <a:tableStyleId>{D7AC3CCA-C797-4891-BE02-D94E43425B78}</a:tableStyleId>
              </a:tblPr>
              <a:tblGrid>
                <a:gridCol w="3468255">
                  <a:extLst>
                    <a:ext uri="{9D8B030D-6E8A-4147-A177-3AD203B41FA5}">
                      <a16:colId xmlns:a16="http://schemas.microsoft.com/office/drawing/2014/main" xmlns="" val="3693440538"/>
                    </a:ext>
                  </a:extLst>
                </a:gridCol>
              </a:tblGrid>
              <a:tr h="677237">
                <a:tc>
                  <a:txBody>
                    <a:bodyPr/>
                    <a:lstStyle/>
                    <a:p>
                      <a:pPr algn="ctr"/>
                      <a:r>
                        <a:rPr lang="en-IN" dirty="0"/>
                        <a:t>OSI REFERENCE</a:t>
                      </a:r>
                      <a:r>
                        <a:rPr lang="en-IN" baseline="0" dirty="0"/>
                        <a:t> MODEL</a:t>
                      </a:r>
                      <a:endParaRPr lang="en-IN" dirty="0"/>
                    </a:p>
                  </a:txBody>
                  <a:tcPr marT="216000" marB="216000"/>
                </a:tc>
                <a:extLst>
                  <a:ext uri="{0D108BD9-81ED-4DB2-BD59-A6C34878D82A}">
                    <a16:rowId xmlns:a16="http://schemas.microsoft.com/office/drawing/2014/main" xmlns="" val="475828583"/>
                  </a:ext>
                </a:extLst>
              </a:tr>
              <a:tr h="677237">
                <a:tc>
                  <a:txBody>
                    <a:bodyPr/>
                    <a:lstStyle/>
                    <a:p>
                      <a:pPr algn="ctr"/>
                      <a:r>
                        <a:rPr lang="en-IN" b="1" dirty="0">
                          <a:solidFill>
                            <a:schemeClr val="bg1"/>
                          </a:solidFill>
                        </a:rPr>
                        <a:t>APPLICATION</a:t>
                      </a:r>
                    </a:p>
                  </a:txBody>
                  <a:tcPr marT="216000" marB="216000">
                    <a:solidFill>
                      <a:schemeClr val="tx1"/>
                    </a:solidFill>
                  </a:tcPr>
                </a:tc>
                <a:extLst>
                  <a:ext uri="{0D108BD9-81ED-4DB2-BD59-A6C34878D82A}">
                    <a16:rowId xmlns:a16="http://schemas.microsoft.com/office/drawing/2014/main" xmlns="" val="688687623"/>
                  </a:ext>
                </a:extLst>
              </a:tr>
              <a:tr h="677237">
                <a:tc>
                  <a:txBody>
                    <a:bodyPr/>
                    <a:lstStyle/>
                    <a:p>
                      <a:pPr algn="ctr"/>
                      <a:r>
                        <a:rPr lang="en-IN" b="1" dirty="0"/>
                        <a:t>PRESENTATION</a:t>
                      </a:r>
                    </a:p>
                  </a:txBody>
                  <a:tcPr marT="216000" marB="216000"/>
                </a:tc>
                <a:extLst>
                  <a:ext uri="{0D108BD9-81ED-4DB2-BD59-A6C34878D82A}">
                    <a16:rowId xmlns:a16="http://schemas.microsoft.com/office/drawing/2014/main" xmlns="" val="3395860642"/>
                  </a:ext>
                </a:extLst>
              </a:tr>
              <a:tr h="677237">
                <a:tc>
                  <a:txBody>
                    <a:bodyPr/>
                    <a:lstStyle/>
                    <a:p>
                      <a:pPr algn="ctr"/>
                      <a:r>
                        <a:rPr lang="en-IN" b="1" dirty="0"/>
                        <a:t>SESSION</a:t>
                      </a:r>
                    </a:p>
                  </a:txBody>
                  <a:tcPr marT="216000" marB="216000"/>
                </a:tc>
                <a:extLst>
                  <a:ext uri="{0D108BD9-81ED-4DB2-BD59-A6C34878D82A}">
                    <a16:rowId xmlns:a16="http://schemas.microsoft.com/office/drawing/2014/main" xmlns="" val="2590327038"/>
                  </a:ext>
                </a:extLst>
              </a:tr>
              <a:tr h="677237">
                <a:tc>
                  <a:txBody>
                    <a:bodyPr/>
                    <a:lstStyle/>
                    <a:p>
                      <a:pPr algn="ctr"/>
                      <a:r>
                        <a:rPr lang="en-IN" b="1" dirty="0"/>
                        <a:t>TRANSPORT</a:t>
                      </a:r>
                    </a:p>
                  </a:txBody>
                  <a:tcPr marT="216000" marB="216000"/>
                </a:tc>
                <a:extLst>
                  <a:ext uri="{0D108BD9-81ED-4DB2-BD59-A6C34878D82A}">
                    <a16:rowId xmlns:a16="http://schemas.microsoft.com/office/drawing/2014/main" xmlns="" val="248505469"/>
                  </a:ext>
                </a:extLst>
              </a:tr>
              <a:tr h="677237">
                <a:tc>
                  <a:txBody>
                    <a:bodyPr/>
                    <a:lstStyle/>
                    <a:p>
                      <a:pPr algn="ctr"/>
                      <a:r>
                        <a:rPr lang="en-IN" b="1" dirty="0"/>
                        <a:t>NETWORK</a:t>
                      </a:r>
                    </a:p>
                  </a:txBody>
                  <a:tcPr marT="216000" marB="216000"/>
                </a:tc>
                <a:extLst>
                  <a:ext uri="{0D108BD9-81ED-4DB2-BD59-A6C34878D82A}">
                    <a16:rowId xmlns:a16="http://schemas.microsoft.com/office/drawing/2014/main" xmlns="" val="1755772797"/>
                  </a:ext>
                </a:extLst>
              </a:tr>
              <a:tr h="677237">
                <a:tc>
                  <a:txBody>
                    <a:bodyPr/>
                    <a:lstStyle/>
                    <a:p>
                      <a:pPr algn="ctr"/>
                      <a:r>
                        <a:rPr lang="en-IN" b="1" dirty="0"/>
                        <a:t>DATA LINK</a:t>
                      </a:r>
                    </a:p>
                  </a:txBody>
                  <a:tcPr marT="216000" marB="216000"/>
                </a:tc>
                <a:extLst>
                  <a:ext uri="{0D108BD9-81ED-4DB2-BD59-A6C34878D82A}">
                    <a16:rowId xmlns:a16="http://schemas.microsoft.com/office/drawing/2014/main" xmlns="" val="2560188623"/>
                  </a:ext>
                </a:extLst>
              </a:tr>
              <a:tr h="677237">
                <a:tc>
                  <a:txBody>
                    <a:bodyPr/>
                    <a:lstStyle/>
                    <a:p>
                      <a:pPr algn="ctr"/>
                      <a:r>
                        <a:rPr lang="en-IN" b="1" dirty="0"/>
                        <a:t>PHYSICAL LAYER</a:t>
                      </a:r>
                    </a:p>
                  </a:txBody>
                  <a:tcPr marT="216000" marB="216000"/>
                </a:tc>
                <a:extLst>
                  <a:ext uri="{0D108BD9-81ED-4DB2-BD59-A6C34878D82A}">
                    <a16:rowId xmlns:a16="http://schemas.microsoft.com/office/drawing/2014/main" xmlns="" val="3620607990"/>
                  </a:ext>
                </a:extLst>
              </a:tr>
            </a:tbl>
          </a:graphicData>
        </a:graphic>
      </p:graphicFrame>
      <p:graphicFrame>
        <p:nvGraphicFramePr>
          <p:cNvPr id="6" name="Table 5"/>
          <p:cNvGraphicFramePr>
            <a:graphicFrameLocks noGrp="1"/>
          </p:cNvGraphicFramePr>
          <p:nvPr/>
        </p:nvGraphicFramePr>
        <p:xfrm>
          <a:off x="4089649" y="588581"/>
          <a:ext cx="7465042" cy="6284160"/>
        </p:xfrm>
        <a:graphic>
          <a:graphicData uri="http://schemas.openxmlformats.org/drawingml/2006/table">
            <a:tbl>
              <a:tblPr firstRow="1" bandRow="1">
                <a:tableStyleId>{D7AC3CCA-C797-4891-BE02-D94E43425B78}</a:tableStyleId>
              </a:tblPr>
              <a:tblGrid>
                <a:gridCol w="7465042">
                  <a:extLst>
                    <a:ext uri="{9D8B030D-6E8A-4147-A177-3AD203B41FA5}">
                      <a16:colId xmlns:a16="http://schemas.microsoft.com/office/drawing/2014/main" xmlns="" val="3693440538"/>
                    </a:ext>
                  </a:extLst>
                </a:gridCol>
              </a:tblGrid>
              <a:tr h="5650560">
                <a:tc>
                  <a:txBody>
                    <a:bodyPr/>
                    <a:lstStyle/>
                    <a:p>
                      <a:pPr marL="285750" indent="-285750" algn="l">
                        <a:buFont typeface="Arial" panose="020B0604020202020204" pitchFamily="34" charset="0"/>
                        <a:buChar char="•"/>
                      </a:pPr>
                      <a:r>
                        <a:rPr lang="en-IN" sz="2400" b="0" i="0" kern="1200" dirty="0">
                          <a:solidFill>
                            <a:schemeClr val="bg1"/>
                          </a:solidFill>
                          <a:effectLst/>
                          <a:latin typeface="+mn-lt"/>
                          <a:ea typeface="+mn-ea"/>
                          <a:cs typeface="+mn-cs"/>
                        </a:rPr>
                        <a:t>The Application Layer provides the interface between the software application on a system and the network. </a:t>
                      </a:r>
                    </a:p>
                    <a:p>
                      <a:pPr marL="285750" indent="-285750" algn="l">
                        <a:buFont typeface="Arial" panose="020B0604020202020204" pitchFamily="34" charset="0"/>
                        <a:buChar char="•"/>
                      </a:pPr>
                      <a:r>
                        <a:rPr lang="en-IN" sz="2400" b="0" i="0" kern="1200" dirty="0">
                          <a:solidFill>
                            <a:schemeClr val="bg1"/>
                          </a:solidFill>
                          <a:effectLst/>
                          <a:latin typeface="+mn-lt"/>
                          <a:ea typeface="+mn-ea"/>
                          <a:cs typeface="+mn-cs"/>
                        </a:rPr>
                        <a:t>Web Browser such as Internet Explorer or Firefox</a:t>
                      </a:r>
                      <a:r>
                        <a:rPr lang="en-IN" sz="2400" b="0" i="0" kern="1200" baseline="0" dirty="0">
                          <a:solidFill>
                            <a:schemeClr val="bg1"/>
                          </a:solidFill>
                          <a:effectLst/>
                          <a:latin typeface="+mn-lt"/>
                          <a:ea typeface="+mn-ea"/>
                          <a:cs typeface="+mn-cs"/>
                        </a:rPr>
                        <a:t> </a:t>
                      </a:r>
                      <a:r>
                        <a:rPr lang="en-IN" sz="2400" b="0" i="0" kern="1200" dirty="0">
                          <a:solidFill>
                            <a:schemeClr val="bg1"/>
                          </a:solidFill>
                          <a:effectLst/>
                          <a:latin typeface="+mn-lt"/>
                          <a:ea typeface="+mn-ea"/>
                          <a:cs typeface="+mn-cs"/>
                        </a:rPr>
                        <a:t>is the application. </a:t>
                      </a:r>
                    </a:p>
                    <a:p>
                      <a:pPr marL="285750" indent="-285750" algn="l">
                        <a:buFont typeface="Arial" panose="020B0604020202020204" pitchFamily="34" charset="0"/>
                        <a:buChar char="•"/>
                      </a:pPr>
                      <a:r>
                        <a:rPr lang="en-IN" sz="2400" b="0" i="0" kern="1200" dirty="0">
                          <a:solidFill>
                            <a:schemeClr val="bg1"/>
                          </a:solidFill>
                          <a:effectLst/>
                          <a:latin typeface="+mn-lt"/>
                          <a:ea typeface="+mn-ea"/>
                          <a:cs typeface="+mn-cs"/>
                        </a:rPr>
                        <a:t>When it needs to fetch a webpage, it uses the </a:t>
                      </a:r>
                      <a:r>
                        <a:rPr lang="en-IN" sz="2400" b="1" i="0" kern="1200" dirty="0">
                          <a:solidFill>
                            <a:schemeClr val="bg1"/>
                          </a:solidFill>
                          <a:effectLst/>
                          <a:latin typeface="+mn-lt"/>
                          <a:ea typeface="+mn-ea"/>
                          <a:cs typeface="+mn-cs"/>
                        </a:rPr>
                        <a:t>HTTP</a:t>
                      </a:r>
                      <a:r>
                        <a:rPr lang="en-IN" sz="2400" b="0" i="0" kern="1200" dirty="0">
                          <a:solidFill>
                            <a:schemeClr val="bg1"/>
                          </a:solidFill>
                          <a:effectLst/>
                          <a:latin typeface="+mn-lt"/>
                          <a:ea typeface="+mn-ea"/>
                          <a:cs typeface="+mn-cs"/>
                        </a:rPr>
                        <a:t> protocol to send the request and receive the page contents.  </a:t>
                      </a:r>
                    </a:p>
                    <a:p>
                      <a:pPr marL="285750" indent="-285750" algn="l">
                        <a:buFont typeface="Arial" panose="020B0604020202020204" pitchFamily="34" charset="0"/>
                        <a:buChar char="•"/>
                      </a:pPr>
                      <a:r>
                        <a:rPr lang="en-IN" sz="2400" b="0" i="0" kern="1200" dirty="0">
                          <a:solidFill>
                            <a:schemeClr val="bg1"/>
                          </a:solidFill>
                          <a:effectLst/>
                          <a:latin typeface="+mn-lt"/>
                          <a:ea typeface="+mn-ea"/>
                          <a:cs typeface="+mn-cs"/>
                        </a:rPr>
                        <a:t>This protocol resides at the application layer and can be used by an application such as IE or FF to get webpages from web servers across the network. </a:t>
                      </a:r>
                    </a:p>
                    <a:p>
                      <a:pPr marL="285750" indent="-285750" algn="l">
                        <a:buFont typeface="Arial" panose="020B0604020202020204" pitchFamily="34" charset="0"/>
                        <a:buChar char="•"/>
                      </a:pPr>
                      <a:r>
                        <a:rPr lang="en-IN" sz="2400" b="0" i="0" kern="1200" dirty="0">
                          <a:solidFill>
                            <a:schemeClr val="bg1"/>
                          </a:solidFill>
                          <a:effectLst/>
                          <a:latin typeface="+mn-lt"/>
                          <a:ea typeface="+mn-ea"/>
                          <a:cs typeface="+mn-cs"/>
                        </a:rPr>
                        <a:t>On the other side, the web server application such as Apache or IIS interacts with the HTTP protocol on the Application layer to receive the HTTP request and send the response back.</a:t>
                      </a:r>
                      <a:endParaRPr lang="en-IN" sz="2400" dirty="0">
                        <a:solidFill>
                          <a:schemeClr val="bg1"/>
                        </a:solidFill>
                      </a:endParaRPr>
                    </a:p>
                  </a:txBody>
                  <a:tcPr marT="216000" marB="216000">
                    <a:solidFill>
                      <a:schemeClr val="tx1"/>
                    </a:solidFill>
                  </a:tcPr>
                </a:tc>
                <a:extLst>
                  <a:ext uri="{0D108BD9-81ED-4DB2-BD59-A6C34878D82A}">
                    <a16:rowId xmlns:a16="http://schemas.microsoft.com/office/drawing/2014/main" xmlns="" val="475828583"/>
                  </a:ext>
                </a:extLst>
              </a:tr>
            </a:tbl>
          </a:graphicData>
        </a:graphic>
      </p:graphicFrame>
    </p:spTree>
    <p:extLst>
      <p:ext uri="{BB962C8B-B14F-4D97-AF65-F5344CB8AC3E}">
        <p14:creationId xmlns:p14="http://schemas.microsoft.com/office/powerpoint/2010/main" xmlns="" val="19868199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21394" y="588581"/>
          <a:ext cx="3468255" cy="5650560"/>
        </p:xfrm>
        <a:graphic>
          <a:graphicData uri="http://schemas.openxmlformats.org/drawingml/2006/table">
            <a:tbl>
              <a:tblPr firstRow="1" bandRow="1">
                <a:tableStyleId>{D7AC3CCA-C797-4891-BE02-D94E43425B78}</a:tableStyleId>
              </a:tblPr>
              <a:tblGrid>
                <a:gridCol w="3468255">
                  <a:extLst>
                    <a:ext uri="{9D8B030D-6E8A-4147-A177-3AD203B41FA5}">
                      <a16:colId xmlns:a16="http://schemas.microsoft.com/office/drawing/2014/main" xmlns="" val="3693440538"/>
                    </a:ext>
                  </a:extLst>
                </a:gridCol>
              </a:tblGrid>
              <a:tr h="677237">
                <a:tc>
                  <a:txBody>
                    <a:bodyPr/>
                    <a:lstStyle/>
                    <a:p>
                      <a:pPr algn="ctr"/>
                      <a:r>
                        <a:rPr lang="en-IN" dirty="0"/>
                        <a:t>OSI REFERENCE</a:t>
                      </a:r>
                      <a:r>
                        <a:rPr lang="en-IN" baseline="0" dirty="0"/>
                        <a:t> MODEL</a:t>
                      </a:r>
                      <a:endParaRPr lang="en-IN" dirty="0"/>
                    </a:p>
                  </a:txBody>
                  <a:tcPr marT="216000" marB="216000"/>
                </a:tc>
                <a:extLst>
                  <a:ext uri="{0D108BD9-81ED-4DB2-BD59-A6C34878D82A}">
                    <a16:rowId xmlns:a16="http://schemas.microsoft.com/office/drawing/2014/main" xmlns="" val="475828583"/>
                  </a:ext>
                </a:extLst>
              </a:tr>
              <a:tr h="677237">
                <a:tc>
                  <a:txBody>
                    <a:bodyPr/>
                    <a:lstStyle/>
                    <a:p>
                      <a:pPr algn="ctr"/>
                      <a:r>
                        <a:rPr lang="en-IN" b="1" dirty="0"/>
                        <a:t>APPLICATION</a:t>
                      </a:r>
                    </a:p>
                  </a:txBody>
                  <a:tcPr marT="216000" marB="216000"/>
                </a:tc>
                <a:extLst>
                  <a:ext uri="{0D108BD9-81ED-4DB2-BD59-A6C34878D82A}">
                    <a16:rowId xmlns:a16="http://schemas.microsoft.com/office/drawing/2014/main" xmlns="" val="688687623"/>
                  </a:ext>
                </a:extLst>
              </a:tr>
              <a:tr h="677237">
                <a:tc>
                  <a:txBody>
                    <a:bodyPr/>
                    <a:lstStyle/>
                    <a:p>
                      <a:pPr algn="ctr"/>
                      <a:r>
                        <a:rPr lang="en-IN" b="1" dirty="0">
                          <a:solidFill>
                            <a:schemeClr val="bg1"/>
                          </a:solidFill>
                        </a:rPr>
                        <a:t>PRESENTATION</a:t>
                      </a:r>
                    </a:p>
                  </a:txBody>
                  <a:tcPr marT="216000" marB="216000">
                    <a:solidFill>
                      <a:schemeClr val="tx1"/>
                    </a:solidFill>
                  </a:tcPr>
                </a:tc>
                <a:extLst>
                  <a:ext uri="{0D108BD9-81ED-4DB2-BD59-A6C34878D82A}">
                    <a16:rowId xmlns:a16="http://schemas.microsoft.com/office/drawing/2014/main" xmlns="" val="3395860642"/>
                  </a:ext>
                </a:extLst>
              </a:tr>
              <a:tr h="677237">
                <a:tc>
                  <a:txBody>
                    <a:bodyPr/>
                    <a:lstStyle/>
                    <a:p>
                      <a:pPr algn="ctr"/>
                      <a:r>
                        <a:rPr lang="en-IN" b="1" dirty="0"/>
                        <a:t>SESSION</a:t>
                      </a:r>
                    </a:p>
                  </a:txBody>
                  <a:tcPr marT="216000" marB="216000"/>
                </a:tc>
                <a:extLst>
                  <a:ext uri="{0D108BD9-81ED-4DB2-BD59-A6C34878D82A}">
                    <a16:rowId xmlns:a16="http://schemas.microsoft.com/office/drawing/2014/main" xmlns="" val="2590327038"/>
                  </a:ext>
                </a:extLst>
              </a:tr>
              <a:tr h="677237">
                <a:tc>
                  <a:txBody>
                    <a:bodyPr/>
                    <a:lstStyle/>
                    <a:p>
                      <a:pPr algn="ctr"/>
                      <a:r>
                        <a:rPr lang="en-IN" b="1" dirty="0"/>
                        <a:t>TRANSPORT</a:t>
                      </a:r>
                    </a:p>
                  </a:txBody>
                  <a:tcPr marT="216000" marB="216000"/>
                </a:tc>
                <a:extLst>
                  <a:ext uri="{0D108BD9-81ED-4DB2-BD59-A6C34878D82A}">
                    <a16:rowId xmlns:a16="http://schemas.microsoft.com/office/drawing/2014/main" xmlns="" val="248505469"/>
                  </a:ext>
                </a:extLst>
              </a:tr>
              <a:tr h="677237">
                <a:tc>
                  <a:txBody>
                    <a:bodyPr/>
                    <a:lstStyle/>
                    <a:p>
                      <a:pPr algn="ctr"/>
                      <a:r>
                        <a:rPr lang="en-IN" b="1" dirty="0"/>
                        <a:t>NETWORK</a:t>
                      </a:r>
                    </a:p>
                  </a:txBody>
                  <a:tcPr marT="216000" marB="216000"/>
                </a:tc>
                <a:extLst>
                  <a:ext uri="{0D108BD9-81ED-4DB2-BD59-A6C34878D82A}">
                    <a16:rowId xmlns:a16="http://schemas.microsoft.com/office/drawing/2014/main" xmlns="" val="1755772797"/>
                  </a:ext>
                </a:extLst>
              </a:tr>
              <a:tr h="677237">
                <a:tc>
                  <a:txBody>
                    <a:bodyPr/>
                    <a:lstStyle/>
                    <a:p>
                      <a:pPr algn="ctr"/>
                      <a:r>
                        <a:rPr lang="en-IN" b="1" dirty="0"/>
                        <a:t>DATA LINK</a:t>
                      </a:r>
                    </a:p>
                  </a:txBody>
                  <a:tcPr marT="216000" marB="216000"/>
                </a:tc>
                <a:extLst>
                  <a:ext uri="{0D108BD9-81ED-4DB2-BD59-A6C34878D82A}">
                    <a16:rowId xmlns:a16="http://schemas.microsoft.com/office/drawing/2014/main" xmlns="" val="2560188623"/>
                  </a:ext>
                </a:extLst>
              </a:tr>
              <a:tr h="677237">
                <a:tc>
                  <a:txBody>
                    <a:bodyPr/>
                    <a:lstStyle/>
                    <a:p>
                      <a:pPr algn="ctr"/>
                      <a:r>
                        <a:rPr lang="en-IN" b="1" dirty="0"/>
                        <a:t>PHYSICAL LAYER</a:t>
                      </a:r>
                    </a:p>
                  </a:txBody>
                  <a:tcPr marT="216000" marB="216000"/>
                </a:tc>
                <a:extLst>
                  <a:ext uri="{0D108BD9-81ED-4DB2-BD59-A6C34878D82A}">
                    <a16:rowId xmlns:a16="http://schemas.microsoft.com/office/drawing/2014/main" xmlns="" val="3620607990"/>
                  </a:ext>
                </a:extLst>
              </a:tr>
            </a:tbl>
          </a:graphicData>
        </a:graphic>
      </p:graphicFrame>
      <p:graphicFrame>
        <p:nvGraphicFramePr>
          <p:cNvPr id="3" name="Table 2"/>
          <p:cNvGraphicFramePr>
            <a:graphicFrameLocks noGrp="1"/>
          </p:cNvGraphicFramePr>
          <p:nvPr/>
        </p:nvGraphicFramePr>
        <p:xfrm>
          <a:off x="4089649" y="588581"/>
          <a:ext cx="7465042" cy="5650560"/>
        </p:xfrm>
        <a:graphic>
          <a:graphicData uri="http://schemas.openxmlformats.org/drawingml/2006/table">
            <a:tbl>
              <a:tblPr firstRow="1" bandRow="1">
                <a:tableStyleId>{D7AC3CCA-C797-4891-BE02-D94E43425B78}</a:tableStyleId>
              </a:tblPr>
              <a:tblGrid>
                <a:gridCol w="7465042">
                  <a:extLst>
                    <a:ext uri="{9D8B030D-6E8A-4147-A177-3AD203B41FA5}">
                      <a16:colId xmlns:a16="http://schemas.microsoft.com/office/drawing/2014/main" xmlns="" val="3693440538"/>
                    </a:ext>
                  </a:extLst>
                </a:gridCol>
              </a:tblGrid>
              <a:tr h="5650560">
                <a:tc>
                  <a:txBody>
                    <a:bodyPr/>
                    <a:lstStyle/>
                    <a:p>
                      <a:pPr marL="285750" indent="-285750" algn="l">
                        <a:buFont typeface="Arial" panose="020B0604020202020204" pitchFamily="34" charset="0"/>
                        <a:buChar char="•"/>
                      </a:pPr>
                      <a:r>
                        <a:rPr lang="en-IN" sz="2400" b="0" i="0" kern="1200" dirty="0">
                          <a:solidFill>
                            <a:schemeClr val="bg1"/>
                          </a:solidFill>
                          <a:effectLst/>
                          <a:latin typeface="+mn-lt"/>
                          <a:ea typeface="+mn-ea"/>
                          <a:cs typeface="+mn-cs"/>
                        </a:rPr>
                        <a:t>The Presentation Layer is responsible for data translation and encoding. </a:t>
                      </a:r>
                    </a:p>
                    <a:p>
                      <a:pPr marL="285750" indent="-285750" algn="l">
                        <a:buFont typeface="Arial" panose="020B0604020202020204" pitchFamily="34" charset="0"/>
                        <a:buChar char="•"/>
                      </a:pPr>
                      <a:r>
                        <a:rPr lang="en-IN" sz="2400" b="0" i="0" kern="1200" dirty="0">
                          <a:solidFill>
                            <a:schemeClr val="bg1"/>
                          </a:solidFill>
                          <a:effectLst/>
                          <a:latin typeface="+mn-lt"/>
                          <a:ea typeface="+mn-ea"/>
                          <a:cs typeface="+mn-cs"/>
                        </a:rPr>
                        <a:t>It will take the data from the Application layer and translate it into a generic format for transfer across the network.</a:t>
                      </a:r>
                    </a:p>
                    <a:p>
                      <a:pPr marL="285750" indent="-285750" algn="l">
                        <a:buFont typeface="Arial" panose="020B0604020202020204" pitchFamily="34" charset="0"/>
                        <a:buChar char="•"/>
                      </a:pPr>
                      <a:r>
                        <a:rPr lang="en-IN" sz="2400" b="0" i="0" kern="1200" dirty="0">
                          <a:solidFill>
                            <a:schemeClr val="bg1"/>
                          </a:solidFill>
                          <a:effectLst/>
                          <a:latin typeface="+mn-lt"/>
                          <a:ea typeface="+mn-ea"/>
                          <a:cs typeface="+mn-cs"/>
                        </a:rPr>
                        <a:t>At the receiving end the Presentation layer takes in generically formatted data and translates into the format recognized by the Application layer. </a:t>
                      </a:r>
                    </a:p>
                    <a:p>
                      <a:pPr marL="285750" indent="-285750" algn="l">
                        <a:buFont typeface="Arial" panose="020B0604020202020204" pitchFamily="34" charset="0"/>
                        <a:buChar char="•"/>
                      </a:pPr>
                      <a:r>
                        <a:rPr lang="en-IN" sz="2400" b="0" i="0" kern="1200" dirty="0">
                          <a:solidFill>
                            <a:schemeClr val="bg1"/>
                          </a:solidFill>
                          <a:effectLst/>
                          <a:latin typeface="+mn-lt"/>
                          <a:ea typeface="+mn-ea"/>
                          <a:cs typeface="+mn-cs"/>
                        </a:rPr>
                        <a:t>An example of this is an </a:t>
                      </a:r>
                      <a:r>
                        <a:rPr lang="en-IN" sz="2400" b="1" i="0" kern="1200" dirty="0">
                          <a:solidFill>
                            <a:schemeClr val="bg1"/>
                          </a:solidFill>
                          <a:effectLst/>
                          <a:latin typeface="+mn-lt"/>
                          <a:ea typeface="+mn-ea"/>
                          <a:cs typeface="+mn-cs"/>
                        </a:rPr>
                        <a:t>EBCDIC</a:t>
                      </a:r>
                      <a:r>
                        <a:rPr lang="en-IN" sz="2400" b="0" i="0" kern="1200" dirty="0">
                          <a:solidFill>
                            <a:schemeClr val="bg1"/>
                          </a:solidFill>
                          <a:effectLst/>
                          <a:latin typeface="+mn-lt"/>
                          <a:ea typeface="+mn-ea"/>
                          <a:cs typeface="+mn-cs"/>
                        </a:rPr>
                        <a:t> to </a:t>
                      </a:r>
                      <a:r>
                        <a:rPr lang="en-IN" sz="2400" b="1" i="0" kern="1200" dirty="0">
                          <a:solidFill>
                            <a:schemeClr val="bg1"/>
                          </a:solidFill>
                          <a:effectLst/>
                          <a:latin typeface="+mn-lt"/>
                          <a:ea typeface="+mn-ea"/>
                          <a:cs typeface="+mn-cs"/>
                        </a:rPr>
                        <a:t>ASCII</a:t>
                      </a:r>
                      <a:r>
                        <a:rPr lang="en-IN" sz="2400" b="0" i="0" kern="1200" dirty="0">
                          <a:solidFill>
                            <a:schemeClr val="bg1"/>
                          </a:solidFill>
                          <a:effectLst/>
                          <a:latin typeface="+mn-lt"/>
                          <a:ea typeface="+mn-ea"/>
                          <a:cs typeface="+mn-cs"/>
                        </a:rPr>
                        <a:t> translation. </a:t>
                      </a:r>
                    </a:p>
                    <a:p>
                      <a:pPr marL="285750" indent="-285750" algn="l">
                        <a:buFont typeface="Arial" panose="020B0604020202020204" pitchFamily="34" charset="0"/>
                        <a:buChar char="•"/>
                      </a:pPr>
                      <a:r>
                        <a:rPr lang="en-IN" sz="2400" b="0" i="0" kern="1200" dirty="0">
                          <a:solidFill>
                            <a:schemeClr val="bg1"/>
                          </a:solidFill>
                          <a:effectLst/>
                          <a:latin typeface="+mn-lt"/>
                          <a:ea typeface="+mn-ea"/>
                          <a:cs typeface="+mn-cs"/>
                        </a:rPr>
                        <a:t>The OSI model has protocol standards that define how data should be formatted. </a:t>
                      </a:r>
                    </a:p>
                    <a:p>
                      <a:pPr marL="285750" indent="-285750" algn="l">
                        <a:buFont typeface="Arial" panose="020B0604020202020204" pitchFamily="34" charset="0"/>
                        <a:buChar char="•"/>
                      </a:pPr>
                      <a:r>
                        <a:rPr lang="en-IN" sz="2400" b="0" i="0" kern="1200" dirty="0">
                          <a:solidFill>
                            <a:schemeClr val="bg1"/>
                          </a:solidFill>
                          <a:effectLst/>
                          <a:latin typeface="+mn-lt"/>
                          <a:ea typeface="+mn-ea"/>
                          <a:cs typeface="+mn-cs"/>
                        </a:rPr>
                        <a:t>This layer is also involved in data compression, decompression, encryption, and decryption.</a:t>
                      </a:r>
                      <a:endParaRPr lang="en-IN" sz="2400" dirty="0">
                        <a:solidFill>
                          <a:schemeClr val="bg1"/>
                        </a:solidFill>
                      </a:endParaRPr>
                    </a:p>
                  </a:txBody>
                  <a:tcPr marT="216000" marB="216000">
                    <a:solidFill>
                      <a:schemeClr val="tx1"/>
                    </a:solidFill>
                  </a:tcPr>
                </a:tc>
                <a:extLst>
                  <a:ext uri="{0D108BD9-81ED-4DB2-BD59-A6C34878D82A}">
                    <a16:rowId xmlns:a16="http://schemas.microsoft.com/office/drawing/2014/main" xmlns="" val="475828583"/>
                  </a:ext>
                </a:extLst>
              </a:tr>
            </a:tbl>
          </a:graphicData>
        </a:graphic>
      </p:graphicFrame>
    </p:spTree>
    <p:extLst>
      <p:ext uri="{BB962C8B-B14F-4D97-AF65-F5344CB8AC3E}">
        <p14:creationId xmlns:p14="http://schemas.microsoft.com/office/powerpoint/2010/main" xmlns="" val="2512343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Addressing and Internet Services</a:t>
            </a:r>
          </a:p>
        </p:txBody>
      </p:sp>
      <p:sp>
        <p:nvSpPr>
          <p:cNvPr id="3" name="Content Placeholder 2"/>
          <p:cNvSpPr>
            <a:spLocks noGrp="1"/>
          </p:cNvSpPr>
          <p:nvPr>
            <p:ph idx="1"/>
          </p:nvPr>
        </p:nvSpPr>
        <p:spPr>
          <a:xfrm>
            <a:off x="677333" y="1603949"/>
            <a:ext cx="9665879" cy="4437414"/>
          </a:xfrm>
        </p:spPr>
        <p:txBody>
          <a:bodyPr>
            <a:normAutofit/>
          </a:bodyPr>
          <a:lstStyle/>
          <a:p>
            <a:r>
              <a:rPr lang="en-IN" dirty="0"/>
              <a:t>Internet addressing has similarities to the postal addressing system.</a:t>
            </a:r>
          </a:p>
          <a:p>
            <a:r>
              <a:rPr lang="en-IN" dirty="0"/>
              <a:t>The addressing in the Internet is referred to as Internet Protocol (IP) addressing. </a:t>
            </a:r>
          </a:p>
          <a:p>
            <a:r>
              <a:rPr lang="en-IN" dirty="0"/>
              <a:t>An IP address defines two parts: one part that is similar to the postal code and the other part that is similar to the house address; in Internet terminology, they are known as the </a:t>
            </a:r>
            <a:r>
              <a:rPr lang="en-IN" dirty="0" err="1"/>
              <a:t>netid</a:t>
            </a:r>
            <a:r>
              <a:rPr lang="en-IN" dirty="0"/>
              <a:t> and the </a:t>
            </a:r>
            <a:r>
              <a:rPr lang="en-IN" dirty="0" err="1"/>
              <a:t>hostid</a:t>
            </a:r>
            <a:r>
              <a:rPr lang="en-IN" dirty="0"/>
              <a:t>, to identify a network and a host address, respectively. </a:t>
            </a:r>
          </a:p>
          <a:p>
            <a:r>
              <a:rPr lang="en-IN" dirty="0"/>
              <a:t>Thus, a host is the end point of communication in the Internet and where a communication starts. </a:t>
            </a:r>
          </a:p>
          <a:p>
            <a:r>
              <a:rPr lang="en-IN" dirty="0"/>
              <a:t>A host is a generic term used for indicating many different entities; the most common ones are a web-server, an email server, and certainly the desktop, laptop, or any computer we use for accessing t he Internet.</a:t>
            </a:r>
          </a:p>
        </p:txBody>
      </p:sp>
    </p:spTree>
    <p:extLst>
      <p:ext uri="{BB962C8B-B14F-4D97-AF65-F5344CB8AC3E}">
        <p14:creationId xmlns:p14="http://schemas.microsoft.com/office/powerpoint/2010/main" xmlns="" val="22773245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21394" y="588581"/>
          <a:ext cx="3468255" cy="5650560"/>
        </p:xfrm>
        <a:graphic>
          <a:graphicData uri="http://schemas.openxmlformats.org/drawingml/2006/table">
            <a:tbl>
              <a:tblPr firstRow="1" bandRow="1">
                <a:tableStyleId>{D7AC3CCA-C797-4891-BE02-D94E43425B78}</a:tableStyleId>
              </a:tblPr>
              <a:tblGrid>
                <a:gridCol w="3468255">
                  <a:extLst>
                    <a:ext uri="{9D8B030D-6E8A-4147-A177-3AD203B41FA5}">
                      <a16:colId xmlns:a16="http://schemas.microsoft.com/office/drawing/2014/main" xmlns="" val="3693440538"/>
                    </a:ext>
                  </a:extLst>
                </a:gridCol>
              </a:tblGrid>
              <a:tr h="677237">
                <a:tc>
                  <a:txBody>
                    <a:bodyPr/>
                    <a:lstStyle/>
                    <a:p>
                      <a:pPr algn="ctr"/>
                      <a:r>
                        <a:rPr lang="en-IN" dirty="0"/>
                        <a:t>OSI REFERENCE</a:t>
                      </a:r>
                      <a:r>
                        <a:rPr lang="en-IN" baseline="0" dirty="0"/>
                        <a:t> MODEL</a:t>
                      </a:r>
                      <a:endParaRPr lang="en-IN" dirty="0"/>
                    </a:p>
                  </a:txBody>
                  <a:tcPr marT="216000" marB="216000"/>
                </a:tc>
                <a:extLst>
                  <a:ext uri="{0D108BD9-81ED-4DB2-BD59-A6C34878D82A}">
                    <a16:rowId xmlns:a16="http://schemas.microsoft.com/office/drawing/2014/main" xmlns="" val="475828583"/>
                  </a:ext>
                </a:extLst>
              </a:tr>
              <a:tr h="677237">
                <a:tc>
                  <a:txBody>
                    <a:bodyPr/>
                    <a:lstStyle/>
                    <a:p>
                      <a:pPr algn="ctr"/>
                      <a:r>
                        <a:rPr lang="en-IN" b="1" dirty="0"/>
                        <a:t>APPLICATION</a:t>
                      </a:r>
                    </a:p>
                  </a:txBody>
                  <a:tcPr marT="216000" marB="216000"/>
                </a:tc>
                <a:extLst>
                  <a:ext uri="{0D108BD9-81ED-4DB2-BD59-A6C34878D82A}">
                    <a16:rowId xmlns:a16="http://schemas.microsoft.com/office/drawing/2014/main" xmlns="" val="688687623"/>
                  </a:ext>
                </a:extLst>
              </a:tr>
              <a:tr h="677237">
                <a:tc>
                  <a:txBody>
                    <a:bodyPr/>
                    <a:lstStyle/>
                    <a:p>
                      <a:pPr algn="ctr"/>
                      <a:r>
                        <a:rPr lang="en-IN" b="1" dirty="0"/>
                        <a:t>PRESENTATION</a:t>
                      </a:r>
                    </a:p>
                  </a:txBody>
                  <a:tcPr marT="216000" marB="216000"/>
                </a:tc>
                <a:extLst>
                  <a:ext uri="{0D108BD9-81ED-4DB2-BD59-A6C34878D82A}">
                    <a16:rowId xmlns:a16="http://schemas.microsoft.com/office/drawing/2014/main" xmlns="" val="3395860642"/>
                  </a:ext>
                </a:extLst>
              </a:tr>
              <a:tr h="677237">
                <a:tc>
                  <a:txBody>
                    <a:bodyPr/>
                    <a:lstStyle/>
                    <a:p>
                      <a:pPr algn="ctr"/>
                      <a:r>
                        <a:rPr lang="en-IN" b="1" dirty="0">
                          <a:solidFill>
                            <a:schemeClr val="bg1"/>
                          </a:solidFill>
                        </a:rPr>
                        <a:t>SESSION</a:t>
                      </a:r>
                    </a:p>
                  </a:txBody>
                  <a:tcPr marT="216000" marB="216000">
                    <a:solidFill>
                      <a:schemeClr val="tx1"/>
                    </a:solidFill>
                  </a:tcPr>
                </a:tc>
                <a:extLst>
                  <a:ext uri="{0D108BD9-81ED-4DB2-BD59-A6C34878D82A}">
                    <a16:rowId xmlns:a16="http://schemas.microsoft.com/office/drawing/2014/main" xmlns="" val="2590327038"/>
                  </a:ext>
                </a:extLst>
              </a:tr>
              <a:tr h="677237">
                <a:tc>
                  <a:txBody>
                    <a:bodyPr/>
                    <a:lstStyle/>
                    <a:p>
                      <a:pPr algn="ctr"/>
                      <a:r>
                        <a:rPr lang="en-IN" b="1" dirty="0"/>
                        <a:t>TRANSPORT</a:t>
                      </a:r>
                    </a:p>
                  </a:txBody>
                  <a:tcPr marT="216000" marB="216000"/>
                </a:tc>
                <a:extLst>
                  <a:ext uri="{0D108BD9-81ED-4DB2-BD59-A6C34878D82A}">
                    <a16:rowId xmlns:a16="http://schemas.microsoft.com/office/drawing/2014/main" xmlns="" val="248505469"/>
                  </a:ext>
                </a:extLst>
              </a:tr>
              <a:tr h="677237">
                <a:tc>
                  <a:txBody>
                    <a:bodyPr/>
                    <a:lstStyle/>
                    <a:p>
                      <a:pPr algn="ctr"/>
                      <a:r>
                        <a:rPr lang="en-IN" b="1" dirty="0"/>
                        <a:t>NETWORK</a:t>
                      </a:r>
                    </a:p>
                  </a:txBody>
                  <a:tcPr marT="216000" marB="216000"/>
                </a:tc>
                <a:extLst>
                  <a:ext uri="{0D108BD9-81ED-4DB2-BD59-A6C34878D82A}">
                    <a16:rowId xmlns:a16="http://schemas.microsoft.com/office/drawing/2014/main" xmlns="" val="1755772797"/>
                  </a:ext>
                </a:extLst>
              </a:tr>
              <a:tr h="677237">
                <a:tc>
                  <a:txBody>
                    <a:bodyPr/>
                    <a:lstStyle/>
                    <a:p>
                      <a:pPr algn="ctr"/>
                      <a:r>
                        <a:rPr lang="en-IN" b="1" dirty="0"/>
                        <a:t>DATA LINK</a:t>
                      </a:r>
                    </a:p>
                  </a:txBody>
                  <a:tcPr marT="216000" marB="216000"/>
                </a:tc>
                <a:extLst>
                  <a:ext uri="{0D108BD9-81ED-4DB2-BD59-A6C34878D82A}">
                    <a16:rowId xmlns:a16="http://schemas.microsoft.com/office/drawing/2014/main" xmlns="" val="2560188623"/>
                  </a:ext>
                </a:extLst>
              </a:tr>
              <a:tr h="677237">
                <a:tc>
                  <a:txBody>
                    <a:bodyPr/>
                    <a:lstStyle/>
                    <a:p>
                      <a:pPr algn="ctr"/>
                      <a:r>
                        <a:rPr lang="en-IN" b="1" dirty="0"/>
                        <a:t>PHYSICAL LAYER</a:t>
                      </a:r>
                    </a:p>
                  </a:txBody>
                  <a:tcPr marT="216000" marB="216000"/>
                </a:tc>
                <a:extLst>
                  <a:ext uri="{0D108BD9-81ED-4DB2-BD59-A6C34878D82A}">
                    <a16:rowId xmlns:a16="http://schemas.microsoft.com/office/drawing/2014/main" xmlns="" val="3620607990"/>
                  </a:ext>
                </a:extLst>
              </a:tr>
            </a:tbl>
          </a:graphicData>
        </a:graphic>
      </p:graphicFrame>
      <p:graphicFrame>
        <p:nvGraphicFramePr>
          <p:cNvPr id="3" name="Table 2"/>
          <p:cNvGraphicFramePr>
            <a:graphicFrameLocks noGrp="1"/>
          </p:cNvGraphicFramePr>
          <p:nvPr/>
        </p:nvGraphicFramePr>
        <p:xfrm>
          <a:off x="4089649" y="588581"/>
          <a:ext cx="7465042" cy="5650560"/>
        </p:xfrm>
        <a:graphic>
          <a:graphicData uri="http://schemas.openxmlformats.org/drawingml/2006/table">
            <a:tbl>
              <a:tblPr firstRow="1" bandRow="1">
                <a:tableStyleId>{D7AC3CCA-C797-4891-BE02-D94E43425B78}</a:tableStyleId>
              </a:tblPr>
              <a:tblGrid>
                <a:gridCol w="7465042">
                  <a:extLst>
                    <a:ext uri="{9D8B030D-6E8A-4147-A177-3AD203B41FA5}">
                      <a16:colId xmlns:a16="http://schemas.microsoft.com/office/drawing/2014/main" xmlns="" val="3693440538"/>
                    </a:ext>
                  </a:extLst>
                </a:gridCol>
              </a:tblGrid>
              <a:tr h="5650560">
                <a:tc>
                  <a:txBody>
                    <a:bodyPr/>
                    <a:lstStyle/>
                    <a:p>
                      <a:pPr marL="285750" indent="-285750" algn="l">
                        <a:buFont typeface="Arial" panose="020B0604020202020204" pitchFamily="34" charset="0"/>
                        <a:buChar char="•"/>
                      </a:pPr>
                      <a:r>
                        <a:rPr lang="en-IN" sz="2400" b="0" i="0" kern="1200" dirty="0">
                          <a:solidFill>
                            <a:schemeClr val="bg1"/>
                          </a:solidFill>
                          <a:effectLst/>
                          <a:latin typeface="+mn-lt"/>
                          <a:ea typeface="+mn-ea"/>
                          <a:cs typeface="+mn-cs"/>
                        </a:rPr>
                        <a:t>In a host, different applications or even different instances of the same application might request data from across the network. </a:t>
                      </a:r>
                    </a:p>
                    <a:p>
                      <a:pPr marL="285750" indent="-285750" algn="l">
                        <a:buFont typeface="Arial" panose="020B0604020202020204" pitchFamily="34" charset="0"/>
                        <a:buChar char="•"/>
                      </a:pPr>
                      <a:r>
                        <a:rPr lang="en-IN" sz="2400" b="0" i="0" kern="1200" dirty="0">
                          <a:solidFill>
                            <a:schemeClr val="bg1"/>
                          </a:solidFill>
                          <a:effectLst/>
                          <a:latin typeface="+mn-lt"/>
                          <a:ea typeface="+mn-ea"/>
                          <a:cs typeface="+mn-cs"/>
                        </a:rPr>
                        <a:t>It is the Sessions layer’s responsibility to keep the data from each session separate. </a:t>
                      </a:r>
                    </a:p>
                    <a:p>
                      <a:pPr marL="285750" indent="-285750" algn="l">
                        <a:buFont typeface="Arial" panose="020B0604020202020204" pitchFamily="34" charset="0"/>
                        <a:buChar char="•"/>
                      </a:pPr>
                      <a:r>
                        <a:rPr lang="en-IN" sz="2400" b="0" i="0" kern="1200" dirty="0">
                          <a:solidFill>
                            <a:schemeClr val="bg1"/>
                          </a:solidFill>
                          <a:effectLst/>
                          <a:latin typeface="+mn-lt"/>
                          <a:ea typeface="+mn-ea"/>
                          <a:cs typeface="+mn-cs"/>
                        </a:rPr>
                        <a:t>It is responsible for setting up, managing and tearing down sessions. </a:t>
                      </a:r>
                    </a:p>
                    <a:p>
                      <a:pPr marL="285750" indent="-285750" algn="l">
                        <a:buFont typeface="Arial" panose="020B0604020202020204" pitchFamily="34" charset="0"/>
                        <a:buChar char="•"/>
                      </a:pPr>
                      <a:r>
                        <a:rPr lang="en-IN" sz="2400" b="0" i="0" kern="1200" dirty="0">
                          <a:solidFill>
                            <a:schemeClr val="bg1"/>
                          </a:solidFill>
                          <a:effectLst/>
                          <a:latin typeface="+mn-lt"/>
                          <a:ea typeface="+mn-ea"/>
                          <a:cs typeface="+mn-cs"/>
                        </a:rPr>
                        <a:t>It also provides dialog control and coordinates communication between the systems.</a:t>
                      </a:r>
                      <a:endParaRPr lang="en-IN" sz="2400" dirty="0">
                        <a:solidFill>
                          <a:schemeClr val="bg1"/>
                        </a:solidFill>
                      </a:endParaRPr>
                    </a:p>
                  </a:txBody>
                  <a:tcPr marT="1044000" marB="216000">
                    <a:solidFill>
                      <a:schemeClr val="tx1"/>
                    </a:solidFill>
                  </a:tcPr>
                </a:tc>
                <a:extLst>
                  <a:ext uri="{0D108BD9-81ED-4DB2-BD59-A6C34878D82A}">
                    <a16:rowId xmlns:a16="http://schemas.microsoft.com/office/drawing/2014/main" xmlns="" val="475828583"/>
                  </a:ext>
                </a:extLst>
              </a:tr>
            </a:tbl>
          </a:graphicData>
        </a:graphic>
      </p:graphicFrame>
    </p:spTree>
    <p:extLst>
      <p:ext uri="{BB962C8B-B14F-4D97-AF65-F5344CB8AC3E}">
        <p14:creationId xmlns:p14="http://schemas.microsoft.com/office/powerpoint/2010/main" xmlns="" val="23631796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21394" y="588581"/>
          <a:ext cx="3468255" cy="5650560"/>
        </p:xfrm>
        <a:graphic>
          <a:graphicData uri="http://schemas.openxmlformats.org/drawingml/2006/table">
            <a:tbl>
              <a:tblPr firstRow="1" bandRow="1">
                <a:tableStyleId>{D7AC3CCA-C797-4891-BE02-D94E43425B78}</a:tableStyleId>
              </a:tblPr>
              <a:tblGrid>
                <a:gridCol w="3468255">
                  <a:extLst>
                    <a:ext uri="{9D8B030D-6E8A-4147-A177-3AD203B41FA5}">
                      <a16:colId xmlns:a16="http://schemas.microsoft.com/office/drawing/2014/main" xmlns="" val="3693440538"/>
                    </a:ext>
                  </a:extLst>
                </a:gridCol>
              </a:tblGrid>
              <a:tr h="677237">
                <a:tc>
                  <a:txBody>
                    <a:bodyPr/>
                    <a:lstStyle/>
                    <a:p>
                      <a:pPr algn="ctr"/>
                      <a:r>
                        <a:rPr lang="en-IN" dirty="0"/>
                        <a:t>OSI REFERENCE</a:t>
                      </a:r>
                      <a:r>
                        <a:rPr lang="en-IN" baseline="0" dirty="0"/>
                        <a:t> MODEL</a:t>
                      </a:r>
                      <a:endParaRPr lang="en-IN" dirty="0"/>
                    </a:p>
                  </a:txBody>
                  <a:tcPr marT="216000" marB="216000"/>
                </a:tc>
                <a:extLst>
                  <a:ext uri="{0D108BD9-81ED-4DB2-BD59-A6C34878D82A}">
                    <a16:rowId xmlns:a16="http://schemas.microsoft.com/office/drawing/2014/main" xmlns="" val="475828583"/>
                  </a:ext>
                </a:extLst>
              </a:tr>
              <a:tr h="677237">
                <a:tc>
                  <a:txBody>
                    <a:bodyPr/>
                    <a:lstStyle/>
                    <a:p>
                      <a:pPr algn="ctr"/>
                      <a:r>
                        <a:rPr lang="en-IN" b="1" dirty="0"/>
                        <a:t>APPLICATION</a:t>
                      </a:r>
                    </a:p>
                  </a:txBody>
                  <a:tcPr marT="216000" marB="216000"/>
                </a:tc>
                <a:extLst>
                  <a:ext uri="{0D108BD9-81ED-4DB2-BD59-A6C34878D82A}">
                    <a16:rowId xmlns:a16="http://schemas.microsoft.com/office/drawing/2014/main" xmlns="" val="688687623"/>
                  </a:ext>
                </a:extLst>
              </a:tr>
              <a:tr h="677237">
                <a:tc>
                  <a:txBody>
                    <a:bodyPr/>
                    <a:lstStyle/>
                    <a:p>
                      <a:pPr algn="ctr"/>
                      <a:r>
                        <a:rPr lang="en-IN" b="1" dirty="0"/>
                        <a:t>PRESENTATION</a:t>
                      </a:r>
                    </a:p>
                  </a:txBody>
                  <a:tcPr marT="216000" marB="216000"/>
                </a:tc>
                <a:extLst>
                  <a:ext uri="{0D108BD9-81ED-4DB2-BD59-A6C34878D82A}">
                    <a16:rowId xmlns:a16="http://schemas.microsoft.com/office/drawing/2014/main" xmlns="" val="3395860642"/>
                  </a:ext>
                </a:extLst>
              </a:tr>
              <a:tr h="677237">
                <a:tc>
                  <a:txBody>
                    <a:bodyPr/>
                    <a:lstStyle/>
                    <a:p>
                      <a:pPr algn="ctr"/>
                      <a:r>
                        <a:rPr lang="en-IN" b="1" dirty="0"/>
                        <a:t>SESSION</a:t>
                      </a:r>
                    </a:p>
                  </a:txBody>
                  <a:tcPr marT="216000" marB="216000"/>
                </a:tc>
                <a:extLst>
                  <a:ext uri="{0D108BD9-81ED-4DB2-BD59-A6C34878D82A}">
                    <a16:rowId xmlns:a16="http://schemas.microsoft.com/office/drawing/2014/main" xmlns="" val="2590327038"/>
                  </a:ext>
                </a:extLst>
              </a:tr>
              <a:tr h="677237">
                <a:tc>
                  <a:txBody>
                    <a:bodyPr/>
                    <a:lstStyle/>
                    <a:p>
                      <a:pPr algn="ctr"/>
                      <a:r>
                        <a:rPr lang="en-IN" b="1" dirty="0">
                          <a:solidFill>
                            <a:schemeClr val="bg1"/>
                          </a:solidFill>
                        </a:rPr>
                        <a:t>TRANSPORT</a:t>
                      </a:r>
                    </a:p>
                  </a:txBody>
                  <a:tcPr marT="216000" marB="216000">
                    <a:solidFill>
                      <a:schemeClr val="tx1"/>
                    </a:solidFill>
                  </a:tcPr>
                </a:tc>
                <a:extLst>
                  <a:ext uri="{0D108BD9-81ED-4DB2-BD59-A6C34878D82A}">
                    <a16:rowId xmlns:a16="http://schemas.microsoft.com/office/drawing/2014/main" xmlns="" val="248505469"/>
                  </a:ext>
                </a:extLst>
              </a:tr>
              <a:tr h="677237">
                <a:tc>
                  <a:txBody>
                    <a:bodyPr/>
                    <a:lstStyle/>
                    <a:p>
                      <a:pPr algn="ctr"/>
                      <a:r>
                        <a:rPr lang="en-IN" b="1" dirty="0"/>
                        <a:t>NETWORK</a:t>
                      </a:r>
                    </a:p>
                  </a:txBody>
                  <a:tcPr marT="216000" marB="216000"/>
                </a:tc>
                <a:extLst>
                  <a:ext uri="{0D108BD9-81ED-4DB2-BD59-A6C34878D82A}">
                    <a16:rowId xmlns:a16="http://schemas.microsoft.com/office/drawing/2014/main" xmlns="" val="1755772797"/>
                  </a:ext>
                </a:extLst>
              </a:tr>
              <a:tr h="677237">
                <a:tc>
                  <a:txBody>
                    <a:bodyPr/>
                    <a:lstStyle/>
                    <a:p>
                      <a:pPr algn="ctr"/>
                      <a:r>
                        <a:rPr lang="en-IN" b="1" dirty="0"/>
                        <a:t>DATA LINK</a:t>
                      </a:r>
                    </a:p>
                  </a:txBody>
                  <a:tcPr marT="216000" marB="216000"/>
                </a:tc>
                <a:extLst>
                  <a:ext uri="{0D108BD9-81ED-4DB2-BD59-A6C34878D82A}">
                    <a16:rowId xmlns:a16="http://schemas.microsoft.com/office/drawing/2014/main" xmlns="" val="2560188623"/>
                  </a:ext>
                </a:extLst>
              </a:tr>
              <a:tr h="677237">
                <a:tc>
                  <a:txBody>
                    <a:bodyPr/>
                    <a:lstStyle/>
                    <a:p>
                      <a:pPr algn="ctr"/>
                      <a:r>
                        <a:rPr lang="en-IN" b="1" dirty="0"/>
                        <a:t>PHYSICAL LAYER</a:t>
                      </a:r>
                    </a:p>
                  </a:txBody>
                  <a:tcPr marT="216000" marB="216000"/>
                </a:tc>
                <a:extLst>
                  <a:ext uri="{0D108BD9-81ED-4DB2-BD59-A6C34878D82A}">
                    <a16:rowId xmlns:a16="http://schemas.microsoft.com/office/drawing/2014/main" xmlns="" val="3620607990"/>
                  </a:ext>
                </a:extLst>
              </a:tr>
            </a:tbl>
          </a:graphicData>
        </a:graphic>
      </p:graphicFrame>
      <p:graphicFrame>
        <p:nvGraphicFramePr>
          <p:cNvPr id="3" name="Table 2"/>
          <p:cNvGraphicFramePr>
            <a:graphicFrameLocks noGrp="1"/>
          </p:cNvGraphicFramePr>
          <p:nvPr/>
        </p:nvGraphicFramePr>
        <p:xfrm>
          <a:off x="4089649" y="588581"/>
          <a:ext cx="7465042" cy="5650560"/>
        </p:xfrm>
        <a:graphic>
          <a:graphicData uri="http://schemas.openxmlformats.org/drawingml/2006/table">
            <a:tbl>
              <a:tblPr firstRow="1" bandRow="1">
                <a:tableStyleId>{D7AC3CCA-C797-4891-BE02-D94E43425B78}</a:tableStyleId>
              </a:tblPr>
              <a:tblGrid>
                <a:gridCol w="7465042">
                  <a:extLst>
                    <a:ext uri="{9D8B030D-6E8A-4147-A177-3AD203B41FA5}">
                      <a16:colId xmlns:a16="http://schemas.microsoft.com/office/drawing/2014/main" xmlns="" val="3693440538"/>
                    </a:ext>
                  </a:extLst>
                </a:gridCol>
              </a:tblGrid>
              <a:tr h="5650560">
                <a:tc>
                  <a:txBody>
                    <a:bodyPr/>
                    <a:lstStyle/>
                    <a:p>
                      <a:pPr marL="285750" indent="-285750" algn="l">
                        <a:buFont typeface="Arial" panose="020B0604020202020204" pitchFamily="34" charset="0"/>
                        <a:buChar char="•"/>
                      </a:pPr>
                      <a:r>
                        <a:rPr lang="en-IN" sz="2400" b="0" i="0" kern="1200" dirty="0">
                          <a:solidFill>
                            <a:schemeClr val="bg1"/>
                          </a:solidFill>
                          <a:effectLst/>
                          <a:latin typeface="+mn-lt"/>
                          <a:ea typeface="+mn-ea"/>
                          <a:cs typeface="+mn-cs"/>
                        </a:rPr>
                        <a:t>Where the upper layers are related to applications and data within the host, the transport layer is concerned with the actual end-to-end transfer of the data across the network. </a:t>
                      </a:r>
                    </a:p>
                    <a:p>
                      <a:pPr marL="285750" indent="-285750" algn="l">
                        <a:buFont typeface="Arial" panose="020B0604020202020204" pitchFamily="34" charset="0"/>
                        <a:buChar char="•"/>
                      </a:pPr>
                      <a:r>
                        <a:rPr lang="en-IN" sz="2400" b="0" i="0" kern="1200" dirty="0">
                          <a:solidFill>
                            <a:schemeClr val="bg1"/>
                          </a:solidFill>
                          <a:effectLst/>
                          <a:latin typeface="+mn-lt"/>
                          <a:ea typeface="+mn-ea"/>
                          <a:cs typeface="+mn-cs"/>
                        </a:rPr>
                        <a:t>This layer establishes a logical connection between the two communicating hosts and provides reliable or unreliable data delivery and can provide flow control and error recovery. </a:t>
                      </a:r>
                    </a:p>
                    <a:p>
                      <a:pPr marL="285750" indent="-285750" algn="l">
                        <a:buFont typeface="Arial" panose="020B0604020202020204" pitchFamily="34" charset="0"/>
                        <a:buChar char="•"/>
                      </a:pPr>
                      <a:r>
                        <a:rPr lang="en-IN" sz="2400" b="0" i="0" kern="1200" dirty="0">
                          <a:solidFill>
                            <a:schemeClr val="bg1"/>
                          </a:solidFill>
                          <a:effectLst/>
                          <a:latin typeface="+mn-lt"/>
                          <a:ea typeface="+mn-ea"/>
                          <a:cs typeface="+mn-cs"/>
                        </a:rPr>
                        <a:t>Although not developed under the OSI Reference Model and not strictly conforming to the OSI definition of the Transport Layer, typical examples of Layer 4 are the </a:t>
                      </a:r>
                      <a:r>
                        <a:rPr lang="en-IN" sz="2400" b="1" i="0" kern="1200" dirty="0">
                          <a:solidFill>
                            <a:schemeClr val="bg1"/>
                          </a:solidFill>
                          <a:effectLst/>
                          <a:latin typeface="+mn-lt"/>
                          <a:ea typeface="+mn-ea"/>
                          <a:cs typeface="+mn-cs"/>
                        </a:rPr>
                        <a:t>Transmission Control Protocol (TCP)</a:t>
                      </a:r>
                      <a:r>
                        <a:rPr lang="en-IN" sz="2400" b="0" i="0" kern="1200" dirty="0">
                          <a:solidFill>
                            <a:schemeClr val="bg1"/>
                          </a:solidFill>
                          <a:effectLst/>
                          <a:latin typeface="+mn-lt"/>
                          <a:ea typeface="+mn-ea"/>
                          <a:cs typeface="+mn-cs"/>
                        </a:rPr>
                        <a:t> and </a:t>
                      </a:r>
                      <a:r>
                        <a:rPr lang="en-IN" sz="2400" b="1" i="0" kern="1200" dirty="0">
                          <a:solidFill>
                            <a:schemeClr val="bg1"/>
                          </a:solidFill>
                          <a:effectLst/>
                          <a:latin typeface="+mn-lt"/>
                          <a:ea typeface="+mn-ea"/>
                          <a:cs typeface="+mn-cs"/>
                        </a:rPr>
                        <a:t>User Datagram Protocol (UDP)</a:t>
                      </a:r>
                      <a:r>
                        <a:rPr lang="en-IN" sz="2400" b="0" i="0" kern="1200" dirty="0">
                          <a:solidFill>
                            <a:schemeClr val="bg1"/>
                          </a:solidFill>
                          <a:effectLst/>
                          <a:latin typeface="+mn-lt"/>
                          <a:ea typeface="+mn-ea"/>
                          <a:cs typeface="+mn-cs"/>
                        </a:rPr>
                        <a:t>. </a:t>
                      </a:r>
                      <a:endParaRPr lang="en-IN" sz="2400" dirty="0">
                        <a:solidFill>
                          <a:schemeClr val="bg1"/>
                        </a:solidFill>
                      </a:endParaRPr>
                    </a:p>
                  </a:txBody>
                  <a:tcPr marT="216000" marB="216000">
                    <a:solidFill>
                      <a:schemeClr val="tx1"/>
                    </a:solidFill>
                  </a:tcPr>
                </a:tc>
                <a:extLst>
                  <a:ext uri="{0D108BD9-81ED-4DB2-BD59-A6C34878D82A}">
                    <a16:rowId xmlns:a16="http://schemas.microsoft.com/office/drawing/2014/main" xmlns="" val="475828583"/>
                  </a:ext>
                </a:extLst>
              </a:tr>
            </a:tbl>
          </a:graphicData>
        </a:graphic>
      </p:graphicFrame>
    </p:spTree>
    <p:extLst>
      <p:ext uri="{BB962C8B-B14F-4D97-AF65-F5344CB8AC3E}">
        <p14:creationId xmlns:p14="http://schemas.microsoft.com/office/powerpoint/2010/main" xmlns="" val="26840415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21394" y="588581"/>
          <a:ext cx="3468255" cy="5650560"/>
        </p:xfrm>
        <a:graphic>
          <a:graphicData uri="http://schemas.openxmlformats.org/drawingml/2006/table">
            <a:tbl>
              <a:tblPr firstRow="1" bandRow="1">
                <a:tableStyleId>{D7AC3CCA-C797-4891-BE02-D94E43425B78}</a:tableStyleId>
              </a:tblPr>
              <a:tblGrid>
                <a:gridCol w="3468255">
                  <a:extLst>
                    <a:ext uri="{9D8B030D-6E8A-4147-A177-3AD203B41FA5}">
                      <a16:colId xmlns:a16="http://schemas.microsoft.com/office/drawing/2014/main" xmlns="" val="3693440538"/>
                    </a:ext>
                  </a:extLst>
                </a:gridCol>
              </a:tblGrid>
              <a:tr h="677237">
                <a:tc>
                  <a:txBody>
                    <a:bodyPr/>
                    <a:lstStyle/>
                    <a:p>
                      <a:pPr algn="ctr"/>
                      <a:r>
                        <a:rPr lang="en-IN" dirty="0"/>
                        <a:t>OSI REFERENCE</a:t>
                      </a:r>
                      <a:r>
                        <a:rPr lang="en-IN" baseline="0" dirty="0"/>
                        <a:t> MODEL</a:t>
                      </a:r>
                      <a:endParaRPr lang="en-IN" dirty="0"/>
                    </a:p>
                  </a:txBody>
                  <a:tcPr marT="216000" marB="216000"/>
                </a:tc>
                <a:extLst>
                  <a:ext uri="{0D108BD9-81ED-4DB2-BD59-A6C34878D82A}">
                    <a16:rowId xmlns:a16="http://schemas.microsoft.com/office/drawing/2014/main" xmlns="" val="475828583"/>
                  </a:ext>
                </a:extLst>
              </a:tr>
              <a:tr h="677237">
                <a:tc>
                  <a:txBody>
                    <a:bodyPr/>
                    <a:lstStyle/>
                    <a:p>
                      <a:pPr algn="ctr"/>
                      <a:r>
                        <a:rPr lang="en-IN" b="1" dirty="0"/>
                        <a:t>APPLICATION</a:t>
                      </a:r>
                    </a:p>
                  </a:txBody>
                  <a:tcPr marT="216000" marB="216000"/>
                </a:tc>
                <a:extLst>
                  <a:ext uri="{0D108BD9-81ED-4DB2-BD59-A6C34878D82A}">
                    <a16:rowId xmlns:a16="http://schemas.microsoft.com/office/drawing/2014/main" xmlns="" val="688687623"/>
                  </a:ext>
                </a:extLst>
              </a:tr>
              <a:tr h="677237">
                <a:tc>
                  <a:txBody>
                    <a:bodyPr/>
                    <a:lstStyle/>
                    <a:p>
                      <a:pPr algn="ctr"/>
                      <a:r>
                        <a:rPr lang="en-IN" b="1" dirty="0"/>
                        <a:t>PRESENTATION</a:t>
                      </a:r>
                    </a:p>
                  </a:txBody>
                  <a:tcPr marT="216000" marB="216000"/>
                </a:tc>
                <a:extLst>
                  <a:ext uri="{0D108BD9-81ED-4DB2-BD59-A6C34878D82A}">
                    <a16:rowId xmlns:a16="http://schemas.microsoft.com/office/drawing/2014/main" xmlns="" val="3395860642"/>
                  </a:ext>
                </a:extLst>
              </a:tr>
              <a:tr h="677237">
                <a:tc>
                  <a:txBody>
                    <a:bodyPr/>
                    <a:lstStyle/>
                    <a:p>
                      <a:pPr algn="ctr"/>
                      <a:r>
                        <a:rPr lang="en-IN" b="1" dirty="0"/>
                        <a:t>SESSION</a:t>
                      </a:r>
                    </a:p>
                  </a:txBody>
                  <a:tcPr marT="216000" marB="216000"/>
                </a:tc>
                <a:extLst>
                  <a:ext uri="{0D108BD9-81ED-4DB2-BD59-A6C34878D82A}">
                    <a16:rowId xmlns:a16="http://schemas.microsoft.com/office/drawing/2014/main" xmlns="" val="2590327038"/>
                  </a:ext>
                </a:extLst>
              </a:tr>
              <a:tr h="677237">
                <a:tc>
                  <a:txBody>
                    <a:bodyPr/>
                    <a:lstStyle/>
                    <a:p>
                      <a:pPr algn="ctr"/>
                      <a:r>
                        <a:rPr lang="en-IN" b="1" dirty="0"/>
                        <a:t>TRANSPORT</a:t>
                      </a:r>
                    </a:p>
                  </a:txBody>
                  <a:tcPr marT="216000" marB="216000"/>
                </a:tc>
                <a:extLst>
                  <a:ext uri="{0D108BD9-81ED-4DB2-BD59-A6C34878D82A}">
                    <a16:rowId xmlns:a16="http://schemas.microsoft.com/office/drawing/2014/main" xmlns="" val="248505469"/>
                  </a:ext>
                </a:extLst>
              </a:tr>
              <a:tr h="677237">
                <a:tc>
                  <a:txBody>
                    <a:bodyPr/>
                    <a:lstStyle/>
                    <a:p>
                      <a:pPr algn="ctr"/>
                      <a:r>
                        <a:rPr lang="en-IN" b="1" dirty="0">
                          <a:solidFill>
                            <a:schemeClr val="bg1"/>
                          </a:solidFill>
                        </a:rPr>
                        <a:t>NETWORK</a:t>
                      </a:r>
                    </a:p>
                  </a:txBody>
                  <a:tcPr marT="216000" marB="216000">
                    <a:solidFill>
                      <a:schemeClr val="tx1"/>
                    </a:solidFill>
                  </a:tcPr>
                </a:tc>
                <a:extLst>
                  <a:ext uri="{0D108BD9-81ED-4DB2-BD59-A6C34878D82A}">
                    <a16:rowId xmlns:a16="http://schemas.microsoft.com/office/drawing/2014/main" xmlns="" val="1755772797"/>
                  </a:ext>
                </a:extLst>
              </a:tr>
              <a:tr h="677237">
                <a:tc>
                  <a:txBody>
                    <a:bodyPr/>
                    <a:lstStyle/>
                    <a:p>
                      <a:pPr algn="ctr"/>
                      <a:r>
                        <a:rPr lang="en-IN" b="1" dirty="0"/>
                        <a:t>DATA LINK</a:t>
                      </a:r>
                    </a:p>
                  </a:txBody>
                  <a:tcPr marT="216000" marB="216000"/>
                </a:tc>
                <a:extLst>
                  <a:ext uri="{0D108BD9-81ED-4DB2-BD59-A6C34878D82A}">
                    <a16:rowId xmlns:a16="http://schemas.microsoft.com/office/drawing/2014/main" xmlns="" val="2560188623"/>
                  </a:ext>
                </a:extLst>
              </a:tr>
              <a:tr h="677237">
                <a:tc>
                  <a:txBody>
                    <a:bodyPr/>
                    <a:lstStyle/>
                    <a:p>
                      <a:pPr algn="ctr"/>
                      <a:r>
                        <a:rPr lang="en-IN" b="1" dirty="0"/>
                        <a:t>PHYSICAL LAYER</a:t>
                      </a:r>
                    </a:p>
                  </a:txBody>
                  <a:tcPr marT="216000" marB="216000"/>
                </a:tc>
                <a:extLst>
                  <a:ext uri="{0D108BD9-81ED-4DB2-BD59-A6C34878D82A}">
                    <a16:rowId xmlns:a16="http://schemas.microsoft.com/office/drawing/2014/main" xmlns="" val="3620607990"/>
                  </a:ext>
                </a:extLst>
              </a:tr>
            </a:tbl>
          </a:graphicData>
        </a:graphic>
      </p:graphicFrame>
      <p:graphicFrame>
        <p:nvGraphicFramePr>
          <p:cNvPr id="3" name="Table 2"/>
          <p:cNvGraphicFramePr>
            <a:graphicFrameLocks noGrp="1"/>
          </p:cNvGraphicFramePr>
          <p:nvPr/>
        </p:nvGraphicFramePr>
        <p:xfrm>
          <a:off x="4089649" y="588581"/>
          <a:ext cx="7465042" cy="5650560"/>
        </p:xfrm>
        <a:graphic>
          <a:graphicData uri="http://schemas.openxmlformats.org/drawingml/2006/table">
            <a:tbl>
              <a:tblPr firstRow="1" bandRow="1">
                <a:tableStyleId>{D7AC3CCA-C797-4891-BE02-D94E43425B78}</a:tableStyleId>
              </a:tblPr>
              <a:tblGrid>
                <a:gridCol w="7465042">
                  <a:extLst>
                    <a:ext uri="{9D8B030D-6E8A-4147-A177-3AD203B41FA5}">
                      <a16:colId xmlns:a16="http://schemas.microsoft.com/office/drawing/2014/main" xmlns="" val="3693440538"/>
                    </a:ext>
                  </a:extLst>
                </a:gridCol>
              </a:tblGrid>
              <a:tr h="5650560">
                <a:tc>
                  <a:txBody>
                    <a:bodyPr/>
                    <a:lstStyle/>
                    <a:p>
                      <a:pPr marL="285750" indent="-285750" algn="l">
                        <a:buFont typeface="Arial" panose="020B0604020202020204" pitchFamily="34" charset="0"/>
                        <a:buChar char="•"/>
                      </a:pPr>
                      <a:r>
                        <a:rPr lang="en-IN" sz="2400" b="0" i="0" kern="1200" dirty="0">
                          <a:solidFill>
                            <a:schemeClr val="bg1"/>
                          </a:solidFill>
                          <a:effectLst/>
                          <a:latin typeface="+mn-lt"/>
                          <a:ea typeface="+mn-ea"/>
                          <a:cs typeface="+mn-cs"/>
                        </a:rPr>
                        <a:t> Three</a:t>
                      </a:r>
                      <a:r>
                        <a:rPr lang="en-IN" sz="2400" b="0" i="0" kern="1200" baseline="0" dirty="0">
                          <a:solidFill>
                            <a:schemeClr val="bg1"/>
                          </a:solidFill>
                          <a:effectLst/>
                          <a:latin typeface="+mn-lt"/>
                          <a:ea typeface="+mn-ea"/>
                          <a:cs typeface="+mn-cs"/>
                        </a:rPr>
                        <a:t> </a:t>
                      </a:r>
                      <a:r>
                        <a:rPr lang="en-IN" sz="2400" b="0" i="0" kern="1200" dirty="0">
                          <a:solidFill>
                            <a:schemeClr val="bg1"/>
                          </a:solidFill>
                          <a:effectLst/>
                          <a:latin typeface="+mn-lt"/>
                          <a:ea typeface="+mn-ea"/>
                          <a:cs typeface="+mn-cs"/>
                        </a:rPr>
                        <a:t> functions – logical addressing, path determination and forwarding – are done at the Network Layer. </a:t>
                      </a:r>
                    </a:p>
                    <a:p>
                      <a:pPr marL="285750" indent="-285750" algn="l">
                        <a:buFont typeface="Arial" panose="020B0604020202020204" pitchFamily="34" charset="0"/>
                        <a:buChar char="•"/>
                      </a:pPr>
                      <a:r>
                        <a:rPr lang="en-IN" sz="2400" b="0" i="0" kern="1200" dirty="0">
                          <a:solidFill>
                            <a:schemeClr val="bg1"/>
                          </a:solidFill>
                          <a:effectLst/>
                          <a:latin typeface="+mn-lt"/>
                          <a:ea typeface="+mn-ea"/>
                          <a:cs typeface="+mn-cs"/>
                        </a:rPr>
                        <a:t>Two types of protocols are used for these functions – </a:t>
                      </a:r>
                      <a:r>
                        <a:rPr lang="en-IN" sz="2400" b="1" i="0" kern="1200" dirty="0">
                          <a:solidFill>
                            <a:schemeClr val="bg1"/>
                          </a:solidFill>
                          <a:effectLst/>
                          <a:latin typeface="+mn-lt"/>
                          <a:ea typeface="+mn-ea"/>
                          <a:cs typeface="+mn-cs"/>
                        </a:rPr>
                        <a:t>routed protocols</a:t>
                      </a:r>
                      <a:r>
                        <a:rPr lang="en-IN" sz="2400" b="0" i="0" kern="1200" dirty="0">
                          <a:solidFill>
                            <a:schemeClr val="bg1"/>
                          </a:solidFill>
                          <a:effectLst/>
                          <a:latin typeface="+mn-lt"/>
                          <a:ea typeface="+mn-ea"/>
                          <a:cs typeface="+mn-cs"/>
                        </a:rPr>
                        <a:t> are used for logical addressing and forwarding while </a:t>
                      </a:r>
                      <a:r>
                        <a:rPr lang="en-IN" sz="2400" b="1" i="0" kern="1200" dirty="0">
                          <a:solidFill>
                            <a:schemeClr val="bg1"/>
                          </a:solidFill>
                          <a:effectLst/>
                          <a:latin typeface="+mn-lt"/>
                          <a:ea typeface="+mn-ea"/>
                          <a:cs typeface="+mn-cs"/>
                        </a:rPr>
                        <a:t>routing protocols</a:t>
                      </a:r>
                      <a:r>
                        <a:rPr lang="en-IN" sz="2400" b="0" i="0" kern="1200" dirty="0">
                          <a:solidFill>
                            <a:schemeClr val="bg1"/>
                          </a:solidFill>
                          <a:effectLst/>
                          <a:latin typeface="+mn-lt"/>
                          <a:ea typeface="+mn-ea"/>
                          <a:cs typeface="+mn-cs"/>
                        </a:rPr>
                        <a:t> are used for path determinations. </a:t>
                      </a:r>
                    </a:p>
                    <a:p>
                      <a:pPr marL="285750" indent="-285750" algn="l">
                        <a:buFont typeface="Arial" panose="020B0604020202020204" pitchFamily="34" charset="0"/>
                        <a:buChar char="•"/>
                      </a:pPr>
                      <a:r>
                        <a:rPr lang="en-IN" sz="2400" b="0" i="0" kern="1200" dirty="0">
                          <a:solidFill>
                            <a:schemeClr val="bg1"/>
                          </a:solidFill>
                          <a:effectLst/>
                          <a:latin typeface="+mn-lt"/>
                          <a:ea typeface="+mn-ea"/>
                          <a:cs typeface="+mn-cs"/>
                        </a:rPr>
                        <a:t>Routers function at this layer. Remember that routers only care about the destination network. They do not care about the destination host itself.</a:t>
                      </a:r>
                    </a:p>
                    <a:p>
                      <a:pPr marL="285750" indent="-285750" algn="l">
                        <a:buFont typeface="Arial" panose="020B0604020202020204" pitchFamily="34" charset="0"/>
                        <a:buChar char="•"/>
                      </a:pPr>
                      <a:r>
                        <a:rPr lang="en-IN" sz="2400" b="0" i="0" kern="1200" dirty="0">
                          <a:solidFill>
                            <a:schemeClr val="bg1"/>
                          </a:solidFill>
                          <a:effectLst/>
                          <a:latin typeface="+mn-lt"/>
                          <a:ea typeface="+mn-ea"/>
                          <a:cs typeface="+mn-cs"/>
                        </a:rPr>
                        <a:t>The task of delivery to the destination host lies on the Data Link Layer.</a:t>
                      </a:r>
                      <a:endParaRPr lang="en-IN" sz="2400" dirty="0">
                        <a:solidFill>
                          <a:schemeClr val="bg1"/>
                        </a:solidFill>
                      </a:endParaRPr>
                    </a:p>
                  </a:txBody>
                  <a:tcPr marT="216000" marB="216000">
                    <a:solidFill>
                      <a:schemeClr val="tx1"/>
                    </a:solidFill>
                  </a:tcPr>
                </a:tc>
                <a:extLst>
                  <a:ext uri="{0D108BD9-81ED-4DB2-BD59-A6C34878D82A}">
                    <a16:rowId xmlns:a16="http://schemas.microsoft.com/office/drawing/2014/main" xmlns="" val="475828583"/>
                  </a:ext>
                </a:extLst>
              </a:tr>
            </a:tbl>
          </a:graphicData>
        </a:graphic>
      </p:graphicFrame>
    </p:spTree>
    <p:extLst>
      <p:ext uri="{BB962C8B-B14F-4D97-AF65-F5344CB8AC3E}">
        <p14:creationId xmlns:p14="http://schemas.microsoft.com/office/powerpoint/2010/main" xmlns="" val="12342354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4089649" y="588581"/>
          <a:ext cx="7465042" cy="5650560"/>
        </p:xfrm>
        <a:graphic>
          <a:graphicData uri="http://schemas.openxmlformats.org/drawingml/2006/table">
            <a:tbl>
              <a:tblPr firstRow="1" bandRow="1">
                <a:tableStyleId>{D7AC3CCA-C797-4891-BE02-D94E43425B78}</a:tableStyleId>
              </a:tblPr>
              <a:tblGrid>
                <a:gridCol w="7465042">
                  <a:extLst>
                    <a:ext uri="{9D8B030D-6E8A-4147-A177-3AD203B41FA5}">
                      <a16:colId xmlns:a16="http://schemas.microsoft.com/office/drawing/2014/main" xmlns="" val="3693440538"/>
                    </a:ext>
                  </a:extLst>
                </a:gridCol>
              </a:tblGrid>
              <a:tr h="5650560">
                <a:tc>
                  <a:txBody>
                    <a:bodyPr/>
                    <a:lstStyle/>
                    <a:p>
                      <a:pPr marL="285750" indent="-285750" algn="l">
                        <a:buFont typeface="Arial" panose="020B0604020202020204" pitchFamily="34" charset="0"/>
                        <a:buChar char="•"/>
                      </a:pPr>
                      <a:r>
                        <a:rPr lang="en-IN" sz="2400" b="0" i="0" kern="1200" dirty="0">
                          <a:solidFill>
                            <a:schemeClr val="bg1"/>
                          </a:solidFill>
                          <a:effectLst/>
                          <a:latin typeface="+mn-lt"/>
                          <a:ea typeface="+mn-ea"/>
                          <a:cs typeface="+mn-cs"/>
                        </a:rPr>
                        <a:t>Data Link layer deals with data moving within a local network using physical addresses. </a:t>
                      </a:r>
                    </a:p>
                    <a:p>
                      <a:pPr marL="285750" indent="-285750" algn="l">
                        <a:buFont typeface="Arial" panose="020B0604020202020204" pitchFamily="34" charset="0"/>
                        <a:buChar char="•"/>
                      </a:pPr>
                      <a:r>
                        <a:rPr lang="en-IN" sz="2400" b="0" i="0" kern="1200" dirty="0">
                          <a:solidFill>
                            <a:schemeClr val="bg1"/>
                          </a:solidFill>
                          <a:effectLst/>
                          <a:latin typeface="+mn-lt"/>
                          <a:ea typeface="+mn-ea"/>
                          <a:cs typeface="+mn-cs"/>
                        </a:rPr>
                        <a:t>Each host has a logical address and a physical address. </a:t>
                      </a:r>
                    </a:p>
                    <a:p>
                      <a:pPr marL="285750" indent="-285750" algn="l">
                        <a:buFont typeface="Arial" panose="020B0604020202020204" pitchFamily="34" charset="0"/>
                        <a:buChar char="•"/>
                      </a:pPr>
                      <a:r>
                        <a:rPr lang="en-IN" sz="2400" b="0" i="0" kern="1200" dirty="0">
                          <a:solidFill>
                            <a:schemeClr val="bg1"/>
                          </a:solidFill>
                          <a:effectLst/>
                          <a:latin typeface="+mn-lt"/>
                          <a:ea typeface="+mn-ea"/>
                          <a:cs typeface="+mn-cs"/>
                        </a:rPr>
                        <a:t>The physical address is only locally significant and is not used beyond the network boundaries (across a router). </a:t>
                      </a:r>
                    </a:p>
                    <a:p>
                      <a:pPr marL="285750" indent="-285750" algn="l">
                        <a:buFont typeface="Arial" panose="020B0604020202020204" pitchFamily="34" charset="0"/>
                        <a:buChar char="•"/>
                      </a:pPr>
                      <a:r>
                        <a:rPr lang="en-IN" sz="2400" b="0" i="0" kern="1200" dirty="0">
                          <a:solidFill>
                            <a:schemeClr val="bg1"/>
                          </a:solidFill>
                          <a:effectLst/>
                          <a:latin typeface="+mn-lt"/>
                          <a:ea typeface="+mn-ea"/>
                          <a:cs typeface="+mn-cs"/>
                        </a:rPr>
                        <a:t>This layer also defines protocols that are used to send and receive data across the media. </a:t>
                      </a:r>
                    </a:p>
                    <a:p>
                      <a:pPr marL="285750" indent="-285750" algn="l">
                        <a:buFont typeface="Arial" panose="020B0604020202020204" pitchFamily="34" charset="0"/>
                        <a:buChar char="•"/>
                      </a:pPr>
                      <a:r>
                        <a:rPr lang="en-IN" sz="2400" b="0" i="0" kern="1200" dirty="0">
                          <a:solidFill>
                            <a:schemeClr val="bg1"/>
                          </a:solidFill>
                          <a:effectLst/>
                          <a:latin typeface="+mn-lt"/>
                          <a:ea typeface="+mn-ea"/>
                          <a:cs typeface="+mn-cs"/>
                        </a:rPr>
                        <a:t>The Data Link layer determines when the media is ready for the host to send the data and also detects collisions and other errors in received data.</a:t>
                      </a:r>
                    </a:p>
                    <a:p>
                      <a:pPr marL="285750" indent="-285750" algn="l">
                        <a:buFont typeface="Arial" panose="020B0604020202020204" pitchFamily="34" charset="0"/>
                        <a:buChar char="•"/>
                      </a:pPr>
                      <a:r>
                        <a:rPr lang="en-IN" sz="2400" b="0" i="0" kern="1200" dirty="0">
                          <a:solidFill>
                            <a:schemeClr val="bg1"/>
                          </a:solidFill>
                          <a:effectLst/>
                          <a:latin typeface="+mn-lt"/>
                          <a:ea typeface="+mn-ea"/>
                          <a:cs typeface="+mn-cs"/>
                        </a:rPr>
                        <a:t>Switches function at this layer.</a:t>
                      </a:r>
                      <a:endParaRPr lang="en-IN" sz="2400" dirty="0">
                        <a:solidFill>
                          <a:schemeClr val="bg1"/>
                        </a:solidFill>
                      </a:endParaRPr>
                    </a:p>
                  </a:txBody>
                  <a:tcPr marT="216000" marB="216000">
                    <a:solidFill>
                      <a:schemeClr val="tx1"/>
                    </a:solidFill>
                  </a:tcPr>
                </a:tc>
                <a:extLst>
                  <a:ext uri="{0D108BD9-81ED-4DB2-BD59-A6C34878D82A}">
                    <a16:rowId xmlns:a16="http://schemas.microsoft.com/office/drawing/2014/main" xmlns="" val="475828583"/>
                  </a:ext>
                </a:extLst>
              </a:tr>
            </a:tbl>
          </a:graphicData>
        </a:graphic>
      </p:graphicFrame>
      <p:graphicFrame>
        <p:nvGraphicFramePr>
          <p:cNvPr id="5" name="Table 4"/>
          <p:cNvGraphicFramePr>
            <a:graphicFrameLocks noGrp="1"/>
          </p:cNvGraphicFramePr>
          <p:nvPr/>
        </p:nvGraphicFramePr>
        <p:xfrm>
          <a:off x="621394" y="588581"/>
          <a:ext cx="3468255" cy="5650560"/>
        </p:xfrm>
        <a:graphic>
          <a:graphicData uri="http://schemas.openxmlformats.org/drawingml/2006/table">
            <a:tbl>
              <a:tblPr firstRow="1" bandRow="1">
                <a:tableStyleId>{D7AC3CCA-C797-4891-BE02-D94E43425B78}</a:tableStyleId>
              </a:tblPr>
              <a:tblGrid>
                <a:gridCol w="3468255">
                  <a:extLst>
                    <a:ext uri="{9D8B030D-6E8A-4147-A177-3AD203B41FA5}">
                      <a16:colId xmlns:a16="http://schemas.microsoft.com/office/drawing/2014/main" xmlns="" val="3693440538"/>
                    </a:ext>
                  </a:extLst>
                </a:gridCol>
              </a:tblGrid>
              <a:tr h="677237">
                <a:tc>
                  <a:txBody>
                    <a:bodyPr/>
                    <a:lstStyle/>
                    <a:p>
                      <a:pPr algn="ctr"/>
                      <a:r>
                        <a:rPr lang="en-IN" dirty="0"/>
                        <a:t>OSI REFERENCE</a:t>
                      </a:r>
                      <a:r>
                        <a:rPr lang="en-IN" baseline="0" dirty="0"/>
                        <a:t> MODEL</a:t>
                      </a:r>
                      <a:endParaRPr lang="en-IN" dirty="0"/>
                    </a:p>
                  </a:txBody>
                  <a:tcPr marT="216000" marB="216000"/>
                </a:tc>
                <a:extLst>
                  <a:ext uri="{0D108BD9-81ED-4DB2-BD59-A6C34878D82A}">
                    <a16:rowId xmlns:a16="http://schemas.microsoft.com/office/drawing/2014/main" xmlns="" val="475828583"/>
                  </a:ext>
                </a:extLst>
              </a:tr>
              <a:tr h="677237">
                <a:tc>
                  <a:txBody>
                    <a:bodyPr/>
                    <a:lstStyle/>
                    <a:p>
                      <a:pPr algn="ctr"/>
                      <a:r>
                        <a:rPr lang="en-IN" b="1" dirty="0"/>
                        <a:t>APPLICATION</a:t>
                      </a:r>
                    </a:p>
                  </a:txBody>
                  <a:tcPr marT="216000" marB="216000"/>
                </a:tc>
                <a:extLst>
                  <a:ext uri="{0D108BD9-81ED-4DB2-BD59-A6C34878D82A}">
                    <a16:rowId xmlns:a16="http://schemas.microsoft.com/office/drawing/2014/main" xmlns="" val="688687623"/>
                  </a:ext>
                </a:extLst>
              </a:tr>
              <a:tr h="677237">
                <a:tc>
                  <a:txBody>
                    <a:bodyPr/>
                    <a:lstStyle/>
                    <a:p>
                      <a:pPr algn="ctr"/>
                      <a:r>
                        <a:rPr lang="en-IN" b="1" dirty="0"/>
                        <a:t>PRESENTATION</a:t>
                      </a:r>
                    </a:p>
                  </a:txBody>
                  <a:tcPr marT="216000" marB="216000"/>
                </a:tc>
                <a:extLst>
                  <a:ext uri="{0D108BD9-81ED-4DB2-BD59-A6C34878D82A}">
                    <a16:rowId xmlns:a16="http://schemas.microsoft.com/office/drawing/2014/main" xmlns="" val="3395860642"/>
                  </a:ext>
                </a:extLst>
              </a:tr>
              <a:tr h="677237">
                <a:tc>
                  <a:txBody>
                    <a:bodyPr/>
                    <a:lstStyle/>
                    <a:p>
                      <a:pPr algn="ctr"/>
                      <a:r>
                        <a:rPr lang="en-IN" b="1" dirty="0"/>
                        <a:t>SESSION</a:t>
                      </a:r>
                    </a:p>
                  </a:txBody>
                  <a:tcPr marT="216000" marB="216000"/>
                </a:tc>
                <a:extLst>
                  <a:ext uri="{0D108BD9-81ED-4DB2-BD59-A6C34878D82A}">
                    <a16:rowId xmlns:a16="http://schemas.microsoft.com/office/drawing/2014/main" xmlns="" val="2590327038"/>
                  </a:ext>
                </a:extLst>
              </a:tr>
              <a:tr h="677237">
                <a:tc>
                  <a:txBody>
                    <a:bodyPr/>
                    <a:lstStyle/>
                    <a:p>
                      <a:pPr algn="ctr"/>
                      <a:r>
                        <a:rPr lang="en-IN" b="1" dirty="0"/>
                        <a:t>TRANSPORT</a:t>
                      </a:r>
                    </a:p>
                  </a:txBody>
                  <a:tcPr marT="216000" marB="216000"/>
                </a:tc>
                <a:extLst>
                  <a:ext uri="{0D108BD9-81ED-4DB2-BD59-A6C34878D82A}">
                    <a16:rowId xmlns:a16="http://schemas.microsoft.com/office/drawing/2014/main" xmlns="" val="248505469"/>
                  </a:ext>
                </a:extLst>
              </a:tr>
              <a:tr h="677237">
                <a:tc>
                  <a:txBody>
                    <a:bodyPr/>
                    <a:lstStyle/>
                    <a:p>
                      <a:pPr algn="ctr"/>
                      <a:r>
                        <a:rPr lang="en-IN" b="1" dirty="0"/>
                        <a:t>NETWORK</a:t>
                      </a:r>
                    </a:p>
                  </a:txBody>
                  <a:tcPr marT="216000" marB="216000"/>
                </a:tc>
                <a:extLst>
                  <a:ext uri="{0D108BD9-81ED-4DB2-BD59-A6C34878D82A}">
                    <a16:rowId xmlns:a16="http://schemas.microsoft.com/office/drawing/2014/main" xmlns="" val="1755772797"/>
                  </a:ext>
                </a:extLst>
              </a:tr>
              <a:tr h="677237">
                <a:tc>
                  <a:txBody>
                    <a:bodyPr/>
                    <a:lstStyle/>
                    <a:p>
                      <a:pPr algn="ctr"/>
                      <a:r>
                        <a:rPr lang="en-IN" b="1" dirty="0">
                          <a:solidFill>
                            <a:schemeClr val="bg1"/>
                          </a:solidFill>
                        </a:rPr>
                        <a:t>DATA LINK</a:t>
                      </a:r>
                    </a:p>
                  </a:txBody>
                  <a:tcPr marT="216000" marB="216000">
                    <a:solidFill>
                      <a:schemeClr val="tx1"/>
                    </a:solidFill>
                  </a:tcPr>
                </a:tc>
                <a:extLst>
                  <a:ext uri="{0D108BD9-81ED-4DB2-BD59-A6C34878D82A}">
                    <a16:rowId xmlns:a16="http://schemas.microsoft.com/office/drawing/2014/main" xmlns="" val="2560188623"/>
                  </a:ext>
                </a:extLst>
              </a:tr>
              <a:tr h="677237">
                <a:tc>
                  <a:txBody>
                    <a:bodyPr/>
                    <a:lstStyle/>
                    <a:p>
                      <a:pPr algn="ctr"/>
                      <a:r>
                        <a:rPr lang="en-IN" b="1" dirty="0"/>
                        <a:t>PHYSICAL LAYER</a:t>
                      </a:r>
                    </a:p>
                  </a:txBody>
                  <a:tcPr marT="216000" marB="216000"/>
                </a:tc>
                <a:extLst>
                  <a:ext uri="{0D108BD9-81ED-4DB2-BD59-A6C34878D82A}">
                    <a16:rowId xmlns:a16="http://schemas.microsoft.com/office/drawing/2014/main" xmlns="" val="3620607990"/>
                  </a:ext>
                </a:extLst>
              </a:tr>
            </a:tbl>
          </a:graphicData>
        </a:graphic>
      </p:graphicFrame>
    </p:spTree>
    <p:extLst>
      <p:ext uri="{BB962C8B-B14F-4D97-AF65-F5344CB8AC3E}">
        <p14:creationId xmlns:p14="http://schemas.microsoft.com/office/powerpoint/2010/main" xmlns="" val="31468297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4089649" y="588581"/>
          <a:ext cx="7465042" cy="5650560"/>
        </p:xfrm>
        <a:graphic>
          <a:graphicData uri="http://schemas.openxmlformats.org/drawingml/2006/table">
            <a:tbl>
              <a:tblPr firstRow="1" bandRow="1">
                <a:tableStyleId>{D7AC3CCA-C797-4891-BE02-D94E43425B78}</a:tableStyleId>
              </a:tblPr>
              <a:tblGrid>
                <a:gridCol w="7465042">
                  <a:extLst>
                    <a:ext uri="{9D8B030D-6E8A-4147-A177-3AD203B41FA5}">
                      <a16:colId xmlns:a16="http://schemas.microsoft.com/office/drawing/2014/main" xmlns="" val="3693440538"/>
                    </a:ext>
                  </a:extLst>
                </a:gridCol>
              </a:tblGrid>
              <a:tr h="5650560">
                <a:tc>
                  <a:txBody>
                    <a:bodyPr/>
                    <a:lstStyle/>
                    <a:p>
                      <a:pPr marL="285750" indent="-285750" algn="l">
                        <a:buFont typeface="Arial" panose="020B0604020202020204" pitchFamily="34" charset="0"/>
                        <a:buChar char="•"/>
                      </a:pPr>
                      <a:r>
                        <a:rPr lang="en-IN" sz="2400" b="0" i="0" kern="1200" dirty="0">
                          <a:solidFill>
                            <a:schemeClr val="bg1"/>
                          </a:solidFill>
                          <a:effectLst/>
                          <a:latin typeface="+mn-lt"/>
                          <a:ea typeface="+mn-ea"/>
                          <a:cs typeface="+mn-cs"/>
                        </a:rPr>
                        <a:t>This layer deals with the physical transmission medium itself. </a:t>
                      </a:r>
                    </a:p>
                    <a:p>
                      <a:pPr marL="285750" indent="-285750" algn="l">
                        <a:buFont typeface="Arial" panose="020B0604020202020204" pitchFamily="34" charset="0"/>
                        <a:buChar char="•"/>
                      </a:pPr>
                      <a:r>
                        <a:rPr lang="en-IN" sz="2400" b="0" i="0" kern="1200" dirty="0">
                          <a:solidFill>
                            <a:schemeClr val="bg1"/>
                          </a:solidFill>
                          <a:effectLst/>
                          <a:latin typeface="+mn-lt"/>
                          <a:ea typeface="+mn-ea"/>
                          <a:cs typeface="+mn-cs"/>
                        </a:rPr>
                        <a:t>It activates, maintains and deactivates the physical link between systems (host and switch for example). </a:t>
                      </a:r>
                    </a:p>
                    <a:p>
                      <a:pPr marL="285750" indent="-285750" algn="l">
                        <a:buFont typeface="Arial" panose="020B0604020202020204" pitchFamily="34" charset="0"/>
                        <a:buChar char="•"/>
                      </a:pPr>
                      <a:r>
                        <a:rPr lang="en-IN" sz="2400" b="0" i="0" kern="1200" dirty="0">
                          <a:solidFill>
                            <a:schemeClr val="bg1"/>
                          </a:solidFill>
                          <a:effectLst/>
                          <a:latin typeface="+mn-lt"/>
                          <a:ea typeface="+mn-ea"/>
                          <a:cs typeface="+mn-cs"/>
                        </a:rPr>
                        <a:t>This is where the connectors, pin-outs, cables, electrical currents etc. are defined. </a:t>
                      </a:r>
                    </a:p>
                    <a:p>
                      <a:pPr marL="285750" indent="-285750" algn="l">
                        <a:buFont typeface="Arial" panose="020B0604020202020204" pitchFamily="34" charset="0"/>
                        <a:buChar char="•"/>
                      </a:pPr>
                      <a:r>
                        <a:rPr lang="en-IN" sz="2400" b="0" i="0" kern="1200" dirty="0">
                          <a:solidFill>
                            <a:schemeClr val="bg1"/>
                          </a:solidFill>
                          <a:effectLst/>
                          <a:latin typeface="+mn-lt"/>
                          <a:ea typeface="+mn-ea"/>
                          <a:cs typeface="+mn-cs"/>
                        </a:rPr>
                        <a:t>Essentially this layer puts the data on the physical media as bits and receives it in the same way. </a:t>
                      </a:r>
                    </a:p>
                    <a:p>
                      <a:pPr marL="285750" indent="-285750" algn="l">
                        <a:buFont typeface="Arial" panose="020B0604020202020204" pitchFamily="34" charset="0"/>
                        <a:buChar char="•"/>
                      </a:pPr>
                      <a:r>
                        <a:rPr lang="en-IN" sz="2400" b="0" i="0" kern="1200" dirty="0">
                          <a:solidFill>
                            <a:schemeClr val="bg1"/>
                          </a:solidFill>
                          <a:effectLst/>
                          <a:latin typeface="+mn-lt"/>
                          <a:ea typeface="+mn-ea"/>
                          <a:cs typeface="+mn-cs"/>
                        </a:rPr>
                        <a:t>Hubs work at this layer.</a:t>
                      </a:r>
                      <a:endParaRPr lang="en-IN" sz="2400" dirty="0">
                        <a:solidFill>
                          <a:schemeClr val="bg1"/>
                        </a:solidFill>
                      </a:endParaRPr>
                    </a:p>
                  </a:txBody>
                  <a:tcPr marT="216000" marB="216000">
                    <a:solidFill>
                      <a:schemeClr val="tx1"/>
                    </a:solidFill>
                  </a:tcPr>
                </a:tc>
                <a:extLst>
                  <a:ext uri="{0D108BD9-81ED-4DB2-BD59-A6C34878D82A}">
                    <a16:rowId xmlns:a16="http://schemas.microsoft.com/office/drawing/2014/main" xmlns="" val="475828583"/>
                  </a:ext>
                </a:extLst>
              </a:tr>
            </a:tbl>
          </a:graphicData>
        </a:graphic>
      </p:graphicFrame>
      <p:graphicFrame>
        <p:nvGraphicFramePr>
          <p:cNvPr id="5" name="Table 4"/>
          <p:cNvGraphicFramePr>
            <a:graphicFrameLocks noGrp="1"/>
          </p:cNvGraphicFramePr>
          <p:nvPr/>
        </p:nvGraphicFramePr>
        <p:xfrm>
          <a:off x="621394" y="588581"/>
          <a:ext cx="3468255" cy="5650560"/>
        </p:xfrm>
        <a:graphic>
          <a:graphicData uri="http://schemas.openxmlformats.org/drawingml/2006/table">
            <a:tbl>
              <a:tblPr firstRow="1" bandRow="1">
                <a:tableStyleId>{D7AC3CCA-C797-4891-BE02-D94E43425B78}</a:tableStyleId>
              </a:tblPr>
              <a:tblGrid>
                <a:gridCol w="3468255">
                  <a:extLst>
                    <a:ext uri="{9D8B030D-6E8A-4147-A177-3AD203B41FA5}">
                      <a16:colId xmlns:a16="http://schemas.microsoft.com/office/drawing/2014/main" xmlns="" val="3693440538"/>
                    </a:ext>
                  </a:extLst>
                </a:gridCol>
              </a:tblGrid>
              <a:tr h="677237">
                <a:tc>
                  <a:txBody>
                    <a:bodyPr/>
                    <a:lstStyle/>
                    <a:p>
                      <a:pPr algn="ctr"/>
                      <a:r>
                        <a:rPr lang="en-IN" dirty="0"/>
                        <a:t>OSI REFERENCE</a:t>
                      </a:r>
                      <a:r>
                        <a:rPr lang="en-IN" baseline="0" dirty="0"/>
                        <a:t> MODEL</a:t>
                      </a:r>
                      <a:endParaRPr lang="en-IN" dirty="0"/>
                    </a:p>
                  </a:txBody>
                  <a:tcPr marT="216000" marB="216000"/>
                </a:tc>
                <a:extLst>
                  <a:ext uri="{0D108BD9-81ED-4DB2-BD59-A6C34878D82A}">
                    <a16:rowId xmlns:a16="http://schemas.microsoft.com/office/drawing/2014/main" xmlns="" val="475828583"/>
                  </a:ext>
                </a:extLst>
              </a:tr>
              <a:tr h="677237">
                <a:tc>
                  <a:txBody>
                    <a:bodyPr/>
                    <a:lstStyle/>
                    <a:p>
                      <a:pPr algn="ctr"/>
                      <a:r>
                        <a:rPr lang="en-IN" b="1" dirty="0"/>
                        <a:t>APPLICATION</a:t>
                      </a:r>
                    </a:p>
                  </a:txBody>
                  <a:tcPr marT="216000" marB="216000"/>
                </a:tc>
                <a:extLst>
                  <a:ext uri="{0D108BD9-81ED-4DB2-BD59-A6C34878D82A}">
                    <a16:rowId xmlns:a16="http://schemas.microsoft.com/office/drawing/2014/main" xmlns="" val="688687623"/>
                  </a:ext>
                </a:extLst>
              </a:tr>
              <a:tr h="677237">
                <a:tc>
                  <a:txBody>
                    <a:bodyPr/>
                    <a:lstStyle/>
                    <a:p>
                      <a:pPr algn="ctr"/>
                      <a:r>
                        <a:rPr lang="en-IN" b="1" dirty="0"/>
                        <a:t>PRESENTATION</a:t>
                      </a:r>
                    </a:p>
                  </a:txBody>
                  <a:tcPr marT="216000" marB="216000"/>
                </a:tc>
                <a:extLst>
                  <a:ext uri="{0D108BD9-81ED-4DB2-BD59-A6C34878D82A}">
                    <a16:rowId xmlns:a16="http://schemas.microsoft.com/office/drawing/2014/main" xmlns="" val="3395860642"/>
                  </a:ext>
                </a:extLst>
              </a:tr>
              <a:tr h="677237">
                <a:tc>
                  <a:txBody>
                    <a:bodyPr/>
                    <a:lstStyle/>
                    <a:p>
                      <a:pPr algn="ctr"/>
                      <a:r>
                        <a:rPr lang="en-IN" b="1" dirty="0"/>
                        <a:t>SESSION</a:t>
                      </a:r>
                    </a:p>
                  </a:txBody>
                  <a:tcPr marT="216000" marB="216000"/>
                </a:tc>
                <a:extLst>
                  <a:ext uri="{0D108BD9-81ED-4DB2-BD59-A6C34878D82A}">
                    <a16:rowId xmlns:a16="http://schemas.microsoft.com/office/drawing/2014/main" xmlns="" val="2590327038"/>
                  </a:ext>
                </a:extLst>
              </a:tr>
              <a:tr h="677237">
                <a:tc>
                  <a:txBody>
                    <a:bodyPr/>
                    <a:lstStyle/>
                    <a:p>
                      <a:pPr algn="ctr"/>
                      <a:r>
                        <a:rPr lang="en-IN" b="1" dirty="0"/>
                        <a:t>TRANSPORT</a:t>
                      </a:r>
                    </a:p>
                  </a:txBody>
                  <a:tcPr marT="216000" marB="216000"/>
                </a:tc>
                <a:extLst>
                  <a:ext uri="{0D108BD9-81ED-4DB2-BD59-A6C34878D82A}">
                    <a16:rowId xmlns:a16="http://schemas.microsoft.com/office/drawing/2014/main" xmlns="" val="248505469"/>
                  </a:ext>
                </a:extLst>
              </a:tr>
              <a:tr h="677237">
                <a:tc>
                  <a:txBody>
                    <a:bodyPr/>
                    <a:lstStyle/>
                    <a:p>
                      <a:pPr algn="ctr"/>
                      <a:r>
                        <a:rPr lang="en-IN" b="1" dirty="0"/>
                        <a:t>NETWORK</a:t>
                      </a:r>
                    </a:p>
                  </a:txBody>
                  <a:tcPr marT="216000" marB="216000"/>
                </a:tc>
                <a:extLst>
                  <a:ext uri="{0D108BD9-81ED-4DB2-BD59-A6C34878D82A}">
                    <a16:rowId xmlns:a16="http://schemas.microsoft.com/office/drawing/2014/main" xmlns="" val="1755772797"/>
                  </a:ext>
                </a:extLst>
              </a:tr>
              <a:tr h="677237">
                <a:tc>
                  <a:txBody>
                    <a:bodyPr/>
                    <a:lstStyle/>
                    <a:p>
                      <a:pPr algn="ctr"/>
                      <a:r>
                        <a:rPr lang="en-IN" b="1" dirty="0"/>
                        <a:t>DATA LINK</a:t>
                      </a:r>
                    </a:p>
                  </a:txBody>
                  <a:tcPr marT="216000" marB="216000"/>
                </a:tc>
                <a:extLst>
                  <a:ext uri="{0D108BD9-81ED-4DB2-BD59-A6C34878D82A}">
                    <a16:rowId xmlns:a16="http://schemas.microsoft.com/office/drawing/2014/main" xmlns="" val="2560188623"/>
                  </a:ext>
                </a:extLst>
              </a:tr>
              <a:tr h="677237">
                <a:tc>
                  <a:txBody>
                    <a:bodyPr/>
                    <a:lstStyle/>
                    <a:p>
                      <a:pPr algn="ctr"/>
                      <a:r>
                        <a:rPr lang="en-IN" b="1" dirty="0">
                          <a:solidFill>
                            <a:schemeClr val="bg1"/>
                          </a:solidFill>
                        </a:rPr>
                        <a:t>PHYSICAL LAYER</a:t>
                      </a:r>
                    </a:p>
                  </a:txBody>
                  <a:tcPr marT="216000" marB="216000">
                    <a:solidFill>
                      <a:schemeClr val="tx1"/>
                    </a:solidFill>
                  </a:tcPr>
                </a:tc>
                <a:extLst>
                  <a:ext uri="{0D108BD9-81ED-4DB2-BD59-A6C34878D82A}">
                    <a16:rowId xmlns:a16="http://schemas.microsoft.com/office/drawing/2014/main" xmlns="" val="3620607990"/>
                  </a:ext>
                </a:extLst>
              </a:tr>
            </a:tbl>
          </a:graphicData>
        </a:graphic>
      </p:graphicFrame>
    </p:spTree>
    <p:extLst>
      <p:ext uri="{BB962C8B-B14F-4D97-AF65-F5344CB8AC3E}">
        <p14:creationId xmlns:p14="http://schemas.microsoft.com/office/powerpoint/2010/main" xmlns="" val="36326656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21394" y="588581"/>
          <a:ext cx="3468255" cy="5650560"/>
        </p:xfrm>
        <a:graphic>
          <a:graphicData uri="http://schemas.openxmlformats.org/drawingml/2006/table">
            <a:tbl>
              <a:tblPr firstRow="1" bandRow="1">
                <a:tableStyleId>{D7AC3CCA-C797-4891-BE02-D94E43425B78}</a:tableStyleId>
              </a:tblPr>
              <a:tblGrid>
                <a:gridCol w="3468255">
                  <a:extLst>
                    <a:ext uri="{9D8B030D-6E8A-4147-A177-3AD203B41FA5}">
                      <a16:colId xmlns:a16="http://schemas.microsoft.com/office/drawing/2014/main" xmlns="" val="3693440538"/>
                    </a:ext>
                  </a:extLst>
                </a:gridCol>
              </a:tblGrid>
              <a:tr h="677237">
                <a:tc>
                  <a:txBody>
                    <a:bodyPr/>
                    <a:lstStyle/>
                    <a:p>
                      <a:pPr algn="ctr"/>
                      <a:r>
                        <a:rPr lang="en-IN" dirty="0"/>
                        <a:t>OSI REFERENCE</a:t>
                      </a:r>
                      <a:r>
                        <a:rPr lang="en-IN" baseline="0" dirty="0"/>
                        <a:t> MODEL</a:t>
                      </a:r>
                      <a:endParaRPr lang="en-IN" dirty="0"/>
                    </a:p>
                  </a:txBody>
                  <a:tcPr marT="216000" marB="216000"/>
                </a:tc>
                <a:extLst>
                  <a:ext uri="{0D108BD9-81ED-4DB2-BD59-A6C34878D82A}">
                    <a16:rowId xmlns:a16="http://schemas.microsoft.com/office/drawing/2014/main" xmlns="" val="475828583"/>
                  </a:ext>
                </a:extLst>
              </a:tr>
              <a:tr h="677237">
                <a:tc>
                  <a:txBody>
                    <a:bodyPr/>
                    <a:lstStyle/>
                    <a:p>
                      <a:pPr algn="ctr"/>
                      <a:r>
                        <a:rPr lang="en-IN" b="1" dirty="0"/>
                        <a:t>APPLICATION</a:t>
                      </a:r>
                    </a:p>
                  </a:txBody>
                  <a:tcPr marT="216000" marB="216000"/>
                </a:tc>
                <a:extLst>
                  <a:ext uri="{0D108BD9-81ED-4DB2-BD59-A6C34878D82A}">
                    <a16:rowId xmlns:a16="http://schemas.microsoft.com/office/drawing/2014/main" xmlns="" val="688687623"/>
                  </a:ext>
                </a:extLst>
              </a:tr>
              <a:tr h="677237">
                <a:tc>
                  <a:txBody>
                    <a:bodyPr/>
                    <a:lstStyle/>
                    <a:p>
                      <a:pPr algn="ctr"/>
                      <a:r>
                        <a:rPr lang="en-IN" b="1" dirty="0"/>
                        <a:t>PRESENTATION</a:t>
                      </a:r>
                    </a:p>
                  </a:txBody>
                  <a:tcPr marT="216000" marB="216000"/>
                </a:tc>
                <a:extLst>
                  <a:ext uri="{0D108BD9-81ED-4DB2-BD59-A6C34878D82A}">
                    <a16:rowId xmlns:a16="http://schemas.microsoft.com/office/drawing/2014/main" xmlns="" val="3395860642"/>
                  </a:ext>
                </a:extLst>
              </a:tr>
              <a:tr h="677237">
                <a:tc>
                  <a:txBody>
                    <a:bodyPr/>
                    <a:lstStyle/>
                    <a:p>
                      <a:pPr algn="ctr"/>
                      <a:r>
                        <a:rPr lang="en-IN" b="1" dirty="0"/>
                        <a:t>SESSION</a:t>
                      </a:r>
                    </a:p>
                  </a:txBody>
                  <a:tcPr marT="216000" marB="216000"/>
                </a:tc>
                <a:extLst>
                  <a:ext uri="{0D108BD9-81ED-4DB2-BD59-A6C34878D82A}">
                    <a16:rowId xmlns:a16="http://schemas.microsoft.com/office/drawing/2014/main" xmlns="" val="2590327038"/>
                  </a:ext>
                </a:extLst>
              </a:tr>
              <a:tr h="677237">
                <a:tc>
                  <a:txBody>
                    <a:bodyPr/>
                    <a:lstStyle/>
                    <a:p>
                      <a:pPr algn="ctr"/>
                      <a:r>
                        <a:rPr lang="en-IN" b="1" dirty="0"/>
                        <a:t>TRANSPORT</a:t>
                      </a:r>
                    </a:p>
                  </a:txBody>
                  <a:tcPr marT="216000" marB="216000"/>
                </a:tc>
                <a:extLst>
                  <a:ext uri="{0D108BD9-81ED-4DB2-BD59-A6C34878D82A}">
                    <a16:rowId xmlns:a16="http://schemas.microsoft.com/office/drawing/2014/main" xmlns="" val="248505469"/>
                  </a:ext>
                </a:extLst>
              </a:tr>
              <a:tr h="677237">
                <a:tc>
                  <a:txBody>
                    <a:bodyPr/>
                    <a:lstStyle/>
                    <a:p>
                      <a:pPr algn="ctr"/>
                      <a:r>
                        <a:rPr lang="en-IN" b="1" dirty="0"/>
                        <a:t>NETWORK</a:t>
                      </a:r>
                    </a:p>
                  </a:txBody>
                  <a:tcPr marT="216000" marB="216000"/>
                </a:tc>
                <a:extLst>
                  <a:ext uri="{0D108BD9-81ED-4DB2-BD59-A6C34878D82A}">
                    <a16:rowId xmlns:a16="http://schemas.microsoft.com/office/drawing/2014/main" xmlns="" val="1755772797"/>
                  </a:ext>
                </a:extLst>
              </a:tr>
              <a:tr h="677237">
                <a:tc>
                  <a:txBody>
                    <a:bodyPr/>
                    <a:lstStyle/>
                    <a:p>
                      <a:pPr algn="ctr"/>
                      <a:r>
                        <a:rPr lang="en-IN" b="1" dirty="0"/>
                        <a:t>DATA LINK</a:t>
                      </a:r>
                    </a:p>
                  </a:txBody>
                  <a:tcPr marT="216000" marB="216000"/>
                </a:tc>
                <a:extLst>
                  <a:ext uri="{0D108BD9-81ED-4DB2-BD59-A6C34878D82A}">
                    <a16:rowId xmlns:a16="http://schemas.microsoft.com/office/drawing/2014/main" xmlns="" val="2560188623"/>
                  </a:ext>
                </a:extLst>
              </a:tr>
              <a:tr h="677237">
                <a:tc>
                  <a:txBody>
                    <a:bodyPr/>
                    <a:lstStyle/>
                    <a:p>
                      <a:pPr algn="ctr"/>
                      <a:r>
                        <a:rPr lang="en-IN" b="1" dirty="0"/>
                        <a:t>PHYSICAL LAYER</a:t>
                      </a:r>
                    </a:p>
                  </a:txBody>
                  <a:tcPr marT="216000" marB="216000"/>
                </a:tc>
                <a:extLst>
                  <a:ext uri="{0D108BD9-81ED-4DB2-BD59-A6C34878D82A}">
                    <a16:rowId xmlns:a16="http://schemas.microsoft.com/office/drawing/2014/main" xmlns="" val="3620607990"/>
                  </a:ext>
                </a:extLst>
              </a:tr>
            </a:tbl>
          </a:graphicData>
        </a:graphic>
      </p:graphicFrame>
      <p:graphicFrame>
        <p:nvGraphicFramePr>
          <p:cNvPr id="6" name="Table 5"/>
          <p:cNvGraphicFramePr>
            <a:graphicFrameLocks noGrp="1"/>
          </p:cNvGraphicFramePr>
          <p:nvPr/>
        </p:nvGraphicFramePr>
        <p:xfrm>
          <a:off x="4089649" y="588581"/>
          <a:ext cx="7178573" cy="5650562"/>
        </p:xfrm>
        <a:graphic>
          <a:graphicData uri="http://schemas.openxmlformats.org/drawingml/2006/table">
            <a:tbl>
              <a:tblPr firstRow="1" bandRow="1">
                <a:tableStyleId>{D7AC3CCA-C797-4891-BE02-D94E43425B78}</a:tableStyleId>
              </a:tblPr>
              <a:tblGrid>
                <a:gridCol w="7178573">
                  <a:extLst>
                    <a:ext uri="{9D8B030D-6E8A-4147-A177-3AD203B41FA5}">
                      <a16:colId xmlns:a16="http://schemas.microsoft.com/office/drawing/2014/main" xmlns="" val="3693440538"/>
                    </a:ext>
                  </a:extLst>
                </a:gridCol>
              </a:tblGrid>
              <a:tr h="732719">
                <a:tc>
                  <a:txBody>
                    <a:bodyPr/>
                    <a:lstStyle/>
                    <a:p>
                      <a:pPr algn="ctr"/>
                      <a:r>
                        <a:rPr lang="en-IN" b="1" dirty="0"/>
                        <a:t>FUNCTIONS</a:t>
                      </a:r>
                    </a:p>
                  </a:txBody>
                  <a:tcPr marT="216000" marB="216000"/>
                </a:tc>
                <a:extLst>
                  <a:ext uri="{0D108BD9-81ED-4DB2-BD59-A6C34878D82A}">
                    <a16:rowId xmlns:a16="http://schemas.microsoft.com/office/drawing/2014/main" xmlns="" val="475828583"/>
                  </a:ext>
                </a:extLst>
              </a:tr>
              <a:tr h="702549">
                <a:tc>
                  <a:txBody>
                    <a:bodyPr/>
                    <a:lstStyle/>
                    <a:p>
                      <a:pPr algn="l"/>
                      <a:r>
                        <a:rPr lang="en-IN" sz="1800" b="1" i="0" kern="1200" dirty="0">
                          <a:solidFill>
                            <a:schemeClr val="dk1"/>
                          </a:solidFill>
                          <a:effectLst/>
                          <a:latin typeface="+mn-lt"/>
                          <a:ea typeface="+mn-ea"/>
                          <a:cs typeface="+mn-cs"/>
                        </a:rPr>
                        <a:t>Network Virtual Terminal, File transfer access and management, Mail Services, Directory Services</a:t>
                      </a:r>
                      <a:endParaRPr lang="en-IN" b="1" dirty="0"/>
                    </a:p>
                  </a:txBody>
                  <a:tcPr marT="46800" marB="46800"/>
                </a:tc>
                <a:extLst>
                  <a:ext uri="{0D108BD9-81ED-4DB2-BD59-A6C34878D82A}">
                    <a16:rowId xmlns:a16="http://schemas.microsoft.com/office/drawing/2014/main" xmlns="" val="688687623"/>
                  </a:ext>
                </a:extLst>
              </a:tr>
              <a:tr h="702549">
                <a:tc>
                  <a:txBody>
                    <a:bodyPr/>
                    <a:lstStyle/>
                    <a:p>
                      <a:pPr algn="l"/>
                      <a:r>
                        <a:rPr lang="en-IN" b="1" dirty="0"/>
                        <a:t>Translation,</a:t>
                      </a:r>
                      <a:r>
                        <a:rPr lang="en-IN" b="1" baseline="0" dirty="0"/>
                        <a:t> Encryption/ Decryption and Compression</a:t>
                      </a:r>
                      <a:endParaRPr lang="en-IN" b="1" dirty="0"/>
                    </a:p>
                  </a:txBody>
                  <a:tcPr marT="46800" marB="46800"/>
                </a:tc>
                <a:extLst>
                  <a:ext uri="{0D108BD9-81ED-4DB2-BD59-A6C34878D82A}">
                    <a16:rowId xmlns:a16="http://schemas.microsoft.com/office/drawing/2014/main" xmlns="" val="3395860642"/>
                  </a:ext>
                </a:extLst>
              </a:tr>
              <a:tr h="702549">
                <a:tc>
                  <a:txBody>
                    <a:bodyPr/>
                    <a:lstStyle/>
                    <a:p>
                      <a:pPr algn="l"/>
                      <a:r>
                        <a:rPr lang="en-IN" b="1" dirty="0"/>
                        <a:t>Session establishment,</a:t>
                      </a:r>
                      <a:r>
                        <a:rPr lang="en-IN" b="1" baseline="0" dirty="0"/>
                        <a:t> maintenance and termination, Dialog Control</a:t>
                      </a:r>
                      <a:endParaRPr lang="en-IN" b="1" dirty="0"/>
                    </a:p>
                  </a:txBody>
                  <a:tcPr marT="46800" marB="46800"/>
                </a:tc>
                <a:extLst>
                  <a:ext uri="{0D108BD9-81ED-4DB2-BD59-A6C34878D82A}">
                    <a16:rowId xmlns:a16="http://schemas.microsoft.com/office/drawing/2014/main" xmlns="" val="2590327038"/>
                  </a:ext>
                </a:extLst>
              </a:tr>
              <a:tr h="702549">
                <a:tc>
                  <a:txBody>
                    <a:bodyPr/>
                    <a:lstStyle/>
                    <a:p>
                      <a:pPr algn="l"/>
                      <a:r>
                        <a:rPr lang="en-IN" b="1" dirty="0"/>
                        <a:t>Segmentation,</a:t>
                      </a:r>
                      <a:r>
                        <a:rPr lang="en-IN" b="1" baseline="0" dirty="0"/>
                        <a:t> Flow Control and Error Control, Service Point Addressing</a:t>
                      </a:r>
                      <a:endParaRPr lang="en-IN" b="1" dirty="0"/>
                    </a:p>
                  </a:txBody>
                  <a:tcPr marT="46800" marB="46800"/>
                </a:tc>
                <a:extLst>
                  <a:ext uri="{0D108BD9-81ED-4DB2-BD59-A6C34878D82A}">
                    <a16:rowId xmlns:a16="http://schemas.microsoft.com/office/drawing/2014/main" xmlns="" val="248505469"/>
                  </a:ext>
                </a:extLst>
              </a:tr>
              <a:tr h="702549">
                <a:tc>
                  <a:txBody>
                    <a:bodyPr/>
                    <a:lstStyle/>
                    <a:p>
                      <a:pPr algn="l"/>
                      <a:r>
                        <a:rPr lang="en-IN" b="1" dirty="0"/>
                        <a:t>Routing and Logical Addressing</a:t>
                      </a:r>
                    </a:p>
                  </a:txBody>
                  <a:tcPr marT="46800" marB="46800"/>
                </a:tc>
                <a:extLst>
                  <a:ext uri="{0D108BD9-81ED-4DB2-BD59-A6C34878D82A}">
                    <a16:rowId xmlns:a16="http://schemas.microsoft.com/office/drawing/2014/main" xmlns="" val="1755772797"/>
                  </a:ext>
                </a:extLst>
              </a:tr>
              <a:tr h="702549">
                <a:tc>
                  <a:txBody>
                    <a:bodyPr/>
                    <a:lstStyle/>
                    <a:p>
                      <a:pPr algn="l"/>
                      <a:r>
                        <a:rPr lang="en-IN" sz="1800" b="1" i="0" kern="1200" dirty="0">
                          <a:solidFill>
                            <a:schemeClr val="dk1"/>
                          </a:solidFill>
                          <a:effectLst/>
                          <a:latin typeface="+mn-lt"/>
                          <a:ea typeface="+mn-ea"/>
                          <a:cs typeface="+mn-cs"/>
                        </a:rPr>
                        <a:t>Framing, Physical addressing, Error control, Flow Control, Access control</a:t>
                      </a:r>
                      <a:endParaRPr lang="en-IN" b="1" dirty="0"/>
                    </a:p>
                  </a:txBody>
                  <a:tcPr marT="46800" marB="46800"/>
                </a:tc>
                <a:extLst>
                  <a:ext uri="{0D108BD9-81ED-4DB2-BD59-A6C34878D82A}">
                    <a16:rowId xmlns:a16="http://schemas.microsoft.com/office/drawing/2014/main" xmlns="" val="2560188623"/>
                  </a:ext>
                </a:extLst>
              </a:tr>
              <a:tr h="702549">
                <a:tc>
                  <a:txBody>
                    <a:bodyPr/>
                    <a:lstStyle/>
                    <a:p>
                      <a:pPr algn="l"/>
                      <a:r>
                        <a:rPr lang="en-IN" sz="1800" b="1" i="0" kern="1200" dirty="0">
                          <a:solidFill>
                            <a:schemeClr val="dk1"/>
                          </a:solidFill>
                          <a:effectLst/>
                          <a:latin typeface="+mn-lt"/>
                          <a:ea typeface="+mn-ea"/>
                          <a:cs typeface="+mn-cs"/>
                        </a:rPr>
                        <a:t>Bit synchronization, Bit rate control, Physical topologies, Transmission mode</a:t>
                      </a:r>
                      <a:endParaRPr lang="en-IN" b="1" dirty="0"/>
                    </a:p>
                  </a:txBody>
                  <a:tcPr marT="46800" marB="46800"/>
                </a:tc>
                <a:extLst>
                  <a:ext uri="{0D108BD9-81ED-4DB2-BD59-A6C34878D82A}">
                    <a16:rowId xmlns:a16="http://schemas.microsoft.com/office/drawing/2014/main" xmlns="" val="3620607990"/>
                  </a:ext>
                </a:extLst>
              </a:tr>
            </a:tbl>
          </a:graphicData>
        </a:graphic>
      </p:graphicFrame>
    </p:spTree>
    <p:extLst>
      <p:ext uri="{BB962C8B-B14F-4D97-AF65-F5344CB8AC3E}">
        <p14:creationId xmlns:p14="http://schemas.microsoft.com/office/powerpoint/2010/main" xmlns="" val="30756687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21394" y="588581"/>
          <a:ext cx="3468255" cy="5650560"/>
        </p:xfrm>
        <a:graphic>
          <a:graphicData uri="http://schemas.openxmlformats.org/drawingml/2006/table">
            <a:tbl>
              <a:tblPr firstRow="1" bandRow="1">
                <a:tableStyleId>{D7AC3CCA-C797-4891-BE02-D94E43425B78}</a:tableStyleId>
              </a:tblPr>
              <a:tblGrid>
                <a:gridCol w="3468255">
                  <a:extLst>
                    <a:ext uri="{9D8B030D-6E8A-4147-A177-3AD203B41FA5}">
                      <a16:colId xmlns:a16="http://schemas.microsoft.com/office/drawing/2014/main" xmlns="" val="3693440538"/>
                    </a:ext>
                  </a:extLst>
                </a:gridCol>
              </a:tblGrid>
              <a:tr h="677237">
                <a:tc>
                  <a:txBody>
                    <a:bodyPr/>
                    <a:lstStyle/>
                    <a:p>
                      <a:pPr algn="ctr"/>
                      <a:r>
                        <a:rPr lang="en-IN" dirty="0"/>
                        <a:t>OSI REFERENCE</a:t>
                      </a:r>
                      <a:r>
                        <a:rPr lang="en-IN" baseline="0" dirty="0"/>
                        <a:t> MODEL</a:t>
                      </a:r>
                      <a:endParaRPr lang="en-IN" dirty="0"/>
                    </a:p>
                  </a:txBody>
                  <a:tcPr marT="216000" marB="216000"/>
                </a:tc>
                <a:extLst>
                  <a:ext uri="{0D108BD9-81ED-4DB2-BD59-A6C34878D82A}">
                    <a16:rowId xmlns:a16="http://schemas.microsoft.com/office/drawing/2014/main" xmlns="" val="475828583"/>
                  </a:ext>
                </a:extLst>
              </a:tr>
              <a:tr h="677237">
                <a:tc>
                  <a:txBody>
                    <a:bodyPr/>
                    <a:lstStyle/>
                    <a:p>
                      <a:pPr algn="ctr"/>
                      <a:r>
                        <a:rPr lang="en-IN" b="1" dirty="0"/>
                        <a:t>APPLICATION</a:t>
                      </a:r>
                    </a:p>
                  </a:txBody>
                  <a:tcPr marT="216000" marB="216000"/>
                </a:tc>
                <a:extLst>
                  <a:ext uri="{0D108BD9-81ED-4DB2-BD59-A6C34878D82A}">
                    <a16:rowId xmlns:a16="http://schemas.microsoft.com/office/drawing/2014/main" xmlns="" val="688687623"/>
                  </a:ext>
                </a:extLst>
              </a:tr>
              <a:tr h="677237">
                <a:tc>
                  <a:txBody>
                    <a:bodyPr/>
                    <a:lstStyle/>
                    <a:p>
                      <a:pPr algn="ctr"/>
                      <a:r>
                        <a:rPr lang="en-IN" b="1" dirty="0"/>
                        <a:t>PRESENTATION</a:t>
                      </a:r>
                    </a:p>
                  </a:txBody>
                  <a:tcPr marT="216000" marB="216000"/>
                </a:tc>
                <a:extLst>
                  <a:ext uri="{0D108BD9-81ED-4DB2-BD59-A6C34878D82A}">
                    <a16:rowId xmlns:a16="http://schemas.microsoft.com/office/drawing/2014/main" xmlns="" val="3395860642"/>
                  </a:ext>
                </a:extLst>
              </a:tr>
              <a:tr h="677237">
                <a:tc>
                  <a:txBody>
                    <a:bodyPr/>
                    <a:lstStyle/>
                    <a:p>
                      <a:pPr algn="ctr"/>
                      <a:r>
                        <a:rPr lang="en-IN" b="1" dirty="0"/>
                        <a:t>SESSION</a:t>
                      </a:r>
                    </a:p>
                  </a:txBody>
                  <a:tcPr marT="216000" marB="216000"/>
                </a:tc>
                <a:extLst>
                  <a:ext uri="{0D108BD9-81ED-4DB2-BD59-A6C34878D82A}">
                    <a16:rowId xmlns:a16="http://schemas.microsoft.com/office/drawing/2014/main" xmlns="" val="2590327038"/>
                  </a:ext>
                </a:extLst>
              </a:tr>
              <a:tr h="677237">
                <a:tc>
                  <a:txBody>
                    <a:bodyPr/>
                    <a:lstStyle/>
                    <a:p>
                      <a:pPr algn="ctr"/>
                      <a:r>
                        <a:rPr lang="en-IN" b="1" dirty="0"/>
                        <a:t>TRANSPORT</a:t>
                      </a:r>
                    </a:p>
                  </a:txBody>
                  <a:tcPr marT="216000" marB="216000"/>
                </a:tc>
                <a:extLst>
                  <a:ext uri="{0D108BD9-81ED-4DB2-BD59-A6C34878D82A}">
                    <a16:rowId xmlns:a16="http://schemas.microsoft.com/office/drawing/2014/main" xmlns="" val="248505469"/>
                  </a:ext>
                </a:extLst>
              </a:tr>
              <a:tr h="677237">
                <a:tc>
                  <a:txBody>
                    <a:bodyPr/>
                    <a:lstStyle/>
                    <a:p>
                      <a:pPr algn="ctr"/>
                      <a:r>
                        <a:rPr lang="en-IN" b="1" dirty="0"/>
                        <a:t>NETWORK</a:t>
                      </a:r>
                    </a:p>
                  </a:txBody>
                  <a:tcPr marT="216000" marB="216000"/>
                </a:tc>
                <a:extLst>
                  <a:ext uri="{0D108BD9-81ED-4DB2-BD59-A6C34878D82A}">
                    <a16:rowId xmlns:a16="http://schemas.microsoft.com/office/drawing/2014/main" xmlns="" val="1755772797"/>
                  </a:ext>
                </a:extLst>
              </a:tr>
              <a:tr h="677237">
                <a:tc>
                  <a:txBody>
                    <a:bodyPr/>
                    <a:lstStyle/>
                    <a:p>
                      <a:pPr algn="ctr"/>
                      <a:r>
                        <a:rPr lang="en-IN" b="1" dirty="0"/>
                        <a:t>DATA LINK</a:t>
                      </a:r>
                    </a:p>
                  </a:txBody>
                  <a:tcPr marT="216000" marB="216000"/>
                </a:tc>
                <a:extLst>
                  <a:ext uri="{0D108BD9-81ED-4DB2-BD59-A6C34878D82A}">
                    <a16:rowId xmlns:a16="http://schemas.microsoft.com/office/drawing/2014/main" xmlns="" val="2560188623"/>
                  </a:ext>
                </a:extLst>
              </a:tr>
              <a:tr h="677237">
                <a:tc>
                  <a:txBody>
                    <a:bodyPr/>
                    <a:lstStyle/>
                    <a:p>
                      <a:pPr algn="ctr"/>
                      <a:r>
                        <a:rPr lang="en-IN" b="1" dirty="0"/>
                        <a:t>PHYSICAL LAYER</a:t>
                      </a:r>
                    </a:p>
                  </a:txBody>
                  <a:tcPr marT="216000" marB="216000"/>
                </a:tc>
                <a:extLst>
                  <a:ext uri="{0D108BD9-81ED-4DB2-BD59-A6C34878D82A}">
                    <a16:rowId xmlns:a16="http://schemas.microsoft.com/office/drawing/2014/main" xmlns="" val="3620607990"/>
                  </a:ext>
                </a:extLst>
              </a:tr>
            </a:tbl>
          </a:graphicData>
        </a:graphic>
      </p:graphicFrame>
      <p:graphicFrame>
        <p:nvGraphicFramePr>
          <p:cNvPr id="6" name="Table 5"/>
          <p:cNvGraphicFramePr>
            <a:graphicFrameLocks noGrp="1"/>
          </p:cNvGraphicFramePr>
          <p:nvPr/>
        </p:nvGraphicFramePr>
        <p:xfrm>
          <a:off x="4089649" y="588581"/>
          <a:ext cx="7178573" cy="5624163"/>
        </p:xfrm>
        <a:graphic>
          <a:graphicData uri="http://schemas.openxmlformats.org/drawingml/2006/table">
            <a:tbl>
              <a:tblPr firstRow="1" bandRow="1">
                <a:tableStyleId>{D7AC3CCA-C797-4891-BE02-D94E43425B78}</a:tableStyleId>
              </a:tblPr>
              <a:tblGrid>
                <a:gridCol w="7178573">
                  <a:extLst>
                    <a:ext uri="{9D8B030D-6E8A-4147-A177-3AD203B41FA5}">
                      <a16:colId xmlns:a16="http://schemas.microsoft.com/office/drawing/2014/main" xmlns="" val="3693440538"/>
                    </a:ext>
                  </a:extLst>
                </a:gridCol>
              </a:tblGrid>
              <a:tr h="691579">
                <a:tc>
                  <a:txBody>
                    <a:bodyPr/>
                    <a:lstStyle/>
                    <a:p>
                      <a:pPr algn="ctr"/>
                      <a:r>
                        <a:rPr lang="en-IN" sz="1800" b="1" dirty="0"/>
                        <a:t>Components</a:t>
                      </a:r>
                    </a:p>
                  </a:txBody>
                  <a:tcPr marT="216000" marB="216000"/>
                </a:tc>
                <a:extLst>
                  <a:ext uri="{0D108BD9-81ED-4DB2-BD59-A6C34878D82A}">
                    <a16:rowId xmlns:a16="http://schemas.microsoft.com/office/drawing/2014/main" xmlns="" val="475828583"/>
                  </a:ext>
                </a:extLst>
              </a:tr>
              <a:tr h="2107647">
                <a:tc>
                  <a:txBody>
                    <a:bodyPr/>
                    <a:lstStyle/>
                    <a:p>
                      <a:pPr algn="l"/>
                      <a:r>
                        <a:rPr lang="en-IN" sz="2400" b="1" i="0" kern="1200" dirty="0">
                          <a:solidFill>
                            <a:schemeClr val="dk1"/>
                          </a:solidFill>
                          <a:effectLst/>
                          <a:latin typeface="+mn-lt"/>
                          <a:ea typeface="+mn-ea"/>
                          <a:cs typeface="+mn-cs"/>
                        </a:rPr>
                        <a:t>Computers, Servers, IP Phones, Smartphones and all the end devices </a:t>
                      </a:r>
                      <a:endParaRPr lang="en-IN" sz="2400" b="1" dirty="0"/>
                    </a:p>
                  </a:txBody>
                  <a:tcPr marT="46800" marB="46800"/>
                </a:tc>
                <a:extLst>
                  <a:ext uri="{0D108BD9-81ED-4DB2-BD59-A6C34878D82A}">
                    <a16:rowId xmlns:a16="http://schemas.microsoft.com/office/drawing/2014/main" xmlns="" val="688687623"/>
                  </a:ext>
                </a:extLst>
              </a:tr>
              <a:tr h="702549">
                <a:tc>
                  <a:txBody>
                    <a:bodyPr/>
                    <a:lstStyle/>
                    <a:p>
                      <a:pPr algn="l"/>
                      <a:r>
                        <a:rPr lang="en-IN" sz="2400" b="1" dirty="0"/>
                        <a:t>Firewalls</a:t>
                      </a:r>
                    </a:p>
                  </a:txBody>
                  <a:tcPr marT="46800" marB="46800"/>
                </a:tc>
                <a:extLst>
                  <a:ext uri="{0D108BD9-81ED-4DB2-BD59-A6C34878D82A}">
                    <a16:rowId xmlns:a16="http://schemas.microsoft.com/office/drawing/2014/main" xmlns="" val="248505469"/>
                  </a:ext>
                </a:extLst>
              </a:tr>
              <a:tr h="702549">
                <a:tc>
                  <a:txBody>
                    <a:bodyPr/>
                    <a:lstStyle/>
                    <a:p>
                      <a:pPr algn="l"/>
                      <a:r>
                        <a:rPr lang="en-IN" sz="2400" b="1" dirty="0"/>
                        <a:t>Routers</a:t>
                      </a:r>
                    </a:p>
                  </a:txBody>
                  <a:tcPr marT="46800" marB="46800"/>
                </a:tc>
                <a:extLst>
                  <a:ext uri="{0D108BD9-81ED-4DB2-BD59-A6C34878D82A}">
                    <a16:rowId xmlns:a16="http://schemas.microsoft.com/office/drawing/2014/main" xmlns="" val="1755772797"/>
                  </a:ext>
                </a:extLst>
              </a:tr>
              <a:tr h="702549">
                <a:tc>
                  <a:txBody>
                    <a:bodyPr/>
                    <a:lstStyle/>
                    <a:p>
                      <a:pPr algn="l"/>
                      <a:r>
                        <a:rPr lang="en-IN" sz="2400" b="1" dirty="0"/>
                        <a:t>Switches, Access Points</a:t>
                      </a:r>
                    </a:p>
                  </a:txBody>
                  <a:tcPr marT="46800" marB="46800"/>
                </a:tc>
                <a:extLst>
                  <a:ext uri="{0D108BD9-81ED-4DB2-BD59-A6C34878D82A}">
                    <a16:rowId xmlns:a16="http://schemas.microsoft.com/office/drawing/2014/main" xmlns="" val="2560188623"/>
                  </a:ext>
                </a:extLst>
              </a:tr>
              <a:tr h="702549">
                <a:tc>
                  <a:txBody>
                    <a:bodyPr/>
                    <a:lstStyle/>
                    <a:p>
                      <a:pPr algn="l"/>
                      <a:r>
                        <a:rPr lang="en-IN" sz="2400" b="1" dirty="0"/>
                        <a:t>Hubs, Cables and Patch Panels</a:t>
                      </a:r>
                    </a:p>
                  </a:txBody>
                  <a:tcPr marT="46800" marB="46800"/>
                </a:tc>
                <a:extLst>
                  <a:ext uri="{0D108BD9-81ED-4DB2-BD59-A6C34878D82A}">
                    <a16:rowId xmlns:a16="http://schemas.microsoft.com/office/drawing/2014/main" xmlns="" val="3620607990"/>
                  </a:ext>
                </a:extLst>
              </a:tr>
            </a:tbl>
          </a:graphicData>
        </a:graphic>
      </p:graphicFrame>
    </p:spTree>
    <p:extLst>
      <p:ext uri="{BB962C8B-B14F-4D97-AF65-F5344CB8AC3E}">
        <p14:creationId xmlns:p14="http://schemas.microsoft.com/office/powerpoint/2010/main" xmlns="" val="29532632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21394" y="588581"/>
          <a:ext cx="3468255" cy="5650560"/>
        </p:xfrm>
        <a:graphic>
          <a:graphicData uri="http://schemas.openxmlformats.org/drawingml/2006/table">
            <a:tbl>
              <a:tblPr firstRow="1" bandRow="1">
                <a:tableStyleId>{D7AC3CCA-C797-4891-BE02-D94E43425B78}</a:tableStyleId>
              </a:tblPr>
              <a:tblGrid>
                <a:gridCol w="3468255">
                  <a:extLst>
                    <a:ext uri="{9D8B030D-6E8A-4147-A177-3AD203B41FA5}">
                      <a16:colId xmlns:a16="http://schemas.microsoft.com/office/drawing/2014/main" xmlns="" val="3693440538"/>
                    </a:ext>
                  </a:extLst>
                </a:gridCol>
              </a:tblGrid>
              <a:tr h="677237">
                <a:tc>
                  <a:txBody>
                    <a:bodyPr/>
                    <a:lstStyle/>
                    <a:p>
                      <a:pPr algn="ctr"/>
                      <a:r>
                        <a:rPr lang="en-IN" dirty="0"/>
                        <a:t>OSI REFERENCE</a:t>
                      </a:r>
                      <a:r>
                        <a:rPr lang="en-IN" baseline="0" dirty="0"/>
                        <a:t> MODEL</a:t>
                      </a:r>
                      <a:endParaRPr lang="en-IN" dirty="0"/>
                    </a:p>
                  </a:txBody>
                  <a:tcPr marT="216000" marB="216000"/>
                </a:tc>
                <a:extLst>
                  <a:ext uri="{0D108BD9-81ED-4DB2-BD59-A6C34878D82A}">
                    <a16:rowId xmlns:a16="http://schemas.microsoft.com/office/drawing/2014/main" xmlns="" val="475828583"/>
                  </a:ext>
                </a:extLst>
              </a:tr>
              <a:tr h="677237">
                <a:tc>
                  <a:txBody>
                    <a:bodyPr/>
                    <a:lstStyle/>
                    <a:p>
                      <a:pPr algn="ctr"/>
                      <a:r>
                        <a:rPr lang="en-IN" b="1" dirty="0"/>
                        <a:t>APPLICATION</a:t>
                      </a:r>
                    </a:p>
                  </a:txBody>
                  <a:tcPr marT="216000" marB="216000"/>
                </a:tc>
                <a:extLst>
                  <a:ext uri="{0D108BD9-81ED-4DB2-BD59-A6C34878D82A}">
                    <a16:rowId xmlns:a16="http://schemas.microsoft.com/office/drawing/2014/main" xmlns="" val="688687623"/>
                  </a:ext>
                </a:extLst>
              </a:tr>
              <a:tr h="677237">
                <a:tc>
                  <a:txBody>
                    <a:bodyPr/>
                    <a:lstStyle/>
                    <a:p>
                      <a:pPr algn="ctr"/>
                      <a:r>
                        <a:rPr lang="en-IN" b="1" dirty="0"/>
                        <a:t>PRESENTATION</a:t>
                      </a:r>
                    </a:p>
                  </a:txBody>
                  <a:tcPr marT="216000" marB="216000"/>
                </a:tc>
                <a:extLst>
                  <a:ext uri="{0D108BD9-81ED-4DB2-BD59-A6C34878D82A}">
                    <a16:rowId xmlns:a16="http://schemas.microsoft.com/office/drawing/2014/main" xmlns="" val="3395860642"/>
                  </a:ext>
                </a:extLst>
              </a:tr>
              <a:tr h="677237">
                <a:tc>
                  <a:txBody>
                    <a:bodyPr/>
                    <a:lstStyle/>
                    <a:p>
                      <a:pPr algn="ctr"/>
                      <a:r>
                        <a:rPr lang="en-IN" b="1" dirty="0"/>
                        <a:t>SESSION</a:t>
                      </a:r>
                    </a:p>
                  </a:txBody>
                  <a:tcPr marT="216000" marB="216000"/>
                </a:tc>
                <a:extLst>
                  <a:ext uri="{0D108BD9-81ED-4DB2-BD59-A6C34878D82A}">
                    <a16:rowId xmlns:a16="http://schemas.microsoft.com/office/drawing/2014/main" xmlns="" val="2590327038"/>
                  </a:ext>
                </a:extLst>
              </a:tr>
              <a:tr h="677237">
                <a:tc>
                  <a:txBody>
                    <a:bodyPr/>
                    <a:lstStyle/>
                    <a:p>
                      <a:pPr algn="ctr"/>
                      <a:r>
                        <a:rPr lang="en-IN" b="1" dirty="0"/>
                        <a:t>TRANSPORT</a:t>
                      </a:r>
                    </a:p>
                  </a:txBody>
                  <a:tcPr marT="216000" marB="216000"/>
                </a:tc>
                <a:extLst>
                  <a:ext uri="{0D108BD9-81ED-4DB2-BD59-A6C34878D82A}">
                    <a16:rowId xmlns:a16="http://schemas.microsoft.com/office/drawing/2014/main" xmlns="" val="248505469"/>
                  </a:ext>
                </a:extLst>
              </a:tr>
              <a:tr h="677237">
                <a:tc>
                  <a:txBody>
                    <a:bodyPr/>
                    <a:lstStyle/>
                    <a:p>
                      <a:pPr algn="ctr"/>
                      <a:r>
                        <a:rPr lang="en-IN" b="1" dirty="0"/>
                        <a:t>NETWORK</a:t>
                      </a:r>
                    </a:p>
                  </a:txBody>
                  <a:tcPr marT="216000" marB="216000"/>
                </a:tc>
                <a:extLst>
                  <a:ext uri="{0D108BD9-81ED-4DB2-BD59-A6C34878D82A}">
                    <a16:rowId xmlns:a16="http://schemas.microsoft.com/office/drawing/2014/main" xmlns="" val="1755772797"/>
                  </a:ext>
                </a:extLst>
              </a:tr>
              <a:tr h="677237">
                <a:tc>
                  <a:txBody>
                    <a:bodyPr/>
                    <a:lstStyle/>
                    <a:p>
                      <a:pPr algn="ctr"/>
                      <a:r>
                        <a:rPr lang="en-IN" b="1" dirty="0"/>
                        <a:t>DATA LINK</a:t>
                      </a:r>
                    </a:p>
                  </a:txBody>
                  <a:tcPr marT="216000" marB="216000"/>
                </a:tc>
                <a:extLst>
                  <a:ext uri="{0D108BD9-81ED-4DB2-BD59-A6C34878D82A}">
                    <a16:rowId xmlns:a16="http://schemas.microsoft.com/office/drawing/2014/main" xmlns="" val="2560188623"/>
                  </a:ext>
                </a:extLst>
              </a:tr>
              <a:tr h="677237">
                <a:tc>
                  <a:txBody>
                    <a:bodyPr/>
                    <a:lstStyle/>
                    <a:p>
                      <a:pPr algn="ctr"/>
                      <a:r>
                        <a:rPr lang="en-IN" b="1" dirty="0"/>
                        <a:t>PHYSICAL LAYER</a:t>
                      </a:r>
                    </a:p>
                  </a:txBody>
                  <a:tcPr marT="216000" marB="216000"/>
                </a:tc>
                <a:extLst>
                  <a:ext uri="{0D108BD9-81ED-4DB2-BD59-A6C34878D82A}">
                    <a16:rowId xmlns:a16="http://schemas.microsoft.com/office/drawing/2014/main" xmlns="" val="3620607990"/>
                  </a:ext>
                </a:extLst>
              </a:tr>
            </a:tbl>
          </a:graphicData>
        </a:graphic>
      </p:graphicFrame>
      <p:graphicFrame>
        <p:nvGraphicFramePr>
          <p:cNvPr id="6" name="Table 5"/>
          <p:cNvGraphicFramePr>
            <a:graphicFrameLocks noGrp="1"/>
          </p:cNvGraphicFramePr>
          <p:nvPr/>
        </p:nvGraphicFramePr>
        <p:xfrm>
          <a:off x="4089649" y="588581"/>
          <a:ext cx="7178573" cy="5646911"/>
        </p:xfrm>
        <a:graphic>
          <a:graphicData uri="http://schemas.openxmlformats.org/drawingml/2006/table">
            <a:tbl>
              <a:tblPr firstRow="1" bandRow="1">
                <a:tableStyleId>{D7AC3CCA-C797-4891-BE02-D94E43425B78}</a:tableStyleId>
              </a:tblPr>
              <a:tblGrid>
                <a:gridCol w="7178573">
                  <a:extLst>
                    <a:ext uri="{9D8B030D-6E8A-4147-A177-3AD203B41FA5}">
                      <a16:colId xmlns:a16="http://schemas.microsoft.com/office/drawing/2014/main" xmlns="" val="3693440538"/>
                    </a:ext>
                  </a:extLst>
                </a:gridCol>
              </a:tblGrid>
              <a:tr h="691579">
                <a:tc>
                  <a:txBody>
                    <a:bodyPr/>
                    <a:lstStyle/>
                    <a:p>
                      <a:pPr algn="ctr"/>
                      <a:r>
                        <a:rPr lang="en-IN" sz="1800" b="1" dirty="0"/>
                        <a:t>Protocols</a:t>
                      </a:r>
                    </a:p>
                  </a:txBody>
                  <a:tcPr marT="216000" marB="216000"/>
                </a:tc>
                <a:extLst>
                  <a:ext uri="{0D108BD9-81ED-4DB2-BD59-A6C34878D82A}">
                    <a16:rowId xmlns:a16="http://schemas.microsoft.com/office/drawing/2014/main" xmlns="" val="475828583"/>
                  </a:ext>
                </a:extLst>
              </a:tr>
              <a:tr h="2107647">
                <a:tc>
                  <a:txBody>
                    <a:bodyPr/>
                    <a:lstStyle/>
                    <a:p>
                      <a:pPr algn="l"/>
                      <a:r>
                        <a:rPr lang="en-IN" sz="1800" b="1" dirty="0"/>
                        <a:t>HTTP, DNS, DHCP, Telnet, SMTP, POP, SIP</a:t>
                      </a:r>
                    </a:p>
                  </a:txBody>
                  <a:tcPr marT="46800" marB="46800"/>
                </a:tc>
                <a:extLst>
                  <a:ext uri="{0D108BD9-81ED-4DB2-BD59-A6C34878D82A}">
                    <a16:rowId xmlns:a16="http://schemas.microsoft.com/office/drawing/2014/main" xmlns="" val="688687623"/>
                  </a:ext>
                </a:extLst>
              </a:tr>
              <a:tr h="702549">
                <a:tc>
                  <a:txBody>
                    <a:bodyPr/>
                    <a:lstStyle/>
                    <a:p>
                      <a:pPr algn="l"/>
                      <a:r>
                        <a:rPr lang="en-IN" sz="1800" b="1" dirty="0"/>
                        <a:t>TCP,</a:t>
                      </a:r>
                      <a:r>
                        <a:rPr lang="en-IN" sz="1800" b="1" baseline="0" dirty="0"/>
                        <a:t> UDP</a:t>
                      </a:r>
                      <a:endParaRPr lang="en-IN" sz="1800" b="1" dirty="0"/>
                    </a:p>
                  </a:txBody>
                  <a:tcPr marT="46800" marB="46800"/>
                </a:tc>
                <a:extLst>
                  <a:ext uri="{0D108BD9-81ED-4DB2-BD59-A6C34878D82A}">
                    <a16:rowId xmlns:a16="http://schemas.microsoft.com/office/drawing/2014/main" xmlns="" val="248505469"/>
                  </a:ext>
                </a:extLst>
              </a:tr>
              <a:tr h="720121">
                <a:tc>
                  <a:txBody>
                    <a:bodyPr/>
                    <a:lstStyle/>
                    <a:p>
                      <a:pPr algn="l"/>
                      <a:r>
                        <a:rPr lang="en-IN" sz="1800" b="1" i="0" kern="1200" dirty="0">
                          <a:solidFill>
                            <a:schemeClr val="dk1"/>
                          </a:solidFill>
                          <a:effectLst/>
                          <a:latin typeface="+mn-lt"/>
                          <a:ea typeface="+mn-ea"/>
                          <a:cs typeface="+mn-cs"/>
                        </a:rPr>
                        <a:t>IP, ARP, ICMP ,</a:t>
                      </a:r>
                      <a:r>
                        <a:rPr lang="en-IN" sz="1800" b="1" i="0" kern="1200" dirty="0" err="1">
                          <a:solidFill>
                            <a:schemeClr val="dk1"/>
                          </a:solidFill>
                          <a:effectLst/>
                          <a:latin typeface="+mn-lt"/>
                          <a:ea typeface="+mn-ea"/>
                          <a:cs typeface="+mn-cs"/>
                        </a:rPr>
                        <a:t>IPSec</a:t>
                      </a:r>
                      <a:r>
                        <a:rPr lang="en-IN" sz="1800" b="1" i="0" kern="1200" dirty="0">
                          <a:solidFill>
                            <a:schemeClr val="dk1"/>
                          </a:solidFill>
                          <a:effectLst/>
                          <a:latin typeface="+mn-lt"/>
                          <a:ea typeface="+mn-ea"/>
                          <a:cs typeface="+mn-cs"/>
                        </a:rPr>
                        <a:t>, OSPF, EIGRP</a:t>
                      </a:r>
                      <a:endParaRPr lang="en-IN" sz="1800" b="1" dirty="0"/>
                    </a:p>
                  </a:txBody>
                  <a:tcPr marT="46800" marB="46800"/>
                </a:tc>
                <a:extLst>
                  <a:ext uri="{0D108BD9-81ED-4DB2-BD59-A6C34878D82A}">
                    <a16:rowId xmlns:a16="http://schemas.microsoft.com/office/drawing/2014/main" xmlns="" val="1755772797"/>
                  </a:ext>
                </a:extLst>
              </a:tr>
              <a:tr h="1410274">
                <a:tc>
                  <a:txBody>
                    <a:bodyPr/>
                    <a:lstStyle/>
                    <a:p>
                      <a:pPr algn="l"/>
                      <a:r>
                        <a:rPr lang="en-IN" b="1" dirty="0"/>
                        <a:t>PPP, CSMA and MAC Protocols, </a:t>
                      </a:r>
                      <a:r>
                        <a:rPr lang="en-IN" sz="1800" b="1" i="0" kern="1200" dirty="0">
                          <a:solidFill>
                            <a:schemeClr val="dk1"/>
                          </a:solidFill>
                          <a:effectLst/>
                          <a:latin typeface="+mn-lt"/>
                          <a:ea typeface="+mn-ea"/>
                          <a:cs typeface="+mn-cs"/>
                        </a:rPr>
                        <a:t>Ethernet (IEEE 802.3),</a:t>
                      </a:r>
                      <a:r>
                        <a:rPr lang="en-IN" sz="1800" b="1" i="0" kern="1200" baseline="0" dirty="0">
                          <a:solidFill>
                            <a:schemeClr val="dk1"/>
                          </a:solidFill>
                          <a:effectLst/>
                          <a:latin typeface="+mn-lt"/>
                          <a:ea typeface="+mn-ea"/>
                          <a:cs typeface="+mn-cs"/>
                        </a:rPr>
                        <a:t> 802.11</a:t>
                      </a:r>
                      <a:endParaRPr lang="en-IN" sz="1800" b="1" dirty="0"/>
                    </a:p>
                  </a:txBody>
                  <a:tcPr marL="95250" marR="95250" marT="95250" marB="95250"/>
                </a:tc>
                <a:extLst>
                  <a:ext uri="{0D108BD9-81ED-4DB2-BD59-A6C34878D82A}">
                    <a16:rowId xmlns:a16="http://schemas.microsoft.com/office/drawing/2014/main" xmlns="" val="2560188623"/>
                  </a:ext>
                </a:extLst>
              </a:tr>
            </a:tbl>
          </a:graphicData>
        </a:graphic>
      </p:graphicFrame>
    </p:spTree>
    <p:extLst>
      <p:ext uri="{BB962C8B-B14F-4D97-AF65-F5344CB8AC3E}">
        <p14:creationId xmlns:p14="http://schemas.microsoft.com/office/powerpoint/2010/main" xmlns="" val="33944916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621394" y="588581"/>
          <a:ext cx="3468255" cy="5650560"/>
        </p:xfrm>
        <a:graphic>
          <a:graphicData uri="http://schemas.openxmlformats.org/drawingml/2006/table">
            <a:tbl>
              <a:tblPr firstRow="1" bandRow="1">
                <a:tableStyleId>{D7AC3CCA-C797-4891-BE02-D94E43425B78}</a:tableStyleId>
              </a:tblPr>
              <a:tblGrid>
                <a:gridCol w="3468255">
                  <a:extLst>
                    <a:ext uri="{9D8B030D-6E8A-4147-A177-3AD203B41FA5}">
                      <a16:colId xmlns:a16="http://schemas.microsoft.com/office/drawing/2014/main" xmlns="" val="3693440538"/>
                    </a:ext>
                  </a:extLst>
                </a:gridCol>
              </a:tblGrid>
              <a:tr h="677237">
                <a:tc>
                  <a:txBody>
                    <a:bodyPr/>
                    <a:lstStyle/>
                    <a:p>
                      <a:pPr algn="ctr"/>
                      <a:r>
                        <a:rPr lang="en-IN" dirty="0"/>
                        <a:t>OSI REFERENCE</a:t>
                      </a:r>
                      <a:r>
                        <a:rPr lang="en-IN" baseline="0" dirty="0"/>
                        <a:t> MODEL</a:t>
                      </a:r>
                      <a:endParaRPr lang="en-IN" dirty="0"/>
                    </a:p>
                  </a:txBody>
                  <a:tcPr marT="216000" marB="216000"/>
                </a:tc>
                <a:extLst>
                  <a:ext uri="{0D108BD9-81ED-4DB2-BD59-A6C34878D82A}">
                    <a16:rowId xmlns:a16="http://schemas.microsoft.com/office/drawing/2014/main" xmlns="" val="475828583"/>
                  </a:ext>
                </a:extLst>
              </a:tr>
              <a:tr h="677237">
                <a:tc>
                  <a:txBody>
                    <a:bodyPr/>
                    <a:lstStyle/>
                    <a:p>
                      <a:pPr algn="ctr"/>
                      <a:r>
                        <a:rPr lang="en-IN" b="1" dirty="0"/>
                        <a:t>APPLICATION</a:t>
                      </a:r>
                    </a:p>
                  </a:txBody>
                  <a:tcPr marT="216000" marB="216000"/>
                </a:tc>
                <a:extLst>
                  <a:ext uri="{0D108BD9-81ED-4DB2-BD59-A6C34878D82A}">
                    <a16:rowId xmlns:a16="http://schemas.microsoft.com/office/drawing/2014/main" xmlns="" val="688687623"/>
                  </a:ext>
                </a:extLst>
              </a:tr>
              <a:tr h="677237">
                <a:tc>
                  <a:txBody>
                    <a:bodyPr/>
                    <a:lstStyle/>
                    <a:p>
                      <a:pPr algn="ctr"/>
                      <a:r>
                        <a:rPr lang="en-IN" b="1" dirty="0"/>
                        <a:t>PRESENTATION</a:t>
                      </a:r>
                    </a:p>
                  </a:txBody>
                  <a:tcPr marT="216000" marB="216000"/>
                </a:tc>
                <a:extLst>
                  <a:ext uri="{0D108BD9-81ED-4DB2-BD59-A6C34878D82A}">
                    <a16:rowId xmlns:a16="http://schemas.microsoft.com/office/drawing/2014/main" xmlns="" val="3395860642"/>
                  </a:ext>
                </a:extLst>
              </a:tr>
              <a:tr h="677237">
                <a:tc>
                  <a:txBody>
                    <a:bodyPr/>
                    <a:lstStyle/>
                    <a:p>
                      <a:pPr algn="ctr"/>
                      <a:r>
                        <a:rPr lang="en-IN" b="1" dirty="0"/>
                        <a:t>SESSION</a:t>
                      </a:r>
                    </a:p>
                  </a:txBody>
                  <a:tcPr marT="216000" marB="216000"/>
                </a:tc>
                <a:extLst>
                  <a:ext uri="{0D108BD9-81ED-4DB2-BD59-A6C34878D82A}">
                    <a16:rowId xmlns:a16="http://schemas.microsoft.com/office/drawing/2014/main" xmlns="" val="2590327038"/>
                  </a:ext>
                </a:extLst>
              </a:tr>
              <a:tr h="677237">
                <a:tc>
                  <a:txBody>
                    <a:bodyPr/>
                    <a:lstStyle/>
                    <a:p>
                      <a:pPr algn="ctr"/>
                      <a:r>
                        <a:rPr lang="en-IN" b="1" dirty="0"/>
                        <a:t>TRANSPORT</a:t>
                      </a:r>
                    </a:p>
                  </a:txBody>
                  <a:tcPr marT="216000" marB="216000"/>
                </a:tc>
                <a:extLst>
                  <a:ext uri="{0D108BD9-81ED-4DB2-BD59-A6C34878D82A}">
                    <a16:rowId xmlns:a16="http://schemas.microsoft.com/office/drawing/2014/main" xmlns="" val="248505469"/>
                  </a:ext>
                </a:extLst>
              </a:tr>
              <a:tr h="677237">
                <a:tc>
                  <a:txBody>
                    <a:bodyPr/>
                    <a:lstStyle/>
                    <a:p>
                      <a:pPr algn="ctr"/>
                      <a:r>
                        <a:rPr lang="en-IN" b="1" dirty="0"/>
                        <a:t>NETWORK</a:t>
                      </a:r>
                    </a:p>
                  </a:txBody>
                  <a:tcPr marT="216000" marB="216000"/>
                </a:tc>
                <a:extLst>
                  <a:ext uri="{0D108BD9-81ED-4DB2-BD59-A6C34878D82A}">
                    <a16:rowId xmlns:a16="http://schemas.microsoft.com/office/drawing/2014/main" xmlns="" val="1755772797"/>
                  </a:ext>
                </a:extLst>
              </a:tr>
              <a:tr h="677237">
                <a:tc>
                  <a:txBody>
                    <a:bodyPr/>
                    <a:lstStyle/>
                    <a:p>
                      <a:pPr algn="ctr"/>
                      <a:r>
                        <a:rPr lang="en-IN" b="1" dirty="0"/>
                        <a:t>DATA LINK</a:t>
                      </a:r>
                    </a:p>
                  </a:txBody>
                  <a:tcPr marT="216000" marB="216000"/>
                </a:tc>
                <a:extLst>
                  <a:ext uri="{0D108BD9-81ED-4DB2-BD59-A6C34878D82A}">
                    <a16:rowId xmlns:a16="http://schemas.microsoft.com/office/drawing/2014/main" xmlns="" val="2560188623"/>
                  </a:ext>
                </a:extLst>
              </a:tr>
              <a:tr h="677237">
                <a:tc>
                  <a:txBody>
                    <a:bodyPr/>
                    <a:lstStyle/>
                    <a:p>
                      <a:pPr algn="ctr"/>
                      <a:r>
                        <a:rPr lang="en-IN" b="1" dirty="0"/>
                        <a:t>PHYSICAL LAYER</a:t>
                      </a:r>
                    </a:p>
                  </a:txBody>
                  <a:tcPr marT="216000" marB="216000"/>
                </a:tc>
                <a:extLst>
                  <a:ext uri="{0D108BD9-81ED-4DB2-BD59-A6C34878D82A}">
                    <a16:rowId xmlns:a16="http://schemas.microsoft.com/office/drawing/2014/main" xmlns="" val="3620607990"/>
                  </a:ext>
                </a:extLst>
              </a:tr>
            </a:tbl>
          </a:graphicData>
        </a:graphic>
      </p:graphicFrame>
      <p:graphicFrame>
        <p:nvGraphicFramePr>
          <p:cNvPr id="7" name="Table 6"/>
          <p:cNvGraphicFramePr>
            <a:graphicFrameLocks noGrp="1"/>
          </p:cNvGraphicFramePr>
          <p:nvPr/>
        </p:nvGraphicFramePr>
        <p:xfrm>
          <a:off x="4089649" y="588581"/>
          <a:ext cx="7465043" cy="6475846"/>
        </p:xfrm>
        <a:graphic>
          <a:graphicData uri="http://schemas.openxmlformats.org/drawingml/2006/table">
            <a:tbl>
              <a:tblPr firstRow="1" bandRow="1">
                <a:tableStyleId>{0505E3EF-67EA-436B-97B2-0124C06EBD24}</a:tableStyleId>
              </a:tblPr>
              <a:tblGrid>
                <a:gridCol w="1312345">
                  <a:extLst>
                    <a:ext uri="{9D8B030D-6E8A-4147-A177-3AD203B41FA5}">
                      <a16:colId xmlns:a16="http://schemas.microsoft.com/office/drawing/2014/main" xmlns="" val="1501448453"/>
                    </a:ext>
                  </a:extLst>
                </a:gridCol>
                <a:gridCol w="1055077">
                  <a:extLst>
                    <a:ext uri="{9D8B030D-6E8A-4147-A177-3AD203B41FA5}">
                      <a16:colId xmlns:a16="http://schemas.microsoft.com/office/drawing/2014/main" xmlns="" val="1142905887"/>
                    </a:ext>
                  </a:extLst>
                </a:gridCol>
                <a:gridCol w="1575581">
                  <a:extLst>
                    <a:ext uri="{9D8B030D-6E8A-4147-A177-3AD203B41FA5}">
                      <a16:colId xmlns:a16="http://schemas.microsoft.com/office/drawing/2014/main" xmlns="" val="723730717"/>
                    </a:ext>
                  </a:extLst>
                </a:gridCol>
                <a:gridCol w="1350500">
                  <a:extLst>
                    <a:ext uri="{9D8B030D-6E8A-4147-A177-3AD203B41FA5}">
                      <a16:colId xmlns:a16="http://schemas.microsoft.com/office/drawing/2014/main" xmlns="" val="2380508285"/>
                    </a:ext>
                  </a:extLst>
                </a:gridCol>
                <a:gridCol w="1085770">
                  <a:extLst>
                    <a:ext uri="{9D8B030D-6E8A-4147-A177-3AD203B41FA5}">
                      <a16:colId xmlns:a16="http://schemas.microsoft.com/office/drawing/2014/main" xmlns="" val="2216577783"/>
                    </a:ext>
                  </a:extLst>
                </a:gridCol>
                <a:gridCol w="1085770">
                  <a:extLst>
                    <a:ext uri="{9D8B030D-6E8A-4147-A177-3AD203B41FA5}">
                      <a16:colId xmlns:a16="http://schemas.microsoft.com/office/drawing/2014/main" xmlns="" val="3135152817"/>
                    </a:ext>
                  </a:extLst>
                </a:gridCol>
              </a:tblGrid>
              <a:tr h="705647">
                <a:tc gridSpan="6">
                  <a:txBody>
                    <a:bodyPr/>
                    <a:lstStyle/>
                    <a:p>
                      <a:pPr algn="ctr"/>
                      <a:r>
                        <a:rPr lang="en-IN" dirty="0"/>
                        <a:t>DATA ENCAPSULATION</a:t>
                      </a:r>
                    </a:p>
                  </a:txBody>
                  <a:tcPr marT="216000" marB="21600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3337912155"/>
                  </a:ext>
                </a:extLst>
              </a:tr>
              <a:tr h="2110154">
                <a:tc gridSpan="6">
                  <a:txBody>
                    <a:bodyPr/>
                    <a:lstStyle/>
                    <a:p>
                      <a:pPr algn="ctr"/>
                      <a:r>
                        <a:rPr lang="en-IN" dirty="0"/>
                        <a:t>User</a:t>
                      </a:r>
                      <a:r>
                        <a:rPr lang="en-IN" baseline="0" dirty="0"/>
                        <a:t> Data Converted for Transmission</a:t>
                      </a:r>
                      <a:endParaRPr lang="en-IN" dirty="0"/>
                    </a:p>
                  </a:txBody>
                  <a:tcPr marT="828000" marB="216000">
                    <a:solidFill>
                      <a:schemeClr val="accent2"/>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3970778470"/>
                  </a:ext>
                </a:extLst>
              </a:tr>
              <a:tr h="731520">
                <a:tc gridSpan="3">
                  <a:txBody>
                    <a:bodyPr/>
                    <a:lstStyle/>
                    <a:p>
                      <a:pPr algn="ctr"/>
                      <a:endParaRPr lang="en-IN" dirty="0"/>
                    </a:p>
                  </a:txBody>
                  <a:tcPr marT="216000" marB="216000">
                    <a:solidFill>
                      <a:schemeClr val="tx1"/>
                    </a:solidFill>
                  </a:tcPr>
                </a:tc>
                <a:tc hMerge="1">
                  <a:txBody>
                    <a:bodyPr/>
                    <a:lstStyle/>
                    <a:p>
                      <a:endParaRPr lang="en-IN"/>
                    </a:p>
                  </a:txBody>
                  <a:tcPr/>
                </a:tc>
                <a:tc hMerge="1">
                  <a:txBody>
                    <a:bodyPr/>
                    <a:lstStyle/>
                    <a:p>
                      <a:endParaRPr lang="en-IN"/>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TCP</a:t>
                      </a:r>
                      <a:r>
                        <a:rPr lang="en-IN" baseline="0" dirty="0"/>
                        <a:t> Header</a:t>
                      </a:r>
                      <a:endParaRPr lang="en-IN" dirty="0"/>
                    </a:p>
                  </a:txBody>
                  <a:tcPr marT="216000" marB="216000">
                    <a:solidFill>
                      <a:schemeClr val="accent1"/>
                    </a:solidFill>
                  </a:tcPr>
                </a:tc>
                <a:tc gridSpan="2">
                  <a:txBody>
                    <a:bodyPr/>
                    <a:lstStyle/>
                    <a:p>
                      <a:pPr algn="ctr"/>
                      <a:r>
                        <a:rPr lang="en-IN" dirty="0"/>
                        <a:t>Data</a:t>
                      </a:r>
                    </a:p>
                  </a:txBody>
                  <a:tcPr marT="216000" marB="216000">
                    <a:solidFill>
                      <a:schemeClr val="accent2"/>
                    </a:solidFill>
                  </a:tcPr>
                </a:tc>
                <a:tc hMerge="1">
                  <a:txBody>
                    <a:bodyPr/>
                    <a:lstStyle/>
                    <a:p>
                      <a:endParaRPr lang="en-IN"/>
                    </a:p>
                  </a:txBody>
                  <a:tcPr/>
                </a:tc>
                <a:extLst>
                  <a:ext uri="{0D108BD9-81ED-4DB2-BD59-A6C34878D82A}">
                    <a16:rowId xmlns:a16="http://schemas.microsoft.com/office/drawing/2014/main" xmlns="" val="142202223"/>
                  </a:ext>
                </a:extLst>
              </a:tr>
              <a:tr h="689316">
                <a:tc gridSpan="2">
                  <a:txBody>
                    <a:bodyPr/>
                    <a:lstStyle/>
                    <a:p>
                      <a:pPr algn="ctr"/>
                      <a:endParaRPr lang="en-IN" dirty="0"/>
                    </a:p>
                  </a:txBody>
                  <a:tcPr marT="216000" marB="216000">
                    <a:solidFill>
                      <a:schemeClr val="tx1"/>
                    </a:solidFill>
                  </a:tcPr>
                </a:tc>
                <a:tc hMerge="1">
                  <a:txBody>
                    <a:bodyPr/>
                    <a:lstStyle/>
                    <a:p>
                      <a:endParaRPr lang="en-IN"/>
                    </a:p>
                  </a:txBody>
                  <a:tcPr/>
                </a:tc>
                <a:tc>
                  <a:txBody>
                    <a:bodyPr/>
                    <a:lstStyle/>
                    <a:p>
                      <a:pPr algn="ctr"/>
                      <a:r>
                        <a:rPr lang="en-IN" dirty="0"/>
                        <a:t>IP Header</a:t>
                      </a:r>
                    </a:p>
                  </a:txBody>
                  <a:tcPr marT="216000" marB="216000">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TCP</a:t>
                      </a:r>
                      <a:r>
                        <a:rPr lang="en-IN" baseline="0" dirty="0"/>
                        <a:t> Header</a:t>
                      </a:r>
                      <a:endParaRPr lang="en-IN" dirty="0"/>
                    </a:p>
                  </a:txBody>
                  <a:tcPr marT="216000" marB="216000">
                    <a:solidFill>
                      <a:schemeClr val="accent1"/>
                    </a:solidFill>
                  </a:tcPr>
                </a:tc>
                <a:tc gridSpan="2">
                  <a:txBody>
                    <a:bodyPr/>
                    <a:lstStyle/>
                    <a:p>
                      <a:pPr algn="ctr"/>
                      <a:r>
                        <a:rPr lang="en-IN" dirty="0"/>
                        <a:t>Data</a:t>
                      </a:r>
                    </a:p>
                  </a:txBody>
                  <a:tcPr marT="216000" marB="216000">
                    <a:solidFill>
                      <a:schemeClr val="accent2"/>
                    </a:solidFill>
                  </a:tcPr>
                </a:tc>
                <a:tc hMerge="1">
                  <a:txBody>
                    <a:bodyPr/>
                    <a:lstStyle/>
                    <a:p>
                      <a:endParaRPr lang="en-IN"/>
                    </a:p>
                  </a:txBody>
                  <a:tcPr/>
                </a:tc>
                <a:extLst>
                  <a:ext uri="{0D108BD9-81ED-4DB2-BD59-A6C34878D82A}">
                    <a16:rowId xmlns:a16="http://schemas.microsoft.com/office/drawing/2014/main" xmlns="" val="1104087119"/>
                  </a:ext>
                </a:extLst>
              </a:tr>
              <a:tr h="703385">
                <a:tc>
                  <a:txBody>
                    <a:bodyPr/>
                    <a:lstStyle/>
                    <a:p>
                      <a:pPr algn="ctr"/>
                      <a:r>
                        <a:rPr lang="en-IN" sz="1400" dirty="0"/>
                        <a:t>MAC Header</a:t>
                      </a:r>
                    </a:p>
                  </a:txBody>
                  <a:tcPr marT="216000" marB="216000">
                    <a:solidFill>
                      <a:schemeClr val="accent4"/>
                    </a:solidFill>
                  </a:tcPr>
                </a:tc>
                <a:tc>
                  <a:txBody>
                    <a:bodyPr/>
                    <a:lstStyle/>
                    <a:p>
                      <a:pPr algn="ctr"/>
                      <a:r>
                        <a:rPr lang="en-IN" sz="1400" dirty="0"/>
                        <a:t>LLC Header</a:t>
                      </a:r>
                    </a:p>
                  </a:txBody>
                  <a:tcPr marT="216000" marB="216000">
                    <a:solidFill>
                      <a:schemeClr val="accent4"/>
                    </a:solidFill>
                  </a:tcPr>
                </a:tc>
                <a:tc>
                  <a:txBody>
                    <a:bodyPr/>
                    <a:lstStyle/>
                    <a:p>
                      <a:pPr algn="ctr"/>
                      <a:r>
                        <a:rPr lang="en-IN" dirty="0"/>
                        <a:t>IP Header</a:t>
                      </a:r>
                    </a:p>
                  </a:txBody>
                  <a:tcPr marT="216000" marB="216000">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TCP</a:t>
                      </a:r>
                      <a:r>
                        <a:rPr lang="en-IN" baseline="0" dirty="0"/>
                        <a:t> Header</a:t>
                      </a:r>
                      <a:endParaRPr lang="en-IN" dirty="0"/>
                    </a:p>
                  </a:txBody>
                  <a:tcPr marT="216000" marB="216000">
                    <a:solidFill>
                      <a:schemeClr val="accent1"/>
                    </a:solidFill>
                  </a:tcPr>
                </a:tc>
                <a:tc>
                  <a:txBody>
                    <a:bodyPr/>
                    <a:lstStyle/>
                    <a:p>
                      <a:pPr algn="ctr"/>
                      <a:r>
                        <a:rPr lang="en-IN" dirty="0"/>
                        <a:t>Data</a:t>
                      </a:r>
                    </a:p>
                  </a:txBody>
                  <a:tcPr marT="216000" marB="216000">
                    <a:solidFill>
                      <a:schemeClr val="accent2"/>
                    </a:solidFill>
                  </a:tcPr>
                </a:tc>
                <a:tc>
                  <a:txBody>
                    <a:bodyPr/>
                    <a:lstStyle/>
                    <a:p>
                      <a:pPr algn="ctr"/>
                      <a:r>
                        <a:rPr lang="en-IN" dirty="0"/>
                        <a:t>FCS</a:t>
                      </a:r>
                    </a:p>
                  </a:txBody>
                  <a:tcPr marT="216000" marB="216000">
                    <a:solidFill>
                      <a:schemeClr val="accent4"/>
                    </a:solidFill>
                  </a:tcPr>
                </a:tc>
                <a:extLst>
                  <a:ext uri="{0D108BD9-81ED-4DB2-BD59-A6C34878D82A}">
                    <a16:rowId xmlns:a16="http://schemas.microsoft.com/office/drawing/2014/main" xmlns="" val="50635566"/>
                  </a:ext>
                </a:extLst>
              </a:tr>
              <a:tr h="717452">
                <a:tc gridSpan="6">
                  <a:txBody>
                    <a:bodyPr/>
                    <a:lstStyle/>
                    <a:p>
                      <a:pPr algn="ctr"/>
                      <a:r>
                        <a:rPr lang="en-IN" dirty="0"/>
                        <a:t>1011101001111101010011</a:t>
                      </a:r>
                      <a:r>
                        <a:rPr lang="en-IN" baseline="0" dirty="0"/>
                        <a:t> </a:t>
                      </a:r>
                      <a:r>
                        <a:rPr lang="en-IN" baseline="0" dirty="0">
                          <a:sym typeface="Wingdings" panose="05000000000000000000" pitchFamily="2" charset="2"/>
                        </a:rPr>
                        <a:t> Sent through Physical Medium</a:t>
                      </a:r>
                      <a:endParaRPr lang="en-IN" dirty="0"/>
                    </a:p>
                  </a:txBody>
                  <a:tcPr marT="216000" marB="216000">
                    <a:solidFill>
                      <a:schemeClr val="accent6"/>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700471666"/>
                  </a:ext>
                </a:extLst>
              </a:tr>
            </a:tbl>
          </a:graphicData>
        </a:graphic>
      </p:graphicFrame>
      <p:sp>
        <p:nvSpPr>
          <p:cNvPr id="2" name="Down Arrow 1"/>
          <p:cNvSpPr/>
          <p:nvPr/>
        </p:nvSpPr>
        <p:spPr>
          <a:xfrm>
            <a:off x="3573194" y="1575582"/>
            <a:ext cx="337624" cy="4389120"/>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10364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621394" y="588581"/>
          <a:ext cx="3468255" cy="5650560"/>
        </p:xfrm>
        <a:graphic>
          <a:graphicData uri="http://schemas.openxmlformats.org/drawingml/2006/table">
            <a:tbl>
              <a:tblPr firstRow="1" bandRow="1">
                <a:tableStyleId>{D7AC3CCA-C797-4891-BE02-D94E43425B78}</a:tableStyleId>
              </a:tblPr>
              <a:tblGrid>
                <a:gridCol w="3468255">
                  <a:extLst>
                    <a:ext uri="{9D8B030D-6E8A-4147-A177-3AD203B41FA5}">
                      <a16:colId xmlns:a16="http://schemas.microsoft.com/office/drawing/2014/main" xmlns="" val="3693440538"/>
                    </a:ext>
                  </a:extLst>
                </a:gridCol>
              </a:tblGrid>
              <a:tr h="677237">
                <a:tc>
                  <a:txBody>
                    <a:bodyPr/>
                    <a:lstStyle/>
                    <a:p>
                      <a:pPr algn="ctr"/>
                      <a:r>
                        <a:rPr lang="en-IN" dirty="0"/>
                        <a:t>OSI REFERENCE</a:t>
                      </a:r>
                      <a:r>
                        <a:rPr lang="en-IN" baseline="0" dirty="0"/>
                        <a:t> MODEL</a:t>
                      </a:r>
                      <a:endParaRPr lang="en-IN" dirty="0"/>
                    </a:p>
                  </a:txBody>
                  <a:tcPr marT="216000" marB="216000"/>
                </a:tc>
                <a:extLst>
                  <a:ext uri="{0D108BD9-81ED-4DB2-BD59-A6C34878D82A}">
                    <a16:rowId xmlns:a16="http://schemas.microsoft.com/office/drawing/2014/main" xmlns="" val="475828583"/>
                  </a:ext>
                </a:extLst>
              </a:tr>
              <a:tr h="677237">
                <a:tc>
                  <a:txBody>
                    <a:bodyPr/>
                    <a:lstStyle/>
                    <a:p>
                      <a:pPr algn="ctr"/>
                      <a:r>
                        <a:rPr lang="en-IN" b="1" dirty="0"/>
                        <a:t>APPLICATION</a:t>
                      </a:r>
                    </a:p>
                  </a:txBody>
                  <a:tcPr marT="216000" marB="216000"/>
                </a:tc>
                <a:extLst>
                  <a:ext uri="{0D108BD9-81ED-4DB2-BD59-A6C34878D82A}">
                    <a16:rowId xmlns:a16="http://schemas.microsoft.com/office/drawing/2014/main" xmlns="" val="688687623"/>
                  </a:ext>
                </a:extLst>
              </a:tr>
              <a:tr h="677237">
                <a:tc>
                  <a:txBody>
                    <a:bodyPr/>
                    <a:lstStyle/>
                    <a:p>
                      <a:pPr algn="ctr"/>
                      <a:r>
                        <a:rPr lang="en-IN" b="1" dirty="0"/>
                        <a:t>PRESENTATION</a:t>
                      </a:r>
                    </a:p>
                  </a:txBody>
                  <a:tcPr marT="216000" marB="216000"/>
                </a:tc>
                <a:extLst>
                  <a:ext uri="{0D108BD9-81ED-4DB2-BD59-A6C34878D82A}">
                    <a16:rowId xmlns:a16="http://schemas.microsoft.com/office/drawing/2014/main" xmlns="" val="3395860642"/>
                  </a:ext>
                </a:extLst>
              </a:tr>
              <a:tr h="677237">
                <a:tc>
                  <a:txBody>
                    <a:bodyPr/>
                    <a:lstStyle/>
                    <a:p>
                      <a:pPr algn="ctr"/>
                      <a:r>
                        <a:rPr lang="en-IN" b="1" dirty="0"/>
                        <a:t>SESSION</a:t>
                      </a:r>
                    </a:p>
                  </a:txBody>
                  <a:tcPr marT="216000" marB="216000"/>
                </a:tc>
                <a:extLst>
                  <a:ext uri="{0D108BD9-81ED-4DB2-BD59-A6C34878D82A}">
                    <a16:rowId xmlns:a16="http://schemas.microsoft.com/office/drawing/2014/main" xmlns="" val="2590327038"/>
                  </a:ext>
                </a:extLst>
              </a:tr>
              <a:tr h="677237">
                <a:tc>
                  <a:txBody>
                    <a:bodyPr/>
                    <a:lstStyle/>
                    <a:p>
                      <a:pPr algn="ctr"/>
                      <a:r>
                        <a:rPr lang="en-IN" b="1" dirty="0"/>
                        <a:t>TRANSPORT</a:t>
                      </a:r>
                    </a:p>
                  </a:txBody>
                  <a:tcPr marT="216000" marB="216000"/>
                </a:tc>
                <a:extLst>
                  <a:ext uri="{0D108BD9-81ED-4DB2-BD59-A6C34878D82A}">
                    <a16:rowId xmlns:a16="http://schemas.microsoft.com/office/drawing/2014/main" xmlns="" val="248505469"/>
                  </a:ext>
                </a:extLst>
              </a:tr>
              <a:tr h="677237">
                <a:tc>
                  <a:txBody>
                    <a:bodyPr/>
                    <a:lstStyle/>
                    <a:p>
                      <a:pPr algn="ctr"/>
                      <a:r>
                        <a:rPr lang="en-IN" b="1" dirty="0"/>
                        <a:t>NETWORK</a:t>
                      </a:r>
                    </a:p>
                  </a:txBody>
                  <a:tcPr marT="216000" marB="216000"/>
                </a:tc>
                <a:extLst>
                  <a:ext uri="{0D108BD9-81ED-4DB2-BD59-A6C34878D82A}">
                    <a16:rowId xmlns:a16="http://schemas.microsoft.com/office/drawing/2014/main" xmlns="" val="1755772797"/>
                  </a:ext>
                </a:extLst>
              </a:tr>
              <a:tr h="677237">
                <a:tc>
                  <a:txBody>
                    <a:bodyPr/>
                    <a:lstStyle/>
                    <a:p>
                      <a:pPr algn="ctr"/>
                      <a:r>
                        <a:rPr lang="en-IN" b="1" dirty="0"/>
                        <a:t>DATA LINK</a:t>
                      </a:r>
                    </a:p>
                  </a:txBody>
                  <a:tcPr marT="216000" marB="216000"/>
                </a:tc>
                <a:extLst>
                  <a:ext uri="{0D108BD9-81ED-4DB2-BD59-A6C34878D82A}">
                    <a16:rowId xmlns:a16="http://schemas.microsoft.com/office/drawing/2014/main" xmlns="" val="2560188623"/>
                  </a:ext>
                </a:extLst>
              </a:tr>
              <a:tr h="677237">
                <a:tc>
                  <a:txBody>
                    <a:bodyPr/>
                    <a:lstStyle/>
                    <a:p>
                      <a:pPr algn="ctr"/>
                      <a:r>
                        <a:rPr lang="en-IN" b="1" dirty="0"/>
                        <a:t>PHYSICAL LAYER</a:t>
                      </a:r>
                    </a:p>
                  </a:txBody>
                  <a:tcPr marT="216000" marB="216000"/>
                </a:tc>
                <a:extLst>
                  <a:ext uri="{0D108BD9-81ED-4DB2-BD59-A6C34878D82A}">
                    <a16:rowId xmlns:a16="http://schemas.microsoft.com/office/drawing/2014/main" xmlns="" val="3620607990"/>
                  </a:ext>
                </a:extLst>
              </a:tr>
            </a:tbl>
          </a:graphicData>
        </a:graphic>
      </p:graphicFrame>
      <p:graphicFrame>
        <p:nvGraphicFramePr>
          <p:cNvPr id="7" name="Table 6"/>
          <p:cNvGraphicFramePr>
            <a:graphicFrameLocks noGrp="1"/>
          </p:cNvGraphicFramePr>
          <p:nvPr/>
        </p:nvGraphicFramePr>
        <p:xfrm>
          <a:off x="4089649" y="588581"/>
          <a:ext cx="7465043" cy="6475846"/>
        </p:xfrm>
        <a:graphic>
          <a:graphicData uri="http://schemas.openxmlformats.org/drawingml/2006/table">
            <a:tbl>
              <a:tblPr firstRow="1" bandRow="1">
                <a:tableStyleId>{0505E3EF-67EA-436B-97B2-0124C06EBD24}</a:tableStyleId>
              </a:tblPr>
              <a:tblGrid>
                <a:gridCol w="1312345">
                  <a:extLst>
                    <a:ext uri="{9D8B030D-6E8A-4147-A177-3AD203B41FA5}">
                      <a16:colId xmlns:a16="http://schemas.microsoft.com/office/drawing/2014/main" xmlns="" val="1501448453"/>
                    </a:ext>
                  </a:extLst>
                </a:gridCol>
                <a:gridCol w="1055077">
                  <a:extLst>
                    <a:ext uri="{9D8B030D-6E8A-4147-A177-3AD203B41FA5}">
                      <a16:colId xmlns:a16="http://schemas.microsoft.com/office/drawing/2014/main" xmlns="" val="1142905887"/>
                    </a:ext>
                  </a:extLst>
                </a:gridCol>
                <a:gridCol w="1575581">
                  <a:extLst>
                    <a:ext uri="{9D8B030D-6E8A-4147-A177-3AD203B41FA5}">
                      <a16:colId xmlns:a16="http://schemas.microsoft.com/office/drawing/2014/main" xmlns="" val="723730717"/>
                    </a:ext>
                  </a:extLst>
                </a:gridCol>
                <a:gridCol w="1350500">
                  <a:extLst>
                    <a:ext uri="{9D8B030D-6E8A-4147-A177-3AD203B41FA5}">
                      <a16:colId xmlns:a16="http://schemas.microsoft.com/office/drawing/2014/main" xmlns="" val="2380508285"/>
                    </a:ext>
                  </a:extLst>
                </a:gridCol>
                <a:gridCol w="1085770">
                  <a:extLst>
                    <a:ext uri="{9D8B030D-6E8A-4147-A177-3AD203B41FA5}">
                      <a16:colId xmlns:a16="http://schemas.microsoft.com/office/drawing/2014/main" xmlns="" val="2216577783"/>
                    </a:ext>
                  </a:extLst>
                </a:gridCol>
                <a:gridCol w="1085770">
                  <a:extLst>
                    <a:ext uri="{9D8B030D-6E8A-4147-A177-3AD203B41FA5}">
                      <a16:colId xmlns:a16="http://schemas.microsoft.com/office/drawing/2014/main" xmlns="" val="3135152817"/>
                    </a:ext>
                  </a:extLst>
                </a:gridCol>
              </a:tblGrid>
              <a:tr h="705647">
                <a:tc gridSpan="6">
                  <a:txBody>
                    <a:bodyPr/>
                    <a:lstStyle/>
                    <a:p>
                      <a:pPr algn="ctr"/>
                      <a:r>
                        <a:rPr lang="en-IN" dirty="0"/>
                        <a:t>DATA DECAPSULATION</a:t>
                      </a:r>
                    </a:p>
                  </a:txBody>
                  <a:tcPr marT="216000" marB="21600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3337912155"/>
                  </a:ext>
                </a:extLst>
              </a:tr>
              <a:tr h="2110154">
                <a:tc gridSpan="6">
                  <a:txBody>
                    <a:bodyPr/>
                    <a:lstStyle/>
                    <a:p>
                      <a:pPr algn="ctr"/>
                      <a:r>
                        <a:rPr lang="en-IN" dirty="0"/>
                        <a:t>User</a:t>
                      </a:r>
                      <a:r>
                        <a:rPr lang="en-IN" baseline="0" dirty="0"/>
                        <a:t> Data Received and passed to the application</a:t>
                      </a:r>
                      <a:endParaRPr lang="en-IN" dirty="0"/>
                    </a:p>
                  </a:txBody>
                  <a:tcPr marT="828000" marB="216000">
                    <a:solidFill>
                      <a:schemeClr val="accent2"/>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3970778470"/>
                  </a:ext>
                </a:extLst>
              </a:tr>
              <a:tr h="731520">
                <a:tc gridSpan="3">
                  <a:txBody>
                    <a:bodyPr/>
                    <a:lstStyle/>
                    <a:p>
                      <a:pPr algn="ctr"/>
                      <a:endParaRPr lang="en-IN" dirty="0"/>
                    </a:p>
                  </a:txBody>
                  <a:tcPr marT="216000" marB="216000">
                    <a:solidFill>
                      <a:schemeClr val="tx1"/>
                    </a:solidFill>
                  </a:tcPr>
                </a:tc>
                <a:tc hMerge="1">
                  <a:txBody>
                    <a:bodyPr/>
                    <a:lstStyle/>
                    <a:p>
                      <a:endParaRPr lang="en-IN"/>
                    </a:p>
                  </a:txBody>
                  <a:tcPr/>
                </a:tc>
                <a:tc hMerge="1">
                  <a:txBody>
                    <a:bodyPr/>
                    <a:lstStyle/>
                    <a:p>
                      <a:endParaRPr lang="en-IN"/>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TCP</a:t>
                      </a:r>
                      <a:r>
                        <a:rPr lang="en-IN" baseline="0" dirty="0"/>
                        <a:t> Header</a:t>
                      </a:r>
                      <a:endParaRPr lang="en-IN" dirty="0"/>
                    </a:p>
                  </a:txBody>
                  <a:tcPr marT="216000" marB="216000">
                    <a:solidFill>
                      <a:schemeClr val="accent1"/>
                    </a:solidFill>
                  </a:tcPr>
                </a:tc>
                <a:tc gridSpan="2">
                  <a:txBody>
                    <a:bodyPr/>
                    <a:lstStyle/>
                    <a:p>
                      <a:pPr algn="ctr"/>
                      <a:r>
                        <a:rPr lang="en-IN" dirty="0"/>
                        <a:t>Data</a:t>
                      </a:r>
                    </a:p>
                  </a:txBody>
                  <a:tcPr marT="216000" marB="216000">
                    <a:solidFill>
                      <a:schemeClr val="accent2"/>
                    </a:solidFill>
                  </a:tcPr>
                </a:tc>
                <a:tc hMerge="1">
                  <a:txBody>
                    <a:bodyPr/>
                    <a:lstStyle/>
                    <a:p>
                      <a:endParaRPr lang="en-IN"/>
                    </a:p>
                  </a:txBody>
                  <a:tcPr/>
                </a:tc>
                <a:extLst>
                  <a:ext uri="{0D108BD9-81ED-4DB2-BD59-A6C34878D82A}">
                    <a16:rowId xmlns:a16="http://schemas.microsoft.com/office/drawing/2014/main" xmlns="" val="142202223"/>
                  </a:ext>
                </a:extLst>
              </a:tr>
              <a:tr h="689316">
                <a:tc gridSpan="2">
                  <a:txBody>
                    <a:bodyPr/>
                    <a:lstStyle/>
                    <a:p>
                      <a:pPr algn="ctr"/>
                      <a:endParaRPr lang="en-IN" dirty="0"/>
                    </a:p>
                  </a:txBody>
                  <a:tcPr marT="216000" marB="216000">
                    <a:solidFill>
                      <a:schemeClr val="tx1"/>
                    </a:solidFill>
                  </a:tcPr>
                </a:tc>
                <a:tc hMerge="1">
                  <a:txBody>
                    <a:bodyPr/>
                    <a:lstStyle/>
                    <a:p>
                      <a:endParaRPr lang="en-IN"/>
                    </a:p>
                  </a:txBody>
                  <a:tcPr/>
                </a:tc>
                <a:tc>
                  <a:txBody>
                    <a:bodyPr/>
                    <a:lstStyle/>
                    <a:p>
                      <a:pPr algn="ctr"/>
                      <a:r>
                        <a:rPr lang="en-IN" dirty="0"/>
                        <a:t>IP Header</a:t>
                      </a:r>
                    </a:p>
                  </a:txBody>
                  <a:tcPr marT="216000" marB="216000">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TCP</a:t>
                      </a:r>
                      <a:r>
                        <a:rPr lang="en-IN" baseline="0" dirty="0"/>
                        <a:t> Header</a:t>
                      </a:r>
                      <a:endParaRPr lang="en-IN" dirty="0"/>
                    </a:p>
                  </a:txBody>
                  <a:tcPr marT="216000" marB="216000">
                    <a:solidFill>
                      <a:schemeClr val="accent1"/>
                    </a:solidFill>
                  </a:tcPr>
                </a:tc>
                <a:tc gridSpan="2">
                  <a:txBody>
                    <a:bodyPr/>
                    <a:lstStyle/>
                    <a:p>
                      <a:pPr algn="ctr"/>
                      <a:r>
                        <a:rPr lang="en-IN" dirty="0"/>
                        <a:t>Data</a:t>
                      </a:r>
                    </a:p>
                  </a:txBody>
                  <a:tcPr marT="216000" marB="216000">
                    <a:solidFill>
                      <a:schemeClr val="accent2"/>
                    </a:solidFill>
                  </a:tcPr>
                </a:tc>
                <a:tc hMerge="1">
                  <a:txBody>
                    <a:bodyPr/>
                    <a:lstStyle/>
                    <a:p>
                      <a:endParaRPr lang="en-IN"/>
                    </a:p>
                  </a:txBody>
                  <a:tcPr/>
                </a:tc>
                <a:extLst>
                  <a:ext uri="{0D108BD9-81ED-4DB2-BD59-A6C34878D82A}">
                    <a16:rowId xmlns:a16="http://schemas.microsoft.com/office/drawing/2014/main" xmlns="" val="1104087119"/>
                  </a:ext>
                </a:extLst>
              </a:tr>
              <a:tr h="703385">
                <a:tc>
                  <a:txBody>
                    <a:bodyPr/>
                    <a:lstStyle/>
                    <a:p>
                      <a:pPr algn="ctr"/>
                      <a:r>
                        <a:rPr lang="en-IN" sz="1400" dirty="0"/>
                        <a:t>MAC Header</a:t>
                      </a:r>
                    </a:p>
                  </a:txBody>
                  <a:tcPr marT="216000" marB="216000">
                    <a:solidFill>
                      <a:schemeClr val="accent4"/>
                    </a:solidFill>
                  </a:tcPr>
                </a:tc>
                <a:tc>
                  <a:txBody>
                    <a:bodyPr/>
                    <a:lstStyle/>
                    <a:p>
                      <a:pPr algn="ctr"/>
                      <a:r>
                        <a:rPr lang="en-IN" sz="1400" dirty="0"/>
                        <a:t>LLC Header</a:t>
                      </a:r>
                    </a:p>
                  </a:txBody>
                  <a:tcPr marT="216000" marB="216000">
                    <a:solidFill>
                      <a:schemeClr val="accent4"/>
                    </a:solidFill>
                  </a:tcPr>
                </a:tc>
                <a:tc>
                  <a:txBody>
                    <a:bodyPr/>
                    <a:lstStyle/>
                    <a:p>
                      <a:pPr algn="ctr"/>
                      <a:r>
                        <a:rPr lang="en-IN" dirty="0"/>
                        <a:t>IP Header</a:t>
                      </a:r>
                    </a:p>
                  </a:txBody>
                  <a:tcPr marT="216000" marB="216000">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TCP</a:t>
                      </a:r>
                      <a:r>
                        <a:rPr lang="en-IN" baseline="0" dirty="0"/>
                        <a:t> Header</a:t>
                      </a:r>
                      <a:endParaRPr lang="en-IN" dirty="0"/>
                    </a:p>
                  </a:txBody>
                  <a:tcPr marT="216000" marB="216000">
                    <a:solidFill>
                      <a:schemeClr val="accent1"/>
                    </a:solidFill>
                  </a:tcPr>
                </a:tc>
                <a:tc>
                  <a:txBody>
                    <a:bodyPr/>
                    <a:lstStyle/>
                    <a:p>
                      <a:pPr algn="ctr"/>
                      <a:r>
                        <a:rPr lang="en-IN" dirty="0"/>
                        <a:t>Data</a:t>
                      </a:r>
                    </a:p>
                  </a:txBody>
                  <a:tcPr marT="216000" marB="216000">
                    <a:solidFill>
                      <a:schemeClr val="accent2"/>
                    </a:solidFill>
                  </a:tcPr>
                </a:tc>
                <a:tc>
                  <a:txBody>
                    <a:bodyPr/>
                    <a:lstStyle/>
                    <a:p>
                      <a:pPr algn="ctr"/>
                      <a:r>
                        <a:rPr lang="en-IN" dirty="0"/>
                        <a:t>FCS</a:t>
                      </a:r>
                    </a:p>
                  </a:txBody>
                  <a:tcPr marT="216000" marB="216000">
                    <a:solidFill>
                      <a:schemeClr val="accent4"/>
                    </a:solidFill>
                  </a:tcPr>
                </a:tc>
                <a:extLst>
                  <a:ext uri="{0D108BD9-81ED-4DB2-BD59-A6C34878D82A}">
                    <a16:rowId xmlns:a16="http://schemas.microsoft.com/office/drawing/2014/main" xmlns="" val="50635566"/>
                  </a:ext>
                </a:extLst>
              </a:tr>
              <a:tr h="717452">
                <a:tc gridSpan="6">
                  <a:txBody>
                    <a:bodyPr/>
                    <a:lstStyle/>
                    <a:p>
                      <a:pPr algn="ctr"/>
                      <a:r>
                        <a:rPr lang="en-IN" dirty="0"/>
                        <a:t>RECEIVED FROM CABLE </a:t>
                      </a:r>
                      <a:r>
                        <a:rPr lang="en-IN" dirty="0">
                          <a:sym typeface="Wingdings" panose="05000000000000000000" pitchFamily="2" charset="2"/>
                        </a:rPr>
                        <a:t></a:t>
                      </a:r>
                      <a:r>
                        <a:rPr lang="en-IN" dirty="0"/>
                        <a:t>1011101001111101010011</a:t>
                      </a:r>
                    </a:p>
                  </a:txBody>
                  <a:tcPr marT="216000" marB="216000">
                    <a:solidFill>
                      <a:schemeClr val="accent6"/>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700471666"/>
                  </a:ext>
                </a:extLst>
              </a:tr>
            </a:tbl>
          </a:graphicData>
        </a:graphic>
      </p:graphicFrame>
      <p:sp>
        <p:nvSpPr>
          <p:cNvPr id="2" name="Up Arrow 1"/>
          <p:cNvSpPr/>
          <p:nvPr/>
        </p:nvSpPr>
        <p:spPr>
          <a:xfrm>
            <a:off x="3319976" y="1533379"/>
            <a:ext cx="484632" cy="4262510"/>
          </a:xfrm>
          <a:prstGeom prst="up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285242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65F31D-37DB-4EF2-A218-487C4F0FCDE7}"/>
              </a:ext>
            </a:extLst>
          </p:cNvPr>
          <p:cNvSpPr>
            <a:spLocks noGrp="1"/>
          </p:cNvSpPr>
          <p:nvPr>
            <p:ph type="title"/>
          </p:nvPr>
        </p:nvSpPr>
        <p:spPr>
          <a:xfrm>
            <a:off x="838200" y="365126"/>
            <a:ext cx="5059017" cy="1105866"/>
          </a:xfrm>
        </p:spPr>
        <p:txBody>
          <a:bodyPr/>
          <a:lstStyle/>
          <a:p>
            <a:r>
              <a:rPr lang="en-US" dirty="0"/>
              <a:t>Network Routing</a:t>
            </a:r>
          </a:p>
        </p:txBody>
      </p:sp>
      <p:sp>
        <p:nvSpPr>
          <p:cNvPr id="3" name="Content Placeholder 2">
            <a:extLst>
              <a:ext uri="{FF2B5EF4-FFF2-40B4-BE49-F238E27FC236}">
                <a16:creationId xmlns:a16="http://schemas.microsoft.com/office/drawing/2014/main" xmlns="" id="{07B763E4-BA02-4B22-AD96-C9D0E80865FC}"/>
              </a:ext>
            </a:extLst>
          </p:cNvPr>
          <p:cNvSpPr>
            <a:spLocks noGrp="1"/>
          </p:cNvSpPr>
          <p:nvPr>
            <p:ph idx="1"/>
          </p:nvPr>
        </p:nvSpPr>
        <p:spPr>
          <a:xfrm>
            <a:off x="467471" y="1723868"/>
            <a:ext cx="10370417" cy="4287513"/>
          </a:xfrm>
        </p:spPr>
        <p:txBody>
          <a:bodyPr>
            <a:normAutofit/>
          </a:bodyPr>
          <a:lstStyle/>
          <a:p>
            <a:r>
              <a:rPr lang="en-US" dirty="0"/>
              <a:t>Cross-points in the Internet are known as routers</a:t>
            </a:r>
          </a:p>
          <a:p>
            <a:pPr algn="just"/>
            <a:r>
              <a:rPr lang="en-US" dirty="0"/>
              <a:t>A router’s function is to read the destination address marked in an incoming IP packet, to consult its internal information to identify an outgoing link to which the packet is to be forwarded, and then forwards the packet. </a:t>
            </a:r>
          </a:p>
          <a:p>
            <a:pPr algn="just"/>
            <a:r>
              <a:rPr lang="en-US" dirty="0"/>
              <a:t>Similar to the number of lanes and the speed limit on a road, a network link that connects two routers is limited by how much data it can transfer per unit of time, commonly referred to as the bandwidth or capacity of a link; it is generally represented by a data rate, such as 1 megabits per second (Mbps). </a:t>
            </a:r>
          </a:p>
          <a:p>
            <a:pPr algn="just"/>
            <a:r>
              <a:rPr lang="en-US" dirty="0"/>
              <a:t>A network then carries traffic on its links and through its routers to the eventual destination;.</a:t>
            </a:r>
          </a:p>
        </p:txBody>
      </p:sp>
    </p:spTree>
    <p:extLst>
      <p:ext uri="{BB962C8B-B14F-4D97-AF65-F5344CB8AC3E}">
        <p14:creationId xmlns:p14="http://schemas.microsoft.com/office/powerpoint/2010/main" xmlns="" val="39447571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IP Protocol Stack Architecture</a:t>
            </a:r>
          </a:p>
        </p:txBody>
      </p:sp>
      <p:sp>
        <p:nvSpPr>
          <p:cNvPr id="3" name="Content Placeholder 2"/>
          <p:cNvSpPr>
            <a:spLocks noGrp="1"/>
          </p:cNvSpPr>
          <p:nvPr>
            <p:ph idx="1"/>
          </p:nvPr>
        </p:nvSpPr>
        <p:spPr/>
        <p:txBody>
          <a:bodyPr/>
          <a:lstStyle/>
          <a:p>
            <a:r>
              <a:rPr lang="en-IN" dirty="0"/>
              <a:t>The IP architectural model can be classified into the following layers: the network interface, the IP layer, the transport layer, and the application layer.</a:t>
            </a:r>
          </a:p>
          <a:p>
            <a:r>
              <a:rPr lang="en-IN" dirty="0"/>
              <a:t> We can easily see that it does not exactly map into the seven-layer OSI reference model. </a:t>
            </a:r>
          </a:p>
          <a:p>
            <a:r>
              <a:rPr lang="en-IN" dirty="0"/>
              <a:t>Actual applications are considered on the top of the application layer, although the IP model does not strictly follow layering boundaries as in the OSI reference model</a:t>
            </a:r>
          </a:p>
        </p:txBody>
      </p:sp>
    </p:spTree>
    <p:extLst>
      <p:ext uri="{BB962C8B-B14F-4D97-AF65-F5344CB8AC3E}">
        <p14:creationId xmlns:p14="http://schemas.microsoft.com/office/powerpoint/2010/main" xmlns="" val="28264405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NETWORK AND TRANSPORT LAYER</a:t>
            </a:r>
          </a:p>
        </p:txBody>
      </p:sp>
      <p:sp>
        <p:nvSpPr>
          <p:cNvPr id="3" name="Content Placeholder 2"/>
          <p:cNvSpPr>
            <a:spLocks noGrp="1"/>
          </p:cNvSpPr>
          <p:nvPr>
            <p:ph idx="1"/>
          </p:nvPr>
        </p:nvSpPr>
        <p:spPr/>
        <p:txBody>
          <a:bodyPr>
            <a:normAutofit lnSpcReduction="10000"/>
          </a:bodyPr>
          <a:lstStyle/>
          <a:p>
            <a:r>
              <a:rPr lang="en-IN" dirty="0"/>
              <a:t>The IP addressing is defined at the IP layer, where the delivery mode is assumed to be unreliable. </a:t>
            </a:r>
          </a:p>
          <a:p>
            <a:r>
              <a:rPr lang="en-IN" dirty="0"/>
              <a:t>The transport layer that is above the IP layer provides transport services, which can be either reliable or unreliable. </a:t>
            </a:r>
          </a:p>
          <a:p>
            <a:r>
              <a:rPr lang="en-IN" dirty="0"/>
              <a:t>More important, the transport layer provides another form of addressing, commonly known as the port number. Port numbers are 16 bits long</a:t>
            </a:r>
          </a:p>
          <a:p>
            <a:r>
              <a:rPr lang="en-IN" dirty="0"/>
              <a:t>Both TCP and UDP are above IP, a field in the IP header, known as the protocol type field, is used to be able to distinguish them. </a:t>
            </a:r>
          </a:p>
          <a:p>
            <a:r>
              <a:rPr lang="en-IN" dirty="0"/>
              <a:t>That is, through five pieces of information consisting of the source and the destination IP addresses, the source and the destination port numbers, and the transport protocol type, a connection in the Internet can be uniquely defined. This is also known as a </a:t>
            </a:r>
            <a:r>
              <a:rPr lang="en-IN" dirty="0" err="1"/>
              <a:t>microflow</a:t>
            </a:r>
            <a:endParaRPr lang="en-IN" dirty="0"/>
          </a:p>
        </p:txBody>
      </p:sp>
    </p:spTree>
    <p:extLst>
      <p:ext uri="{BB962C8B-B14F-4D97-AF65-F5344CB8AC3E}">
        <p14:creationId xmlns:p14="http://schemas.microsoft.com/office/powerpoint/2010/main" xmlns="" val="7358252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IP</a:t>
            </a:r>
          </a:p>
        </p:txBody>
      </p:sp>
      <p:sp>
        <p:nvSpPr>
          <p:cNvPr id="3" name="Content Placeholder 2"/>
          <p:cNvSpPr>
            <a:spLocks noGrp="1"/>
          </p:cNvSpPr>
          <p:nvPr>
            <p:ph idx="1"/>
          </p:nvPr>
        </p:nvSpPr>
        <p:spPr/>
        <p:txBody>
          <a:bodyPr/>
          <a:lstStyle/>
          <a:p>
            <a:r>
              <a:rPr lang="en-US" altLang="en-US" sz="2400" dirty="0"/>
              <a:t>Defines a uniform mechanism to access resources between internets</a:t>
            </a:r>
          </a:p>
          <a:p>
            <a:pPr lvl="1"/>
            <a:r>
              <a:rPr lang="en-US" altLang="en-US" dirty="0"/>
              <a:t>Enables networking across networks that are not connected at level 2 (data-link).</a:t>
            </a:r>
          </a:p>
          <a:p>
            <a:pPr lvl="1"/>
            <a:r>
              <a:rPr lang="en-US" altLang="en-US" dirty="0"/>
              <a:t>Defines IP addresses and how to route network packets to a destination address.</a:t>
            </a:r>
          </a:p>
          <a:p>
            <a:r>
              <a:rPr lang="en-US" altLang="en-US" sz="2400" dirty="0"/>
              <a:t>IP v.4, addresses: 4 octets, organized hierarchically</a:t>
            </a:r>
          </a:p>
          <a:p>
            <a:pPr lvl="1"/>
            <a:r>
              <a:rPr lang="en-US" altLang="en-US" dirty="0"/>
              <a:t>Single host: 128.220.23.4  or 192.168.33.1</a:t>
            </a:r>
          </a:p>
          <a:p>
            <a:pPr lvl="1"/>
            <a:r>
              <a:rPr lang="en-US" altLang="en-US" dirty="0"/>
              <a:t>Class C network: 128.220.23.x, also written 128.220.23.0/24</a:t>
            </a:r>
          </a:p>
          <a:p>
            <a:pPr lvl="1"/>
            <a:r>
              <a:rPr lang="en-US" altLang="en-US" dirty="0"/>
              <a:t>Class B network: 192.168.x.x., also written</a:t>
            </a:r>
            <a:br>
              <a:rPr lang="en-US" altLang="en-US" dirty="0"/>
            </a:br>
            <a:r>
              <a:rPr lang="en-US" altLang="en-US" dirty="0"/>
              <a:t>192.168.0.0/16</a:t>
            </a:r>
          </a:p>
          <a:p>
            <a:pPr lvl="1"/>
            <a:r>
              <a:rPr lang="en-US" altLang="en-US" dirty="0"/>
              <a:t>Class A network: 10.x.x.x, or 10.0.0.0/8</a:t>
            </a:r>
          </a:p>
          <a:p>
            <a:pPr marL="0" indent="0">
              <a:buNone/>
            </a:pPr>
            <a:endParaRPr lang="en-IN" dirty="0"/>
          </a:p>
        </p:txBody>
      </p:sp>
    </p:spTree>
    <p:extLst>
      <p:ext uri="{BB962C8B-B14F-4D97-AF65-F5344CB8AC3E}">
        <p14:creationId xmlns:p14="http://schemas.microsoft.com/office/powerpoint/2010/main" xmlns="" val="36158510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IPv4 Packet Format</a:t>
            </a:r>
          </a:p>
        </p:txBody>
      </p:sp>
      <p:pic>
        <p:nvPicPr>
          <p:cNvPr id="5" name="Picture 4"/>
          <p:cNvPicPr>
            <a:picLocks noChangeAspect="1"/>
          </p:cNvPicPr>
          <p:nvPr/>
        </p:nvPicPr>
        <p:blipFill>
          <a:blip r:embed="rId2"/>
          <a:stretch>
            <a:fillRect/>
          </a:stretch>
        </p:blipFill>
        <p:spPr>
          <a:xfrm>
            <a:off x="1111394" y="1484027"/>
            <a:ext cx="8002626" cy="4693044"/>
          </a:xfrm>
          <a:prstGeom prst="rect">
            <a:avLst/>
          </a:prstGeom>
        </p:spPr>
      </p:pic>
    </p:spTree>
    <p:extLst>
      <p:ext uri="{BB962C8B-B14F-4D97-AF65-F5344CB8AC3E}">
        <p14:creationId xmlns:p14="http://schemas.microsoft.com/office/powerpoint/2010/main" xmlns="" val="36634990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IPv6 Packet Format</a:t>
            </a:r>
          </a:p>
        </p:txBody>
      </p:sp>
      <p:pic>
        <p:nvPicPr>
          <p:cNvPr id="5" name="Content Placeholder 4"/>
          <p:cNvPicPr>
            <a:picLocks noGrp="1" noChangeAspect="1"/>
          </p:cNvPicPr>
          <p:nvPr>
            <p:ph idx="1"/>
          </p:nvPr>
        </p:nvPicPr>
        <p:blipFill>
          <a:blip r:embed="rId2"/>
          <a:stretch>
            <a:fillRect/>
          </a:stretch>
        </p:blipFill>
        <p:spPr>
          <a:xfrm>
            <a:off x="838200" y="1154243"/>
            <a:ext cx="8395741" cy="4661941"/>
          </a:xfrm>
          <a:prstGeom prst="rect">
            <a:avLst/>
          </a:prstGeom>
        </p:spPr>
      </p:pic>
    </p:spTree>
    <p:extLst>
      <p:ext uri="{BB962C8B-B14F-4D97-AF65-F5344CB8AC3E}">
        <p14:creationId xmlns:p14="http://schemas.microsoft.com/office/powerpoint/2010/main" xmlns="" val="8812526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TCP / UDP</a:t>
            </a:r>
          </a:p>
        </p:txBody>
      </p:sp>
      <p:sp>
        <p:nvSpPr>
          <p:cNvPr id="3" name="Content Placeholder 2"/>
          <p:cNvSpPr>
            <a:spLocks noGrp="1"/>
          </p:cNvSpPr>
          <p:nvPr>
            <p:ph idx="1"/>
          </p:nvPr>
        </p:nvSpPr>
        <p:spPr>
          <a:xfrm>
            <a:off x="662343" y="1516012"/>
            <a:ext cx="9710850" cy="3880773"/>
          </a:xfrm>
        </p:spPr>
        <p:txBody>
          <a:bodyPr>
            <a:normAutofit/>
          </a:bodyPr>
          <a:lstStyle/>
          <a:p>
            <a:r>
              <a:rPr lang="en-US" altLang="en-US" sz="2400" dirty="0"/>
              <a:t>Layer 4 (transport layer) protocols, run over IP</a:t>
            </a:r>
          </a:p>
          <a:p>
            <a:pPr lvl="1"/>
            <a:r>
              <a:rPr lang="en-US" altLang="en-US" sz="2000" dirty="0"/>
              <a:t>TCP and UDP packets are encapsulated into IP packets</a:t>
            </a:r>
          </a:p>
          <a:p>
            <a:r>
              <a:rPr lang="en-US" altLang="en-US" sz="2400" dirty="0"/>
              <a:t>Use their own control information, stored in packet headers</a:t>
            </a:r>
          </a:p>
          <a:p>
            <a:pPr lvl="1"/>
            <a:r>
              <a:rPr lang="en-US" altLang="en-US" sz="2000" dirty="0"/>
              <a:t>Port numbers (indicate consuming program in the destination host)</a:t>
            </a:r>
          </a:p>
          <a:p>
            <a:r>
              <a:rPr lang="en-US" altLang="en-US" sz="2400" dirty="0"/>
              <a:t>TCP is connection-oriented, and provides for reliable, order-preserving transmission of data</a:t>
            </a:r>
          </a:p>
          <a:p>
            <a:r>
              <a:rPr lang="en-US" altLang="en-US" sz="2400" dirty="0"/>
              <a:t>UDP is not connection-oriented, does not guarantee data arrival, or proper ordering of arriving data</a:t>
            </a:r>
            <a:endParaRPr lang="en-US" altLang="en-US" dirty="0"/>
          </a:p>
          <a:p>
            <a:endParaRPr lang="en-IN" dirty="0"/>
          </a:p>
        </p:txBody>
      </p:sp>
    </p:spTree>
    <p:extLst>
      <p:ext uri="{BB962C8B-B14F-4D97-AF65-F5344CB8AC3E}">
        <p14:creationId xmlns:p14="http://schemas.microsoft.com/office/powerpoint/2010/main" xmlns="" val="40841214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TCP Packet Format</a:t>
            </a:r>
          </a:p>
        </p:txBody>
      </p:sp>
      <p:pic>
        <p:nvPicPr>
          <p:cNvPr id="5" name="Content Placeholder 4"/>
          <p:cNvPicPr>
            <a:picLocks noGrp="1" noChangeAspect="1"/>
          </p:cNvPicPr>
          <p:nvPr>
            <p:ph idx="1"/>
          </p:nvPr>
        </p:nvPicPr>
        <p:blipFill>
          <a:blip r:embed="rId2"/>
          <a:stretch>
            <a:fillRect/>
          </a:stretch>
        </p:blipFill>
        <p:spPr>
          <a:xfrm>
            <a:off x="838200" y="1881981"/>
            <a:ext cx="6421582" cy="4358975"/>
          </a:xfrm>
          <a:prstGeom prst="rect">
            <a:avLst/>
          </a:prstGeom>
        </p:spPr>
      </p:pic>
    </p:spTree>
    <p:extLst>
      <p:ext uri="{BB962C8B-B14F-4D97-AF65-F5344CB8AC3E}">
        <p14:creationId xmlns:p14="http://schemas.microsoft.com/office/powerpoint/2010/main" xmlns="" val="24603935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UDP Packet Format</a:t>
            </a:r>
          </a:p>
        </p:txBody>
      </p:sp>
      <p:pic>
        <p:nvPicPr>
          <p:cNvPr id="5" name="Content Placeholder 4"/>
          <p:cNvPicPr>
            <a:picLocks noGrp="1" noChangeAspect="1"/>
          </p:cNvPicPr>
          <p:nvPr>
            <p:ph idx="1"/>
          </p:nvPr>
        </p:nvPicPr>
        <p:blipFill>
          <a:blip r:embed="rId2"/>
          <a:stretch>
            <a:fillRect/>
          </a:stretch>
        </p:blipFill>
        <p:spPr>
          <a:xfrm>
            <a:off x="838200" y="1690688"/>
            <a:ext cx="7645236" cy="3310803"/>
          </a:xfrm>
          <a:prstGeom prst="rect">
            <a:avLst/>
          </a:prstGeom>
        </p:spPr>
      </p:pic>
    </p:spTree>
    <p:extLst>
      <p:ext uri="{BB962C8B-B14F-4D97-AF65-F5344CB8AC3E}">
        <p14:creationId xmlns:p14="http://schemas.microsoft.com/office/powerpoint/2010/main" xmlns="" val="23707493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Router Architecture</a:t>
            </a:r>
          </a:p>
        </p:txBody>
      </p:sp>
      <p:sp>
        <p:nvSpPr>
          <p:cNvPr id="3" name="Content Placeholder 2"/>
          <p:cNvSpPr>
            <a:spLocks noGrp="1"/>
          </p:cNvSpPr>
          <p:nvPr>
            <p:ph idx="1"/>
          </p:nvPr>
        </p:nvSpPr>
        <p:spPr>
          <a:xfrm>
            <a:off x="467471" y="1336130"/>
            <a:ext cx="7642208" cy="3880773"/>
          </a:xfrm>
        </p:spPr>
        <p:txBody>
          <a:bodyPr/>
          <a:lstStyle/>
          <a:p>
            <a:r>
              <a:rPr lang="en-IN" dirty="0"/>
              <a:t>A router provides several important functions in order to ensure proper packet forwarding, and to do so in an efficient manner. A router is a specialized computer that handles three primary functions:</a:t>
            </a:r>
          </a:p>
          <a:p>
            <a:pPr lvl="1"/>
            <a:r>
              <a:rPr lang="en-IN" dirty="0"/>
              <a:t>Packet Forwarding</a:t>
            </a:r>
          </a:p>
          <a:p>
            <a:pPr lvl="1"/>
            <a:r>
              <a:rPr lang="en-IN" dirty="0"/>
              <a:t>Routing Protocol Message Processing</a:t>
            </a:r>
          </a:p>
          <a:p>
            <a:pPr lvl="1"/>
            <a:r>
              <a:rPr lang="en-IN" dirty="0"/>
              <a:t>Specialized Services</a:t>
            </a:r>
          </a:p>
        </p:txBody>
      </p:sp>
      <p:pic>
        <p:nvPicPr>
          <p:cNvPr id="5" name="Picture 4"/>
          <p:cNvPicPr>
            <a:picLocks noChangeAspect="1"/>
          </p:cNvPicPr>
          <p:nvPr/>
        </p:nvPicPr>
        <p:blipFill>
          <a:blip r:embed="rId2"/>
          <a:stretch>
            <a:fillRect/>
          </a:stretch>
        </p:blipFill>
        <p:spPr>
          <a:xfrm>
            <a:off x="7974767" y="0"/>
            <a:ext cx="4217233" cy="6858000"/>
          </a:xfrm>
          <a:prstGeom prst="rect">
            <a:avLst/>
          </a:prstGeom>
        </p:spPr>
      </p:pic>
    </p:spTree>
    <p:extLst>
      <p:ext uri="{BB962C8B-B14F-4D97-AF65-F5344CB8AC3E}">
        <p14:creationId xmlns:p14="http://schemas.microsoft.com/office/powerpoint/2010/main" xmlns="" val="14580423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Network Topology Architecture</a:t>
            </a:r>
          </a:p>
        </p:txBody>
      </p:sp>
      <p:sp>
        <p:nvSpPr>
          <p:cNvPr id="3" name="Content Placeholder 2"/>
          <p:cNvSpPr>
            <a:spLocks noGrp="1"/>
          </p:cNvSpPr>
          <p:nvPr>
            <p:ph idx="1"/>
          </p:nvPr>
        </p:nvSpPr>
        <p:spPr/>
        <p:txBody>
          <a:bodyPr>
            <a:normAutofit lnSpcReduction="10000"/>
          </a:bodyPr>
          <a:lstStyle/>
          <a:p>
            <a:r>
              <a:rPr lang="en-IN" dirty="0"/>
              <a:t>The network topology architecture encompasses how a network is to be architected in an operational environment while accounting for future growth. </a:t>
            </a:r>
          </a:p>
          <a:p>
            <a:r>
              <a:rPr lang="en-IN" dirty="0"/>
              <a:t>The topological architecture then covers architecting a network topology that factors in economic issues, different technological capabilities, and limitations of devices to carry a certain volume of expected traffic and types of traffic, for an operational environment.</a:t>
            </a:r>
          </a:p>
          <a:p>
            <a:r>
              <a:rPr lang="en-IN" dirty="0"/>
              <a:t>Certainly, a network topology architecture needs to take into account routing capability, including any limitation or flexibility provided by a routing protocol. </a:t>
            </a:r>
          </a:p>
          <a:p>
            <a:r>
              <a:rPr lang="en-IN" dirty="0"/>
              <a:t>It is up to a network provider, also referred to as a network operator or a service provider, to determine the best topological architecture for the network. </a:t>
            </a:r>
          </a:p>
        </p:txBody>
      </p:sp>
    </p:spTree>
    <p:extLst>
      <p:ext uri="{BB962C8B-B14F-4D97-AF65-F5344CB8AC3E}">
        <p14:creationId xmlns:p14="http://schemas.microsoft.com/office/powerpoint/2010/main" xmlns="" val="1862907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xmlns="" id="{7F5985A1-CDCF-4BD0-8789-4ACB03D5CAB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60170" y="0"/>
            <a:ext cx="4772335" cy="2008682"/>
          </a:xfrm>
          <a:prstGeom prst="rect">
            <a:avLst/>
          </a:prstGeom>
          <a:noFill/>
          <a:extLst>
            <a:ext uri="{909E8E84-426E-40DD-AFC4-6F175D3DCCD1}">
              <a14:hiddenFill xmlns:a14="http://schemas.microsoft.com/office/drawing/2010/main" xmlns="">
                <a:solidFill>
                  <a:srgbClr val="FFFFFF"/>
                </a:solidFill>
              </a14:hiddenFill>
            </a:ext>
          </a:extLst>
        </p:spPr>
      </p:pic>
      <p:pic>
        <p:nvPicPr>
          <p:cNvPr id="2050" name="Picture 2" descr="TELEPHONE NETWORK | Data Communication and Networking">
            <a:extLst>
              <a:ext uri="{FF2B5EF4-FFF2-40B4-BE49-F238E27FC236}">
                <a16:creationId xmlns:a16="http://schemas.microsoft.com/office/drawing/2014/main" xmlns="" id="{769D9CC1-1633-46E3-A2D2-F3D26C77CA27}"/>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flipH="1">
            <a:off x="7345181" y="439670"/>
            <a:ext cx="263020" cy="1657428"/>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a:extLst>
              <a:ext uri="{FF2B5EF4-FFF2-40B4-BE49-F238E27FC236}">
                <a16:creationId xmlns:a16="http://schemas.microsoft.com/office/drawing/2014/main" xmlns="" id="{25F2A47B-4580-4147-A464-DB0E4F0F63BE}"/>
              </a:ext>
            </a:extLst>
          </p:cNvPr>
          <p:cNvSpPr>
            <a:spLocks noGrp="1"/>
          </p:cNvSpPr>
          <p:nvPr>
            <p:ph type="title"/>
          </p:nvPr>
        </p:nvSpPr>
        <p:spPr>
          <a:xfrm>
            <a:off x="838200" y="365126"/>
            <a:ext cx="6914322" cy="1052858"/>
          </a:xfrm>
        </p:spPr>
        <p:txBody>
          <a:bodyPr/>
          <a:lstStyle/>
          <a:p>
            <a:r>
              <a:rPr lang="en-US" dirty="0"/>
              <a:t>Network Routing : Overview</a:t>
            </a:r>
          </a:p>
        </p:txBody>
      </p:sp>
      <p:sp>
        <p:nvSpPr>
          <p:cNvPr id="3" name="Content Placeholder 2">
            <a:extLst>
              <a:ext uri="{FF2B5EF4-FFF2-40B4-BE49-F238E27FC236}">
                <a16:creationId xmlns:a16="http://schemas.microsoft.com/office/drawing/2014/main" xmlns="" id="{239C1234-05B8-451E-8E2B-4F763976D905}"/>
              </a:ext>
            </a:extLst>
          </p:cNvPr>
          <p:cNvSpPr>
            <a:spLocks noGrp="1"/>
          </p:cNvSpPr>
          <p:nvPr>
            <p:ph idx="1"/>
          </p:nvPr>
        </p:nvSpPr>
        <p:spPr/>
        <p:txBody>
          <a:bodyPr>
            <a:normAutofit/>
          </a:bodyPr>
          <a:lstStyle/>
          <a:p>
            <a:r>
              <a:rPr lang="en-US" dirty="0"/>
              <a:t>A communication network is made up of nodes and links.</a:t>
            </a:r>
          </a:p>
          <a:p>
            <a:r>
              <a:rPr lang="en-US" dirty="0"/>
              <a:t>Depending on the type of the network, nodes have different names. For example, in an IP network, a node is called a router while in the telephone network a node is either an end (central) office or a toll switch. In an optical network, a node is an optical or electro-optical switch. </a:t>
            </a:r>
          </a:p>
          <a:p>
            <a:r>
              <a:rPr lang="en-US" dirty="0"/>
              <a:t>A link connects two nodes; a link connecting two routers in an IP network is sometimes called an IP trunk or simply an IP link, while the end of a link outgoing from a router is called an interface. A link in a telephone network is called a </a:t>
            </a:r>
            <a:r>
              <a:rPr lang="en-US" dirty="0" err="1"/>
              <a:t>trunkgroup</a:t>
            </a:r>
            <a:r>
              <a:rPr lang="en-US" dirty="0"/>
              <a:t>, or an intermachine trunk (IMT), and sometimes simply a trunk</a:t>
            </a:r>
          </a:p>
        </p:txBody>
      </p:sp>
    </p:spTree>
    <p:extLst>
      <p:ext uri="{BB962C8B-B14F-4D97-AF65-F5344CB8AC3E}">
        <p14:creationId xmlns:p14="http://schemas.microsoft.com/office/powerpoint/2010/main" xmlns="" val="206941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2050"/>
                                        </p:tgtEl>
                                      </p:cBhvr>
                                    </p:animEffect>
                                    <p:anim calcmode="lin" valueType="num">
                                      <p:cBhvr>
                                        <p:cTn id="7" dur="1000"/>
                                        <p:tgtEl>
                                          <p:spTgt spid="2050"/>
                                        </p:tgtEl>
                                        <p:attrNameLst>
                                          <p:attrName>ppt_x</p:attrName>
                                        </p:attrNameLst>
                                      </p:cBhvr>
                                      <p:tavLst>
                                        <p:tav tm="0">
                                          <p:val>
                                            <p:strVal val="ppt_x"/>
                                          </p:val>
                                        </p:tav>
                                        <p:tav tm="100000">
                                          <p:val>
                                            <p:strVal val="ppt_x"/>
                                          </p:val>
                                        </p:tav>
                                      </p:tavLst>
                                    </p:anim>
                                    <p:anim calcmode="lin" valueType="num">
                                      <p:cBhvr>
                                        <p:cTn id="8" dur="1000"/>
                                        <p:tgtEl>
                                          <p:spTgt spid="2050"/>
                                        </p:tgtEl>
                                        <p:attrNameLst>
                                          <p:attrName>ppt_y</p:attrName>
                                        </p:attrNameLst>
                                      </p:cBhvr>
                                      <p:tavLst>
                                        <p:tav tm="0">
                                          <p:val>
                                            <p:strVal val="ppt_y"/>
                                          </p:val>
                                        </p:tav>
                                        <p:tav tm="100000">
                                          <p:val>
                                            <p:strVal val="ppt_y+.1"/>
                                          </p:val>
                                        </p:tav>
                                      </p:tavLst>
                                    </p:anim>
                                    <p:set>
                                      <p:cBhvr>
                                        <p:cTn id="9" dur="1" fill="hold">
                                          <p:stCondLst>
                                            <p:cond delay="999"/>
                                          </p:stCondLst>
                                        </p:cTn>
                                        <p:tgtEl>
                                          <p:spTgt spid="2050"/>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1000"/>
                                        <p:tgtEl>
                                          <p:spTgt spid="2052"/>
                                        </p:tgtEl>
                                      </p:cBhvr>
                                    </p:animEffect>
                                    <p:anim calcmode="lin" valueType="num">
                                      <p:cBhvr>
                                        <p:cTn id="14" dur="1000"/>
                                        <p:tgtEl>
                                          <p:spTgt spid="2052"/>
                                        </p:tgtEl>
                                        <p:attrNameLst>
                                          <p:attrName>ppt_x</p:attrName>
                                        </p:attrNameLst>
                                      </p:cBhvr>
                                      <p:tavLst>
                                        <p:tav tm="0">
                                          <p:val>
                                            <p:strVal val="ppt_x"/>
                                          </p:val>
                                        </p:tav>
                                        <p:tav tm="100000">
                                          <p:val>
                                            <p:strVal val="ppt_x"/>
                                          </p:val>
                                        </p:tav>
                                      </p:tavLst>
                                    </p:anim>
                                    <p:anim calcmode="lin" valueType="num">
                                      <p:cBhvr>
                                        <p:cTn id="15" dur="1000"/>
                                        <p:tgtEl>
                                          <p:spTgt spid="2052"/>
                                        </p:tgtEl>
                                        <p:attrNameLst>
                                          <p:attrName>ppt_y</p:attrName>
                                        </p:attrNameLst>
                                      </p:cBhvr>
                                      <p:tavLst>
                                        <p:tav tm="0">
                                          <p:val>
                                            <p:strVal val="ppt_y"/>
                                          </p:val>
                                        </p:tav>
                                        <p:tav tm="100000">
                                          <p:val>
                                            <p:strVal val="ppt_y+.1"/>
                                          </p:val>
                                        </p:tav>
                                      </p:tavLst>
                                    </p:anim>
                                    <p:set>
                                      <p:cBhvr>
                                        <p:cTn id="16" dur="1" fill="hold">
                                          <p:stCondLst>
                                            <p:cond delay="999"/>
                                          </p:stCondLst>
                                        </p:cTn>
                                        <p:tgtEl>
                                          <p:spTgt spid="20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Network Management Architecture</a:t>
            </a:r>
          </a:p>
        </p:txBody>
      </p:sp>
      <p:sp>
        <p:nvSpPr>
          <p:cNvPr id="3" name="Content Placeholder 2"/>
          <p:cNvSpPr>
            <a:spLocks noGrp="1"/>
          </p:cNvSpPr>
          <p:nvPr>
            <p:ph idx="1"/>
          </p:nvPr>
        </p:nvSpPr>
        <p:spPr/>
        <p:txBody>
          <a:bodyPr>
            <a:normAutofit fontScale="92500"/>
          </a:bodyPr>
          <a:lstStyle/>
          <a:p>
            <a:r>
              <a:rPr lang="en-IN" dirty="0"/>
              <a:t>For an operational network, it is important to have a network management architecture where various functions can be divided into “planes.” </a:t>
            </a:r>
          </a:p>
          <a:p>
            <a:r>
              <a:rPr lang="en-IN" dirty="0"/>
              <a:t>Specifically, we consider three different planes: the management plane, the control plane, and the data plane.</a:t>
            </a:r>
          </a:p>
          <a:p>
            <a:r>
              <a:rPr lang="en-IN" dirty="0"/>
              <a:t>The management plane addresses router configuration and collection of various statistics, such as packet throughput, on a link.</a:t>
            </a:r>
          </a:p>
          <a:p>
            <a:r>
              <a:rPr lang="en-IN" dirty="0"/>
              <a:t>The control plane exchanges control information between routers for management of a variety of functions, such as setting up a virtual link. </a:t>
            </a:r>
          </a:p>
          <a:p>
            <a:r>
              <a:rPr lang="en-IN" dirty="0"/>
              <a:t>The control plane is also involved in identifying the path to be taken between the endpoints of this virtual link, which relies on the routing information exchange.</a:t>
            </a:r>
          </a:p>
          <a:p>
            <a:r>
              <a:rPr lang="en-IN" dirty="0"/>
              <a:t>Routing-related functions are in the control plane, and the data transfers, such as the web or email, are in the data plane.</a:t>
            </a:r>
          </a:p>
        </p:txBody>
      </p:sp>
    </p:spTree>
    <p:extLst>
      <p:ext uri="{BB962C8B-B14F-4D97-AF65-F5344CB8AC3E}">
        <p14:creationId xmlns:p14="http://schemas.microsoft.com/office/powerpoint/2010/main" xmlns="" val="7808393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213264" y="463332"/>
            <a:ext cx="7765472" cy="5539101"/>
          </a:xfrm>
          <a:prstGeom prst="rect">
            <a:avLst/>
          </a:prstGeom>
        </p:spPr>
      </p:pic>
    </p:spTree>
    <p:extLst>
      <p:ext uri="{BB962C8B-B14F-4D97-AF65-F5344CB8AC3E}">
        <p14:creationId xmlns:p14="http://schemas.microsoft.com/office/powerpoint/2010/main" xmlns="" val="39322283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Public Switched Telephone Network</a:t>
            </a:r>
          </a:p>
        </p:txBody>
      </p:sp>
      <p:sp>
        <p:nvSpPr>
          <p:cNvPr id="3" name="Content Placeholder 2"/>
          <p:cNvSpPr>
            <a:spLocks noGrp="1"/>
          </p:cNvSpPr>
          <p:nvPr>
            <p:ph idx="1"/>
          </p:nvPr>
        </p:nvSpPr>
        <p:spPr/>
        <p:txBody>
          <a:bodyPr>
            <a:normAutofit fontScale="92500" lnSpcReduction="10000"/>
          </a:bodyPr>
          <a:lstStyle/>
          <a:p>
            <a:r>
              <a:rPr lang="en-IN" dirty="0"/>
              <a:t>An information unit in the PSTN is a call. </a:t>
            </a:r>
          </a:p>
          <a:p>
            <a:r>
              <a:rPr lang="en-IN" dirty="0"/>
              <a:t>The PSTN has a global addressing scheme to uniquely identify an end device; an end device is commonly referred to as a telephone, while a more generic term is customer premise equipment (CPE). </a:t>
            </a:r>
          </a:p>
          <a:p>
            <a:r>
              <a:rPr lang="en-IN" dirty="0"/>
              <a:t>The global addressing scheme is known as E.164 addressing. </a:t>
            </a:r>
          </a:p>
          <a:p>
            <a:r>
              <a:rPr lang="en-IN" dirty="0"/>
              <a:t>It is a hierarchical addressing scheme that identifies the country code at the top level followed by the city or area code, and finally the number assigned to a subscriber. </a:t>
            </a:r>
          </a:p>
          <a:p>
            <a:r>
              <a:rPr lang="en-IN" dirty="0"/>
              <a:t>Nodes in the PSTN are called switches, which are connected by </a:t>
            </a:r>
            <a:r>
              <a:rPr lang="en-IN" dirty="0" err="1"/>
              <a:t>intermachine</a:t>
            </a:r>
            <a:r>
              <a:rPr lang="en-IN" dirty="0"/>
              <a:t> trunks (IMTs), also known as </a:t>
            </a:r>
            <a:r>
              <a:rPr lang="en-IN" dirty="0" err="1"/>
              <a:t>trunkgroups</a:t>
            </a:r>
            <a:r>
              <a:rPr lang="en-IN" dirty="0"/>
              <a:t>. </a:t>
            </a:r>
          </a:p>
          <a:p>
            <a:r>
              <a:rPr lang="en-IN" dirty="0"/>
              <a:t>From a protocol architecture point of view, and using the OSI reference model, PSTN can be simply summed up as consisting of application layer, network layer, and physical layer.</a:t>
            </a:r>
          </a:p>
        </p:txBody>
      </p:sp>
    </p:spTree>
    <p:extLst>
      <p:ext uri="{BB962C8B-B14F-4D97-AF65-F5344CB8AC3E}">
        <p14:creationId xmlns:p14="http://schemas.microsoft.com/office/powerpoint/2010/main" xmlns="" val="21229759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Communication Technologies</a:t>
            </a:r>
          </a:p>
        </p:txBody>
      </p:sp>
      <p:sp>
        <p:nvSpPr>
          <p:cNvPr id="3" name="Content Placeholder 2"/>
          <p:cNvSpPr>
            <a:spLocks noGrp="1"/>
          </p:cNvSpPr>
          <p:nvPr>
            <p:ph idx="1"/>
          </p:nvPr>
        </p:nvSpPr>
        <p:spPr>
          <a:xfrm>
            <a:off x="838200" y="1825624"/>
            <a:ext cx="10093036" cy="4530725"/>
          </a:xfrm>
        </p:spPr>
        <p:txBody>
          <a:bodyPr>
            <a:normAutofit/>
          </a:bodyPr>
          <a:lstStyle/>
          <a:p>
            <a:r>
              <a:rPr lang="en-IN" dirty="0"/>
              <a:t>Communication technologies provide transport services for both the Internet and PSTN. </a:t>
            </a:r>
          </a:p>
          <a:p>
            <a:r>
              <a:rPr lang="en-IN" dirty="0"/>
              <a:t>Note that the use of the term transport services is not to be confused with the term transport layer of the OSI reference model</a:t>
            </a:r>
          </a:p>
          <a:p>
            <a:r>
              <a:rPr lang="en-IN" dirty="0"/>
              <a:t>To provide transport services using communication technologies, a variety of transport network routing problems arises that need to take into account the capability of a particular communication technology and the “routing” device. </a:t>
            </a:r>
          </a:p>
          <a:p>
            <a:r>
              <a:rPr lang="en-IN" dirty="0"/>
              <a:t>Second, </a:t>
            </a:r>
            <a:r>
              <a:rPr lang="en-IN" dirty="0" err="1"/>
              <a:t>multilayered</a:t>
            </a:r>
            <a:r>
              <a:rPr lang="en-IN" dirty="0"/>
              <a:t> networking and </a:t>
            </a:r>
            <a:r>
              <a:rPr lang="en-IN" dirty="0" err="1"/>
              <a:t>multilayered</a:t>
            </a:r>
            <a:r>
              <a:rPr lang="en-IN" dirty="0"/>
              <a:t> routing can also be envisioned going from layer 3 down to layer 1 due to transport network routing. </a:t>
            </a:r>
          </a:p>
          <a:p>
            <a:r>
              <a:rPr lang="en-IN" dirty="0"/>
              <a:t>Third, new technologies for transport networking are being continually developed with new capabilities, creating new opportunities in transport network routing. </a:t>
            </a:r>
          </a:p>
          <a:p>
            <a:r>
              <a:rPr lang="en-IN" dirty="0"/>
              <a:t>Finally, traditionally, different transport networks had very little capability to communicate with each other and thus relied on manual configurations</a:t>
            </a:r>
          </a:p>
        </p:txBody>
      </p:sp>
    </p:spTree>
    <p:extLst>
      <p:ext uri="{BB962C8B-B14F-4D97-AF65-F5344CB8AC3E}">
        <p14:creationId xmlns:p14="http://schemas.microsoft.com/office/powerpoint/2010/main" xmlns="" val="19617731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Standards Committees</a:t>
            </a:r>
          </a:p>
        </p:txBody>
      </p:sp>
      <p:sp>
        <p:nvSpPr>
          <p:cNvPr id="3" name="Content Placeholder 2"/>
          <p:cNvSpPr>
            <a:spLocks noGrp="1"/>
          </p:cNvSpPr>
          <p:nvPr>
            <p:ph idx="1"/>
          </p:nvPr>
        </p:nvSpPr>
        <p:spPr/>
        <p:txBody>
          <a:bodyPr/>
          <a:lstStyle/>
          <a:p>
            <a:r>
              <a:rPr lang="en-IN" dirty="0"/>
              <a:t>There are two types of standards: de jure and de facto. </a:t>
            </a:r>
          </a:p>
          <a:p>
            <a:pPr lvl="1"/>
            <a:r>
              <a:rPr lang="en-IN" dirty="0"/>
              <a:t>De jure standards are arrived at through consensus by national or international standards bodies; for example, ITU-T and IETF. </a:t>
            </a:r>
          </a:p>
          <a:p>
            <a:pPr lvl="1"/>
            <a:r>
              <a:rPr lang="en-IN" dirty="0"/>
              <a:t>De facto standards are usually the result of an effort by one or more vendors to standardize a technology by forming a consortium.</a:t>
            </a:r>
          </a:p>
          <a:p>
            <a:r>
              <a:rPr lang="en-IN" dirty="0"/>
              <a:t>International Telecommunication Union</a:t>
            </a:r>
          </a:p>
          <a:p>
            <a:r>
              <a:rPr lang="en-IN" dirty="0"/>
              <a:t>Internet Engineering Task Force</a:t>
            </a:r>
          </a:p>
          <a:p>
            <a:r>
              <a:rPr lang="en-IN" dirty="0"/>
              <a:t>MPLS and Frame Relay Alliance (MFA) Forum</a:t>
            </a:r>
          </a:p>
        </p:txBody>
      </p:sp>
    </p:spTree>
    <p:extLst>
      <p:ext uri="{BB962C8B-B14F-4D97-AF65-F5344CB8AC3E}">
        <p14:creationId xmlns:p14="http://schemas.microsoft.com/office/powerpoint/2010/main" xmlns="" val="20524168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383" y="234846"/>
            <a:ext cx="8596668" cy="1320800"/>
          </a:xfrm>
        </p:spPr>
        <p:txBody>
          <a:bodyPr/>
          <a:lstStyle/>
          <a:p>
            <a:r>
              <a:rPr lang="en-IN" dirty="0"/>
              <a:t>Type-Length-Value</a:t>
            </a:r>
          </a:p>
        </p:txBody>
      </p:sp>
      <p:sp>
        <p:nvSpPr>
          <p:cNvPr id="3" name="Content Placeholder 2"/>
          <p:cNvSpPr>
            <a:spLocks noGrp="1"/>
          </p:cNvSpPr>
          <p:nvPr>
            <p:ph idx="1"/>
          </p:nvPr>
        </p:nvSpPr>
        <p:spPr>
          <a:xfrm>
            <a:off x="302579" y="1291160"/>
            <a:ext cx="10550299" cy="5049679"/>
          </a:xfrm>
        </p:spPr>
        <p:txBody>
          <a:bodyPr>
            <a:noAutofit/>
          </a:bodyPr>
          <a:lstStyle/>
          <a:p>
            <a:r>
              <a:rPr lang="en-IN" sz="2000" dirty="0">
                <a:latin typeface="Times New Roman" pitchFamily="18" charset="0"/>
                <a:cs typeface="Times New Roman" pitchFamily="18" charset="0"/>
              </a:rPr>
              <a:t>This concept is used in headers as well as the body of a packet, and by different layers of a networking architecture</a:t>
            </a:r>
          </a:p>
          <a:p>
            <a:r>
              <a:rPr lang="en-IN" sz="2000" dirty="0">
                <a:latin typeface="Times New Roman" pitchFamily="18" charset="0"/>
                <a:cs typeface="Times New Roman" pitchFamily="18" charset="0"/>
              </a:rPr>
              <a:t>In many instances, the length may vary, or the type is preferred to be left open for future extensions of a protocol. </a:t>
            </a:r>
          </a:p>
          <a:p>
            <a:r>
              <a:rPr lang="en-IN" sz="2000" dirty="0">
                <a:latin typeface="Times New Roman" pitchFamily="18" charset="0"/>
                <a:cs typeface="Times New Roman" pitchFamily="18" charset="0"/>
              </a:rPr>
              <a:t>To do that, the type and the length need to be explicitly declared along with the value—this notion is what is known as TLV.</a:t>
            </a:r>
          </a:p>
          <a:p>
            <a:r>
              <a:rPr lang="en-IN" sz="2000" dirty="0">
                <a:latin typeface="Times New Roman" pitchFamily="18" charset="0"/>
                <a:cs typeface="Times New Roman" pitchFamily="18" charset="0"/>
              </a:rPr>
              <a:t>For example, a byte may be assigned to indicate the type (so that up to 256 different types can be defined), followed by two bytes for the length (to indicate through its 16 bits the length of value, that is counted in bytes), such that the value field can be up to 65,536 (=216) bytes.</a:t>
            </a:r>
          </a:p>
          <a:p>
            <a:r>
              <a:rPr lang="en-IN" sz="2000" dirty="0">
                <a:latin typeface="Times New Roman" pitchFamily="18" charset="0"/>
                <a:cs typeface="Times New Roman" pitchFamily="18" charset="0"/>
              </a:rPr>
              <a:t> Because of the well-defined structure of TLV, the information content can be processed and another TLV can follow. </a:t>
            </a:r>
          </a:p>
          <a:p>
            <a:r>
              <a:rPr lang="en-IN" sz="2000" dirty="0">
                <a:latin typeface="Times New Roman" pitchFamily="18" charset="0"/>
                <a:cs typeface="Times New Roman" pitchFamily="18" charset="0"/>
              </a:rPr>
              <a:t>Furthermore, a nested notion of TLV is also possible where the “V” part may include one or more TLV encoded sets of data.</a:t>
            </a:r>
          </a:p>
        </p:txBody>
      </p:sp>
    </p:spTree>
    <p:extLst>
      <p:ext uri="{BB962C8B-B14F-4D97-AF65-F5344CB8AC3E}">
        <p14:creationId xmlns:p14="http://schemas.microsoft.com/office/powerpoint/2010/main" xmlns="" val="10612154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Network Protocol </a:t>
            </a:r>
            <a:r>
              <a:rPr lang="en-IN" dirty="0" err="1"/>
              <a:t>Analyzer</a:t>
            </a:r>
            <a:endParaRPr lang="en-IN" dirty="0"/>
          </a:p>
        </p:txBody>
      </p:sp>
      <p:sp>
        <p:nvSpPr>
          <p:cNvPr id="3" name="Content Placeholder 2"/>
          <p:cNvSpPr>
            <a:spLocks noGrp="1"/>
          </p:cNvSpPr>
          <p:nvPr>
            <p:ph idx="1"/>
          </p:nvPr>
        </p:nvSpPr>
        <p:spPr/>
        <p:txBody>
          <a:bodyPr/>
          <a:lstStyle/>
          <a:p>
            <a:r>
              <a:rPr lang="en-IN" dirty="0"/>
              <a:t>Network protocol </a:t>
            </a:r>
            <a:r>
              <a:rPr lang="en-IN" dirty="0" err="1"/>
              <a:t>analyzers</a:t>
            </a:r>
            <a:r>
              <a:rPr lang="en-IN" dirty="0"/>
              <a:t> are used to capture packets from live networks. </a:t>
            </a:r>
          </a:p>
          <a:p>
            <a:r>
              <a:rPr lang="en-IN" dirty="0"/>
              <a:t>By studying headers captured through such </a:t>
            </a:r>
            <a:r>
              <a:rPr lang="en-IN" dirty="0" err="1"/>
              <a:t>analyzers</a:t>
            </a:r>
            <a:r>
              <a:rPr lang="en-IN" dirty="0"/>
              <a:t>, it is often easier to understand a packet header, and more important, a protocol.</a:t>
            </a:r>
          </a:p>
          <a:p>
            <a:r>
              <a:rPr lang="en-IN" dirty="0"/>
              <a:t>Wireshark</a:t>
            </a:r>
          </a:p>
        </p:txBody>
      </p:sp>
    </p:spTree>
    <p:extLst>
      <p:ext uri="{BB962C8B-B14F-4D97-AF65-F5344CB8AC3E}">
        <p14:creationId xmlns:p14="http://schemas.microsoft.com/office/powerpoint/2010/main" xmlns="" val="4121657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Routers</a:t>
            </a:r>
          </a:p>
        </p:txBody>
      </p:sp>
      <p:sp>
        <p:nvSpPr>
          <p:cNvPr id="3" name="Content Placeholder 2"/>
          <p:cNvSpPr>
            <a:spLocks noGrp="1"/>
          </p:cNvSpPr>
          <p:nvPr>
            <p:ph idx="1"/>
          </p:nvPr>
        </p:nvSpPr>
        <p:spPr>
          <a:xfrm>
            <a:off x="497452" y="1306150"/>
            <a:ext cx="9830772" cy="3880773"/>
          </a:xfrm>
        </p:spPr>
        <p:txBody>
          <a:bodyPr>
            <a:normAutofit/>
          </a:bodyPr>
          <a:lstStyle/>
          <a:p>
            <a:r>
              <a:rPr lang="en-IN" dirty="0"/>
              <a:t>A router is a common type of gateway. </a:t>
            </a:r>
          </a:p>
          <a:p>
            <a:r>
              <a:rPr lang="en-IN" dirty="0"/>
              <a:t>It is positioned where two or more networks meet at each point of presence on the internet.</a:t>
            </a:r>
          </a:p>
          <a:p>
            <a:r>
              <a:rPr lang="en-IN" dirty="0"/>
              <a:t> In the Open Systems Interconnection (OSI) model, routers are associated with the network layer (Layer 3).</a:t>
            </a:r>
          </a:p>
          <a:p>
            <a:r>
              <a:rPr lang="en-IN" dirty="0"/>
              <a:t>A router examines a packet header's destination IP address and compares it against a routing table to determine the packet's best next hop. </a:t>
            </a:r>
          </a:p>
          <a:p>
            <a:r>
              <a:rPr lang="en-IN" dirty="0"/>
              <a:t>Routing tables list directions for forwarding data to particular network destinations, sometimes in the context of other variables, like cost. </a:t>
            </a:r>
          </a:p>
          <a:p>
            <a:r>
              <a:rPr lang="en-IN" dirty="0"/>
              <a:t>They amount to an algorithmic set of rules that calculate the best way to transmit traffic toward any given IP address.</a:t>
            </a:r>
          </a:p>
          <a:p>
            <a:endParaRPr lang="en-IN" dirty="0"/>
          </a:p>
        </p:txBody>
      </p:sp>
    </p:spTree>
    <p:extLst>
      <p:ext uri="{BB962C8B-B14F-4D97-AF65-F5344CB8AC3E}">
        <p14:creationId xmlns:p14="http://schemas.microsoft.com/office/powerpoint/2010/main" xmlns="" val="4237234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Routers</a:t>
            </a:r>
          </a:p>
        </p:txBody>
      </p:sp>
      <p:sp>
        <p:nvSpPr>
          <p:cNvPr id="3" name="Content Placeholder 2"/>
          <p:cNvSpPr>
            <a:spLocks noGrp="1"/>
          </p:cNvSpPr>
          <p:nvPr>
            <p:ph idx="1"/>
          </p:nvPr>
        </p:nvSpPr>
        <p:spPr>
          <a:xfrm>
            <a:off x="662343" y="1575973"/>
            <a:ext cx="8961341" cy="3880773"/>
          </a:xfrm>
        </p:spPr>
        <p:txBody>
          <a:bodyPr>
            <a:normAutofit/>
          </a:bodyPr>
          <a:lstStyle/>
          <a:p>
            <a:pPr marL="0" indent="0"/>
            <a:r>
              <a:rPr lang="en-IN" dirty="0"/>
              <a:t>Core routers used by Internet Service Providers (ISPs) are the fastest and most powerful, sitting at the </a:t>
            </a:r>
            <a:r>
              <a:rPr lang="en-IN" dirty="0" err="1"/>
              <a:t>center</a:t>
            </a:r>
            <a:r>
              <a:rPr lang="en-IN" dirty="0"/>
              <a:t> of the internet and forwarding information along the main </a:t>
            </a:r>
            <a:r>
              <a:rPr lang="en-IN" dirty="0" err="1"/>
              <a:t>fiber</a:t>
            </a:r>
            <a:r>
              <a:rPr lang="en-IN" dirty="0"/>
              <a:t> optic backbone.</a:t>
            </a:r>
          </a:p>
          <a:p>
            <a:pPr marL="0" lvl="1" indent="0"/>
            <a:endParaRPr lang="en-IN" dirty="0"/>
          </a:p>
          <a:p>
            <a:pPr marL="0" lvl="1" indent="0"/>
            <a:r>
              <a:rPr lang="en-IN" dirty="0"/>
              <a:t>Enterprise routers connect large organizations' networks to these core routers.</a:t>
            </a:r>
          </a:p>
          <a:p>
            <a:pPr marL="0" indent="0"/>
            <a:endParaRPr lang="en-IN" dirty="0"/>
          </a:p>
          <a:p>
            <a:pPr marL="0" indent="0"/>
            <a:r>
              <a:rPr lang="en-IN" dirty="0"/>
              <a:t>An edge router, also known as an access router, is a lower-capacity device that resides at the boundary of a LAN and connects it to a the public internet or a private wide area network (WAN) and/or external  local area network (LAN). </a:t>
            </a:r>
          </a:p>
          <a:p>
            <a:pPr marL="0" lvl="1" indent="0"/>
            <a:r>
              <a:rPr lang="en-IN" dirty="0"/>
              <a:t>Home and small office routers are considered subscriber edge routers.</a:t>
            </a:r>
          </a:p>
          <a:p>
            <a:endParaRPr lang="en-IN" dirty="0"/>
          </a:p>
        </p:txBody>
      </p:sp>
    </p:spTree>
    <p:extLst>
      <p:ext uri="{BB962C8B-B14F-4D97-AF65-F5344CB8AC3E}">
        <p14:creationId xmlns:p14="http://schemas.microsoft.com/office/powerpoint/2010/main" xmlns="" val="34883934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35</TotalTime>
  <Words>5102</Words>
  <Application>Microsoft Office PowerPoint</Application>
  <PresentationFormat>Custom</PresentationFormat>
  <Paragraphs>860</Paragraphs>
  <Slides>76</Slides>
  <Notes>0</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Facet</vt:lpstr>
      <vt:lpstr>18CSE453T Network Routing Algorithms</vt:lpstr>
      <vt:lpstr>Slide 2</vt:lpstr>
      <vt:lpstr>Networks</vt:lpstr>
      <vt:lpstr>Overview of Network Routing</vt:lpstr>
      <vt:lpstr>Addressing and Internet Services</vt:lpstr>
      <vt:lpstr>Network Routing</vt:lpstr>
      <vt:lpstr>Network Routing : Overview</vt:lpstr>
      <vt:lpstr>Routers</vt:lpstr>
      <vt:lpstr>Types of Routers</vt:lpstr>
      <vt:lpstr>Switches</vt:lpstr>
      <vt:lpstr>Routers vs Switches</vt:lpstr>
      <vt:lpstr>IP ADDRESSING  </vt:lpstr>
      <vt:lpstr>Slide 13</vt:lpstr>
      <vt:lpstr>Slide 14</vt:lpstr>
      <vt:lpstr>Slide 15</vt:lpstr>
      <vt:lpstr>Logical Addressing</vt:lpstr>
      <vt:lpstr>IP Address</vt:lpstr>
      <vt:lpstr>Classes of Addresses</vt:lpstr>
      <vt:lpstr>Classes of Addresses</vt:lpstr>
      <vt:lpstr>Distinguishing Between Classes of Addresses</vt:lpstr>
      <vt:lpstr>Network Numbers and Classes of Addresses</vt:lpstr>
      <vt:lpstr>Class B</vt:lpstr>
      <vt:lpstr>Class C</vt:lpstr>
      <vt:lpstr>Class D and Class E</vt:lpstr>
      <vt:lpstr>Private and Public Addresses</vt:lpstr>
      <vt:lpstr>IP Address Components</vt:lpstr>
      <vt:lpstr>IP Address Components</vt:lpstr>
      <vt:lpstr>Class A Numbers</vt:lpstr>
      <vt:lpstr>Class B Numbers</vt:lpstr>
      <vt:lpstr>Class C Numbers</vt:lpstr>
      <vt:lpstr>SUBNETTING</vt:lpstr>
      <vt:lpstr>IP Address Components</vt:lpstr>
      <vt:lpstr>Classes of Addresses</vt:lpstr>
      <vt:lpstr>Subnet Mask</vt:lpstr>
      <vt:lpstr>Default Subnet Masks</vt:lpstr>
      <vt:lpstr>ADDRESSING EFFICIENCY ISSUES</vt:lpstr>
      <vt:lpstr>SUBNETTING</vt:lpstr>
      <vt:lpstr>Planning IP Addressing with Subnetting</vt:lpstr>
      <vt:lpstr>IP Addressing Exercise 1</vt:lpstr>
      <vt:lpstr>IP Addressing Exercise 2</vt:lpstr>
      <vt:lpstr>Architectural Facets of Networking</vt:lpstr>
      <vt:lpstr>Architectures</vt:lpstr>
      <vt:lpstr>Service Architecture</vt:lpstr>
      <vt:lpstr>Service Architecture</vt:lpstr>
      <vt:lpstr>PROTOCOL STACK ARCHITECTURE  OSI REFERENCE MODEL</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IP Protocol Stack Architecture</vt:lpstr>
      <vt:lpstr>NETWORK AND TRANSPORT LAYER</vt:lpstr>
      <vt:lpstr>IP</vt:lpstr>
      <vt:lpstr>IPv4 Packet Format</vt:lpstr>
      <vt:lpstr>IPv6 Packet Format</vt:lpstr>
      <vt:lpstr>TCP / UDP</vt:lpstr>
      <vt:lpstr>TCP Packet Format</vt:lpstr>
      <vt:lpstr>UDP Packet Format</vt:lpstr>
      <vt:lpstr>Router Architecture</vt:lpstr>
      <vt:lpstr>Network Topology Architecture</vt:lpstr>
      <vt:lpstr>Network Management Architecture</vt:lpstr>
      <vt:lpstr>Slide 71</vt:lpstr>
      <vt:lpstr>Public Switched Telephone Network</vt:lpstr>
      <vt:lpstr>Communication Technologies</vt:lpstr>
      <vt:lpstr>Standards Committees</vt:lpstr>
      <vt:lpstr>Type-Length-Value</vt:lpstr>
      <vt:lpstr>Network Protocol Analyzer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 SECURITY</dc:title>
  <dc:creator>Windows User</dc:creator>
  <cp:lastModifiedBy>Windows User</cp:lastModifiedBy>
  <cp:revision>34</cp:revision>
  <dcterms:created xsi:type="dcterms:W3CDTF">2020-10-14T05:31:30Z</dcterms:created>
  <dcterms:modified xsi:type="dcterms:W3CDTF">2022-08-11T09:40:44Z</dcterms:modified>
</cp:coreProperties>
</file>