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72856" y="1108734"/>
            <a:ext cx="2246286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457727"/>
            <a:ext cx="10369550" cy="106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335" y="1743136"/>
            <a:ext cx="10271328" cy="423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772028" y="6467728"/>
            <a:ext cx="25025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8642" y="986834"/>
            <a:ext cx="6619240" cy="129603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045335" marR="5080" indent="-2033270">
              <a:lnSpc>
                <a:spcPts val="4730"/>
              </a:lnSpc>
              <a:spcBef>
                <a:spcPts val="715"/>
              </a:spcBef>
            </a:pPr>
            <a:r>
              <a:rPr dirty="0" sz="4400" spc="-10" b="1">
                <a:solidFill>
                  <a:srgbClr val="002060"/>
                </a:solidFill>
                <a:latin typeface="Calibri"/>
                <a:cs typeface="Calibri"/>
              </a:rPr>
              <a:t>18CSE453T</a:t>
            </a:r>
            <a:r>
              <a:rPr dirty="0" sz="4400" spc="-50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002060"/>
                </a:solidFill>
                <a:latin typeface="Calibri"/>
                <a:cs typeface="Calibri"/>
              </a:rPr>
              <a:t>Network</a:t>
            </a:r>
            <a:r>
              <a:rPr dirty="0" sz="4400" spc="-50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002060"/>
                </a:solidFill>
                <a:latin typeface="Calibri"/>
                <a:cs typeface="Calibri"/>
              </a:rPr>
              <a:t>Routing </a:t>
            </a:r>
            <a:r>
              <a:rPr dirty="0" sz="4400" spc="-980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002060"/>
                </a:solidFill>
                <a:latin typeface="Calibri"/>
                <a:cs typeface="Calibri"/>
              </a:rPr>
              <a:t>Algorithms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5864" y="2787060"/>
            <a:ext cx="144145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C00000"/>
                </a:solidFill>
                <a:latin typeface="Calibri"/>
                <a:cs typeface="Calibri"/>
              </a:rPr>
              <a:t>Unit</a:t>
            </a:r>
            <a:r>
              <a:rPr dirty="0" sz="4400" spc="-9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C00000"/>
                </a:solidFill>
                <a:latin typeface="Calibri"/>
                <a:cs typeface="Calibri"/>
              </a:rPr>
              <a:t>II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0389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Complex</a:t>
            </a:r>
            <a:r>
              <a:rPr dirty="0" sz="4400" spc="-50"/>
              <a:t> </a:t>
            </a:r>
            <a:r>
              <a:rPr dirty="0" sz="4400" spc="-5"/>
              <a:t>Forwarding</a:t>
            </a:r>
            <a:r>
              <a:rPr dirty="0" sz="4400" spc="-45"/>
              <a:t> </a:t>
            </a:r>
            <a:r>
              <a:rPr dirty="0" sz="4400" spc="-5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74713"/>
            <a:ext cx="10106025" cy="393509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91770" marR="5080" indent="-179705">
              <a:lnSpc>
                <a:spcPct val="79300"/>
              </a:lnSpc>
              <a:spcBef>
                <a:spcPts val="7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Besides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basic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functions,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complex issues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such</a:t>
            </a:r>
            <a:r>
              <a:rPr dirty="0" sz="2600" spc="-5">
                <a:latin typeface="Calibri"/>
                <a:cs typeface="Calibri"/>
              </a:rPr>
              <a:t> as </a:t>
            </a:r>
            <a:r>
              <a:rPr dirty="0" sz="2600" spc="-10">
                <a:latin typeface="Calibri"/>
                <a:cs typeface="Calibri"/>
              </a:rPr>
              <a:t>security,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different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user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requirements,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service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guarantees based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different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service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level </a:t>
            </a:r>
            <a:r>
              <a:rPr dirty="0" sz="2600" spc="-5">
                <a:latin typeface="Calibri"/>
                <a:cs typeface="Calibri"/>
              </a:rPr>
              <a:t> agreements</a:t>
            </a:r>
            <a:r>
              <a:rPr dirty="0" sz="2600" spc="-10">
                <a:latin typeface="Calibri"/>
                <a:cs typeface="Calibri"/>
              </a:rPr>
              <a:t> have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become paramount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need to be </a:t>
            </a:r>
            <a:r>
              <a:rPr dirty="0" sz="2600" spc="-5">
                <a:latin typeface="Calibri"/>
                <a:cs typeface="Calibri"/>
              </a:rPr>
              <a:t>addressed.</a:t>
            </a:r>
            <a:endParaRPr sz="2600">
              <a:latin typeface="Calibri"/>
              <a:cs typeface="Calibri"/>
            </a:endParaRPr>
          </a:p>
          <a:p>
            <a:pPr marL="191770" marR="76200" indent="-179705">
              <a:lnSpc>
                <a:spcPct val="785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These issues translate to </a:t>
            </a:r>
            <a:r>
              <a:rPr dirty="0" sz="2600" spc="-5">
                <a:latin typeface="Calibri"/>
                <a:cs typeface="Calibri"/>
              </a:rPr>
              <a:t>additional </a:t>
            </a:r>
            <a:r>
              <a:rPr dirty="0" sz="2600" spc="-10">
                <a:latin typeface="Calibri"/>
                <a:cs typeface="Calibri"/>
              </a:rPr>
              <a:t>processing when forwarding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packet,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without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essentially increasing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overall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 processing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time </a:t>
            </a:r>
            <a:r>
              <a:rPr dirty="0" sz="2600" spc="-5">
                <a:latin typeface="Calibri"/>
                <a:cs typeface="Calibri"/>
              </a:rPr>
              <a:t>at a</a:t>
            </a:r>
            <a:r>
              <a:rPr dirty="0" sz="2600" spc="-10">
                <a:latin typeface="Calibri"/>
                <a:cs typeface="Calibri"/>
              </a:rPr>
              <a:t> router.</a:t>
            </a:r>
            <a:endParaRPr sz="2600">
              <a:latin typeface="Calibri"/>
              <a:cs typeface="Calibri"/>
            </a:endParaRPr>
          </a:p>
          <a:p>
            <a:pPr algn="just" marL="191770" marR="368300" indent="-179705">
              <a:lnSpc>
                <a:spcPct val="78900"/>
              </a:lnSpc>
              <a:spcBef>
                <a:spcPts val="101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To cite </a:t>
            </a:r>
            <a:r>
              <a:rPr dirty="0" sz="2600" spc="-5">
                <a:latin typeface="Calibri"/>
                <a:cs typeface="Calibri"/>
              </a:rPr>
              <a:t>an </a:t>
            </a:r>
            <a:r>
              <a:rPr dirty="0" sz="2600" spc="-10">
                <a:latin typeface="Calibri"/>
                <a:cs typeface="Calibri"/>
              </a:rPr>
              <a:t>example of service differentiation, consider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scenario </a:t>
            </a:r>
            <a:r>
              <a:rPr dirty="0" sz="2600" spc="-15">
                <a:latin typeface="Calibri"/>
                <a:cs typeface="Calibri"/>
              </a:rPr>
              <a:t>where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customers </a:t>
            </a:r>
            <a:r>
              <a:rPr dirty="0" sz="2600" spc="-5">
                <a:latin typeface="Calibri"/>
                <a:cs typeface="Calibri"/>
              </a:rPr>
              <a:t>are </a:t>
            </a:r>
            <a:r>
              <a:rPr dirty="0" sz="2600" spc="-10">
                <a:latin typeface="Calibri"/>
                <a:cs typeface="Calibri"/>
              </a:rPr>
              <a:t>interested in watching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high-definition movie streaming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directly over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Internet.</a:t>
            </a:r>
            <a:endParaRPr sz="2600">
              <a:latin typeface="Calibri"/>
              <a:cs typeface="Calibri"/>
            </a:endParaRPr>
          </a:p>
          <a:p>
            <a:pPr marL="191770" marR="189865" indent="-179705">
              <a:lnSpc>
                <a:spcPct val="78900"/>
              </a:lnSpc>
              <a:spcBef>
                <a:spcPts val="101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Such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streaming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requires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only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high bandwidth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but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timely delivery of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data.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router needs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distinguish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 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forward them earlier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0389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Complex</a:t>
            </a:r>
            <a:r>
              <a:rPr dirty="0" sz="4400" spc="-50"/>
              <a:t> </a:t>
            </a:r>
            <a:r>
              <a:rPr dirty="0" sz="4400" spc="-5"/>
              <a:t>Forwarding</a:t>
            </a:r>
            <a:r>
              <a:rPr dirty="0" sz="4400" spc="-45"/>
              <a:t> </a:t>
            </a:r>
            <a:r>
              <a:rPr dirty="0" sz="4400" spc="-5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558" y="1448792"/>
            <a:ext cx="10195560" cy="41509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07645" marR="5080" indent="-195580">
              <a:lnSpc>
                <a:spcPct val="71400"/>
              </a:lnSpc>
              <a:spcBef>
                <a:spcPts val="700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This results in the notion of differentiated services, </a:t>
            </a:r>
            <a:r>
              <a:rPr dirty="0" sz="1750">
                <a:latin typeface="Calibri"/>
                <a:cs typeface="Calibri"/>
              </a:rPr>
              <a:t>and </a:t>
            </a:r>
            <a:r>
              <a:rPr dirty="0" sz="1750" spc="-5">
                <a:latin typeface="Calibri"/>
                <a:cs typeface="Calibri"/>
              </a:rPr>
              <a:t>consequently requires that routers support </a:t>
            </a:r>
            <a:r>
              <a:rPr dirty="0" sz="1750">
                <a:latin typeface="Calibri"/>
                <a:cs typeface="Calibri"/>
              </a:rPr>
              <a:t>a </a:t>
            </a:r>
            <a:r>
              <a:rPr dirty="0" sz="1750" spc="-5">
                <a:latin typeface="Calibri"/>
                <a:cs typeface="Calibri"/>
              </a:rPr>
              <a:t>variety of </a:t>
            </a:r>
            <a:r>
              <a:rPr dirty="0" sz="1750" spc="-38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mechanisms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such </a:t>
            </a:r>
            <a:r>
              <a:rPr dirty="0" sz="1750">
                <a:latin typeface="Calibri"/>
                <a:cs typeface="Calibri"/>
              </a:rPr>
              <a:t>as</a:t>
            </a:r>
            <a:r>
              <a:rPr dirty="0" sz="1750" spc="-5">
                <a:latin typeface="Calibri"/>
                <a:cs typeface="Calibri"/>
              </a:rPr>
              <a:t> the following:</a:t>
            </a:r>
            <a:endParaRPr sz="1750">
              <a:latin typeface="Calibri"/>
              <a:cs typeface="Calibri"/>
            </a:endParaRPr>
          </a:p>
          <a:p>
            <a:pPr marL="207645" indent="-195580">
              <a:lnSpc>
                <a:spcPts val="2080"/>
              </a:lnSpc>
              <a:spcBef>
                <a:spcPts val="400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Packet</a:t>
            </a:r>
            <a:r>
              <a:rPr dirty="0" sz="1750" spc="-4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Classification:</a:t>
            </a:r>
            <a:endParaRPr sz="1750">
              <a:latin typeface="Calibri"/>
              <a:cs typeface="Calibri"/>
            </a:endParaRPr>
          </a:p>
          <a:p>
            <a:pPr lvl="1" marL="664845" marR="56515" indent="-200660">
              <a:lnSpc>
                <a:spcPct val="68100"/>
              </a:lnSpc>
              <a:spcBef>
                <a:spcPts val="550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For distinguishing packets,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router might need to examine not only the destination IP </a:t>
            </a:r>
            <a:r>
              <a:rPr dirty="0" sz="1500">
                <a:latin typeface="Calibri"/>
                <a:cs typeface="Calibri"/>
              </a:rPr>
              <a:t>address </a:t>
            </a:r>
            <a:r>
              <a:rPr dirty="0" sz="1500" spc="-5">
                <a:latin typeface="Calibri"/>
                <a:cs typeface="Calibri"/>
              </a:rPr>
              <a:t>but </a:t>
            </a:r>
            <a:r>
              <a:rPr dirty="0" sz="1500">
                <a:latin typeface="Calibri"/>
                <a:cs typeface="Calibri"/>
              </a:rPr>
              <a:t>also </a:t>
            </a:r>
            <a:r>
              <a:rPr dirty="0" sz="1500" spc="-5">
                <a:latin typeface="Calibri"/>
                <a:cs typeface="Calibri"/>
              </a:rPr>
              <a:t>other fields such </a:t>
            </a:r>
            <a:r>
              <a:rPr dirty="0" sz="1500">
                <a:latin typeface="Calibri"/>
                <a:cs typeface="Calibri"/>
              </a:rPr>
              <a:t>as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source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address,</a:t>
            </a:r>
            <a:r>
              <a:rPr dirty="0" sz="1500" spc="-5">
                <a:latin typeface="Calibri"/>
                <a:cs typeface="Calibri"/>
              </a:rPr>
              <a:t> destination port,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">
                <a:latin typeface="Calibri"/>
                <a:cs typeface="Calibri"/>
              </a:rPr>
              <a:t> source port.</a:t>
            </a:r>
            <a:endParaRPr sz="1500">
              <a:latin typeface="Calibri"/>
              <a:cs typeface="Calibri"/>
            </a:endParaRPr>
          </a:p>
          <a:p>
            <a:pPr lvl="1" marL="664845" marR="78105" indent="-200660">
              <a:lnSpc>
                <a:spcPct val="68100"/>
              </a:lnSpc>
              <a:spcBef>
                <a:spcPts val="550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The process of differentiating the packets </a:t>
            </a:r>
            <a:r>
              <a:rPr dirty="0" sz="1500">
                <a:latin typeface="Calibri"/>
                <a:cs typeface="Calibri"/>
              </a:rPr>
              <a:t>and applying </a:t>
            </a:r>
            <a:r>
              <a:rPr dirty="0" sz="1500" spc="-5">
                <a:latin typeface="Calibri"/>
                <a:cs typeface="Calibri"/>
              </a:rPr>
              <a:t>the necessary </a:t>
            </a:r>
            <a:r>
              <a:rPr dirty="0" sz="1500">
                <a:latin typeface="Calibri"/>
                <a:cs typeface="Calibri"/>
              </a:rPr>
              <a:t>actions according </a:t>
            </a:r>
            <a:r>
              <a:rPr dirty="0" sz="1500" spc="-5">
                <a:latin typeface="Calibri"/>
                <a:cs typeface="Calibri"/>
              </a:rPr>
              <a:t>to certain rules is known </a:t>
            </a:r>
            <a:r>
              <a:rPr dirty="0" sz="1500">
                <a:latin typeface="Calibri"/>
                <a:cs typeface="Calibri"/>
              </a:rPr>
              <a:t>as </a:t>
            </a:r>
            <a:r>
              <a:rPr dirty="0" sz="1500" spc="-5">
                <a:latin typeface="Calibri"/>
                <a:cs typeface="Calibri"/>
              </a:rPr>
              <a:t>packet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classification.</a:t>
            </a:r>
            <a:endParaRPr sz="1500">
              <a:latin typeface="Calibri"/>
              <a:cs typeface="Calibri"/>
            </a:endParaRPr>
          </a:p>
          <a:p>
            <a:pPr marL="207645" indent="-195580">
              <a:lnSpc>
                <a:spcPts val="2080"/>
              </a:lnSpc>
              <a:spcBef>
                <a:spcPts val="395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Packet</a:t>
            </a:r>
            <a:r>
              <a:rPr dirty="0" sz="1750" spc="-4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Translation:</a:t>
            </a:r>
            <a:endParaRPr sz="1750">
              <a:latin typeface="Calibri"/>
              <a:cs typeface="Calibri"/>
            </a:endParaRPr>
          </a:p>
          <a:p>
            <a:pPr lvl="1" marL="664845" marR="50165" indent="-200660">
              <a:lnSpc>
                <a:spcPct val="68100"/>
              </a:lnSpc>
              <a:spcBef>
                <a:spcPts val="550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As the public IPv4 </a:t>
            </a:r>
            <a:r>
              <a:rPr dirty="0" sz="1500">
                <a:latin typeface="Calibri"/>
                <a:cs typeface="Calibri"/>
              </a:rPr>
              <a:t>address </a:t>
            </a:r>
            <a:r>
              <a:rPr dirty="0" sz="1500" spc="-5">
                <a:latin typeface="Calibri"/>
                <a:cs typeface="Calibri"/>
              </a:rPr>
              <a:t>space is being exhausted, there is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need to map several hosts to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single public </a:t>
            </a:r>
            <a:r>
              <a:rPr dirty="0" sz="1500">
                <a:latin typeface="Calibri"/>
                <a:cs typeface="Calibri"/>
              </a:rPr>
              <a:t>address. </a:t>
            </a:r>
            <a:r>
              <a:rPr dirty="0" sz="1500" spc="-5">
                <a:latin typeface="Calibri"/>
                <a:cs typeface="Calibri"/>
              </a:rPr>
              <a:t>Thus,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router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that </a:t>
            </a:r>
            <a:r>
              <a:rPr dirty="0" sz="1500">
                <a:latin typeface="Calibri"/>
                <a:cs typeface="Calibri"/>
              </a:rPr>
              <a:t>acts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">
                <a:latin typeface="Calibri"/>
                <a:cs typeface="Calibri"/>
              </a:rPr>
              <a:t> gateway to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">
                <a:latin typeface="Calibri"/>
                <a:cs typeface="Calibri"/>
              </a:rPr>
              <a:t> network needs to support network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translation (NAT).</a:t>
            </a:r>
            <a:endParaRPr sz="1500">
              <a:latin typeface="Calibri"/>
              <a:cs typeface="Calibri"/>
            </a:endParaRPr>
          </a:p>
          <a:p>
            <a:pPr lvl="1" marL="664845" indent="-200660">
              <a:lnSpc>
                <a:spcPts val="1739"/>
              </a:lnSpc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NAT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maps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">
                <a:latin typeface="Calibri"/>
                <a:cs typeface="Calibri"/>
              </a:rPr>
              <a:t> public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IP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5">
                <a:latin typeface="Calibri"/>
                <a:cs typeface="Calibri"/>
              </a:rPr>
              <a:t> into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">
                <a:latin typeface="Calibri"/>
                <a:cs typeface="Calibri"/>
              </a:rPr>
              <a:t> set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of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private IP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addresses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vice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versa.</a:t>
            </a:r>
            <a:endParaRPr sz="1500">
              <a:latin typeface="Calibri"/>
              <a:cs typeface="Calibri"/>
            </a:endParaRPr>
          </a:p>
          <a:p>
            <a:pPr lvl="1" marL="664845" marR="396240" indent="-200660">
              <a:lnSpc>
                <a:spcPct val="68100"/>
              </a:lnSpc>
              <a:spcBef>
                <a:spcPts val="540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This requires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router to maintain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list of connected hosts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their local </a:t>
            </a:r>
            <a:r>
              <a:rPr dirty="0" sz="1500">
                <a:latin typeface="Calibri"/>
                <a:cs typeface="Calibri"/>
              </a:rPr>
              <a:t>addresses and </a:t>
            </a:r>
            <a:r>
              <a:rPr dirty="0" sz="1500" spc="-5">
                <a:latin typeface="Calibri"/>
                <a:cs typeface="Calibri"/>
              </a:rPr>
              <a:t>to translate the incoming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outgoing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packets.</a:t>
            </a:r>
            <a:endParaRPr sz="1500">
              <a:latin typeface="Calibri"/>
              <a:cs typeface="Calibri"/>
            </a:endParaRPr>
          </a:p>
          <a:p>
            <a:pPr marL="207645" indent="-195580">
              <a:lnSpc>
                <a:spcPts val="2080"/>
              </a:lnSpc>
              <a:spcBef>
                <a:spcPts val="390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Traffic</a:t>
            </a:r>
            <a:r>
              <a:rPr dirty="0" sz="1750" spc="-4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Prioritization:</a:t>
            </a:r>
            <a:endParaRPr sz="1750">
              <a:latin typeface="Calibri"/>
              <a:cs typeface="Calibri"/>
            </a:endParaRPr>
          </a:p>
          <a:p>
            <a:pPr lvl="1" marL="664845" indent="-200660">
              <a:lnSpc>
                <a:spcPts val="1739"/>
              </a:lnSpc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router might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need to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guarantee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">
                <a:latin typeface="Calibri"/>
                <a:cs typeface="Calibri"/>
              </a:rPr>
              <a:t> certain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quality of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service to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meet service level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agreements.</a:t>
            </a:r>
            <a:endParaRPr sz="1500">
              <a:latin typeface="Calibri"/>
              <a:cs typeface="Calibri"/>
            </a:endParaRPr>
          </a:p>
          <a:p>
            <a:pPr lvl="1" marL="664845" marR="471805" indent="-200660">
              <a:lnSpc>
                <a:spcPct val="68100"/>
              </a:lnSpc>
              <a:spcBef>
                <a:spcPts val="540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This involves </a:t>
            </a:r>
            <a:r>
              <a:rPr dirty="0" sz="1500">
                <a:latin typeface="Calibri"/>
                <a:cs typeface="Calibri"/>
              </a:rPr>
              <a:t>applying </a:t>
            </a:r>
            <a:r>
              <a:rPr dirty="0" sz="1500" spc="-5">
                <a:latin typeface="Calibri"/>
                <a:cs typeface="Calibri"/>
              </a:rPr>
              <a:t>different priorities to different customers or data flows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providing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level of performance in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accordance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with the predetermined service </a:t>
            </a:r>
            <a:r>
              <a:rPr dirty="0" sz="1500">
                <a:latin typeface="Calibri"/>
                <a:cs typeface="Calibri"/>
              </a:rPr>
              <a:t>agreements.</a:t>
            </a:r>
            <a:endParaRPr sz="1500">
              <a:latin typeface="Calibri"/>
              <a:cs typeface="Calibri"/>
            </a:endParaRPr>
          </a:p>
          <a:p>
            <a:pPr lvl="1" marL="664845" marR="120650" indent="-200660">
              <a:lnSpc>
                <a:spcPct val="68100"/>
              </a:lnSpc>
              <a:spcBef>
                <a:spcPts val="545"/>
              </a:spcBef>
              <a:buFont typeface="Arial MT"/>
              <a:buChar char="•"/>
              <a:tabLst>
                <a:tab pos="708025" algn="l"/>
                <a:tab pos="708660" algn="l"/>
              </a:tabLst>
            </a:pPr>
            <a:r>
              <a:rPr dirty="0"/>
              <a:t>	</a:t>
            </a:r>
            <a:r>
              <a:rPr dirty="0" sz="1500" spc="-5">
                <a:latin typeface="Calibri"/>
                <a:cs typeface="Calibri"/>
              </a:rPr>
              <a:t>For example, the </a:t>
            </a:r>
            <a:r>
              <a:rPr dirty="0" sz="1500">
                <a:latin typeface="Calibri"/>
                <a:cs typeface="Calibri"/>
              </a:rPr>
              <a:t>agreement </a:t>
            </a:r>
            <a:r>
              <a:rPr dirty="0" sz="1500" spc="-5">
                <a:latin typeface="Calibri"/>
                <a:cs typeface="Calibri"/>
              </a:rPr>
              <a:t>might specify that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fixed number of packets must be delivered </a:t>
            </a:r>
            <a:r>
              <a:rPr dirty="0" sz="1500">
                <a:latin typeface="Calibri"/>
                <a:cs typeface="Calibri"/>
              </a:rPr>
              <a:t>at a </a:t>
            </a:r>
            <a:r>
              <a:rPr dirty="0" sz="1500" spc="-5">
                <a:latin typeface="Calibri"/>
                <a:cs typeface="Calibri"/>
              </a:rPr>
              <a:t>constant rate, which is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necessary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real-time streaming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multimedia </a:t>
            </a:r>
            <a:r>
              <a:rPr dirty="0" sz="1500">
                <a:latin typeface="Calibri"/>
                <a:cs typeface="Calibri"/>
              </a:rPr>
              <a:t>applications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such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IPTV,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or real-time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interactive </a:t>
            </a:r>
            <a:r>
              <a:rPr dirty="0" sz="1500">
                <a:latin typeface="Calibri"/>
                <a:cs typeface="Calibri"/>
              </a:rPr>
              <a:t>applications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such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VoIP.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959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Routing</a:t>
            </a:r>
            <a:r>
              <a:rPr dirty="0" sz="4400" spc="-50"/>
              <a:t> </a:t>
            </a:r>
            <a:r>
              <a:rPr dirty="0" sz="4400" spc="-10"/>
              <a:t>Process</a:t>
            </a:r>
            <a:r>
              <a:rPr dirty="0" sz="4400" spc="-45"/>
              <a:t> </a:t>
            </a:r>
            <a:r>
              <a:rPr dirty="0" sz="4400" spc="-5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90785" cy="379539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Calibri"/>
                <a:cs typeface="Calibri"/>
              </a:rPr>
              <a:t>Besides </a:t>
            </a:r>
            <a:r>
              <a:rPr dirty="0" sz="2800" spc="-5">
                <a:latin typeface="Calibri"/>
                <a:cs typeface="Calibri"/>
              </a:rPr>
              <a:t>packet forwarding, i.e.,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data plane function,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router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needs to ensure </a:t>
            </a:r>
            <a:r>
              <a:rPr dirty="0" sz="2800" spc="-10">
                <a:latin typeface="Calibri"/>
                <a:cs typeface="Calibri"/>
              </a:rPr>
              <a:t>that the </a:t>
            </a:r>
            <a:r>
              <a:rPr dirty="0" sz="2800" spc="-5">
                <a:latin typeface="Calibri"/>
                <a:cs typeface="Calibri"/>
              </a:rPr>
              <a:t>contents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forwarding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 spc="-5">
                <a:latin typeface="Calibri"/>
                <a:cs typeface="Calibri"/>
              </a:rPr>
              <a:t>reflect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current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network </a:t>
            </a:r>
            <a:r>
              <a:rPr dirty="0" sz="2800" spc="-10">
                <a:latin typeface="Calibri"/>
                <a:cs typeface="Calibri"/>
              </a:rPr>
              <a:t>topology.</a:t>
            </a:r>
            <a:endParaRPr sz="2800">
              <a:latin typeface="Calibri"/>
              <a:cs typeface="Calibri"/>
            </a:endParaRPr>
          </a:p>
          <a:p>
            <a:pPr marL="187960" marR="1689735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For </a:t>
            </a:r>
            <a:r>
              <a:rPr dirty="0" sz="2800" spc="-10">
                <a:latin typeface="Calibri"/>
                <a:cs typeface="Calibri"/>
              </a:rPr>
              <a:t>this,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router </a:t>
            </a:r>
            <a:r>
              <a:rPr dirty="0" sz="2800">
                <a:latin typeface="Calibri"/>
                <a:cs typeface="Calibri"/>
              </a:rPr>
              <a:t>also </a:t>
            </a:r>
            <a:r>
              <a:rPr dirty="0" sz="2800" spc="-5">
                <a:latin typeface="Calibri"/>
                <a:cs typeface="Calibri"/>
              </a:rPr>
              <a:t>needs to provide control plane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management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plane functions.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particular,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router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needs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handle:</a:t>
            </a:r>
            <a:endParaRPr sz="28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Routing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Protocols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System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Configuration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Router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959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Routing</a:t>
            </a:r>
            <a:r>
              <a:rPr dirty="0" sz="4400" spc="-50"/>
              <a:t> </a:t>
            </a:r>
            <a:r>
              <a:rPr dirty="0" sz="4400" spc="-10"/>
              <a:t>Process</a:t>
            </a:r>
            <a:r>
              <a:rPr dirty="0" sz="4400" spc="-45"/>
              <a:t> </a:t>
            </a:r>
            <a:r>
              <a:rPr dirty="0" sz="4400" spc="-5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018395" cy="4112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5580" indent="-183515">
              <a:lnSpc>
                <a:spcPts val="2710"/>
              </a:lnSpc>
              <a:spcBef>
                <a:spcPts val="1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Routing</a:t>
            </a:r>
            <a:r>
              <a:rPr dirty="0" sz="2350" spc="-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Protocols:</a:t>
            </a:r>
            <a:endParaRPr sz="2350">
              <a:latin typeface="Calibri"/>
              <a:cs typeface="Calibri"/>
            </a:endParaRPr>
          </a:p>
          <a:p>
            <a:pPr lvl="1" marL="652780" indent="-190500">
              <a:lnSpc>
                <a:spcPts val="1995"/>
              </a:lnSpc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Routers need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implement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different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routing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protocols,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such</a:t>
            </a:r>
            <a:r>
              <a:rPr dirty="0" sz="2050" spc="-5">
                <a:latin typeface="Calibri"/>
                <a:cs typeface="Calibri"/>
              </a:rPr>
              <a:t> as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OSPF,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BGP, and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RIP for</a:t>
            </a:r>
            <a:endParaRPr sz="2050">
              <a:latin typeface="Calibri"/>
              <a:cs typeface="Calibri"/>
            </a:endParaRPr>
          </a:p>
          <a:p>
            <a:pPr marL="652780" marR="427355">
              <a:lnSpc>
                <a:spcPct val="70100"/>
              </a:lnSpc>
              <a:spcBef>
                <a:spcPts val="380"/>
              </a:spcBef>
            </a:pPr>
            <a:r>
              <a:rPr dirty="0" sz="2050" spc="-10">
                <a:latin typeface="Calibri"/>
                <a:cs typeface="Calibri"/>
              </a:rPr>
              <a:t>maintaining peer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relationships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by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sending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and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receiving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route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updates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from</a:t>
            </a:r>
            <a:r>
              <a:rPr dirty="0" sz="2050" spc="-5">
                <a:latin typeface="Calibri"/>
                <a:cs typeface="Calibri"/>
              </a:rPr>
              <a:t> adjacent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routers. These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route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updates</a:t>
            </a:r>
            <a:r>
              <a:rPr dirty="0" sz="2050" spc="-5">
                <a:latin typeface="Calibri"/>
                <a:cs typeface="Calibri"/>
              </a:rPr>
              <a:t> are </a:t>
            </a:r>
            <a:r>
              <a:rPr dirty="0" sz="2050" spc="-10">
                <a:latin typeface="Calibri"/>
                <a:cs typeface="Calibri"/>
              </a:rPr>
              <a:t>sent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and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received</a:t>
            </a:r>
            <a:r>
              <a:rPr dirty="0" sz="2050" spc="-5">
                <a:latin typeface="Calibri"/>
                <a:cs typeface="Calibri"/>
              </a:rPr>
              <a:t> as </a:t>
            </a:r>
            <a:r>
              <a:rPr dirty="0" sz="2050" spc="-10">
                <a:latin typeface="Calibri"/>
                <a:cs typeface="Calibri"/>
              </a:rPr>
              <a:t>normal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IP packets.</a:t>
            </a:r>
            <a:endParaRPr sz="2050">
              <a:latin typeface="Calibri"/>
              <a:cs typeface="Calibri"/>
            </a:endParaRPr>
          </a:p>
          <a:p>
            <a:pPr lvl="1" marL="652780" marR="567690" indent="-189865">
              <a:lnSpc>
                <a:spcPct val="71100"/>
              </a:lnSpc>
              <a:spcBef>
                <a:spcPts val="47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Once the updates</a:t>
            </a:r>
            <a:r>
              <a:rPr dirty="0" sz="2050" spc="-5">
                <a:latin typeface="Calibri"/>
                <a:cs typeface="Calibri"/>
              </a:rPr>
              <a:t> are </a:t>
            </a:r>
            <a:r>
              <a:rPr dirty="0" sz="2050" spc="-10">
                <a:latin typeface="Calibri"/>
                <a:cs typeface="Calibri"/>
              </a:rPr>
              <a:t>received,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forwarding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table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modified so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that subsequent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packets </a:t>
            </a:r>
            <a:r>
              <a:rPr dirty="0" sz="2050" spc="-5">
                <a:latin typeface="Calibri"/>
                <a:cs typeface="Calibri"/>
              </a:rPr>
              <a:t>are </a:t>
            </a:r>
            <a:r>
              <a:rPr dirty="0" sz="2050" spc="-10">
                <a:latin typeface="Calibri"/>
                <a:cs typeface="Calibri"/>
              </a:rPr>
              <a:t>forwarded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the correct outgoing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links.</a:t>
            </a:r>
            <a:endParaRPr sz="2050">
              <a:latin typeface="Calibri"/>
              <a:cs typeface="Calibri"/>
            </a:endParaRPr>
          </a:p>
          <a:p>
            <a:pPr marL="195580" indent="-183515">
              <a:lnSpc>
                <a:spcPts val="2695"/>
              </a:lnSpc>
              <a:spcBef>
                <a:spcPts val="19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System</a:t>
            </a:r>
            <a:r>
              <a:rPr dirty="0" sz="2350" spc="-3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Configuration:</a:t>
            </a:r>
            <a:endParaRPr sz="2350">
              <a:latin typeface="Calibri"/>
              <a:cs typeface="Calibri"/>
            </a:endParaRPr>
          </a:p>
          <a:p>
            <a:pPr lvl="1" marL="652780" marR="112395" indent="-189865">
              <a:lnSpc>
                <a:spcPct val="71100"/>
              </a:lnSpc>
              <a:spcBef>
                <a:spcPts val="58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Network operators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need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configure various </a:t>
            </a:r>
            <a:r>
              <a:rPr dirty="0" sz="2050" spc="-5">
                <a:latin typeface="Calibri"/>
                <a:cs typeface="Calibri"/>
              </a:rPr>
              <a:t>administrative </a:t>
            </a:r>
            <a:r>
              <a:rPr dirty="0" sz="2050" spc="-10">
                <a:latin typeface="Calibri"/>
                <a:cs typeface="Calibri"/>
              </a:rPr>
              <a:t>tasks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such</a:t>
            </a:r>
            <a:r>
              <a:rPr dirty="0" sz="2050" spc="-5">
                <a:latin typeface="Calibri"/>
                <a:cs typeface="Calibri"/>
              </a:rPr>
              <a:t> as </a:t>
            </a:r>
            <a:r>
              <a:rPr dirty="0" sz="2050" spc="-10">
                <a:latin typeface="Calibri"/>
                <a:cs typeface="Calibri"/>
              </a:rPr>
              <a:t>configuring of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interfaces, routing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protocol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keep</a:t>
            </a:r>
            <a:r>
              <a:rPr dirty="0" sz="2050" spc="-5">
                <a:latin typeface="Calibri"/>
                <a:cs typeface="Calibri"/>
              </a:rPr>
              <a:t> alives, </a:t>
            </a:r>
            <a:r>
              <a:rPr dirty="0" sz="2050" spc="-10">
                <a:latin typeface="Calibri"/>
                <a:cs typeface="Calibri"/>
              </a:rPr>
              <a:t>rules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classifying packets.</a:t>
            </a:r>
            <a:endParaRPr sz="2050">
              <a:latin typeface="Calibri"/>
              <a:cs typeface="Calibri"/>
            </a:endParaRPr>
          </a:p>
          <a:p>
            <a:pPr lvl="1" marL="652780" marR="5080" indent="-189865">
              <a:lnSpc>
                <a:spcPct val="71100"/>
              </a:lnSpc>
              <a:spcBef>
                <a:spcPts val="47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Hence,</a:t>
            </a:r>
            <a:r>
              <a:rPr dirty="0" sz="2050" spc="-5">
                <a:latin typeface="Calibri"/>
                <a:cs typeface="Calibri"/>
              </a:rPr>
              <a:t> a </a:t>
            </a:r>
            <a:r>
              <a:rPr dirty="0" sz="2050" spc="-10">
                <a:latin typeface="Calibri"/>
                <a:cs typeface="Calibri"/>
              </a:rPr>
              <a:t>router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needs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implement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various functions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for</a:t>
            </a:r>
            <a:r>
              <a:rPr dirty="0" sz="2050" spc="-5">
                <a:latin typeface="Calibri"/>
                <a:cs typeface="Calibri"/>
              </a:rPr>
              <a:t> adding, </a:t>
            </a:r>
            <a:r>
              <a:rPr dirty="0" sz="2050" spc="-10">
                <a:latin typeface="Calibri"/>
                <a:cs typeface="Calibri"/>
              </a:rPr>
              <a:t>modifying and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deleting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these configuration data,</a:t>
            </a:r>
            <a:r>
              <a:rPr dirty="0" sz="2050" spc="-5">
                <a:latin typeface="Calibri"/>
                <a:cs typeface="Calibri"/>
              </a:rPr>
              <a:t> as </a:t>
            </a:r>
            <a:r>
              <a:rPr dirty="0" sz="2050" spc="-10">
                <a:latin typeface="Calibri"/>
                <a:cs typeface="Calibri"/>
              </a:rPr>
              <a:t>well </a:t>
            </a:r>
            <a:r>
              <a:rPr dirty="0" sz="2050" spc="-5">
                <a:latin typeface="Calibri"/>
                <a:cs typeface="Calibri"/>
              </a:rPr>
              <a:t>as </a:t>
            </a:r>
            <a:r>
              <a:rPr dirty="0" sz="2050" spc="-10">
                <a:latin typeface="Calibri"/>
                <a:cs typeface="Calibri"/>
              </a:rPr>
              <a:t>persistently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storing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them for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retrieval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later</a:t>
            </a:r>
            <a:endParaRPr sz="2050">
              <a:latin typeface="Calibri"/>
              <a:cs typeface="Calibri"/>
            </a:endParaRPr>
          </a:p>
          <a:p>
            <a:pPr marL="195580" indent="-183515">
              <a:lnSpc>
                <a:spcPts val="2695"/>
              </a:lnSpc>
              <a:spcBef>
                <a:spcPts val="19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Router</a:t>
            </a:r>
            <a:r>
              <a:rPr dirty="0" sz="2350" spc="-3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Management:</a:t>
            </a:r>
            <a:endParaRPr sz="2350">
              <a:latin typeface="Calibri"/>
              <a:cs typeface="Calibri"/>
            </a:endParaRPr>
          </a:p>
          <a:p>
            <a:pPr lvl="1" marL="652780" indent="-190500">
              <a:lnSpc>
                <a:spcPts val="1980"/>
              </a:lnSpc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In </a:t>
            </a:r>
            <a:r>
              <a:rPr dirty="0" sz="2050" spc="-5">
                <a:latin typeface="Calibri"/>
                <a:cs typeface="Calibri"/>
              </a:rPr>
              <a:t>addition </a:t>
            </a:r>
            <a:r>
              <a:rPr dirty="0" sz="2050" spc="-10">
                <a:latin typeface="Calibri"/>
                <a:cs typeface="Calibri"/>
              </a:rPr>
              <a:t>to the configuration tasks, the router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needs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be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monitored for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continuous</a:t>
            </a:r>
            <a:endParaRPr sz="2050">
              <a:latin typeface="Calibri"/>
              <a:cs typeface="Calibri"/>
            </a:endParaRPr>
          </a:p>
          <a:p>
            <a:pPr marL="652780" marR="311150">
              <a:lnSpc>
                <a:spcPct val="70100"/>
              </a:lnSpc>
              <a:spcBef>
                <a:spcPts val="380"/>
              </a:spcBef>
            </a:pPr>
            <a:r>
              <a:rPr dirty="0" sz="2050" spc="-10">
                <a:latin typeface="Calibri"/>
                <a:cs typeface="Calibri"/>
              </a:rPr>
              <a:t>operation. These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functions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include supporting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various management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functions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that </a:t>
            </a:r>
            <a:r>
              <a:rPr dirty="0" sz="2050" spc="-5">
                <a:latin typeface="Calibri"/>
                <a:cs typeface="Calibri"/>
              </a:rPr>
              <a:t>are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implemented using protocols such</a:t>
            </a:r>
            <a:r>
              <a:rPr dirty="0" sz="2050" spc="-5">
                <a:latin typeface="Calibri"/>
                <a:cs typeface="Calibri"/>
              </a:rPr>
              <a:t> as</a:t>
            </a:r>
            <a:r>
              <a:rPr dirty="0" sz="2050" spc="-10">
                <a:latin typeface="Calibri"/>
                <a:cs typeface="Calibri"/>
              </a:rPr>
              <a:t> simple network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management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protocol (SNMP).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87972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Routing</a:t>
            </a:r>
            <a:r>
              <a:rPr dirty="0" sz="4400" spc="-30"/>
              <a:t> </a:t>
            </a:r>
            <a:r>
              <a:rPr dirty="0" sz="4400" spc="-5"/>
              <a:t>Table</a:t>
            </a:r>
            <a:r>
              <a:rPr dirty="0" sz="4400" spc="-20"/>
              <a:t> </a:t>
            </a:r>
            <a:r>
              <a:rPr dirty="0" sz="4400" spc="-10"/>
              <a:t>versus</a:t>
            </a:r>
            <a:r>
              <a:rPr dirty="0" sz="4400" spc="-30"/>
              <a:t> </a:t>
            </a:r>
            <a:r>
              <a:rPr dirty="0" sz="4400" spc="-5"/>
              <a:t>Forwarding</a:t>
            </a:r>
            <a:r>
              <a:rPr dirty="0" sz="4400" spc="-20"/>
              <a:t> </a:t>
            </a:r>
            <a:r>
              <a:rPr dirty="0" sz="4400" spc="-5"/>
              <a:t>Table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366172"/>
          <a:ext cx="10534650" cy="3788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Routing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Forwarding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920124">
                <a:tc>
                  <a:txBody>
                    <a:bodyPr/>
                    <a:lstStyle/>
                    <a:p>
                      <a:pPr marL="85725" marR="10350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The routing table is constructed by the routing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algorithms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based on the information exchanged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neighboring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routers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routing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protocols.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24154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The forwarding table, on the other hand, is consulted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by the router to determine the output interface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incoming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packet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needs to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be forwarded.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</a:tr>
              <a:tr h="643899">
                <a:tc>
                  <a:txBody>
                    <a:bodyPr/>
                    <a:lstStyle/>
                    <a:p>
                      <a:pPr marL="85725" marR="295910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Each entry in the routing table maps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IP prefix to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next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hop.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985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Each entry in the forwarding table maps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IP prefix to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outgoing interface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643899">
                <a:tc>
                  <a:txBody>
                    <a:bodyPr/>
                    <a:lstStyle/>
                    <a:p>
                      <a:pPr marL="85725" marR="908050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The routing tables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are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usually implemented in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648970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Forwarding table is implemented in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specialized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hardware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high-speed routers.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</a:tr>
              <a:tr h="1196349">
                <a:tc>
                  <a:txBody>
                    <a:bodyPr/>
                    <a:lstStyle/>
                    <a:p>
                      <a:pPr marL="85725" marR="11747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The routing table indicates the next-hop IP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address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destination IP prefix.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477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The forwarding table tells us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packet bound to the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network identified by the IP prefix should be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forwarded to interface eth0 with the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appropriate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MAC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address.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903" y="5126642"/>
            <a:ext cx="2076449" cy="733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7486" y="5126642"/>
            <a:ext cx="3171824" cy="6476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6719" y="1286872"/>
            <a:ext cx="21590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dirty="0" sz="4400" spc="-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9209" y="2487022"/>
            <a:ext cx="810387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i="1">
                <a:latin typeface="Calibri"/>
                <a:cs typeface="Calibri"/>
              </a:rPr>
              <a:t>Types</a:t>
            </a:r>
            <a:r>
              <a:rPr dirty="0" sz="4400" spc="-20" i="1">
                <a:latin typeface="Calibri"/>
                <a:cs typeface="Calibri"/>
              </a:rPr>
              <a:t> </a:t>
            </a:r>
            <a:r>
              <a:rPr dirty="0" sz="4400" spc="-5" i="1">
                <a:latin typeface="Calibri"/>
                <a:cs typeface="Calibri"/>
              </a:rPr>
              <a:t>of</a:t>
            </a:r>
            <a:r>
              <a:rPr dirty="0" sz="4400" spc="-20" i="1">
                <a:latin typeface="Calibri"/>
                <a:cs typeface="Calibri"/>
              </a:rPr>
              <a:t> </a:t>
            </a:r>
            <a:r>
              <a:rPr dirty="0" sz="4400" spc="-10" i="1">
                <a:latin typeface="Calibri"/>
                <a:cs typeface="Calibri"/>
              </a:rPr>
              <a:t>Router,</a:t>
            </a:r>
            <a:r>
              <a:rPr dirty="0" sz="4400" spc="-25" i="1">
                <a:latin typeface="Calibri"/>
                <a:cs typeface="Calibri"/>
              </a:rPr>
              <a:t> </a:t>
            </a:r>
            <a:r>
              <a:rPr dirty="0" sz="4400" spc="-5" i="1">
                <a:latin typeface="Calibri"/>
                <a:cs typeface="Calibri"/>
              </a:rPr>
              <a:t>Elements</a:t>
            </a:r>
            <a:r>
              <a:rPr dirty="0" sz="4400" spc="-15" i="1">
                <a:latin typeface="Calibri"/>
                <a:cs typeface="Calibri"/>
              </a:rPr>
              <a:t> </a:t>
            </a:r>
            <a:r>
              <a:rPr dirty="0" sz="4400" spc="-5" i="1">
                <a:latin typeface="Calibri"/>
                <a:cs typeface="Calibri"/>
              </a:rPr>
              <a:t>of</a:t>
            </a:r>
            <a:r>
              <a:rPr dirty="0" sz="4400" spc="-20" i="1">
                <a:latin typeface="Calibri"/>
                <a:cs typeface="Calibri"/>
              </a:rPr>
              <a:t> </a:t>
            </a:r>
            <a:r>
              <a:rPr dirty="0" sz="4400" spc="-5" i="1">
                <a:latin typeface="Calibri"/>
                <a:cs typeface="Calibri"/>
              </a:rPr>
              <a:t>Router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3822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Types</a:t>
            </a:r>
            <a:r>
              <a:rPr dirty="0" sz="4400" spc="-50"/>
              <a:t> </a:t>
            </a:r>
            <a:r>
              <a:rPr dirty="0" sz="4400" spc="-5"/>
              <a:t>of</a:t>
            </a:r>
            <a:r>
              <a:rPr dirty="0" sz="4400" spc="-45"/>
              <a:t> </a:t>
            </a:r>
            <a:r>
              <a:rPr dirty="0" sz="4400" spc="-5"/>
              <a:t>Routers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9175115" cy="29000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Calibri"/>
                <a:cs typeface="Calibri"/>
              </a:rPr>
              <a:t>Routers </a:t>
            </a:r>
            <a:r>
              <a:rPr dirty="0" sz="2800" spc="-5">
                <a:latin typeface="Calibri"/>
                <a:cs typeface="Calibri"/>
              </a:rPr>
              <a:t>can be of different complexity based on where 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 network </a:t>
            </a:r>
            <a:r>
              <a:rPr dirty="0" sz="2800" spc="-10">
                <a:latin typeface="Calibri"/>
                <a:cs typeface="Calibri"/>
              </a:rPr>
              <a:t>they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deployed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how much </a:t>
            </a:r>
            <a:r>
              <a:rPr dirty="0" sz="2800" spc="-10">
                <a:latin typeface="Calibri"/>
                <a:cs typeface="Calibri"/>
              </a:rPr>
              <a:t>traffic they </a:t>
            </a:r>
            <a:r>
              <a:rPr dirty="0" sz="2800" spc="-5">
                <a:latin typeface="Calibri"/>
                <a:cs typeface="Calibri"/>
              </a:rPr>
              <a:t>need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sustain.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Three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types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routers:</a:t>
            </a:r>
            <a:endParaRPr sz="28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Core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Routers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Edge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Routers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Enterprise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Routers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35286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CORE</a:t>
            </a:r>
            <a:r>
              <a:rPr dirty="0" sz="4400" spc="-90"/>
              <a:t> </a:t>
            </a:r>
            <a:r>
              <a:rPr dirty="0" sz="4400" spc="-5"/>
              <a:t>ROUTERS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8566" y="1769379"/>
            <a:ext cx="10221595" cy="337248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03835" marR="257175" indent="-191770">
              <a:lnSpc>
                <a:spcPct val="70500"/>
              </a:lnSpc>
              <a:spcBef>
                <a:spcPts val="80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Core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routers are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used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by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service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providers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for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interconnecting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few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thousand small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networks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so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that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cost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of moving</a:t>
            </a:r>
            <a:r>
              <a:rPr dirty="0" sz="1950" spc="-5">
                <a:latin typeface="Calibri"/>
                <a:cs typeface="Calibri"/>
              </a:rPr>
              <a:t> traffic </a:t>
            </a:r>
            <a:r>
              <a:rPr dirty="0" sz="1950">
                <a:latin typeface="Calibri"/>
                <a:cs typeface="Calibri"/>
              </a:rPr>
              <a:t>is shared </a:t>
            </a:r>
            <a:r>
              <a:rPr dirty="0" sz="1950" spc="5">
                <a:latin typeface="Calibri"/>
                <a:cs typeface="Calibri"/>
              </a:rPr>
              <a:t>among</a:t>
            </a:r>
            <a:r>
              <a:rPr dirty="0" sz="1950">
                <a:latin typeface="Calibri"/>
                <a:cs typeface="Calibri"/>
              </a:rPr>
              <a:t> a large customer</a:t>
            </a:r>
            <a:r>
              <a:rPr dirty="0" sz="1950" spc="-5">
                <a:latin typeface="Calibri"/>
                <a:cs typeface="Calibri"/>
              </a:rPr>
              <a:t> base.</a:t>
            </a:r>
            <a:endParaRPr sz="1950">
              <a:latin typeface="Calibri"/>
              <a:cs typeface="Calibri"/>
            </a:endParaRPr>
          </a:p>
          <a:p>
            <a:pPr marL="203835" marR="355600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Since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</a:t>
            </a:r>
            <a:r>
              <a:rPr dirty="0" sz="1950" spc="-5">
                <a:latin typeface="Calibri"/>
                <a:cs typeface="Calibri"/>
              </a:rPr>
              <a:t>traffic</a:t>
            </a:r>
            <a:r>
              <a:rPr dirty="0" sz="1950">
                <a:latin typeface="Calibri"/>
                <a:cs typeface="Calibri"/>
              </a:rPr>
              <a:t> arriving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core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router is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highly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aggregated,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should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be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capable 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handling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large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amounts</a:t>
            </a:r>
            <a:r>
              <a:rPr dirty="0" sz="1950">
                <a:latin typeface="Calibri"/>
                <a:cs typeface="Calibri"/>
              </a:rPr>
              <a:t> of </a:t>
            </a:r>
            <a:r>
              <a:rPr dirty="0" sz="1950" spc="-5">
                <a:latin typeface="Calibri"/>
                <a:cs typeface="Calibri"/>
              </a:rPr>
              <a:t>traffic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Hence,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primary requirements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for a core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router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are high speed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reliability.</a:t>
            </a:r>
            <a:endParaRPr sz="1950">
              <a:latin typeface="Calibri"/>
              <a:cs typeface="Calibri"/>
            </a:endParaRPr>
          </a:p>
          <a:p>
            <a:pPr marL="203835" marR="138430" indent="-191770">
              <a:lnSpc>
                <a:spcPct val="69400"/>
              </a:lnSpc>
              <a:spcBef>
                <a:spcPts val="100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With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</a:t>
            </a:r>
            <a:r>
              <a:rPr dirty="0" sz="1950" spc="-5">
                <a:latin typeface="Calibri"/>
                <a:cs typeface="Calibri"/>
              </a:rPr>
              <a:t>increase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number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systems connected to the </a:t>
            </a:r>
            <a:r>
              <a:rPr dirty="0" sz="1950" spc="-5">
                <a:latin typeface="Calibri"/>
                <a:cs typeface="Calibri"/>
              </a:rPr>
              <a:t>Internet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 </a:t>
            </a:r>
            <a:r>
              <a:rPr dirty="0" sz="1950">
                <a:latin typeface="Calibri"/>
                <a:cs typeface="Calibri"/>
              </a:rPr>
              <a:t>the associated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surge </a:t>
            </a:r>
            <a:r>
              <a:rPr dirty="0" sz="1950" spc="-5">
                <a:latin typeface="Calibri"/>
                <a:cs typeface="Calibri"/>
              </a:rPr>
              <a:t>in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traffic </a:t>
            </a:r>
            <a:r>
              <a:rPr dirty="0" sz="1950">
                <a:latin typeface="Calibri"/>
                <a:cs typeface="Calibri"/>
              </a:rPr>
              <a:t>growth,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demand is placed on core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routers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forward more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packets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per </a:t>
            </a:r>
            <a:r>
              <a:rPr dirty="0" sz="1950" spc="-5">
                <a:latin typeface="Calibri"/>
                <a:cs typeface="Calibri"/>
              </a:rPr>
              <a:t>second.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Hence,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specialized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algorithms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implemented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hardware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are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required for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fast</a:t>
            </a:r>
            <a:r>
              <a:rPr dirty="0" sz="1950" spc="5">
                <a:latin typeface="Calibri"/>
                <a:cs typeface="Calibri"/>
              </a:rPr>
              <a:t> and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efficient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lookups.</a:t>
            </a:r>
            <a:endParaRPr sz="1950">
              <a:latin typeface="Calibri"/>
              <a:cs typeface="Calibri"/>
            </a:endParaRPr>
          </a:p>
          <a:p>
            <a:pPr marL="203835" marR="487045" indent="-191770">
              <a:lnSpc>
                <a:spcPct val="69400"/>
              </a:lnSpc>
              <a:spcBef>
                <a:spcPts val="100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reliability</a:t>
            </a:r>
            <a:r>
              <a:rPr dirty="0" sz="1950">
                <a:latin typeface="Calibri"/>
                <a:cs typeface="Calibri"/>
              </a:rPr>
              <a:t> 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router depends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</a:t>
            </a:r>
            <a:r>
              <a:rPr dirty="0" sz="1950" spc="-5">
                <a:latin typeface="Calibri"/>
                <a:cs typeface="Calibri"/>
              </a:rPr>
              <a:t>reliability</a:t>
            </a:r>
            <a:r>
              <a:rPr dirty="0" sz="1950">
                <a:latin typeface="Calibri"/>
                <a:cs typeface="Calibri"/>
              </a:rPr>
              <a:t> 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physical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elements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such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line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cards,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switch</a:t>
            </a:r>
            <a:r>
              <a:rPr dirty="0" sz="1950" spc="-5">
                <a:latin typeface="Calibri"/>
                <a:cs typeface="Calibri"/>
              </a:rPr>
              <a:t> fabric,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route</a:t>
            </a:r>
            <a:r>
              <a:rPr dirty="0" sz="1950" spc="-5">
                <a:latin typeface="Calibri"/>
                <a:cs typeface="Calibri"/>
              </a:rPr>
              <a:t> control </a:t>
            </a:r>
            <a:r>
              <a:rPr dirty="0" sz="1950">
                <a:latin typeface="Calibri"/>
                <a:cs typeface="Calibri"/>
              </a:rPr>
              <a:t>processor </a:t>
            </a:r>
            <a:r>
              <a:rPr dirty="0" sz="1950" spc="-5">
                <a:latin typeface="Calibri"/>
                <a:cs typeface="Calibri"/>
              </a:rPr>
              <a:t>cards.</a:t>
            </a:r>
            <a:endParaRPr sz="1950">
              <a:latin typeface="Calibri"/>
              <a:cs typeface="Calibri"/>
            </a:endParaRPr>
          </a:p>
          <a:p>
            <a:pPr marL="203835" marR="492759" indent="-191770">
              <a:lnSpc>
                <a:spcPct val="69400"/>
              </a:lnSpc>
              <a:spcBef>
                <a:spcPts val="103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reliability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these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physical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elements is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achieved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by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full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redundancy—dual power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supplies,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standby switch </a:t>
            </a:r>
            <a:r>
              <a:rPr dirty="0" sz="1950" spc="-5">
                <a:latin typeface="Calibri"/>
                <a:cs typeface="Calibri"/>
              </a:rPr>
              <a:t>fabric,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duplicate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line cards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route </a:t>
            </a:r>
            <a:r>
              <a:rPr dirty="0" sz="1950" spc="-5">
                <a:latin typeface="Calibri"/>
                <a:cs typeface="Calibri"/>
              </a:rPr>
              <a:t>control </a:t>
            </a:r>
            <a:r>
              <a:rPr dirty="0" sz="1950">
                <a:latin typeface="Calibri"/>
                <a:cs typeface="Calibri"/>
              </a:rPr>
              <a:t>processor </a:t>
            </a:r>
            <a:r>
              <a:rPr dirty="0" sz="1950" spc="-5">
                <a:latin typeface="Calibri"/>
                <a:cs typeface="Calibri"/>
              </a:rPr>
              <a:t>cards.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35261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EDGE</a:t>
            </a:r>
            <a:r>
              <a:rPr dirty="0" sz="4400" spc="-90"/>
              <a:t> </a:t>
            </a:r>
            <a:r>
              <a:rPr dirty="0" sz="4400" spc="-5"/>
              <a:t>ROUTERS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768525"/>
            <a:ext cx="10276205" cy="425259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marR="127635" indent="-175895">
              <a:lnSpc>
                <a:spcPts val="27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Edge routers, </a:t>
            </a:r>
            <a:r>
              <a:rPr dirty="0" sz="2800">
                <a:latin typeface="Calibri"/>
                <a:cs typeface="Calibri"/>
              </a:rPr>
              <a:t>also </a:t>
            </a:r>
            <a:r>
              <a:rPr dirty="0" sz="2800" spc="-5">
                <a:latin typeface="Calibri"/>
                <a:cs typeface="Calibri"/>
              </a:rPr>
              <a:t>known </a:t>
            </a:r>
            <a:r>
              <a:rPr dirty="0" sz="2800">
                <a:latin typeface="Calibri"/>
                <a:cs typeface="Calibri"/>
              </a:rPr>
              <a:t>as access </a:t>
            </a:r>
            <a:r>
              <a:rPr dirty="0" sz="2800" spc="-5">
                <a:latin typeface="Calibri"/>
                <a:cs typeface="Calibri"/>
              </a:rPr>
              <a:t>routers,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deployed </a:t>
            </a:r>
            <a:r>
              <a:rPr dirty="0" sz="2800">
                <a:latin typeface="Calibri"/>
                <a:cs typeface="Calibri"/>
              </a:rPr>
              <a:t>at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edge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service provider networks for providing connectivity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 customers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from home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small businesses.</a:t>
            </a:r>
            <a:endParaRPr sz="2800">
              <a:latin typeface="Calibri"/>
              <a:cs typeface="Calibri"/>
            </a:endParaRPr>
          </a:p>
          <a:p>
            <a:pPr marL="187960" marR="184785" indent="-175895">
              <a:lnSpc>
                <a:spcPct val="79600"/>
              </a:lnSpc>
              <a:spcBef>
                <a:spcPts val="104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edge routers need to support </a:t>
            </a:r>
            <a:r>
              <a:rPr dirty="0" sz="2800">
                <a:latin typeface="Calibri"/>
                <a:cs typeface="Calibri"/>
              </a:rPr>
              <a:t>an aggregation </a:t>
            </a:r>
            <a:r>
              <a:rPr dirty="0" sz="2800" spc="-5">
                <a:latin typeface="Calibri"/>
                <a:cs typeface="Calibri"/>
              </a:rPr>
              <a:t>of customers using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different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access</a:t>
            </a:r>
            <a:r>
              <a:rPr dirty="0" sz="2800" spc="-5">
                <a:latin typeface="Calibri"/>
                <a:cs typeface="Calibri"/>
              </a:rPr>
              <a:t> technologies.</a:t>
            </a:r>
            <a:endParaRPr sz="2800">
              <a:latin typeface="Calibri"/>
              <a:cs typeface="Calibri"/>
            </a:endParaRPr>
          </a:p>
          <a:p>
            <a:pPr marL="187960" marR="57785" indent="-175895">
              <a:lnSpc>
                <a:spcPct val="8010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addition </a:t>
            </a:r>
            <a:r>
              <a:rPr dirty="0" sz="2800" spc="-5">
                <a:latin typeface="Calibri"/>
                <a:cs typeface="Calibri"/>
              </a:rPr>
              <a:t>to legacy remote </a:t>
            </a:r>
            <a:r>
              <a:rPr dirty="0" sz="2800">
                <a:latin typeface="Calibri"/>
                <a:cs typeface="Calibri"/>
              </a:rPr>
              <a:t>access </a:t>
            </a:r>
            <a:r>
              <a:rPr dirty="0" sz="2800" spc="-5">
                <a:latin typeface="Calibri"/>
                <a:cs typeface="Calibri"/>
              </a:rPr>
              <a:t>protocols, </a:t>
            </a:r>
            <a:r>
              <a:rPr dirty="0" sz="2800" spc="-10">
                <a:latin typeface="Calibri"/>
                <a:cs typeface="Calibri"/>
              </a:rPr>
              <a:t>these </a:t>
            </a:r>
            <a:r>
              <a:rPr dirty="0" sz="2800" spc="-5">
                <a:latin typeface="Calibri"/>
                <a:cs typeface="Calibri"/>
              </a:rPr>
              <a:t>routers need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 implement newer protocols such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>
                <a:latin typeface="Calibri"/>
                <a:cs typeface="Calibri"/>
              </a:rPr>
              <a:t>point-to-point </a:t>
            </a:r>
            <a:r>
              <a:rPr dirty="0" sz="2800" spc="-10">
                <a:latin typeface="Calibri"/>
                <a:cs typeface="Calibri"/>
              </a:rPr>
              <a:t>tunneling </a:t>
            </a:r>
            <a:r>
              <a:rPr dirty="0" sz="2800" spc="-5">
                <a:latin typeface="Calibri"/>
                <a:cs typeface="Calibri"/>
              </a:rPr>
              <a:t>protocol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(PPTP), point-to-point protocol over Ethernet (PPPoE),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IPsec that </a:t>
            </a:r>
            <a:r>
              <a:rPr dirty="0" sz="2800" spc="-5">
                <a:latin typeface="Calibri"/>
                <a:cs typeface="Calibri"/>
              </a:rPr>
              <a:t> support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VPNs.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796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edge routers support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large number of ports capable of different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access</a:t>
            </a:r>
            <a:r>
              <a:rPr dirty="0" sz="2800" spc="-10">
                <a:latin typeface="Calibri"/>
                <a:cs typeface="Calibri"/>
              </a:rPr>
              <a:t> technologies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many protocols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operating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 port.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0266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ENTERPRISE</a:t>
            </a:r>
            <a:r>
              <a:rPr dirty="0" sz="4400" spc="-90"/>
              <a:t> </a:t>
            </a:r>
            <a:r>
              <a:rPr dirty="0" sz="4400" spc="-5"/>
              <a:t>ROUTERS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213340" cy="463042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91770" marR="827405" indent="-179705">
              <a:lnSpc>
                <a:spcPct val="69700"/>
              </a:lnSpc>
              <a:spcBef>
                <a:spcPts val="10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Enterprise networks interconnect end systems located in companies,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universities, 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on.</a:t>
            </a:r>
            <a:endParaRPr sz="2600">
              <a:latin typeface="Calibri"/>
              <a:cs typeface="Calibri"/>
            </a:endParaRPr>
          </a:p>
          <a:p>
            <a:pPr marL="191770" marR="106235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primary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requirement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routers in these networks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provide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connectivity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at a </a:t>
            </a:r>
            <a:r>
              <a:rPr dirty="0" sz="2600" spc="-10">
                <a:latin typeface="Calibri"/>
                <a:cs typeface="Calibri"/>
              </a:rPr>
              <a:t>very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low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cost to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large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number 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end systems.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addition, a </a:t>
            </a:r>
            <a:r>
              <a:rPr dirty="0" sz="2600" spc="-10">
                <a:latin typeface="Calibri"/>
                <a:cs typeface="Calibri"/>
              </a:rPr>
              <a:t>desirable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requirement is to </a:t>
            </a:r>
            <a:r>
              <a:rPr dirty="0" sz="2600" spc="-5">
                <a:latin typeface="Calibri"/>
                <a:cs typeface="Calibri"/>
              </a:rPr>
              <a:t>allow </a:t>
            </a:r>
            <a:r>
              <a:rPr dirty="0" sz="2600" spc="-10">
                <a:latin typeface="Calibri"/>
                <a:cs typeface="Calibri"/>
              </a:rPr>
              <a:t>service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differentiation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191770" marR="5080">
              <a:lnSpc>
                <a:spcPct val="69700"/>
              </a:lnSpc>
              <a:spcBef>
                <a:spcPts val="459"/>
              </a:spcBef>
            </a:pPr>
            <a:r>
              <a:rPr dirty="0" sz="2600" spc="-10">
                <a:latin typeface="Calibri"/>
                <a:cs typeface="Calibri"/>
              </a:rPr>
              <a:t>provide quality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service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(QoS)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guarantees 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different departments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an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enterprise.</a:t>
            </a:r>
            <a:endParaRPr sz="2600">
              <a:latin typeface="Calibri"/>
              <a:cs typeface="Calibri"/>
            </a:endParaRPr>
          </a:p>
          <a:p>
            <a:pPr marL="191770" marR="237490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For enterprises, the network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 considered </a:t>
            </a:r>
            <a:r>
              <a:rPr dirty="0" sz="2600" spc="-5">
                <a:latin typeface="Calibri"/>
                <a:cs typeface="Calibri"/>
              </a:rPr>
              <a:t>as an </a:t>
            </a:r>
            <a:r>
              <a:rPr dirty="0" sz="2600" spc="-10">
                <a:latin typeface="Calibri"/>
                <a:cs typeface="Calibri"/>
              </a:rPr>
              <a:t>operational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expense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goal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minimize this expense.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Hence, the routers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targeted for enterprise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deployment</a:t>
            </a:r>
            <a:r>
              <a:rPr dirty="0" sz="2600" spc="-5">
                <a:latin typeface="Calibri"/>
                <a:cs typeface="Calibri"/>
              </a:rPr>
              <a:t> are</a:t>
            </a:r>
            <a:r>
              <a:rPr dirty="0" sz="2600" spc="-10">
                <a:latin typeface="Calibri"/>
                <a:cs typeface="Calibri"/>
              </a:rPr>
              <a:t> required to</a:t>
            </a:r>
            <a:endParaRPr sz="2600">
              <a:latin typeface="Calibri"/>
              <a:cs typeface="Calibri"/>
            </a:endParaRPr>
          </a:p>
          <a:p>
            <a:pPr marL="191770" marR="1503045">
              <a:lnSpc>
                <a:spcPct val="69700"/>
              </a:lnSpc>
              <a:spcBef>
                <a:spcPts val="459"/>
              </a:spcBef>
            </a:pPr>
            <a:r>
              <a:rPr dirty="0" sz="2600" spc="-10">
                <a:latin typeface="Calibri"/>
                <a:cs typeface="Calibri"/>
              </a:rPr>
              <a:t>have low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cost per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port,</a:t>
            </a:r>
            <a:r>
              <a:rPr dirty="0" sz="2600" spc="-5">
                <a:latin typeface="Calibri"/>
                <a:cs typeface="Calibri"/>
              </a:rPr>
              <a:t> a </a:t>
            </a:r>
            <a:r>
              <a:rPr dirty="0" sz="2600" spc="-10">
                <a:latin typeface="Calibri"/>
                <a:cs typeface="Calibri"/>
              </a:rPr>
              <a:t>large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number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ports,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ease of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maintenance.</a:t>
            </a:r>
            <a:endParaRPr sz="2600">
              <a:latin typeface="Calibri"/>
              <a:cs typeface="Calibri"/>
            </a:endParaRPr>
          </a:p>
          <a:p>
            <a:pPr marL="191770" marR="31686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Hence,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challenging to design</a:t>
            </a:r>
            <a:r>
              <a:rPr dirty="0" sz="2600" spc="-5">
                <a:latin typeface="Calibri"/>
                <a:cs typeface="Calibri"/>
              </a:rPr>
              <a:t> an </a:t>
            </a:r>
            <a:r>
              <a:rPr dirty="0" sz="2600" spc="-10">
                <a:latin typeface="Calibri"/>
                <a:cs typeface="Calibri"/>
              </a:rPr>
              <a:t>enterprise router that satisfies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these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requirements 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every port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still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keep the cost low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port.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3727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C00000"/>
                </a:solidFill>
                <a:latin typeface="Calibri"/>
                <a:cs typeface="Calibri"/>
              </a:rPr>
              <a:t>Unit</a:t>
            </a:r>
            <a:r>
              <a:rPr dirty="0" sz="44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C00000"/>
                </a:solidFill>
                <a:latin typeface="Calibri"/>
                <a:cs typeface="Calibri"/>
              </a:rPr>
              <a:t>II</a:t>
            </a:r>
            <a:r>
              <a:rPr dirty="0" sz="44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dirty="0" sz="4400" spc="-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C00000"/>
                </a:solidFill>
                <a:latin typeface="Calibri"/>
                <a:cs typeface="Calibri"/>
              </a:rPr>
              <a:t>Content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1419956"/>
            <a:ext cx="10301605" cy="487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dirty="0" sz="2600" spc="-10">
                <a:latin typeface="Calibri"/>
                <a:cs typeface="Calibri"/>
              </a:rPr>
              <a:t>Session 1 </a:t>
            </a:r>
            <a:r>
              <a:rPr dirty="0" sz="2600" spc="-5">
                <a:latin typeface="Calibri"/>
                <a:cs typeface="Calibri"/>
              </a:rPr>
              <a:t>: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Basic Forwarding Functions,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Routing table versus forwarding table </a:t>
            </a:r>
            <a:r>
              <a:rPr dirty="0" sz="2600" spc="-570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Session 2 </a:t>
            </a:r>
            <a:r>
              <a:rPr dirty="0" sz="2600" spc="-5" i="1">
                <a:latin typeface="Calibri"/>
                <a:cs typeface="Calibri"/>
              </a:rPr>
              <a:t>:</a:t>
            </a:r>
            <a:r>
              <a:rPr dirty="0" sz="2600" spc="-10" i="1">
                <a:latin typeface="Calibri"/>
                <a:cs typeface="Calibri"/>
              </a:rPr>
              <a:t> Types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of</a:t>
            </a:r>
            <a:r>
              <a:rPr dirty="0" sz="2600" spc="-5" i="1">
                <a:latin typeface="Calibri"/>
                <a:cs typeface="Calibri"/>
              </a:rPr>
              <a:t> router</a:t>
            </a:r>
            <a:r>
              <a:rPr dirty="0" sz="2600" spc="-5">
                <a:latin typeface="Calibri"/>
                <a:cs typeface="Calibri"/>
              </a:rPr>
              <a:t>, </a:t>
            </a:r>
            <a:r>
              <a:rPr dirty="0" sz="2600" spc="-10" i="1">
                <a:latin typeface="Calibri"/>
                <a:cs typeface="Calibri"/>
              </a:rPr>
              <a:t>Elements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of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Router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600" spc="-10" i="1">
                <a:latin typeface="Calibri"/>
                <a:cs typeface="Calibri"/>
              </a:rPr>
              <a:t>Session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3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5" i="1">
                <a:latin typeface="Calibri"/>
                <a:cs typeface="Calibri"/>
              </a:rPr>
              <a:t>: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Packet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5" i="1">
                <a:latin typeface="Calibri"/>
                <a:cs typeface="Calibri"/>
              </a:rPr>
              <a:t>Flow</a:t>
            </a:r>
            <a:r>
              <a:rPr dirty="0" sz="2600" spc="-5">
                <a:latin typeface="Calibri"/>
                <a:cs typeface="Calibri"/>
              </a:rPr>
              <a:t>,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Packet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Processing</a:t>
            </a:r>
            <a:endParaRPr sz="2600">
              <a:latin typeface="Calibri"/>
              <a:cs typeface="Calibri"/>
            </a:endParaRPr>
          </a:p>
          <a:p>
            <a:pPr marL="989965" marR="158115" indent="-977900">
              <a:lnSpc>
                <a:spcPct val="122600"/>
              </a:lnSpc>
            </a:pPr>
            <a:r>
              <a:rPr dirty="0" sz="2600" spc="-10">
                <a:latin typeface="Calibri"/>
                <a:cs typeface="Calibri"/>
              </a:rPr>
              <a:t>Session 4 </a:t>
            </a:r>
            <a:r>
              <a:rPr dirty="0" sz="2600" spc="-5">
                <a:latin typeface="Calibri"/>
                <a:cs typeface="Calibri"/>
              </a:rPr>
              <a:t>: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Shared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CPU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architecture, Shared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forwarding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Engine </a:t>
            </a:r>
            <a:r>
              <a:rPr dirty="0" sz="2600" spc="-5" i="1">
                <a:latin typeface="Calibri"/>
                <a:cs typeface="Calibri"/>
              </a:rPr>
              <a:t>Architecture</a:t>
            </a:r>
            <a:r>
              <a:rPr dirty="0" sz="2600" spc="-5">
                <a:latin typeface="Calibri"/>
                <a:cs typeface="Calibri"/>
              </a:rPr>
              <a:t>,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Shared Nothing Architectures, Clustered Architectures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600" spc="-10">
                <a:latin typeface="Calibri"/>
                <a:cs typeface="Calibri"/>
              </a:rPr>
              <a:t>Session 5 </a:t>
            </a:r>
            <a:r>
              <a:rPr dirty="0" sz="2600" spc="-5">
                <a:latin typeface="Calibri"/>
                <a:cs typeface="Calibri"/>
              </a:rPr>
              <a:t>: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Impact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of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Addressing on </a:t>
            </a:r>
            <a:r>
              <a:rPr dirty="0" sz="2600" i="1">
                <a:latin typeface="Calibri"/>
                <a:cs typeface="Calibri"/>
              </a:rPr>
              <a:t>lookup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Longest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Prefix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Matching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600" spc="-10">
                <a:latin typeface="Calibri"/>
                <a:cs typeface="Calibri"/>
              </a:rPr>
              <a:t>Session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6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: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Naïve</a:t>
            </a:r>
            <a:r>
              <a:rPr dirty="0" sz="2600" spc="-20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Algorithms,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Binary</a:t>
            </a:r>
            <a:r>
              <a:rPr dirty="0" sz="2600" spc="-1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Tries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600" spc="-10" i="1">
                <a:latin typeface="Calibri"/>
                <a:cs typeface="Calibri"/>
              </a:rPr>
              <a:t>Session 7 </a:t>
            </a:r>
            <a:r>
              <a:rPr dirty="0" sz="2600" spc="-5" i="1">
                <a:latin typeface="Calibri"/>
                <a:cs typeface="Calibri"/>
              </a:rPr>
              <a:t>:</a:t>
            </a:r>
            <a:r>
              <a:rPr dirty="0" sz="2600" spc="-10" i="1">
                <a:latin typeface="Calibri"/>
                <a:cs typeface="Calibri"/>
              </a:rPr>
              <a:t> </a:t>
            </a:r>
            <a:r>
              <a:rPr dirty="0" sz="2600" spc="-15" i="1">
                <a:latin typeface="Calibri"/>
                <a:cs typeface="Calibri"/>
              </a:rPr>
              <a:t>Multi-bit </a:t>
            </a:r>
            <a:r>
              <a:rPr dirty="0" sz="2600" i="1">
                <a:latin typeface="Calibri"/>
                <a:cs typeface="Calibri"/>
              </a:rPr>
              <a:t>Tries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Compressing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multi-bit strides</a:t>
            </a:r>
            <a:endParaRPr sz="2600">
              <a:latin typeface="Calibri"/>
              <a:cs typeface="Calibri"/>
            </a:endParaRPr>
          </a:p>
          <a:p>
            <a:pPr marL="12700" marR="1151890">
              <a:lnSpc>
                <a:spcPct val="122600"/>
              </a:lnSpc>
            </a:pPr>
            <a:r>
              <a:rPr dirty="0" sz="2600" spc="-10" i="1">
                <a:latin typeface="Calibri"/>
                <a:cs typeface="Calibri"/>
              </a:rPr>
              <a:t>Session 8 </a:t>
            </a:r>
            <a:r>
              <a:rPr dirty="0" sz="2600" spc="-5" i="1">
                <a:latin typeface="Calibri"/>
                <a:cs typeface="Calibri"/>
              </a:rPr>
              <a:t>: </a:t>
            </a:r>
            <a:r>
              <a:rPr dirty="0" sz="2600" spc="-10" i="1">
                <a:latin typeface="Calibri"/>
                <a:cs typeface="Calibri"/>
              </a:rPr>
              <a:t>Search By Length </a:t>
            </a:r>
            <a:r>
              <a:rPr dirty="0" sz="2600" spc="-5" i="1">
                <a:latin typeface="Calibri"/>
                <a:cs typeface="Calibri"/>
              </a:rPr>
              <a:t>Algorithms</a:t>
            </a:r>
            <a:r>
              <a:rPr dirty="0" sz="2600" spc="-5">
                <a:latin typeface="Calibri"/>
                <a:cs typeface="Calibri"/>
              </a:rPr>
              <a:t>, </a:t>
            </a:r>
            <a:r>
              <a:rPr dirty="0" sz="2600" spc="-10" i="1">
                <a:latin typeface="Calibri"/>
                <a:cs typeface="Calibri"/>
              </a:rPr>
              <a:t>Search By value approaches </a:t>
            </a:r>
            <a:r>
              <a:rPr dirty="0" sz="2600" spc="-57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Session 9 </a:t>
            </a:r>
            <a:r>
              <a:rPr dirty="0" sz="2600" spc="-5" i="1">
                <a:latin typeface="Calibri"/>
                <a:cs typeface="Calibri"/>
              </a:rPr>
              <a:t>:</a:t>
            </a:r>
            <a:r>
              <a:rPr dirty="0" sz="2600" spc="-10" i="1">
                <a:latin typeface="Calibri"/>
                <a:cs typeface="Calibri"/>
              </a:rPr>
              <a:t> Hardware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Algorithms</a:t>
            </a:r>
            <a:r>
              <a:rPr dirty="0" sz="2600" spc="-10">
                <a:latin typeface="Calibri"/>
                <a:cs typeface="Calibri"/>
              </a:rPr>
              <a:t>, </a:t>
            </a:r>
            <a:r>
              <a:rPr dirty="0" sz="2600" spc="-10" i="1">
                <a:latin typeface="Calibri"/>
                <a:cs typeface="Calibri"/>
              </a:rPr>
              <a:t>Comparing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Different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Approaches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03" y="2976632"/>
            <a:ext cx="47853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Elements</a:t>
            </a:r>
            <a:r>
              <a:rPr dirty="0" sz="4400" spc="-35"/>
              <a:t> </a:t>
            </a:r>
            <a:r>
              <a:rPr dirty="0" sz="4400" spc="-5"/>
              <a:t>of</a:t>
            </a:r>
            <a:r>
              <a:rPr dirty="0" sz="4400" spc="-35"/>
              <a:t> </a:t>
            </a:r>
            <a:r>
              <a:rPr dirty="0" sz="4400"/>
              <a:t>a</a:t>
            </a:r>
            <a:r>
              <a:rPr dirty="0" sz="4400" spc="-35"/>
              <a:t> </a:t>
            </a:r>
            <a:r>
              <a:rPr dirty="0" sz="4400" spc="-5"/>
              <a:t>Router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7853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Elements</a:t>
            </a:r>
            <a:r>
              <a:rPr dirty="0" sz="4400" spc="-35"/>
              <a:t> </a:t>
            </a:r>
            <a:r>
              <a:rPr dirty="0" sz="4400" spc="-5"/>
              <a:t>of</a:t>
            </a:r>
            <a:r>
              <a:rPr dirty="0" sz="4400" spc="-35"/>
              <a:t> </a:t>
            </a:r>
            <a:r>
              <a:rPr dirty="0" sz="4400"/>
              <a:t>a</a:t>
            </a:r>
            <a:r>
              <a:rPr dirty="0" sz="4400" spc="-35"/>
              <a:t> </a:t>
            </a:r>
            <a:r>
              <a:rPr dirty="0" sz="4400" spc="-5"/>
              <a:t>Router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9280525" cy="41389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ts val="2975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A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generic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router consists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six major functional modules:</a:t>
            </a:r>
            <a:endParaRPr sz="2600">
              <a:latin typeface="Calibri"/>
              <a:cs typeface="Calibri"/>
            </a:endParaRPr>
          </a:p>
          <a:p>
            <a:pPr lvl="1" marL="648970" indent="-187325">
              <a:lnSpc>
                <a:spcPts val="237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5">
                <a:latin typeface="Calibri"/>
                <a:cs typeface="Calibri"/>
              </a:rPr>
              <a:t>Network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Interfaces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40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>
                <a:latin typeface="Calibri"/>
                <a:cs typeface="Calibri"/>
              </a:rPr>
              <a:t>Forwarding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Engines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40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5">
                <a:latin typeface="Calibri"/>
                <a:cs typeface="Calibri"/>
              </a:rPr>
              <a:t>Queue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Manager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40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>
                <a:latin typeface="Calibri"/>
                <a:cs typeface="Calibri"/>
              </a:rPr>
              <a:t>Traffic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Manager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40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>
                <a:latin typeface="Calibri"/>
                <a:cs typeface="Calibri"/>
              </a:rPr>
              <a:t>Backplane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52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5">
                <a:latin typeface="Calibri"/>
                <a:cs typeface="Calibri"/>
              </a:rPr>
              <a:t>Route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Control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Processor</a:t>
            </a:r>
            <a:endParaRPr sz="2200">
              <a:latin typeface="Calibri"/>
              <a:cs typeface="Calibri"/>
            </a:endParaRPr>
          </a:p>
          <a:p>
            <a:pPr marL="191770" marR="5080" indent="-179705">
              <a:lnSpc>
                <a:spcPct val="68900"/>
              </a:lnSpc>
              <a:spcBef>
                <a:spcPts val="107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various </a:t>
            </a:r>
            <a:r>
              <a:rPr dirty="0" sz="2600" spc="-5">
                <a:latin typeface="Calibri"/>
                <a:cs typeface="Calibri"/>
              </a:rPr>
              <a:t>architectural </a:t>
            </a:r>
            <a:r>
              <a:rPr dirty="0" sz="2600" spc="-10">
                <a:latin typeface="Calibri"/>
                <a:cs typeface="Calibri"/>
              </a:rPr>
              <a:t>components of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router and the functional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modules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each implements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are:</a:t>
            </a:r>
            <a:endParaRPr sz="2600">
              <a:latin typeface="Calibri"/>
              <a:cs typeface="Calibri"/>
            </a:endParaRPr>
          </a:p>
          <a:p>
            <a:pPr lvl="1" marL="648970" indent="-187325">
              <a:lnSpc>
                <a:spcPts val="222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>
                <a:latin typeface="Calibri"/>
                <a:cs typeface="Calibri"/>
              </a:rPr>
              <a:t>Port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Cards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40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>
                <a:latin typeface="Calibri"/>
                <a:cs typeface="Calibri"/>
              </a:rPr>
              <a:t>Line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Cards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40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>
                <a:latin typeface="Calibri"/>
                <a:cs typeface="Calibri"/>
              </a:rPr>
              <a:t>Switch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Fabric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Cards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52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5">
                <a:latin typeface="Calibri"/>
                <a:cs typeface="Calibri"/>
              </a:rPr>
              <a:t>Route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Processor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Cards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507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Functional</a:t>
            </a:r>
            <a:r>
              <a:rPr dirty="0" sz="4400" spc="-90"/>
              <a:t> </a:t>
            </a:r>
            <a:r>
              <a:rPr dirty="0" sz="4400" spc="-5"/>
              <a:t>Modules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245725" cy="41389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ts val="2975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Network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Interfaces</a:t>
            </a:r>
            <a:endParaRPr sz="2600">
              <a:latin typeface="Calibri"/>
              <a:cs typeface="Calibri"/>
            </a:endParaRPr>
          </a:p>
          <a:p>
            <a:pPr lvl="1" marL="648970" marR="270510" indent="-186690">
              <a:lnSpc>
                <a:spcPct val="72000"/>
              </a:lnSpc>
              <a:spcBef>
                <a:spcPts val="590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200" spc="10">
                <a:latin typeface="Calibri"/>
                <a:cs typeface="Calibri"/>
              </a:rPr>
              <a:t>A </a:t>
            </a:r>
            <a:r>
              <a:rPr dirty="0" sz="2200" spc="5">
                <a:latin typeface="Calibri"/>
                <a:cs typeface="Calibri"/>
              </a:rPr>
              <a:t>network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interface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contains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many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ports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that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provide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connectivity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physical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network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links.</a:t>
            </a:r>
            <a:endParaRPr sz="2200">
              <a:latin typeface="Calibri"/>
              <a:cs typeface="Calibri"/>
            </a:endParaRPr>
          </a:p>
          <a:p>
            <a:pPr lvl="1" marL="648970" marR="33020" indent="-186690">
              <a:lnSpc>
                <a:spcPct val="72000"/>
              </a:lnSpc>
              <a:spcBef>
                <a:spcPts val="475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200" spc="10">
                <a:latin typeface="Calibri"/>
                <a:cs typeface="Calibri"/>
              </a:rPr>
              <a:t>A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port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terminates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physical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link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at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router</a:t>
            </a:r>
            <a:r>
              <a:rPr dirty="0" sz="2200" spc="10">
                <a:latin typeface="Calibri"/>
                <a:cs typeface="Calibri"/>
              </a:rPr>
              <a:t> and </a:t>
            </a:r>
            <a:r>
              <a:rPr dirty="0" sz="2200">
                <a:latin typeface="Calibri"/>
                <a:cs typeface="Calibri"/>
              </a:rPr>
              <a:t>serves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as 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entry</a:t>
            </a:r>
            <a:r>
              <a:rPr dirty="0" sz="2200" spc="10">
                <a:latin typeface="Calibri"/>
                <a:cs typeface="Calibri"/>
              </a:rPr>
              <a:t> and </a:t>
            </a:r>
            <a:r>
              <a:rPr dirty="0" sz="2200">
                <a:latin typeface="Calibri"/>
                <a:cs typeface="Calibri"/>
              </a:rPr>
              <a:t>exit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point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 incoming </a:t>
            </a:r>
            <a:r>
              <a:rPr dirty="0" sz="2200" spc="10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outgoing packets, respectively.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37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10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port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 specific</a:t>
            </a:r>
            <a:r>
              <a:rPr dirty="0" sz="2200" spc="5">
                <a:latin typeface="Calibri"/>
                <a:cs typeface="Calibri"/>
              </a:rPr>
              <a:t> to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particular </a:t>
            </a:r>
            <a:r>
              <a:rPr dirty="0" sz="2200" spc="5">
                <a:latin typeface="Calibri"/>
                <a:cs typeface="Calibri"/>
              </a:rPr>
              <a:t>type of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network </a:t>
            </a:r>
            <a:r>
              <a:rPr dirty="0" sz="2200">
                <a:latin typeface="Calibri"/>
                <a:cs typeface="Calibri"/>
              </a:rPr>
              <a:t>physical </a:t>
            </a:r>
            <a:r>
              <a:rPr dirty="0" sz="2200" spc="5">
                <a:latin typeface="Calibri"/>
                <a:cs typeface="Calibri"/>
              </a:rPr>
              <a:t>medium.</a:t>
            </a:r>
            <a:endParaRPr sz="2200">
              <a:latin typeface="Calibri"/>
              <a:cs typeface="Calibri"/>
            </a:endParaRPr>
          </a:p>
          <a:p>
            <a:pPr marL="191770" indent="-179705">
              <a:lnSpc>
                <a:spcPts val="2960"/>
              </a:lnSpc>
              <a:spcBef>
                <a:spcPts val="11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Forwarding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Engines</a:t>
            </a:r>
            <a:endParaRPr sz="2600">
              <a:latin typeface="Calibri"/>
              <a:cs typeface="Calibri"/>
            </a:endParaRPr>
          </a:p>
          <a:p>
            <a:pPr lvl="1" marL="648970" marR="125095" indent="-186690">
              <a:lnSpc>
                <a:spcPct val="72000"/>
              </a:lnSpc>
              <a:spcBef>
                <a:spcPts val="580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200" spc="5">
                <a:latin typeface="Calibri"/>
                <a:cs typeface="Calibri"/>
              </a:rPr>
              <a:t>These are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responsible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deciding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which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network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interface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incoming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packet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should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be</a:t>
            </a:r>
            <a:r>
              <a:rPr dirty="0" sz="2200">
                <a:latin typeface="Calibri"/>
                <a:cs typeface="Calibri"/>
              </a:rPr>
              <a:t> forwarded.</a:t>
            </a:r>
            <a:endParaRPr sz="2200">
              <a:latin typeface="Calibri"/>
              <a:cs typeface="Calibri"/>
            </a:endParaRPr>
          </a:p>
          <a:p>
            <a:pPr lvl="1" marL="648970" marR="6985" indent="-186690">
              <a:lnSpc>
                <a:spcPct val="72000"/>
              </a:lnSpc>
              <a:spcBef>
                <a:spcPts val="475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200" spc="5">
                <a:latin typeface="Calibri"/>
                <a:cs typeface="Calibri"/>
              </a:rPr>
              <a:t>When a </a:t>
            </a:r>
            <a:r>
              <a:rPr dirty="0" sz="2200">
                <a:latin typeface="Calibri"/>
                <a:cs typeface="Calibri"/>
              </a:rPr>
              <a:t>port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receives</a:t>
            </a:r>
            <a:r>
              <a:rPr dirty="0" sz="2200" spc="5">
                <a:latin typeface="Calibri"/>
                <a:cs typeface="Calibri"/>
              </a:rPr>
              <a:t> a new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packet,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decapsulates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L2 headers </a:t>
            </a:r>
            <a:r>
              <a:rPr dirty="0" sz="2200" spc="10">
                <a:latin typeface="Calibri"/>
                <a:cs typeface="Calibri"/>
              </a:rPr>
              <a:t>and </a:t>
            </a:r>
            <a:r>
              <a:rPr dirty="0" sz="2200" spc="5">
                <a:latin typeface="Calibri"/>
                <a:cs typeface="Calibri"/>
              </a:rPr>
              <a:t>sends the </a:t>
            </a:r>
            <a:r>
              <a:rPr dirty="0" sz="2200">
                <a:latin typeface="Calibri"/>
                <a:cs typeface="Calibri"/>
              </a:rPr>
              <a:t>entire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IP</a:t>
            </a:r>
            <a:r>
              <a:rPr dirty="0" sz="2200">
                <a:latin typeface="Calibri"/>
                <a:cs typeface="Calibri"/>
              </a:rPr>
              <a:t> packet, </a:t>
            </a:r>
            <a:r>
              <a:rPr dirty="0" sz="2200" spc="5">
                <a:latin typeface="Calibri"/>
                <a:cs typeface="Calibri"/>
              </a:rPr>
              <a:t>or </a:t>
            </a:r>
            <a:r>
              <a:rPr dirty="0" sz="2200">
                <a:latin typeface="Calibri"/>
                <a:cs typeface="Calibri"/>
              </a:rPr>
              <a:t>just </a:t>
            </a:r>
            <a:r>
              <a:rPr dirty="0" sz="2200" spc="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packet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header, </a:t>
            </a:r>
            <a:r>
              <a:rPr dirty="0" sz="2200" spc="5">
                <a:latin typeface="Calibri"/>
                <a:cs typeface="Calibri"/>
              </a:rPr>
              <a:t>to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forwarding engine.</a:t>
            </a:r>
            <a:endParaRPr sz="2200">
              <a:latin typeface="Calibri"/>
              <a:cs typeface="Calibri"/>
            </a:endParaRPr>
          </a:p>
          <a:p>
            <a:pPr lvl="1" marL="648970" marR="5080" indent="-186690">
              <a:lnSpc>
                <a:spcPct val="72000"/>
              </a:lnSpc>
              <a:spcBef>
                <a:spcPts val="470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200" spc="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forwarding</a:t>
            </a:r>
            <a:r>
              <a:rPr dirty="0" sz="2200" spc="5">
                <a:latin typeface="Calibri"/>
                <a:cs typeface="Calibri"/>
              </a:rPr>
              <a:t> engine </a:t>
            </a:r>
            <a:r>
              <a:rPr dirty="0" sz="2200">
                <a:latin typeface="Calibri"/>
                <a:cs typeface="Calibri"/>
              </a:rPr>
              <a:t>consults</a:t>
            </a:r>
            <a:r>
              <a:rPr dirty="0" sz="2200" spc="5">
                <a:latin typeface="Calibri"/>
                <a:cs typeface="Calibri"/>
              </a:rPr>
              <a:t> a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table,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i.e.,</a:t>
            </a:r>
            <a:r>
              <a:rPr dirty="0" sz="2200" spc="5">
                <a:latin typeface="Calibri"/>
                <a:cs typeface="Calibri"/>
              </a:rPr>
              <a:t> engages in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route</a:t>
            </a:r>
            <a:r>
              <a:rPr dirty="0" sz="2200" spc="5">
                <a:latin typeface="Calibri"/>
                <a:cs typeface="Calibri"/>
              </a:rPr>
              <a:t> lookup </a:t>
            </a:r>
            <a:r>
              <a:rPr dirty="0" sz="2200">
                <a:latin typeface="Calibri"/>
                <a:cs typeface="Calibri"/>
              </a:rPr>
              <a:t>function,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10">
                <a:latin typeface="Calibri"/>
                <a:cs typeface="Calibri"/>
              </a:rPr>
              <a:t>and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determines </a:t>
            </a:r>
            <a:r>
              <a:rPr dirty="0" sz="2200" spc="5">
                <a:latin typeface="Calibri"/>
                <a:cs typeface="Calibri"/>
              </a:rPr>
              <a:t>to which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network </a:t>
            </a:r>
            <a:r>
              <a:rPr dirty="0" sz="2200">
                <a:latin typeface="Calibri"/>
                <a:cs typeface="Calibri"/>
              </a:rPr>
              <a:t>interface</a:t>
            </a:r>
            <a:r>
              <a:rPr dirty="0" sz="2200" spc="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packet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should</a:t>
            </a:r>
            <a:r>
              <a:rPr dirty="0" sz="2200" spc="5">
                <a:latin typeface="Calibri"/>
                <a:cs typeface="Calibri"/>
              </a:rPr>
              <a:t> be</a:t>
            </a:r>
            <a:r>
              <a:rPr dirty="0" sz="2200">
                <a:latin typeface="Calibri"/>
                <a:cs typeface="Calibri"/>
              </a:rPr>
              <a:t> forwarded.</a:t>
            </a:r>
            <a:endParaRPr sz="2200">
              <a:latin typeface="Calibri"/>
              <a:cs typeface="Calibri"/>
            </a:endParaRPr>
          </a:p>
          <a:p>
            <a:pPr lvl="1" marL="648970" indent="-187325">
              <a:lnSpc>
                <a:spcPts val="237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>
                <a:latin typeface="Calibri"/>
                <a:cs typeface="Calibri"/>
              </a:rPr>
              <a:t>This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table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called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forwarding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information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base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or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simply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forwarding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table.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507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Functional</a:t>
            </a:r>
            <a:r>
              <a:rPr dirty="0" sz="4400" spc="-90"/>
              <a:t> </a:t>
            </a:r>
            <a:r>
              <a:rPr dirty="0" sz="4400" spc="-5"/>
              <a:t>Modules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768525"/>
            <a:ext cx="10227310" cy="415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ts val="3325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Queue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Manager</a:t>
            </a:r>
            <a:endParaRPr sz="2800">
              <a:latin typeface="Calibri"/>
              <a:cs typeface="Calibri"/>
            </a:endParaRPr>
          </a:p>
          <a:p>
            <a:pPr lvl="1" marL="645160" marR="229235" indent="-183515">
              <a:lnSpc>
                <a:spcPct val="79000"/>
              </a:lnSpc>
              <a:spcBef>
                <a:spcPts val="57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This component provides buffers for temporary storage of packets when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outgoing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link from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router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 overbooked.</a:t>
            </a:r>
            <a:endParaRPr sz="2400">
              <a:latin typeface="Calibri"/>
              <a:cs typeface="Calibri"/>
            </a:endParaRPr>
          </a:p>
          <a:p>
            <a:pPr lvl="1" marL="645160" marR="382905" indent="-183515">
              <a:lnSpc>
                <a:spcPct val="79000"/>
              </a:lnSpc>
              <a:spcBef>
                <a:spcPts val="55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When these buffer queues overflow due to congestion in the network, the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queue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manager selectively drops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packets.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ts val="3315"/>
              </a:lnSpc>
              <a:spcBef>
                <a:spcPts val="3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Traffic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Manager</a:t>
            </a:r>
            <a:endParaRPr sz="2800">
              <a:latin typeface="Calibri"/>
              <a:cs typeface="Calibri"/>
            </a:endParaRPr>
          </a:p>
          <a:p>
            <a:pPr lvl="1" marL="645160" marR="497840" indent="-183515">
              <a:lnSpc>
                <a:spcPct val="79000"/>
              </a:lnSpc>
              <a:spcBef>
                <a:spcPts val="56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This component is responsible for prioritizing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regulating the outgoing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traffic,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depending on the desired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level of service.</a:t>
            </a:r>
            <a:endParaRPr sz="2400">
              <a:latin typeface="Calibri"/>
              <a:cs typeface="Calibri"/>
            </a:endParaRPr>
          </a:p>
          <a:p>
            <a:pPr lvl="1" marL="645160" marR="400685" indent="-183515">
              <a:lnSpc>
                <a:spcPct val="79000"/>
              </a:lnSpc>
              <a:spcBef>
                <a:spcPts val="55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This is necessary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5">
                <a:latin typeface="Calibri"/>
                <a:cs typeface="Calibri"/>
              </a:rPr>
              <a:t>routers carry traffic from different subscribers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it is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important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 ensure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 they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get 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level of service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 which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they pay.</a:t>
            </a:r>
            <a:endParaRPr sz="2400">
              <a:latin typeface="Calibri"/>
              <a:cs typeface="Calibri"/>
            </a:endParaRPr>
          </a:p>
          <a:p>
            <a:pPr lvl="1" marL="645160" marR="5080" indent="-183515">
              <a:lnSpc>
                <a:spcPct val="79000"/>
              </a:lnSpc>
              <a:spcBef>
                <a:spcPts val="55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The traffic manager shapes the outgoing traffic to the subscriber </a:t>
            </a:r>
            <a:r>
              <a:rPr dirty="0" sz="2400">
                <a:latin typeface="Calibri"/>
                <a:cs typeface="Calibri"/>
              </a:rPr>
              <a:t>according </a:t>
            </a:r>
            <a:r>
              <a:rPr dirty="0" sz="2400" spc="-5">
                <a:latin typeface="Calibri"/>
                <a:cs typeface="Calibri"/>
              </a:rPr>
              <a:t>to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service level </a:t>
            </a:r>
            <a:r>
              <a:rPr dirty="0" sz="2400">
                <a:latin typeface="Calibri"/>
                <a:cs typeface="Calibri"/>
              </a:rPr>
              <a:t>agreement.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507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Functional</a:t>
            </a:r>
            <a:r>
              <a:rPr dirty="0" sz="4400" spc="-90"/>
              <a:t> </a:t>
            </a:r>
            <a:r>
              <a:rPr dirty="0" sz="4400" spc="-5"/>
              <a:t>Modules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80900"/>
            <a:ext cx="10203815" cy="417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5580" indent="-183515">
              <a:lnSpc>
                <a:spcPts val="2805"/>
              </a:lnSpc>
              <a:spcBef>
                <a:spcPts val="1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Backplane</a:t>
            </a:r>
            <a:endParaRPr sz="2350">
              <a:latin typeface="Calibri"/>
              <a:cs typeface="Calibri"/>
            </a:endParaRPr>
          </a:p>
          <a:p>
            <a:pPr lvl="1" marL="652780" marR="200660" indent="-189865">
              <a:lnSpc>
                <a:spcPts val="1980"/>
              </a:lnSpc>
              <a:spcBef>
                <a:spcPts val="450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This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component provides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connectivity for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network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interfaces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so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that packets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from</a:t>
            </a:r>
            <a:r>
              <a:rPr dirty="0" sz="2050" spc="-5">
                <a:latin typeface="Calibri"/>
                <a:cs typeface="Calibri"/>
              </a:rPr>
              <a:t> an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incoming network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interface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can be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transferred to the outgoing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network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interface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card.</a:t>
            </a:r>
            <a:endParaRPr sz="2050">
              <a:latin typeface="Calibri"/>
              <a:cs typeface="Calibri"/>
            </a:endParaRPr>
          </a:p>
          <a:p>
            <a:pPr lvl="1" marL="652780" marR="318770" indent="-189865">
              <a:lnSpc>
                <a:spcPts val="1980"/>
              </a:lnSpc>
              <a:spcBef>
                <a:spcPts val="46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The backplane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can be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either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shared, where only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two interfaces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can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communicate </a:t>
            </a:r>
            <a:r>
              <a:rPr dirty="0" sz="2050" spc="-5">
                <a:latin typeface="Calibri"/>
                <a:cs typeface="Calibri"/>
              </a:rPr>
              <a:t>at any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instant, 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switched,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where multiple interfaces can communicate simultaneously.</a:t>
            </a:r>
            <a:endParaRPr sz="2050">
              <a:latin typeface="Calibri"/>
              <a:cs typeface="Calibri"/>
            </a:endParaRPr>
          </a:p>
          <a:p>
            <a:pPr lvl="1" marL="652780" marR="407670" indent="-189865">
              <a:lnSpc>
                <a:spcPts val="1980"/>
              </a:lnSpc>
              <a:spcBef>
                <a:spcPts val="46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The </a:t>
            </a:r>
            <a:r>
              <a:rPr dirty="0" sz="2050" spc="-5">
                <a:latin typeface="Calibri"/>
                <a:cs typeface="Calibri"/>
              </a:rPr>
              <a:t>aggregate </a:t>
            </a:r>
            <a:r>
              <a:rPr dirty="0" sz="2050" spc="-10">
                <a:latin typeface="Calibri"/>
                <a:cs typeface="Calibri"/>
              </a:rPr>
              <a:t>bandwidth of</a:t>
            </a:r>
            <a:r>
              <a:rPr dirty="0" sz="2050" spc="-5">
                <a:latin typeface="Calibri"/>
                <a:cs typeface="Calibri"/>
              </a:rPr>
              <a:t> all</a:t>
            </a:r>
            <a:r>
              <a:rPr dirty="0" sz="2050" spc="-10">
                <a:latin typeface="Calibri"/>
                <a:cs typeface="Calibri"/>
              </a:rPr>
              <a:t> the </a:t>
            </a:r>
            <a:r>
              <a:rPr dirty="0" sz="2050" spc="-5">
                <a:latin typeface="Calibri"/>
                <a:cs typeface="Calibri"/>
              </a:rPr>
              <a:t>attached </a:t>
            </a:r>
            <a:r>
              <a:rPr dirty="0" sz="2050" spc="-10">
                <a:latin typeface="Calibri"/>
                <a:cs typeface="Calibri"/>
              </a:rPr>
              <a:t>network interfaces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defines the bandwidth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required for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backplane.</a:t>
            </a:r>
            <a:endParaRPr sz="205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Route</a:t>
            </a:r>
            <a:r>
              <a:rPr dirty="0" sz="2350" spc="-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Control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Processor</a:t>
            </a:r>
            <a:endParaRPr sz="2350">
              <a:latin typeface="Calibri"/>
              <a:cs typeface="Calibri"/>
            </a:endParaRPr>
          </a:p>
          <a:p>
            <a:pPr lvl="1" marL="652780" marR="198120" indent="-189865">
              <a:lnSpc>
                <a:spcPts val="1980"/>
              </a:lnSpc>
              <a:spcBef>
                <a:spcPts val="484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control processor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is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responsible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implementing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and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executing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routing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protocols.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It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maintains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5">
                <a:latin typeface="Calibri"/>
                <a:cs typeface="Calibri"/>
              </a:rPr>
              <a:t>a </a:t>
            </a:r>
            <a:r>
              <a:rPr dirty="0" sz="2050" spc="-10">
                <a:latin typeface="Calibri"/>
                <a:cs typeface="Calibri"/>
              </a:rPr>
              <a:t>routing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table that is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updated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whenever </a:t>
            </a:r>
            <a:r>
              <a:rPr dirty="0" sz="2050" spc="-5">
                <a:latin typeface="Calibri"/>
                <a:cs typeface="Calibri"/>
              </a:rPr>
              <a:t>a</a:t>
            </a:r>
            <a:r>
              <a:rPr dirty="0" sz="2050" spc="-10">
                <a:latin typeface="Calibri"/>
                <a:cs typeface="Calibri"/>
              </a:rPr>
              <a:t> route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change occurs.</a:t>
            </a:r>
            <a:endParaRPr sz="2050">
              <a:latin typeface="Calibri"/>
              <a:cs typeface="Calibri"/>
            </a:endParaRPr>
          </a:p>
          <a:p>
            <a:pPr lvl="1" marL="652780" indent="-190500">
              <a:lnSpc>
                <a:spcPts val="2460"/>
              </a:lnSpc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Based on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contents of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routing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table, 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forwarding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table is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computed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and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updated.</a:t>
            </a:r>
            <a:endParaRPr sz="2050">
              <a:latin typeface="Calibri"/>
              <a:cs typeface="Calibri"/>
            </a:endParaRPr>
          </a:p>
          <a:p>
            <a:pPr lvl="1" marL="652780" marR="198120" indent="-189865">
              <a:lnSpc>
                <a:spcPct val="79800"/>
              </a:lnSpc>
              <a:spcBef>
                <a:spcPts val="509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In </a:t>
            </a:r>
            <a:r>
              <a:rPr dirty="0" sz="2050" spc="-5">
                <a:latin typeface="Calibri"/>
                <a:cs typeface="Calibri"/>
              </a:rPr>
              <a:t>addition, </a:t>
            </a:r>
            <a:r>
              <a:rPr dirty="0" sz="2050" spc="-10">
                <a:latin typeface="Calibri"/>
                <a:cs typeface="Calibri"/>
              </a:rPr>
              <a:t>it</a:t>
            </a:r>
            <a:r>
              <a:rPr dirty="0" sz="2050" spc="-5">
                <a:latin typeface="Calibri"/>
                <a:cs typeface="Calibri"/>
              </a:rPr>
              <a:t> also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runs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software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configure and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manage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router.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A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route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control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processor </a:t>
            </a:r>
            <a:r>
              <a:rPr dirty="0" sz="2050" spc="-5">
                <a:latin typeface="Calibri"/>
                <a:cs typeface="Calibri"/>
              </a:rPr>
              <a:t>also </a:t>
            </a:r>
            <a:r>
              <a:rPr dirty="0" sz="2050" spc="-10">
                <a:latin typeface="Calibri"/>
                <a:cs typeface="Calibri"/>
              </a:rPr>
              <a:t>performs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complex packet-by-packet operations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like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errors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during packet 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processing.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86474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Architectural</a:t>
            </a:r>
            <a:r>
              <a:rPr dirty="0" sz="4400" spc="-30"/>
              <a:t> </a:t>
            </a:r>
            <a:r>
              <a:rPr dirty="0" sz="4400" spc="-5"/>
              <a:t>Components</a:t>
            </a:r>
            <a:r>
              <a:rPr dirty="0" sz="4400" spc="-25"/>
              <a:t> </a:t>
            </a:r>
            <a:r>
              <a:rPr dirty="0" sz="4400" spc="-5"/>
              <a:t>of</a:t>
            </a:r>
            <a:r>
              <a:rPr dirty="0" sz="4400" spc="-25"/>
              <a:t> </a:t>
            </a:r>
            <a:r>
              <a:rPr dirty="0" sz="4400"/>
              <a:t>a</a:t>
            </a:r>
            <a:r>
              <a:rPr dirty="0" sz="4400" spc="-25"/>
              <a:t> </a:t>
            </a:r>
            <a:r>
              <a:rPr dirty="0" sz="4400" spc="-5"/>
              <a:t>Router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220" y="1922761"/>
            <a:ext cx="7290022" cy="41204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6719" y="1286872"/>
            <a:ext cx="21590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dirty="0" sz="4400" spc="-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2949" y="2487022"/>
            <a:ext cx="70446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i="1">
                <a:latin typeface="Calibri"/>
                <a:cs typeface="Calibri"/>
              </a:rPr>
              <a:t>Packet</a:t>
            </a:r>
            <a:r>
              <a:rPr dirty="0" sz="4400" spc="-35" i="1">
                <a:latin typeface="Calibri"/>
                <a:cs typeface="Calibri"/>
              </a:rPr>
              <a:t> </a:t>
            </a:r>
            <a:r>
              <a:rPr dirty="0" sz="4400" i="1">
                <a:latin typeface="Calibri"/>
                <a:cs typeface="Calibri"/>
              </a:rPr>
              <a:t>Flow</a:t>
            </a:r>
            <a:r>
              <a:rPr dirty="0" sz="4400">
                <a:latin typeface="Calibri"/>
                <a:cs typeface="Calibri"/>
              </a:rPr>
              <a:t>,</a:t>
            </a:r>
            <a:r>
              <a:rPr dirty="0" sz="4400" spc="-25">
                <a:latin typeface="Calibri"/>
                <a:cs typeface="Calibri"/>
              </a:rPr>
              <a:t> </a:t>
            </a:r>
            <a:r>
              <a:rPr dirty="0" sz="4400" spc="-10" i="1">
                <a:latin typeface="Calibri"/>
                <a:cs typeface="Calibri"/>
              </a:rPr>
              <a:t>Packet</a:t>
            </a:r>
            <a:r>
              <a:rPr dirty="0" sz="4400" spc="-30" i="1">
                <a:latin typeface="Calibri"/>
                <a:cs typeface="Calibri"/>
              </a:rPr>
              <a:t> </a:t>
            </a:r>
            <a:r>
              <a:rPr dirty="0" sz="4400" spc="-5" i="1">
                <a:latin typeface="Calibri"/>
                <a:cs typeface="Calibri"/>
              </a:rPr>
              <a:t>Processing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27381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Packet</a:t>
            </a:r>
            <a:r>
              <a:rPr dirty="0" sz="4400" spc="-90"/>
              <a:t> </a:t>
            </a:r>
            <a:r>
              <a:rPr dirty="0" sz="4400" spc="-5"/>
              <a:t>Flow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571" y="1985933"/>
            <a:ext cx="6865467" cy="32959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88028" y="1302525"/>
            <a:ext cx="3369310" cy="11283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 spc="-5">
                <a:latin typeface="Calibri"/>
                <a:cs typeface="Calibri"/>
              </a:rPr>
              <a:t>The processing steps can be broadly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grouped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into</a:t>
            </a:r>
            <a:endParaRPr sz="1800">
              <a:latin typeface="Calibri"/>
              <a:cs typeface="Calibri"/>
            </a:endParaRPr>
          </a:p>
          <a:p>
            <a:pPr marL="29845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Calibri"/>
                <a:cs typeface="Calibri"/>
              </a:rPr>
              <a:t>ingress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packet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 marL="29845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Calibri"/>
                <a:cs typeface="Calibri"/>
              </a:rPr>
              <a:t>egress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packet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796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Ingress</a:t>
            </a:r>
            <a:r>
              <a:rPr dirty="0" sz="4400" spc="-50"/>
              <a:t> </a:t>
            </a:r>
            <a:r>
              <a:rPr dirty="0" sz="4400" spc="-10"/>
              <a:t>Packet</a:t>
            </a:r>
            <a:r>
              <a:rPr dirty="0" sz="4400" spc="-45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30421"/>
            <a:ext cx="10257790" cy="4114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When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IP packet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arrives from the</a:t>
            </a:r>
            <a:r>
              <a:rPr dirty="0" sz="2350" spc="5">
                <a:latin typeface="Calibri"/>
                <a:cs typeface="Calibri"/>
              </a:rPr>
              <a:t> network,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it first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enters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network</a:t>
            </a:r>
            <a:r>
              <a:rPr dirty="0" sz="2350" spc="5">
                <a:latin typeface="Calibri"/>
                <a:cs typeface="Calibri"/>
              </a:rPr>
              <a:t> interface.</a:t>
            </a:r>
            <a:endParaRPr sz="2350">
              <a:latin typeface="Calibri"/>
              <a:cs typeface="Calibri"/>
            </a:endParaRPr>
          </a:p>
          <a:p>
            <a:pPr marL="195580" marR="1039494" indent="-183515">
              <a:lnSpc>
                <a:spcPct val="70900"/>
              </a:lnSpc>
              <a:spcBef>
                <a:spcPts val="10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For the </a:t>
            </a:r>
            <a:r>
              <a:rPr dirty="0" sz="2350" spc="5">
                <a:latin typeface="Calibri"/>
                <a:cs typeface="Calibri"/>
              </a:rPr>
              <a:t>sake </a:t>
            </a:r>
            <a:r>
              <a:rPr dirty="0" sz="2350" spc="10">
                <a:latin typeface="Calibri"/>
                <a:cs typeface="Calibri"/>
              </a:rPr>
              <a:t>of </a:t>
            </a:r>
            <a:r>
              <a:rPr dirty="0" sz="2350" spc="5">
                <a:latin typeface="Calibri"/>
                <a:cs typeface="Calibri"/>
              </a:rPr>
              <a:t>discussion, let </a:t>
            </a:r>
            <a:r>
              <a:rPr dirty="0" sz="2350" spc="10">
                <a:latin typeface="Calibri"/>
                <a:cs typeface="Calibri"/>
              </a:rPr>
              <a:t>us </a:t>
            </a:r>
            <a:r>
              <a:rPr dirty="0" sz="2350" spc="15">
                <a:latin typeface="Calibri"/>
                <a:cs typeface="Calibri"/>
              </a:rPr>
              <a:t>assume </a:t>
            </a:r>
            <a:r>
              <a:rPr dirty="0" sz="2350" spc="5">
                <a:latin typeface="Calibri"/>
                <a:cs typeface="Calibri"/>
              </a:rPr>
              <a:t>that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packet is received </a:t>
            </a:r>
            <a:r>
              <a:rPr dirty="0" sz="2350" spc="10">
                <a:latin typeface="Calibri"/>
                <a:cs typeface="Calibri"/>
              </a:rPr>
              <a:t>on </a:t>
            </a:r>
            <a:r>
              <a:rPr dirty="0" sz="2350" spc="15">
                <a:latin typeface="Calibri"/>
                <a:cs typeface="Calibri"/>
              </a:rPr>
              <a:t>an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Ethernet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port.</a:t>
            </a:r>
            <a:endParaRPr sz="2350">
              <a:latin typeface="Calibri"/>
              <a:cs typeface="Calibri"/>
            </a:endParaRPr>
          </a:p>
          <a:p>
            <a:pPr marL="195580" marR="12255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network </a:t>
            </a:r>
            <a:r>
              <a:rPr dirty="0" sz="2350" spc="5">
                <a:latin typeface="Calibri"/>
                <a:cs typeface="Calibri"/>
              </a:rPr>
              <a:t>interface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interprets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Ethernet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header,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detects </a:t>
            </a:r>
            <a:r>
              <a:rPr dirty="0" sz="2350" spc="10">
                <a:latin typeface="Calibri"/>
                <a:cs typeface="Calibri"/>
              </a:rPr>
              <a:t>frame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boundaries,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identifies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starting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point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 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payload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IP packet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frame.</a:t>
            </a:r>
            <a:endParaRPr sz="2350">
              <a:latin typeface="Calibri"/>
              <a:cs typeface="Calibri"/>
            </a:endParaRPr>
          </a:p>
          <a:p>
            <a:pPr marL="195580" marR="5080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L2 </a:t>
            </a:r>
            <a:r>
              <a:rPr dirty="0" sz="2350" spc="5">
                <a:latin typeface="Calibri"/>
                <a:cs typeface="Calibri"/>
              </a:rPr>
              <a:t>processing logic in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card </a:t>
            </a:r>
            <a:r>
              <a:rPr dirty="0" sz="2350" spc="10">
                <a:latin typeface="Calibri"/>
                <a:cs typeface="Calibri"/>
              </a:rPr>
              <a:t>removes the L2 header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5">
                <a:latin typeface="Calibri"/>
                <a:cs typeface="Calibri"/>
              </a:rPr>
              <a:t>constructs </a:t>
            </a:r>
            <a:r>
              <a:rPr dirty="0" sz="2350" spc="10">
                <a:latin typeface="Calibri"/>
                <a:cs typeface="Calibri"/>
              </a:rPr>
              <a:t>a </a:t>
            </a:r>
            <a:r>
              <a:rPr dirty="0" sz="2350" spc="5">
                <a:latin typeface="Calibri"/>
                <a:cs typeface="Calibri"/>
              </a:rPr>
              <a:t>packet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context.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5">
                <a:latin typeface="Calibri"/>
                <a:cs typeface="Calibri"/>
              </a:rPr>
              <a:t>A</a:t>
            </a:r>
            <a:r>
              <a:rPr dirty="0" sz="2350" spc="5">
                <a:latin typeface="Calibri"/>
                <a:cs typeface="Calibri"/>
              </a:rPr>
              <a:t> packet context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data structure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that essentially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serves</a:t>
            </a:r>
            <a:r>
              <a:rPr dirty="0" sz="2350" spc="10">
                <a:latin typeface="Calibri"/>
                <a:cs typeface="Calibri"/>
              </a:rPr>
              <a:t> as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 </a:t>
            </a:r>
            <a:r>
              <a:rPr dirty="0" sz="2350" spc="5">
                <a:latin typeface="Calibri"/>
                <a:cs typeface="Calibri"/>
              </a:rPr>
              <a:t>scratch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pad</a:t>
            </a:r>
            <a:r>
              <a:rPr dirty="0" sz="2350" spc="5">
                <a:latin typeface="Calibri"/>
                <a:cs typeface="Calibri"/>
              </a:rPr>
              <a:t> for</a:t>
            </a:r>
            <a:endParaRPr sz="2350">
              <a:latin typeface="Calibri"/>
              <a:cs typeface="Calibri"/>
            </a:endParaRPr>
          </a:p>
          <a:p>
            <a:pPr marL="195580" marR="551180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carrying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information</a:t>
            </a:r>
            <a:r>
              <a:rPr dirty="0" sz="2350" spc="10">
                <a:latin typeface="Calibri"/>
                <a:cs typeface="Calibri"/>
              </a:rPr>
              <a:t> between </a:t>
            </a:r>
            <a:r>
              <a:rPr dirty="0" sz="2350" spc="5">
                <a:latin typeface="Calibri"/>
                <a:cs typeface="Calibri"/>
              </a:rPr>
              <a:t>different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stages</a:t>
            </a:r>
            <a:r>
              <a:rPr dirty="0" sz="2350" spc="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processing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inside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L2 </a:t>
            </a:r>
            <a:r>
              <a:rPr dirty="0" sz="2350" spc="5">
                <a:latin typeface="Calibri"/>
                <a:cs typeface="Calibri"/>
              </a:rPr>
              <a:t>processing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logic</a:t>
            </a:r>
            <a:r>
              <a:rPr dirty="0" sz="2350" spc="10">
                <a:latin typeface="Calibri"/>
                <a:cs typeface="Calibri"/>
              </a:rPr>
              <a:t> appends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to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context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information</a:t>
            </a:r>
            <a:r>
              <a:rPr dirty="0" sz="2350" spc="10">
                <a:latin typeface="Calibri"/>
                <a:cs typeface="Calibri"/>
              </a:rPr>
              <a:t> about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L2</a:t>
            </a:r>
            <a:endParaRPr sz="2350">
              <a:latin typeface="Calibri"/>
              <a:cs typeface="Calibri"/>
            </a:endParaRPr>
          </a:p>
          <a:p>
            <a:pPr marL="195580" marR="469265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headers, for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instance, in</a:t>
            </a:r>
            <a:r>
              <a:rPr dirty="0" sz="2350" spc="10">
                <a:latin typeface="Calibri"/>
                <a:cs typeface="Calibri"/>
              </a:rPr>
              <a:t> the</a:t>
            </a:r>
            <a:r>
              <a:rPr dirty="0" sz="2350" spc="5">
                <a:latin typeface="Calibri"/>
                <a:cs typeface="Calibri"/>
              </a:rPr>
              <a:t> case</a:t>
            </a:r>
            <a:r>
              <a:rPr dirty="0" sz="2350" spc="10">
                <a:latin typeface="Calibri"/>
                <a:cs typeface="Calibri"/>
              </a:rPr>
              <a:t> of </a:t>
            </a:r>
            <a:r>
              <a:rPr dirty="0" sz="2350" spc="5">
                <a:latin typeface="Calibri"/>
                <a:cs typeface="Calibri"/>
              </a:rPr>
              <a:t>Ethernet,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source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5">
                <a:latin typeface="Calibri"/>
                <a:cs typeface="Calibri"/>
              </a:rPr>
              <a:t>destination </a:t>
            </a:r>
            <a:r>
              <a:rPr dirty="0" sz="2350" spc="10">
                <a:latin typeface="Calibri"/>
                <a:cs typeface="Calibri"/>
              </a:rPr>
              <a:t>MAC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address.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796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Ingress</a:t>
            </a:r>
            <a:r>
              <a:rPr dirty="0" sz="4400" spc="-50"/>
              <a:t> </a:t>
            </a:r>
            <a:r>
              <a:rPr dirty="0" sz="4400" spc="-10"/>
              <a:t>Packet</a:t>
            </a:r>
            <a:r>
              <a:rPr dirty="0" sz="4400" spc="-45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2574" y="1760631"/>
            <a:ext cx="10214610" cy="376618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99390" marR="256540" indent="-187325">
              <a:lnSpc>
                <a:spcPct val="69800"/>
              </a:lnSpc>
              <a:spcBef>
                <a:spcPts val="90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Now 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L2 </a:t>
            </a:r>
            <a:r>
              <a:rPr dirty="0" sz="2150">
                <a:latin typeface="Calibri"/>
                <a:cs typeface="Calibri"/>
              </a:rPr>
              <a:t>processing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logic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peels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off</a:t>
            </a:r>
            <a:r>
              <a:rPr dirty="0" sz="2150" spc="5">
                <a:latin typeface="Calibri"/>
                <a:cs typeface="Calibri"/>
              </a:rPr>
              <a:t> 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payload,</a:t>
            </a:r>
            <a:r>
              <a:rPr dirty="0" sz="2150" spc="5">
                <a:latin typeface="Calibri"/>
                <a:cs typeface="Calibri"/>
              </a:rPr>
              <a:t> which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 spc="10">
                <a:latin typeface="Calibri"/>
                <a:cs typeface="Calibri"/>
              </a:rPr>
              <a:t>an </a:t>
            </a:r>
            <a:r>
              <a:rPr dirty="0" sz="2150" spc="5">
                <a:latin typeface="Calibri"/>
                <a:cs typeface="Calibri"/>
              </a:rPr>
              <a:t>IP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packet,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 spc="10">
                <a:latin typeface="Calibri"/>
                <a:cs typeface="Calibri"/>
              </a:rPr>
              <a:t>and </a:t>
            </a:r>
            <a:r>
              <a:rPr dirty="0" sz="2150" spc="5">
                <a:latin typeface="Calibri"/>
                <a:cs typeface="Calibri"/>
              </a:rPr>
              <a:t>along </a:t>
            </a:r>
            <a:r>
              <a:rPr dirty="0" sz="2150">
                <a:latin typeface="Calibri"/>
                <a:cs typeface="Calibri"/>
              </a:rPr>
              <a:t>with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packet context </a:t>
            </a:r>
            <a:r>
              <a:rPr dirty="0" sz="2150" spc="5">
                <a:latin typeface="Calibri"/>
                <a:cs typeface="Calibri"/>
              </a:rPr>
              <a:t>sends</a:t>
            </a:r>
            <a:r>
              <a:rPr dirty="0" sz="2150">
                <a:latin typeface="Calibri"/>
                <a:cs typeface="Calibri"/>
              </a:rPr>
              <a:t> it </a:t>
            </a:r>
            <a:r>
              <a:rPr dirty="0" sz="2150" spc="5">
                <a:latin typeface="Calibri"/>
                <a:cs typeface="Calibri"/>
              </a:rPr>
              <a:t>to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L3</a:t>
            </a:r>
            <a:r>
              <a:rPr dirty="0" sz="2150">
                <a:latin typeface="Calibri"/>
                <a:cs typeface="Calibri"/>
              </a:rPr>
              <a:t> processing logic.</a:t>
            </a:r>
            <a:endParaRPr sz="2150">
              <a:latin typeface="Calibri"/>
              <a:cs typeface="Calibri"/>
            </a:endParaRPr>
          </a:p>
          <a:p>
            <a:pPr marL="199390" marR="861060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The L3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processing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logic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locates</a:t>
            </a:r>
            <a:r>
              <a:rPr dirty="0" sz="2150" spc="5">
                <a:latin typeface="Calibri"/>
                <a:cs typeface="Calibri"/>
              </a:rPr>
              <a:t> 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IP header</a:t>
            </a:r>
            <a:r>
              <a:rPr dirty="0" sz="2150" spc="10">
                <a:latin typeface="Calibri"/>
                <a:cs typeface="Calibri"/>
              </a:rPr>
              <a:t> and </a:t>
            </a:r>
            <a:r>
              <a:rPr dirty="0" sz="2150">
                <a:latin typeface="Calibri"/>
                <a:cs typeface="Calibri"/>
              </a:rPr>
              <a:t>checks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its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validity.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extracts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relevant </a:t>
            </a:r>
            <a:r>
              <a:rPr dirty="0" sz="2150" spc="5">
                <a:latin typeface="Calibri"/>
                <a:cs typeface="Calibri"/>
              </a:rPr>
              <a:t>IP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header </a:t>
            </a:r>
            <a:r>
              <a:rPr dirty="0" sz="2150">
                <a:latin typeface="Calibri"/>
                <a:cs typeface="Calibri"/>
              </a:rPr>
              <a:t>information </a:t>
            </a:r>
            <a:r>
              <a:rPr dirty="0" sz="2150" spc="10">
                <a:latin typeface="Calibri"/>
                <a:cs typeface="Calibri"/>
              </a:rPr>
              <a:t>and</a:t>
            </a:r>
            <a:r>
              <a:rPr dirty="0" sz="2150">
                <a:latin typeface="Calibri"/>
                <a:cs typeface="Calibri"/>
              </a:rPr>
              <a:t> stores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it </a:t>
            </a:r>
            <a:r>
              <a:rPr dirty="0" sz="2150" spc="5">
                <a:latin typeface="Calibri"/>
                <a:cs typeface="Calibri"/>
              </a:rPr>
              <a:t>in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>
                <a:latin typeface="Calibri"/>
                <a:cs typeface="Calibri"/>
              </a:rPr>
              <a:t>packet context.</a:t>
            </a:r>
            <a:endParaRPr sz="2150">
              <a:latin typeface="Calibri"/>
              <a:cs typeface="Calibri"/>
            </a:endParaRPr>
          </a:p>
          <a:p>
            <a:pPr marL="199390" indent="-187325">
              <a:lnSpc>
                <a:spcPts val="2215"/>
              </a:lnSpc>
              <a:spcBef>
                <a:spcPts val="219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header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information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includes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destination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address,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source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address,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protocol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type,</a:t>
            </a:r>
            <a:endParaRPr sz="2150">
              <a:latin typeface="Calibri"/>
              <a:cs typeface="Calibri"/>
            </a:endParaRPr>
          </a:p>
          <a:p>
            <a:pPr marL="199390" marR="5080">
              <a:lnSpc>
                <a:spcPct val="69800"/>
              </a:lnSpc>
              <a:spcBef>
                <a:spcPts val="409"/>
              </a:spcBef>
            </a:pPr>
            <a:r>
              <a:rPr dirty="0" sz="2150" spc="5">
                <a:latin typeface="Calibri"/>
                <a:cs typeface="Calibri"/>
              </a:rPr>
              <a:t>DSCP </a:t>
            </a:r>
            <a:r>
              <a:rPr dirty="0" sz="2150">
                <a:latin typeface="Calibri"/>
                <a:cs typeface="Calibri"/>
              </a:rPr>
              <a:t>bits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(for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differentiated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services),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 spc="10">
                <a:latin typeface="Calibri"/>
                <a:cs typeface="Calibri"/>
              </a:rPr>
              <a:t>and </a:t>
            </a:r>
            <a:r>
              <a:rPr dirty="0" sz="2150">
                <a:latin typeface="Calibri"/>
                <a:cs typeface="Calibri"/>
              </a:rPr>
              <a:t>if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IP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carrying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TCP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or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UDP </a:t>
            </a:r>
            <a:r>
              <a:rPr dirty="0" sz="2150">
                <a:latin typeface="Calibri"/>
                <a:cs typeface="Calibri"/>
              </a:rPr>
              <a:t>payload,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destination </a:t>
            </a:r>
            <a:r>
              <a:rPr dirty="0" sz="2150" spc="10">
                <a:latin typeface="Calibri"/>
                <a:cs typeface="Calibri"/>
              </a:rPr>
              <a:t>and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source ports </a:t>
            </a:r>
            <a:r>
              <a:rPr dirty="0" sz="2150" spc="5">
                <a:latin typeface="Calibri"/>
                <a:cs typeface="Calibri"/>
              </a:rPr>
              <a:t>as</a:t>
            </a:r>
            <a:r>
              <a:rPr dirty="0" sz="2150">
                <a:latin typeface="Calibri"/>
                <a:cs typeface="Calibri"/>
              </a:rPr>
              <a:t> well.</a:t>
            </a:r>
            <a:endParaRPr sz="2150">
              <a:latin typeface="Calibri"/>
              <a:cs typeface="Calibri"/>
            </a:endParaRPr>
          </a:p>
          <a:p>
            <a:pPr marL="199390" marR="735965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At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this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point,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context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contains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enough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information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route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lookup</a:t>
            </a:r>
            <a:r>
              <a:rPr dirty="0" sz="2150" spc="10">
                <a:latin typeface="Calibri"/>
                <a:cs typeface="Calibri"/>
              </a:rPr>
              <a:t> and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classification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packet.</a:t>
            </a:r>
            <a:endParaRPr sz="2150">
              <a:latin typeface="Calibri"/>
              <a:cs typeface="Calibri"/>
            </a:endParaRPr>
          </a:p>
          <a:p>
            <a:pPr marL="199390" marR="478155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>
                <a:latin typeface="Calibri"/>
                <a:cs typeface="Calibri"/>
              </a:rPr>
              <a:t>Next,</a:t>
            </a:r>
            <a:r>
              <a:rPr dirty="0" sz="2150" spc="5">
                <a:latin typeface="Calibri"/>
                <a:cs typeface="Calibri"/>
              </a:rPr>
              <a:t> the </a:t>
            </a:r>
            <a:r>
              <a:rPr dirty="0" sz="2150">
                <a:latin typeface="Calibri"/>
                <a:cs typeface="Calibri"/>
              </a:rPr>
              <a:t>entire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context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5">
                <a:latin typeface="Calibri"/>
                <a:cs typeface="Calibri"/>
              </a:rPr>
              <a:t> sent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 the </a:t>
            </a:r>
            <a:r>
              <a:rPr dirty="0" sz="2150">
                <a:latin typeface="Calibri"/>
                <a:cs typeface="Calibri"/>
              </a:rPr>
              <a:t>forwarding</a:t>
            </a:r>
            <a:r>
              <a:rPr dirty="0" sz="2150" spc="5">
                <a:latin typeface="Calibri"/>
                <a:cs typeface="Calibri"/>
              </a:rPr>
              <a:t> engine in the </a:t>
            </a:r>
            <a:r>
              <a:rPr dirty="0" sz="2150">
                <a:latin typeface="Calibri"/>
                <a:cs typeface="Calibri"/>
              </a:rPr>
              <a:t>line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card.</a:t>
            </a:r>
            <a:r>
              <a:rPr dirty="0" sz="2150" spc="5">
                <a:latin typeface="Calibri"/>
                <a:cs typeface="Calibri"/>
              </a:rPr>
              <a:t> The 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forwarding</a:t>
            </a:r>
            <a:r>
              <a:rPr dirty="0" sz="2150" spc="5">
                <a:latin typeface="Calibri"/>
                <a:cs typeface="Calibri"/>
              </a:rPr>
              <a:t> engine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searches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table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(the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forwarding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table)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determine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 next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hop.</a:t>
            </a:r>
            <a:endParaRPr sz="2150">
              <a:latin typeface="Calibri"/>
              <a:cs typeface="Calibri"/>
            </a:endParaRPr>
          </a:p>
          <a:p>
            <a:pPr marL="199390" marR="132080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next-hop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information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contains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egress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line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card</a:t>
            </a:r>
            <a:r>
              <a:rPr dirty="0" sz="2150" spc="10">
                <a:latin typeface="Calibri"/>
                <a:cs typeface="Calibri"/>
              </a:rPr>
              <a:t> and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outgoing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port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needs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 be </a:t>
            </a:r>
            <a:r>
              <a:rPr dirty="0" sz="2150">
                <a:latin typeface="Calibri"/>
                <a:cs typeface="Calibri"/>
              </a:rPr>
              <a:t>transferred.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This information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populated</a:t>
            </a:r>
            <a:r>
              <a:rPr dirty="0" sz="2150" spc="5">
                <a:latin typeface="Calibri"/>
                <a:cs typeface="Calibri"/>
              </a:rPr>
              <a:t> in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>
                <a:latin typeface="Calibri"/>
                <a:cs typeface="Calibri"/>
              </a:rPr>
              <a:t>packet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context.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Session</a:t>
            </a:r>
            <a:r>
              <a:rPr dirty="0" spc="-90"/>
              <a:t> </a:t>
            </a:r>
            <a:r>
              <a:rPr dirty="0" spc="5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5757" y="2194584"/>
            <a:ext cx="7685405" cy="117221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 marR="5080" indent="988694">
              <a:lnSpc>
                <a:spcPts val="4280"/>
              </a:lnSpc>
              <a:spcBef>
                <a:spcPts val="635"/>
              </a:spcBef>
            </a:pPr>
            <a:r>
              <a:rPr dirty="0" sz="3950" spc="-5" i="1">
                <a:latin typeface="Calibri"/>
                <a:cs typeface="Calibri"/>
              </a:rPr>
              <a:t>Basic </a:t>
            </a:r>
            <a:r>
              <a:rPr dirty="0" sz="3950" i="1">
                <a:latin typeface="Calibri"/>
                <a:cs typeface="Calibri"/>
              </a:rPr>
              <a:t>Forwarding </a:t>
            </a:r>
            <a:r>
              <a:rPr dirty="0" sz="3950" spc="-5" i="1">
                <a:latin typeface="Calibri"/>
                <a:cs typeface="Calibri"/>
              </a:rPr>
              <a:t>Functions, </a:t>
            </a:r>
            <a:r>
              <a:rPr dirty="0" sz="3950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Routing</a:t>
            </a:r>
            <a:r>
              <a:rPr dirty="0" sz="3950" spc="-25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table</a:t>
            </a:r>
            <a:r>
              <a:rPr dirty="0" sz="3950" spc="-25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versus</a:t>
            </a:r>
            <a:r>
              <a:rPr dirty="0" sz="3950" spc="-20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forwarding</a:t>
            </a:r>
            <a:r>
              <a:rPr dirty="0" sz="3950" spc="-15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table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796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Ingress</a:t>
            </a:r>
            <a:r>
              <a:rPr dirty="0" sz="4400" spc="-50"/>
              <a:t> </a:t>
            </a:r>
            <a:r>
              <a:rPr dirty="0" sz="4400" spc="-10"/>
              <a:t>Packet</a:t>
            </a:r>
            <a:r>
              <a:rPr dirty="0" sz="4400" spc="-45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40645" cy="3004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46609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When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forwarding engine completes,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context is </a:t>
            </a:r>
            <a:r>
              <a:rPr dirty="0" sz="2800">
                <a:latin typeface="Calibri"/>
                <a:cs typeface="Calibri"/>
              </a:rPr>
              <a:t> appended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address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in memory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is sent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backplane interface.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From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context,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backplane interface knows to which line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card</a:t>
            </a:r>
            <a:r>
              <a:rPr dirty="0" sz="2800" spc="-10">
                <a:latin typeface="Calibri"/>
                <a:cs typeface="Calibri"/>
              </a:rPr>
              <a:t> the </a:t>
            </a:r>
            <a:r>
              <a:rPr dirty="0" sz="2800" spc="-5">
                <a:latin typeface="Calibri"/>
                <a:cs typeface="Calibri"/>
              </a:rPr>
              <a:t>packet needs 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10">
                <a:latin typeface="Calibri"/>
                <a:cs typeface="Calibri"/>
              </a:rPr>
              <a:t>transferred.</a:t>
            </a:r>
            <a:endParaRPr sz="2800">
              <a:latin typeface="Calibri"/>
              <a:cs typeface="Calibri"/>
            </a:endParaRPr>
          </a:p>
          <a:p>
            <a:pPr marL="187960" marR="370205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10">
                <a:latin typeface="Calibri"/>
                <a:cs typeface="Calibri"/>
              </a:rPr>
              <a:t>then </a:t>
            </a:r>
            <a:r>
              <a:rPr dirty="0" sz="2800" spc="-5">
                <a:latin typeface="Calibri"/>
                <a:cs typeface="Calibri"/>
              </a:rPr>
              <a:t>schedules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for </a:t>
            </a:r>
            <a:r>
              <a:rPr dirty="0" sz="2800" spc="-10">
                <a:latin typeface="Calibri"/>
                <a:cs typeface="Calibri"/>
              </a:rPr>
              <a:t>transmission </a:t>
            </a:r>
            <a:r>
              <a:rPr dirty="0" sz="2800">
                <a:latin typeface="Calibri"/>
                <a:cs typeface="Calibri"/>
              </a:rPr>
              <a:t>along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context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over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backplane.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6413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Egress</a:t>
            </a:r>
            <a:r>
              <a:rPr dirty="0" sz="4400" spc="-45"/>
              <a:t> </a:t>
            </a:r>
            <a:r>
              <a:rPr dirty="0" sz="4400" spc="-10"/>
              <a:t>Packet</a:t>
            </a:r>
            <a:r>
              <a:rPr dirty="0" sz="4400" spc="-50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193020" cy="40938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95580" marR="523240" indent="-183515">
              <a:lnSpc>
                <a:spcPct val="71800"/>
              </a:lnSpc>
              <a:spcBef>
                <a:spcPts val="9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When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reaches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egress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line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card,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backplane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interface </a:t>
            </a:r>
            <a:r>
              <a:rPr dirty="0" sz="2350" spc="10">
                <a:latin typeface="Calibri"/>
                <a:cs typeface="Calibri"/>
              </a:rPr>
              <a:t>on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egress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line card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receives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packet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stores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line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card </a:t>
            </a:r>
            <a:r>
              <a:rPr dirty="0" sz="2350" spc="10">
                <a:latin typeface="Calibri"/>
                <a:cs typeface="Calibri"/>
              </a:rPr>
              <a:t>memory.</a:t>
            </a:r>
            <a:endParaRPr sz="2350">
              <a:latin typeface="Calibri"/>
              <a:cs typeface="Calibri"/>
            </a:endParaRPr>
          </a:p>
          <a:p>
            <a:pPr marL="195580" marR="21526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Meanwhile,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received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 context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 spc="10">
                <a:latin typeface="Calibri"/>
                <a:cs typeface="Calibri"/>
              </a:rPr>
              <a:t> updated </a:t>
            </a:r>
            <a:r>
              <a:rPr dirty="0" sz="2350" spc="5">
                <a:latin typeface="Calibri"/>
                <a:cs typeface="Calibri"/>
              </a:rPr>
              <a:t>with </a:t>
            </a:r>
            <a:r>
              <a:rPr dirty="0" sz="2350" spc="10">
                <a:latin typeface="Calibri"/>
                <a:cs typeface="Calibri"/>
              </a:rPr>
              <a:t>the new address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 </a:t>
            </a:r>
            <a:r>
              <a:rPr dirty="0" sz="2350" spc="5">
                <a:latin typeface="Calibri"/>
                <a:cs typeface="Calibri"/>
              </a:rPr>
              <a:t>the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memory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location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sent </a:t>
            </a:r>
            <a:r>
              <a:rPr dirty="0" sz="2350" spc="10">
                <a:latin typeface="Calibri"/>
                <a:cs typeface="Calibri"/>
              </a:rPr>
              <a:t>to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queue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manager.</a:t>
            </a:r>
            <a:endParaRPr sz="2350">
              <a:latin typeface="Calibri"/>
              <a:cs typeface="Calibri"/>
            </a:endParaRPr>
          </a:p>
          <a:p>
            <a:pPr marL="195580" marR="90233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queue manager examines the </a:t>
            </a:r>
            <a:r>
              <a:rPr dirty="0" sz="2350" spc="5">
                <a:latin typeface="Calibri"/>
                <a:cs typeface="Calibri"/>
              </a:rPr>
              <a:t>packet context </a:t>
            </a:r>
            <a:r>
              <a:rPr dirty="0" sz="2350" spc="10">
                <a:latin typeface="Calibri"/>
                <a:cs typeface="Calibri"/>
              </a:rPr>
              <a:t>to </a:t>
            </a:r>
            <a:r>
              <a:rPr dirty="0" sz="2350" spc="5">
                <a:latin typeface="Calibri"/>
                <a:cs typeface="Calibri"/>
              </a:rPr>
              <a:t>determine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packet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priority.</a:t>
            </a:r>
            <a:endParaRPr sz="2350">
              <a:latin typeface="Calibri"/>
              <a:cs typeface="Calibri"/>
            </a:endParaRPr>
          </a:p>
          <a:p>
            <a:pPr marL="195580" marR="330200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Recall that</a:t>
            </a:r>
            <a:r>
              <a:rPr dirty="0" sz="2350" spc="10">
                <a:latin typeface="Calibri"/>
                <a:cs typeface="Calibri"/>
              </a:rPr>
              <a:t> the</a:t>
            </a:r>
            <a:r>
              <a:rPr dirty="0" sz="2350" spc="5">
                <a:latin typeface="Calibri"/>
                <a:cs typeface="Calibri"/>
              </a:rPr>
              <a:t> priority</a:t>
            </a:r>
            <a:r>
              <a:rPr dirty="0" sz="2350" spc="10">
                <a:latin typeface="Calibri"/>
                <a:cs typeface="Calibri"/>
              </a:rPr>
              <a:t> was </a:t>
            </a:r>
            <a:r>
              <a:rPr dirty="0" sz="2350" spc="5">
                <a:latin typeface="Calibri"/>
                <a:cs typeface="Calibri"/>
              </a:rPr>
              <a:t>determined </a:t>
            </a:r>
            <a:r>
              <a:rPr dirty="0" sz="2350" spc="10">
                <a:latin typeface="Calibri"/>
                <a:cs typeface="Calibri"/>
              </a:rPr>
              <a:t>by the</a:t>
            </a:r>
            <a:r>
              <a:rPr dirty="0" sz="2350" spc="5">
                <a:latin typeface="Calibri"/>
                <a:cs typeface="Calibri"/>
              </a:rPr>
              <a:t> forwarding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engine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ingress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line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card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during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classification.</a:t>
            </a:r>
            <a:endParaRPr sz="2350">
              <a:latin typeface="Calibri"/>
              <a:cs typeface="Calibri"/>
            </a:endParaRPr>
          </a:p>
          <a:p>
            <a:pPr marL="195580" marR="596900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Next the queue manager </a:t>
            </a:r>
            <a:r>
              <a:rPr dirty="0" sz="2350" spc="5">
                <a:latin typeface="Calibri"/>
                <a:cs typeface="Calibri"/>
              </a:rPr>
              <a:t>inserts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context </a:t>
            </a:r>
            <a:r>
              <a:rPr dirty="0" sz="2350" spc="10">
                <a:latin typeface="Calibri"/>
                <a:cs typeface="Calibri"/>
              </a:rPr>
              <a:t>of the </a:t>
            </a:r>
            <a:r>
              <a:rPr dirty="0" sz="2350" spc="5">
                <a:latin typeface="Calibri"/>
                <a:cs typeface="Calibri"/>
              </a:rPr>
              <a:t>packet in </a:t>
            </a:r>
            <a:r>
              <a:rPr dirty="0" sz="2350" spc="10">
                <a:latin typeface="Calibri"/>
                <a:cs typeface="Calibri"/>
              </a:rPr>
              <a:t>the appropriate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queue.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As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different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queues,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depending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on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priority, </a:t>
            </a:r>
            <a:r>
              <a:rPr dirty="0" sz="2350" spc="10">
                <a:latin typeface="Calibri"/>
                <a:cs typeface="Calibri"/>
              </a:rPr>
              <a:t>consume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different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amounts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of</a:t>
            </a:r>
            <a:endParaRPr sz="2350">
              <a:latin typeface="Calibri"/>
              <a:cs typeface="Calibri"/>
            </a:endParaRPr>
          </a:p>
          <a:p>
            <a:pPr marL="195580" marR="5080">
              <a:lnSpc>
                <a:spcPct val="71800"/>
              </a:lnSpc>
              <a:spcBef>
                <a:spcPts val="385"/>
              </a:spcBef>
            </a:pPr>
            <a:r>
              <a:rPr dirty="0" sz="2350" spc="10">
                <a:latin typeface="Calibri"/>
                <a:cs typeface="Calibri"/>
              </a:rPr>
              <a:t>bandwidth on the same </a:t>
            </a:r>
            <a:r>
              <a:rPr dirty="0" sz="2350" spc="5">
                <a:latin typeface="Calibri"/>
                <a:cs typeface="Calibri"/>
              </a:rPr>
              <a:t>output link, </a:t>
            </a:r>
            <a:r>
              <a:rPr dirty="0" sz="2350" spc="10">
                <a:latin typeface="Calibri"/>
                <a:cs typeface="Calibri"/>
              </a:rPr>
              <a:t>the queue manager implements a </a:t>
            </a:r>
            <a:r>
              <a:rPr dirty="0" sz="2350" spc="5">
                <a:latin typeface="Calibri"/>
                <a:cs typeface="Calibri"/>
              </a:rPr>
              <a:t>scheduling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algorithm.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6413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Egress</a:t>
            </a:r>
            <a:r>
              <a:rPr dirty="0" sz="4400" spc="-45"/>
              <a:t> </a:t>
            </a:r>
            <a:r>
              <a:rPr dirty="0" sz="4400" spc="-10"/>
              <a:t>Packet</a:t>
            </a:r>
            <a:r>
              <a:rPr dirty="0" sz="4400" spc="-50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172700" cy="395414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91770" marR="891540" indent="-179705">
              <a:lnSpc>
                <a:spcPct val="69700"/>
              </a:lnSpc>
              <a:spcBef>
                <a:spcPts val="10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scheduling </a:t>
            </a:r>
            <a:r>
              <a:rPr dirty="0" sz="2600" spc="-5">
                <a:latin typeface="Calibri"/>
                <a:cs typeface="Calibri"/>
              </a:rPr>
              <a:t>algorithm </a:t>
            </a:r>
            <a:r>
              <a:rPr dirty="0" sz="2600" spc="-10">
                <a:latin typeface="Calibri"/>
                <a:cs typeface="Calibri"/>
              </a:rPr>
              <a:t>chooses the next packet to be transmitted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according</a:t>
            </a:r>
            <a:r>
              <a:rPr dirty="0" sz="2600" spc="-10">
                <a:latin typeface="Calibri"/>
                <a:cs typeface="Calibri"/>
              </a:rPr>
              <a:t> to the bandwidth configured 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each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queue.</a:t>
            </a:r>
            <a:endParaRPr sz="2600">
              <a:latin typeface="Calibri"/>
              <a:cs typeface="Calibri"/>
            </a:endParaRPr>
          </a:p>
          <a:p>
            <a:pPr marL="191770" marR="340360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some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instances,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queues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could 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full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because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congestion 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network.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Once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scheduled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be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transmitted, the traffic </a:t>
            </a:r>
            <a:r>
              <a:rPr dirty="0" sz="2600" spc="-15">
                <a:latin typeface="Calibri"/>
                <a:cs typeface="Calibri"/>
              </a:rPr>
              <a:t>manager</a:t>
            </a:r>
            <a:endParaRPr sz="2600">
              <a:latin typeface="Calibri"/>
              <a:cs typeface="Calibri"/>
            </a:endParaRPr>
          </a:p>
          <a:p>
            <a:pPr marL="191770">
              <a:lnSpc>
                <a:spcPts val="2160"/>
              </a:lnSpc>
            </a:pPr>
            <a:r>
              <a:rPr dirty="0" sz="2600" spc="-10">
                <a:latin typeface="Calibri"/>
                <a:cs typeface="Calibri"/>
              </a:rPr>
              <a:t>examines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context to identify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customer 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there </a:t>
            </a:r>
            <a:r>
              <a:rPr dirty="0" sz="2600" spc="-5">
                <a:latin typeface="Calibri"/>
                <a:cs typeface="Calibri"/>
              </a:rPr>
              <a:t>are any </a:t>
            </a:r>
            <a:r>
              <a:rPr dirty="0" sz="2600" spc="-10">
                <a:latin typeface="Calibri"/>
                <a:cs typeface="Calibri"/>
              </a:rPr>
              <a:t>transmit</a:t>
            </a:r>
            <a:endParaRPr sz="2600">
              <a:latin typeface="Calibri"/>
              <a:cs typeface="Calibri"/>
            </a:endParaRPr>
          </a:p>
          <a:p>
            <a:pPr marL="191770" marR="5080">
              <a:lnSpc>
                <a:spcPct val="69700"/>
              </a:lnSpc>
              <a:spcBef>
                <a:spcPts val="470"/>
              </a:spcBef>
            </a:pPr>
            <a:r>
              <a:rPr dirty="0" sz="2600" spc="-10">
                <a:latin typeface="Calibri"/>
                <a:cs typeface="Calibri"/>
              </a:rPr>
              <a:t>rate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limitations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 need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enforced </a:t>
            </a:r>
            <a:r>
              <a:rPr dirty="0" sz="2600" spc="-5">
                <a:latin typeface="Calibri"/>
                <a:cs typeface="Calibri"/>
              </a:rPr>
              <a:t>according </a:t>
            </a:r>
            <a:r>
              <a:rPr dirty="0" sz="2600" spc="-10">
                <a:latin typeface="Calibri"/>
                <a:cs typeface="Calibri"/>
              </a:rPr>
              <a:t>to the service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contract.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Such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mechanism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referred to </a:t>
            </a:r>
            <a:r>
              <a:rPr dirty="0" sz="2600" spc="-5">
                <a:latin typeface="Calibri"/>
                <a:cs typeface="Calibri"/>
              </a:rPr>
              <a:t>as</a:t>
            </a:r>
            <a:r>
              <a:rPr dirty="0" sz="2600" spc="-10">
                <a:latin typeface="Calibri"/>
                <a:cs typeface="Calibri"/>
              </a:rPr>
              <a:t> traffic shaping.</a:t>
            </a:r>
            <a:endParaRPr sz="2600">
              <a:latin typeface="Calibri"/>
              <a:cs typeface="Calibri"/>
            </a:endParaRPr>
          </a:p>
          <a:p>
            <a:pPr marL="191770" marR="45529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Finally, the packet </a:t>
            </a:r>
            <a:r>
              <a:rPr dirty="0" sz="2600" spc="-5">
                <a:latin typeface="Calibri"/>
                <a:cs typeface="Calibri"/>
              </a:rPr>
              <a:t>arrives at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network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interface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where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L3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processing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logic updates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TTL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updates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checksum.</a:t>
            </a:r>
            <a:endParaRPr sz="2600">
              <a:latin typeface="Calibri"/>
              <a:cs typeface="Calibri"/>
            </a:endParaRPr>
          </a:p>
          <a:p>
            <a:pPr marL="191770" marR="160020" indent="-179705">
              <a:lnSpc>
                <a:spcPct val="68900"/>
              </a:lnSpc>
              <a:spcBef>
                <a:spcPts val="103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L2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processing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logic</a:t>
            </a:r>
            <a:r>
              <a:rPr dirty="0" sz="2600" spc="-5">
                <a:latin typeface="Calibri"/>
                <a:cs typeface="Calibri"/>
              </a:rPr>
              <a:t> adds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appropriate </a:t>
            </a:r>
            <a:r>
              <a:rPr dirty="0" sz="2600" spc="-10">
                <a:latin typeface="Calibri"/>
                <a:cs typeface="Calibri"/>
              </a:rPr>
              <a:t>L2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headers 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transmitted.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202" y="2678573"/>
            <a:ext cx="9212580" cy="129603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4098290" marR="5080" indent="-4086225">
              <a:lnSpc>
                <a:spcPts val="4730"/>
              </a:lnSpc>
              <a:spcBef>
                <a:spcPts val="715"/>
              </a:spcBef>
            </a:pPr>
            <a:r>
              <a:rPr dirty="0" sz="4400" spc="-10"/>
              <a:t>Packet Processing: </a:t>
            </a:r>
            <a:r>
              <a:rPr dirty="0" sz="4400" spc="-5"/>
              <a:t>Fast </a:t>
            </a:r>
            <a:r>
              <a:rPr dirty="0" sz="4400" spc="-10"/>
              <a:t>Path versus </a:t>
            </a:r>
            <a:r>
              <a:rPr dirty="0" sz="4400" spc="-5"/>
              <a:t>Slow </a:t>
            </a:r>
            <a:r>
              <a:rPr dirty="0" sz="4400" spc="-980"/>
              <a:t> </a:t>
            </a:r>
            <a:r>
              <a:rPr dirty="0" sz="4400" spc="-5"/>
              <a:t>Path</a:t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070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Packet</a:t>
            </a:r>
            <a:r>
              <a:rPr dirty="0" sz="4400" spc="-90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303510" cy="397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5580" indent="-183515">
              <a:lnSpc>
                <a:spcPts val="2425"/>
              </a:lnSpc>
              <a:spcBef>
                <a:spcPts val="1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tasks </a:t>
            </a:r>
            <a:r>
              <a:rPr dirty="0" sz="2350" spc="10">
                <a:latin typeface="Calibri"/>
                <a:cs typeface="Calibri"/>
              </a:rPr>
              <a:t>performed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by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5">
                <a:latin typeface="Calibri"/>
                <a:cs typeface="Calibri"/>
              </a:rPr>
              <a:t> router </a:t>
            </a:r>
            <a:r>
              <a:rPr dirty="0" sz="2350" spc="10">
                <a:latin typeface="Calibri"/>
                <a:cs typeface="Calibri"/>
              </a:rPr>
              <a:t>can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be</a:t>
            </a:r>
            <a:r>
              <a:rPr dirty="0" sz="2350" spc="5">
                <a:latin typeface="Calibri"/>
                <a:cs typeface="Calibri"/>
              </a:rPr>
              <a:t> categorized into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time-critical </a:t>
            </a:r>
            <a:r>
              <a:rPr dirty="0" sz="2350" spc="15">
                <a:latin typeface="Calibri"/>
                <a:cs typeface="Calibri"/>
              </a:rPr>
              <a:t>and</a:t>
            </a:r>
            <a:endParaRPr sz="2350">
              <a:latin typeface="Calibri"/>
              <a:cs typeface="Calibri"/>
            </a:endParaRPr>
          </a:p>
          <a:p>
            <a:pPr marL="195580" marR="324485">
              <a:lnSpc>
                <a:spcPct val="71800"/>
              </a:lnSpc>
              <a:spcBef>
                <a:spcPts val="395"/>
              </a:spcBef>
            </a:pPr>
            <a:r>
              <a:rPr dirty="0" sz="2350" spc="5">
                <a:latin typeface="Calibri"/>
                <a:cs typeface="Calibri"/>
              </a:rPr>
              <a:t>non–time-critical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operations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depending on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their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frequency;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they</a:t>
            </a:r>
            <a:r>
              <a:rPr dirty="0" sz="2350" spc="10">
                <a:latin typeface="Calibri"/>
                <a:cs typeface="Calibri"/>
              </a:rPr>
              <a:t> are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referred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to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fast </a:t>
            </a:r>
            <a:r>
              <a:rPr dirty="0" sz="2350" spc="10">
                <a:latin typeface="Calibri"/>
                <a:cs typeface="Calibri"/>
              </a:rPr>
              <a:t>path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slow</a:t>
            </a:r>
            <a:r>
              <a:rPr dirty="0" sz="2350" spc="5">
                <a:latin typeface="Calibri"/>
                <a:cs typeface="Calibri"/>
              </a:rPr>
              <a:t> path,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respectively.</a:t>
            </a:r>
            <a:endParaRPr sz="2350">
              <a:latin typeface="Calibri"/>
              <a:cs typeface="Calibri"/>
            </a:endParaRPr>
          </a:p>
          <a:p>
            <a:pPr marL="195580" marR="24447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time-critical operations</a:t>
            </a:r>
            <a:r>
              <a:rPr dirty="0" sz="2350" spc="10">
                <a:latin typeface="Calibri"/>
                <a:cs typeface="Calibri"/>
              </a:rPr>
              <a:t> are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those that </a:t>
            </a:r>
            <a:r>
              <a:rPr dirty="0" sz="2350" spc="10">
                <a:latin typeface="Calibri"/>
                <a:cs typeface="Calibri"/>
              </a:rPr>
              <a:t>affect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majority </a:t>
            </a:r>
            <a:r>
              <a:rPr dirty="0" sz="2350" spc="10">
                <a:latin typeface="Calibri"/>
                <a:cs typeface="Calibri"/>
              </a:rPr>
              <a:t>of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packets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need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to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be</a:t>
            </a:r>
            <a:r>
              <a:rPr dirty="0" sz="2350" spc="5">
                <a:latin typeface="Calibri"/>
                <a:cs typeface="Calibri"/>
              </a:rPr>
              <a:t> highly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optimized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 order </a:t>
            </a:r>
            <a:r>
              <a:rPr dirty="0" sz="2350" spc="10">
                <a:latin typeface="Calibri"/>
                <a:cs typeface="Calibri"/>
              </a:rPr>
              <a:t>to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achieve </a:t>
            </a:r>
            <a:r>
              <a:rPr dirty="0" sz="2350" spc="5">
                <a:latin typeface="Calibri"/>
                <a:cs typeface="Calibri"/>
              </a:rPr>
              <a:t>gigabit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rates.</a:t>
            </a:r>
            <a:endParaRPr sz="2350">
              <a:latin typeface="Calibri"/>
              <a:cs typeface="Calibri"/>
            </a:endParaRPr>
          </a:p>
          <a:p>
            <a:pPr marL="195580" marR="1056640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time-critical tasks </a:t>
            </a:r>
            <a:r>
              <a:rPr dirty="0" sz="2350" spc="10">
                <a:latin typeface="Calibri"/>
                <a:cs typeface="Calibri"/>
              </a:rPr>
              <a:t>can be </a:t>
            </a:r>
            <a:r>
              <a:rPr dirty="0" sz="2350" spc="5">
                <a:latin typeface="Calibri"/>
                <a:cs typeface="Calibri"/>
              </a:rPr>
              <a:t>broadly </a:t>
            </a:r>
            <a:r>
              <a:rPr dirty="0" sz="2350" spc="10">
                <a:latin typeface="Calibri"/>
                <a:cs typeface="Calibri"/>
              </a:rPr>
              <a:t>grouped </a:t>
            </a:r>
            <a:r>
              <a:rPr dirty="0" sz="2350" spc="5">
                <a:latin typeface="Calibri"/>
                <a:cs typeface="Calibri"/>
              </a:rPr>
              <a:t>into </a:t>
            </a:r>
            <a:r>
              <a:rPr dirty="0" sz="2350" spc="10">
                <a:latin typeface="Calibri"/>
                <a:cs typeface="Calibri"/>
              </a:rPr>
              <a:t>header </a:t>
            </a:r>
            <a:r>
              <a:rPr dirty="0" sz="2350" spc="5">
                <a:latin typeface="Calibri"/>
                <a:cs typeface="Calibri"/>
              </a:rPr>
              <a:t>processing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header </a:t>
            </a:r>
            <a:r>
              <a:rPr dirty="0" sz="2350" spc="5">
                <a:latin typeface="Calibri"/>
                <a:cs typeface="Calibri"/>
              </a:rPr>
              <a:t>processing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functions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include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validation,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lifetime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control,</a:t>
            </a:r>
            <a:endParaRPr sz="2350">
              <a:latin typeface="Calibri"/>
              <a:cs typeface="Calibri"/>
            </a:endParaRPr>
          </a:p>
          <a:p>
            <a:pPr marL="195580">
              <a:lnSpc>
                <a:spcPts val="2014"/>
              </a:lnSpc>
            </a:pP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10">
                <a:latin typeface="Calibri"/>
                <a:cs typeface="Calibri"/>
              </a:rPr>
              <a:t>checksum </a:t>
            </a:r>
            <a:r>
              <a:rPr dirty="0" sz="2350" spc="5">
                <a:latin typeface="Calibri"/>
                <a:cs typeface="Calibri"/>
              </a:rPr>
              <a:t>calculation,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while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functions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include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destination</a:t>
            </a:r>
            <a:r>
              <a:rPr dirty="0" sz="2350" spc="10">
                <a:latin typeface="Calibri"/>
                <a:cs typeface="Calibri"/>
              </a:rPr>
              <a:t> address</a:t>
            </a:r>
            <a:endParaRPr sz="2350">
              <a:latin typeface="Calibri"/>
              <a:cs typeface="Calibri"/>
            </a:endParaRPr>
          </a:p>
          <a:p>
            <a:pPr marL="195580" marR="703580">
              <a:lnSpc>
                <a:spcPct val="71800"/>
              </a:lnSpc>
              <a:spcBef>
                <a:spcPts val="400"/>
              </a:spcBef>
            </a:pPr>
            <a:r>
              <a:rPr dirty="0" sz="2350" spc="5">
                <a:latin typeface="Calibri"/>
                <a:cs typeface="Calibri"/>
              </a:rPr>
              <a:t>lookup,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classification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service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differentiation,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buffering,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scheduling.</a:t>
            </a:r>
            <a:endParaRPr sz="2350">
              <a:latin typeface="Calibri"/>
              <a:cs typeface="Calibri"/>
            </a:endParaRPr>
          </a:p>
          <a:p>
            <a:pPr marL="195580" marR="103695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Since these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tasks</a:t>
            </a:r>
            <a:r>
              <a:rPr dirty="0" sz="2350" spc="10">
                <a:latin typeface="Calibri"/>
                <a:cs typeface="Calibri"/>
              </a:rPr>
              <a:t> need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to be </a:t>
            </a:r>
            <a:r>
              <a:rPr dirty="0" sz="2350" spc="5">
                <a:latin typeface="Calibri"/>
                <a:cs typeface="Calibri"/>
              </a:rPr>
              <a:t>executed for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every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 real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time,</a:t>
            </a:r>
            <a:r>
              <a:rPr dirty="0" sz="2350" spc="10">
                <a:latin typeface="Calibri"/>
                <a:cs typeface="Calibri"/>
              </a:rPr>
              <a:t> a </a:t>
            </a:r>
            <a:r>
              <a:rPr dirty="0" sz="2350" spc="5">
                <a:latin typeface="Calibri"/>
                <a:cs typeface="Calibri"/>
              </a:rPr>
              <a:t>high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performance router </a:t>
            </a:r>
            <a:r>
              <a:rPr dirty="0" sz="2350" spc="10">
                <a:latin typeface="Calibri"/>
                <a:cs typeface="Calibri"/>
              </a:rPr>
              <a:t>implements</a:t>
            </a:r>
            <a:r>
              <a:rPr dirty="0" sz="2350" spc="5">
                <a:latin typeface="Calibri"/>
                <a:cs typeface="Calibri"/>
              </a:rPr>
              <a:t> these fast</a:t>
            </a:r>
            <a:r>
              <a:rPr dirty="0" sz="2350" spc="10">
                <a:latin typeface="Calibri"/>
                <a:cs typeface="Calibri"/>
              </a:rPr>
              <a:t> path </a:t>
            </a:r>
            <a:r>
              <a:rPr dirty="0" sz="2350" spc="5">
                <a:latin typeface="Calibri"/>
                <a:cs typeface="Calibri"/>
              </a:rPr>
              <a:t>functions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 hardware.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070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Packet</a:t>
            </a:r>
            <a:r>
              <a:rPr dirty="0" sz="4400" spc="-90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80625" cy="42367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15240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Non–time-critical </a:t>
            </a:r>
            <a:r>
              <a:rPr dirty="0" sz="2800" spc="-10">
                <a:latin typeface="Calibri"/>
                <a:cs typeface="Calibri"/>
              </a:rPr>
              <a:t>tasks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typically </a:t>
            </a:r>
            <a:r>
              <a:rPr dirty="0" sz="2800" spc="-5">
                <a:latin typeface="Calibri"/>
                <a:cs typeface="Calibri"/>
              </a:rPr>
              <a:t>performed on packets destined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router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maintenance,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management,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error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handling.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Such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tasks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include,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but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limited</a:t>
            </a:r>
            <a:r>
              <a:rPr dirty="0" sz="2800" spc="-10">
                <a:latin typeface="Calibri"/>
                <a:cs typeface="Calibri"/>
              </a:rPr>
              <a:t> to:</a:t>
            </a:r>
            <a:endParaRPr sz="2800">
              <a:latin typeface="Calibri"/>
              <a:cs typeface="Calibri"/>
            </a:endParaRPr>
          </a:p>
          <a:p>
            <a:pPr lvl="1" marL="645160" marR="196215" indent="-183515">
              <a:lnSpc>
                <a:spcPts val="2570"/>
              </a:lnSpc>
              <a:spcBef>
                <a:spcPts val="58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Processing of data packets that lead to errors in the fast path </a:t>
            </a:r>
            <a:r>
              <a:rPr dirty="0" sz="2400">
                <a:latin typeface="Calibri"/>
                <a:cs typeface="Calibri"/>
              </a:rPr>
              <a:t>and and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generation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ICMP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packets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 inform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originating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source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packets</a:t>
            </a:r>
            <a:endParaRPr sz="2400">
              <a:latin typeface="Calibri"/>
              <a:cs typeface="Calibri"/>
            </a:endParaRPr>
          </a:p>
          <a:p>
            <a:pPr lvl="1" marL="645160" marR="5080" indent="-183515">
              <a:lnSpc>
                <a:spcPts val="2570"/>
              </a:lnSpc>
              <a:spcBef>
                <a:spcPts val="56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Processing of routing protocol keep-alive messages from </a:t>
            </a:r>
            <a:r>
              <a:rPr dirty="0" sz="2400">
                <a:latin typeface="Calibri"/>
                <a:cs typeface="Calibri"/>
              </a:rPr>
              <a:t>adjacent </a:t>
            </a:r>
            <a:r>
              <a:rPr dirty="0" sz="2400" spc="-5">
                <a:latin typeface="Calibri"/>
                <a:cs typeface="Calibri"/>
              </a:rPr>
              <a:t>neighbors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sending of these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messages to 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neighboring routers</a:t>
            </a:r>
            <a:endParaRPr sz="2400">
              <a:latin typeface="Calibri"/>
              <a:cs typeface="Calibri"/>
            </a:endParaRPr>
          </a:p>
          <a:p>
            <a:pPr lvl="1" marL="645160" marR="227965" indent="-183515">
              <a:lnSpc>
                <a:spcPts val="2570"/>
              </a:lnSpc>
              <a:spcBef>
                <a:spcPts val="56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Processing of incoming packets that carry route table updates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sending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messages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neighboring routers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when network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topology changes</a:t>
            </a:r>
            <a:endParaRPr sz="2400">
              <a:latin typeface="Calibri"/>
              <a:cs typeface="Calibri"/>
            </a:endParaRPr>
          </a:p>
          <a:p>
            <a:pPr lvl="1" marL="645160" marR="218440" indent="-183515">
              <a:lnSpc>
                <a:spcPts val="2570"/>
              </a:lnSpc>
              <a:spcBef>
                <a:spcPts val="56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Processing of packets pertaining to management protocols, such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5">
                <a:latin typeface="Calibri"/>
                <a:cs typeface="Calibri"/>
              </a:rPr>
              <a:t>SNMP,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associated</a:t>
            </a:r>
            <a:r>
              <a:rPr dirty="0" sz="2400" spc="-5">
                <a:latin typeface="Calibri"/>
                <a:cs typeface="Calibri"/>
              </a:rPr>
              <a:t> replies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070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Packet</a:t>
            </a:r>
            <a:r>
              <a:rPr dirty="0" sz="4400" spc="-90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5243830" cy="4103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5580" indent="-183515">
              <a:lnSpc>
                <a:spcPts val="2425"/>
              </a:lnSpc>
              <a:spcBef>
                <a:spcPts val="1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5">
                <a:latin typeface="Calibri"/>
                <a:cs typeface="Calibri"/>
              </a:rPr>
              <a:t>A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using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fast </a:t>
            </a:r>
            <a:r>
              <a:rPr dirty="0" sz="2350" spc="10">
                <a:latin typeface="Calibri"/>
                <a:cs typeface="Calibri"/>
              </a:rPr>
              <a:t>path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processed</a:t>
            </a:r>
            <a:endParaRPr sz="2350">
              <a:latin typeface="Calibri"/>
              <a:cs typeface="Calibri"/>
            </a:endParaRPr>
          </a:p>
          <a:p>
            <a:pPr marL="195580" marR="214629">
              <a:lnSpc>
                <a:spcPct val="71800"/>
              </a:lnSpc>
              <a:spcBef>
                <a:spcPts val="395"/>
              </a:spcBef>
            </a:pPr>
            <a:r>
              <a:rPr dirty="0" sz="2350" spc="5">
                <a:latin typeface="Calibri"/>
                <a:cs typeface="Calibri"/>
              </a:rPr>
              <a:t>only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by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modules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line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cards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as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it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traverses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5">
                <a:latin typeface="Calibri"/>
                <a:cs typeface="Calibri"/>
              </a:rPr>
              <a:t>On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other hand,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5">
                <a:latin typeface="Calibri"/>
                <a:cs typeface="Calibri"/>
              </a:rPr>
              <a:t> packet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on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slow</a:t>
            </a:r>
            <a:endParaRPr sz="2350">
              <a:latin typeface="Calibri"/>
              <a:cs typeface="Calibri"/>
            </a:endParaRPr>
          </a:p>
          <a:p>
            <a:pPr marL="195580">
              <a:lnSpc>
                <a:spcPts val="2014"/>
              </a:lnSpc>
            </a:pPr>
            <a:r>
              <a:rPr dirty="0" sz="2350" spc="10">
                <a:latin typeface="Calibri"/>
                <a:cs typeface="Calibri"/>
              </a:rPr>
              <a:t>path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forwarded </a:t>
            </a:r>
            <a:r>
              <a:rPr dirty="0" sz="2350" spc="10">
                <a:latin typeface="Calibri"/>
                <a:cs typeface="Calibri"/>
              </a:rPr>
              <a:t>to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CPU,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as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many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of</a:t>
            </a:r>
            <a:endParaRPr sz="2350">
              <a:latin typeface="Calibri"/>
              <a:cs typeface="Calibri"/>
            </a:endParaRPr>
          </a:p>
          <a:p>
            <a:pPr marL="195580" marR="135890">
              <a:lnSpc>
                <a:spcPct val="71800"/>
              </a:lnSpc>
              <a:spcBef>
                <a:spcPts val="400"/>
              </a:spcBef>
            </a:pP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slow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path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tasks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are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implemented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by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software running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on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it.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Such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implementation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is</a:t>
            </a:r>
            <a:endParaRPr sz="2350">
              <a:latin typeface="Calibri"/>
              <a:cs typeface="Calibri"/>
            </a:endParaRPr>
          </a:p>
          <a:p>
            <a:pPr marL="195580">
              <a:lnSpc>
                <a:spcPts val="2014"/>
              </a:lnSpc>
            </a:pPr>
            <a:r>
              <a:rPr dirty="0" sz="2350" spc="10">
                <a:latin typeface="Calibri"/>
                <a:cs typeface="Calibri"/>
              </a:rPr>
              <a:t>advantageous,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as</a:t>
            </a:r>
            <a:r>
              <a:rPr dirty="0" sz="2350" spc="5">
                <a:latin typeface="Calibri"/>
                <a:cs typeface="Calibri"/>
              </a:rPr>
              <a:t> there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clear</a:t>
            </a:r>
            <a:endParaRPr sz="2350">
              <a:latin typeface="Calibri"/>
              <a:cs typeface="Calibri"/>
            </a:endParaRPr>
          </a:p>
          <a:p>
            <a:pPr marL="195580" marR="259079">
              <a:lnSpc>
                <a:spcPct val="71800"/>
              </a:lnSpc>
              <a:spcBef>
                <a:spcPts val="395"/>
              </a:spcBef>
            </a:pPr>
            <a:r>
              <a:rPr dirty="0" sz="2350" spc="5">
                <a:latin typeface="Calibri"/>
                <a:cs typeface="Calibri"/>
              </a:rPr>
              <a:t>separation </a:t>
            </a:r>
            <a:r>
              <a:rPr dirty="0" sz="2350" spc="10">
                <a:latin typeface="Calibri"/>
                <a:cs typeface="Calibri"/>
              </a:rPr>
              <a:t>between </a:t>
            </a:r>
            <a:r>
              <a:rPr dirty="0" sz="2350" spc="5">
                <a:latin typeface="Calibri"/>
                <a:cs typeface="Calibri"/>
              </a:rPr>
              <a:t>fast </a:t>
            </a:r>
            <a:r>
              <a:rPr dirty="0" sz="2350" spc="10">
                <a:latin typeface="Calibri"/>
                <a:cs typeface="Calibri"/>
              </a:rPr>
              <a:t>path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5">
                <a:latin typeface="Calibri"/>
                <a:cs typeface="Calibri"/>
              </a:rPr>
              <a:t>slow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path.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Consequently, there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 </a:t>
            </a:r>
            <a:r>
              <a:rPr dirty="0" sz="2350" spc="10">
                <a:latin typeface="Calibri"/>
                <a:cs typeface="Calibri"/>
              </a:rPr>
              <a:t>no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interference</a:t>
            </a:r>
            <a:endParaRPr sz="2350">
              <a:latin typeface="Calibri"/>
              <a:cs typeface="Calibri"/>
            </a:endParaRPr>
          </a:p>
          <a:p>
            <a:pPr marL="195580" marR="170815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with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performance </a:t>
            </a:r>
            <a:r>
              <a:rPr dirty="0" sz="2350" spc="10">
                <a:latin typeface="Calibri"/>
                <a:cs typeface="Calibri"/>
              </a:rPr>
              <a:t>of </a:t>
            </a:r>
            <a:r>
              <a:rPr dirty="0" sz="2350" spc="5">
                <a:latin typeface="Calibri"/>
                <a:cs typeface="Calibri"/>
              </a:rPr>
              <a:t>packets </a:t>
            </a:r>
            <a:r>
              <a:rPr dirty="0" sz="2350" spc="10">
                <a:latin typeface="Calibri"/>
                <a:cs typeface="Calibri"/>
              </a:rPr>
              <a:t>on </a:t>
            </a:r>
            <a:r>
              <a:rPr dirty="0" sz="2350" spc="5">
                <a:latin typeface="Calibri"/>
                <a:cs typeface="Calibri"/>
              </a:rPr>
              <a:t>the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fast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path</a:t>
            </a:r>
            <a:endParaRPr sz="2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597" y="1766888"/>
            <a:ext cx="5019674" cy="2876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4405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Fast</a:t>
            </a:r>
            <a:r>
              <a:rPr dirty="0" sz="4400" spc="-45"/>
              <a:t> </a:t>
            </a:r>
            <a:r>
              <a:rPr dirty="0" sz="4400" spc="-10"/>
              <a:t>Path</a:t>
            </a:r>
            <a:r>
              <a:rPr dirty="0" sz="4400" spc="-50"/>
              <a:t> </a:t>
            </a:r>
            <a:r>
              <a:rPr dirty="0" sz="4400" spc="-5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04425" cy="3893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fast path,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processed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transferred </a:t>
            </a:r>
            <a:r>
              <a:rPr dirty="0" sz="2800" spc="-5">
                <a:latin typeface="Calibri"/>
                <a:cs typeface="Calibri"/>
              </a:rPr>
              <a:t>from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ingress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 card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the </a:t>
            </a:r>
            <a:r>
              <a:rPr dirty="0" sz="2800" spc="-5">
                <a:latin typeface="Calibri"/>
                <a:cs typeface="Calibri"/>
              </a:rPr>
              <a:t>egress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 card</a:t>
            </a:r>
            <a:r>
              <a:rPr dirty="0" sz="2800" spc="-10">
                <a:latin typeface="Calibri"/>
                <a:cs typeface="Calibri"/>
              </a:rPr>
              <a:t> through the </a:t>
            </a:r>
            <a:r>
              <a:rPr dirty="0" sz="2800" spc="-5">
                <a:latin typeface="Calibri"/>
                <a:cs typeface="Calibri"/>
              </a:rPr>
              <a:t>backplane.</a:t>
            </a:r>
            <a:endParaRPr sz="2800">
              <a:latin typeface="Calibri"/>
              <a:cs typeface="Calibri"/>
            </a:endParaRPr>
          </a:p>
          <a:p>
            <a:pPr marL="187960" marR="123825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To </a:t>
            </a:r>
            <a:r>
              <a:rPr dirty="0" sz="2800">
                <a:latin typeface="Calibri"/>
                <a:cs typeface="Calibri"/>
              </a:rPr>
              <a:t>achieve </a:t>
            </a:r>
            <a:r>
              <a:rPr dirty="0" sz="2800" spc="-5">
                <a:latin typeface="Calibri"/>
                <a:cs typeface="Calibri"/>
              </a:rPr>
              <a:t>high speeds,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fast path functions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implemented in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custom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hardware, such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5">
                <a:latin typeface="Calibri"/>
                <a:cs typeface="Calibri"/>
              </a:rPr>
              <a:t> ASICs</a:t>
            </a:r>
            <a:endParaRPr sz="2800">
              <a:latin typeface="Calibri"/>
              <a:cs typeface="Calibri"/>
            </a:endParaRPr>
          </a:p>
          <a:p>
            <a:pPr marL="187960" marR="56515" indent="-175895">
              <a:lnSpc>
                <a:spcPct val="89800"/>
              </a:lnSpc>
              <a:spcBef>
                <a:spcPts val="93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While such custom implementations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less flexible,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increasing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need for more packet processing </a:t>
            </a:r>
            <a:r>
              <a:rPr dirty="0" sz="2800">
                <a:latin typeface="Calibri"/>
                <a:cs typeface="Calibri"/>
              </a:rPr>
              <a:t>at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router,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relatively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small changes in IP packet format, makes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custom hardware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implementation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attractive.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Now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 examine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some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fast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path operations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detail.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103028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Fast</a:t>
            </a:r>
            <a:r>
              <a:rPr dirty="0" sz="4400" spc="-20"/>
              <a:t> </a:t>
            </a:r>
            <a:r>
              <a:rPr dirty="0" sz="4400" spc="-10"/>
              <a:t>Path</a:t>
            </a:r>
            <a:r>
              <a:rPr dirty="0" sz="4400" spc="-20"/>
              <a:t> </a:t>
            </a:r>
            <a:r>
              <a:rPr dirty="0" sz="4400" spc="-5"/>
              <a:t>Functions</a:t>
            </a:r>
            <a:r>
              <a:rPr dirty="0" sz="4400" spc="-20"/>
              <a:t> </a:t>
            </a:r>
            <a:r>
              <a:rPr dirty="0" sz="4400"/>
              <a:t>-</a:t>
            </a:r>
            <a:r>
              <a:rPr dirty="0" sz="4400" spc="-15"/>
              <a:t> </a:t>
            </a:r>
            <a:r>
              <a:rPr dirty="0" sz="4400" spc="-5"/>
              <a:t>IP</a:t>
            </a:r>
            <a:r>
              <a:rPr dirty="0" sz="4400" spc="-25"/>
              <a:t> </a:t>
            </a:r>
            <a:r>
              <a:rPr dirty="0" sz="4400" spc="-5"/>
              <a:t>HEADER</a:t>
            </a:r>
            <a:r>
              <a:rPr dirty="0" sz="4400" spc="-15"/>
              <a:t> </a:t>
            </a:r>
            <a:r>
              <a:rPr dirty="0" sz="4400" spc="-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262235" cy="421767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95580" marR="5080" indent="-183515">
              <a:lnSpc>
                <a:spcPct val="71800"/>
              </a:lnSpc>
              <a:spcBef>
                <a:spcPts val="9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As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soon as </a:t>
            </a:r>
            <a:r>
              <a:rPr dirty="0" sz="2350" spc="15">
                <a:latin typeface="Calibri"/>
                <a:cs typeface="Calibri"/>
              </a:rPr>
              <a:t>an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IP packet enters </a:t>
            </a:r>
            <a:r>
              <a:rPr dirty="0" sz="2350" spc="10">
                <a:latin typeface="Calibri"/>
                <a:cs typeface="Calibri"/>
              </a:rPr>
              <a:t>a </a:t>
            </a:r>
            <a:r>
              <a:rPr dirty="0" sz="2350" spc="5">
                <a:latin typeface="Calibri"/>
                <a:cs typeface="Calibri"/>
              </a:rPr>
              <a:t>router, it is subjected</a:t>
            </a:r>
            <a:r>
              <a:rPr dirty="0" sz="2350" spc="10">
                <a:latin typeface="Calibri"/>
                <a:cs typeface="Calibri"/>
              </a:rPr>
              <a:t> to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 </a:t>
            </a:r>
            <a:r>
              <a:rPr dirty="0" sz="2350" spc="5">
                <a:latin typeface="Calibri"/>
                <a:cs typeface="Calibri"/>
              </a:rPr>
              <a:t>set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 </a:t>
            </a:r>
            <a:r>
              <a:rPr dirty="0" sz="2350" spc="5">
                <a:latin typeface="Calibri"/>
                <a:cs typeface="Calibri"/>
              </a:rPr>
              <a:t>validity checks to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ensure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that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packet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properly </a:t>
            </a:r>
            <a:r>
              <a:rPr dirty="0" sz="2350" spc="10">
                <a:latin typeface="Calibri"/>
                <a:cs typeface="Calibri"/>
              </a:rPr>
              <a:t>formed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header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meaningful.</a:t>
            </a:r>
            <a:endParaRPr sz="2350">
              <a:latin typeface="Calibri"/>
              <a:cs typeface="Calibri"/>
            </a:endParaRPr>
          </a:p>
          <a:p>
            <a:pPr marL="195580" marR="353060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processing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begins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with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verification</a:t>
            </a:r>
            <a:r>
              <a:rPr dirty="0" sz="2350" spc="10">
                <a:latin typeface="Calibri"/>
                <a:cs typeface="Calibri"/>
              </a:rPr>
              <a:t> of the </a:t>
            </a:r>
            <a:r>
              <a:rPr dirty="0" sz="2350" spc="5">
                <a:latin typeface="Calibri"/>
                <a:cs typeface="Calibri"/>
              </a:rPr>
              <a:t>protocol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version, </a:t>
            </a:r>
            <a:r>
              <a:rPr dirty="0" sz="2350" spc="10">
                <a:latin typeface="Calibri"/>
                <a:cs typeface="Calibri"/>
              </a:rPr>
              <a:t>as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routers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can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support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either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IPv4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or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both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IPv4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IPv6.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If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version </a:t>
            </a:r>
            <a:r>
              <a:rPr dirty="0" sz="2350" spc="10">
                <a:latin typeface="Calibri"/>
                <a:cs typeface="Calibri"/>
              </a:rPr>
              <a:t>number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does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not</a:t>
            </a:r>
            <a:r>
              <a:rPr dirty="0" sz="2350" spc="5">
                <a:latin typeface="Calibri"/>
                <a:cs typeface="Calibri"/>
              </a:rPr>
              <a:t> match, </a:t>
            </a:r>
            <a:r>
              <a:rPr dirty="0" sz="2350" spc="10">
                <a:latin typeface="Calibri"/>
                <a:cs typeface="Calibri"/>
              </a:rPr>
              <a:t>then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packet could </a:t>
            </a:r>
            <a:r>
              <a:rPr dirty="0" sz="2350" spc="10">
                <a:latin typeface="Calibri"/>
                <a:cs typeface="Calibri"/>
              </a:rPr>
              <a:t>be</a:t>
            </a:r>
            <a:r>
              <a:rPr dirty="0" sz="2350" spc="5">
                <a:latin typeface="Calibri"/>
                <a:cs typeface="Calibri"/>
              </a:rPr>
              <a:t> malformed.</a:t>
            </a:r>
            <a:endParaRPr sz="2350">
              <a:latin typeface="Calibri"/>
              <a:cs typeface="Calibri"/>
            </a:endParaRPr>
          </a:p>
          <a:p>
            <a:pPr marL="195580" marR="172085" indent="-183515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second </a:t>
            </a:r>
            <a:r>
              <a:rPr dirty="0" sz="2350" spc="5">
                <a:latin typeface="Calibri"/>
                <a:cs typeface="Calibri"/>
              </a:rPr>
              <a:t>step is for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router </a:t>
            </a:r>
            <a:r>
              <a:rPr dirty="0" sz="2350" spc="10">
                <a:latin typeface="Calibri"/>
                <a:cs typeface="Calibri"/>
              </a:rPr>
              <a:t>to </a:t>
            </a:r>
            <a:r>
              <a:rPr dirty="0" sz="2350" spc="5">
                <a:latin typeface="Calibri"/>
                <a:cs typeface="Calibri"/>
              </a:rPr>
              <a:t>check </a:t>
            </a:r>
            <a:r>
              <a:rPr dirty="0" sz="2350" spc="10">
                <a:latin typeface="Calibri"/>
                <a:cs typeface="Calibri"/>
              </a:rPr>
              <a:t>whether the </a:t>
            </a:r>
            <a:r>
              <a:rPr dirty="0" sz="2350" spc="5">
                <a:latin typeface="Calibri"/>
                <a:cs typeface="Calibri"/>
              </a:rPr>
              <a:t>length </a:t>
            </a:r>
            <a:r>
              <a:rPr dirty="0" sz="2350" spc="10">
                <a:latin typeface="Calibri"/>
                <a:cs typeface="Calibri"/>
              </a:rPr>
              <a:t>of </a:t>
            </a:r>
            <a:r>
              <a:rPr dirty="0" sz="2350" spc="5">
                <a:latin typeface="Calibri"/>
                <a:cs typeface="Calibri"/>
              </a:rPr>
              <a:t>packet reported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by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MAC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or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link layer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 </a:t>
            </a:r>
            <a:r>
              <a:rPr dirty="0" sz="2350" spc="10">
                <a:latin typeface="Calibri"/>
                <a:cs typeface="Calibri"/>
              </a:rPr>
              <a:t>at</a:t>
            </a:r>
            <a:r>
              <a:rPr dirty="0" sz="2350" spc="5">
                <a:latin typeface="Calibri"/>
                <a:cs typeface="Calibri"/>
              </a:rPr>
              <a:t> least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minimum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legal length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IP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packet.</a:t>
            </a:r>
            <a:endParaRPr sz="2350">
              <a:latin typeface="Calibri"/>
              <a:cs typeface="Calibri"/>
            </a:endParaRPr>
          </a:p>
          <a:p>
            <a:pPr marL="195580" marR="22542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This test ensures that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IP </a:t>
            </a:r>
            <a:r>
              <a:rPr dirty="0" sz="2350" spc="10">
                <a:latin typeface="Calibri"/>
                <a:cs typeface="Calibri"/>
              </a:rPr>
              <a:t>header </a:t>
            </a:r>
            <a:r>
              <a:rPr dirty="0" sz="2350" spc="5">
                <a:latin typeface="Calibri"/>
                <a:cs typeface="Calibri"/>
              </a:rPr>
              <a:t>is </a:t>
            </a:r>
            <a:r>
              <a:rPr dirty="0" sz="2350" spc="10">
                <a:latin typeface="Calibri"/>
                <a:cs typeface="Calibri"/>
              </a:rPr>
              <a:t>not </a:t>
            </a:r>
            <a:r>
              <a:rPr dirty="0" sz="2350" spc="5">
                <a:latin typeface="Calibri"/>
                <a:cs typeface="Calibri"/>
              </a:rPr>
              <a:t>truncated </a:t>
            </a:r>
            <a:r>
              <a:rPr dirty="0" sz="2350" spc="10">
                <a:latin typeface="Calibri"/>
                <a:cs typeface="Calibri"/>
              </a:rPr>
              <a:t>by the </a:t>
            </a:r>
            <a:r>
              <a:rPr dirty="0" sz="2350" spc="15">
                <a:latin typeface="Calibri"/>
                <a:cs typeface="Calibri"/>
              </a:rPr>
              <a:t>MAC </a:t>
            </a:r>
            <a:r>
              <a:rPr dirty="0" sz="2350" spc="5">
                <a:latin typeface="Calibri"/>
                <a:cs typeface="Calibri"/>
              </a:rPr>
              <a:t>layer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5">
                <a:latin typeface="Calibri"/>
                <a:cs typeface="Calibri"/>
              </a:rPr>
              <a:t>filters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less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than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minimum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intended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length.</a:t>
            </a:r>
            <a:endParaRPr sz="2350">
              <a:latin typeface="Calibri"/>
              <a:cs typeface="Calibri"/>
            </a:endParaRPr>
          </a:p>
          <a:p>
            <a:pPr marL="195580" marR="57086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Next, for IPv4,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value </a:t>
            </a:r>
            <a:r>
              <a:rPr dirty="0" sz="2350" spc="10">
                <a:latin typeface="Calibri"/>
                <a:cs typeface="Calibri"/>
              </a:rPr>
              <a:t>of the </a:t>
            </a:r>
            <a:r>
              <a:rPr dirty="0" sz="2350" spc="5">
                <a:latin typeface="Calibri"/>
                <a:cs typeface="Calibri"/>
              </a:rPr>
              <a:t>IP </a:t>
            </a:r>
            <a:r>
              <a:rPr dirty="0" sz="2350" spc="10">
                <a:latin typeface="Calibri"/>
                <a:cs typeface="Calibri"/>
              </a:rPr>
              <a:t>header checksum must </a:t>
            </a:r>
            <a:r>
              <a:rPr dirty="0" sz="2350" spc="5">
                <a:latin typeface="Calibri"/>
                <a:cs typeface="Calibri"/>
              </a:rPr>
              <a:t>equal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calculated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header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checksum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computed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by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router.</a:t>
            </a:r>
            <a:endParaRPr sz="2350">
              <a:latin typeface="Calibri"/>
              <a:cs typeface="Calibri"/>
            </a:endParaRPr>
          </a:p>
          <a:p>
            <a:pPr marL="195580" marR="388620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routers </a:t>
            </a:r>
            <a:r>
              <a:rPr dirty="0" sz="2350" spc="10">
                <a:latin typeface="Calibri"/>
                <a:cs typeface="Calibri"/>
              </a:rPr>
              <a:t>must decrement the TTL </a:t>
            </a:r>
            <a:r>
              <a:rPr dirty="0" sz="2350" spc="5">
                <a:latin typeface="Calibri"/>
                <a:cs typeface="Calibri"/>
              </a:rPr>
              <a:t>field in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IP </a:t>
            </a:r>
            <a:r>
              <a:rPr dirty="0" sz="2350" spc="10">
                <a:latin typeface="Calibri"/>
                <a:cs typeface="Calibri"/>
              </a:rPr>
              <a:t>header to </a:t>
            </a:r>
            <a:r>
              <a:rPr dirty="0" sz="2350" spc="5">
                <a:latin typeface="Calibri"/>
                <a:cs typeface="Calibri"/>
              </a:rPr>
              <a:t>prevent packets </a:t>
            </a:r>
            <a:r>
              <a:rPr dirty="0" sz="2350" spc="10">
                <a:latin typeface="Calibri"/>
                <a:cs typeface="Calibri"/>
              </a:rPr>
              <a:t> from </a:t>
            </a:r>
            <a:r>
              <a:rPr dirty="0" sz="2350" spc="5">
                <a:latin typeface="Calibri"/>
                <a:cs typeface="Calibri"/>
              </a:rPr>
              <a:t>getting caught in routing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loops forever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10">
                <a:latin typeface="Calibri"/>
                <a:cs typeface="Calibri"/>
              </a:rPr>
              <a:t> consuming network</a:t>
            </a:r>
            <a:r>
              <a:rPr dirty="0" sz="2350" spc="5">
                <a:latin typeface="Calibri"/>
                <a:cs typeface="Calibri"/>
              </a:rPr>
              <a:t> resources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99790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Fast</a:t>
            </a:r>
            <a:r>
              <a:rPr dirty="0" sz="4400" spc="-20"/>
              <a:t> </a:t>
            </a:r>
            <a:r>
              <a:rPr dirty="0" sz="4400" spc="-10"/>
              <a:t>Path</a:t>
            </a:r>
            <a:r>
              <a:rPr dirty="0" sz="4400" spc="-25"/>
              <a:t> </a:t>
            </a:r>
            <a:r>
              <a:rPr dirty="0" sz="4400" spc="-5"/>
              <a:t>Functions</a:t>
            </a:r>
            <a:r>
              <a:rPr dirty="0" sz="4400" spc="-20"/>
              <a:t> </a:t>
            </a:r>
            <a:r>
              <a:rPr dirty="0" sz="4400"/>
              <a:t>-</a:t>
            </a:r>
            <a:r>
              <a:rPr dirty="0" sz="4400" spc="-15"/>
              <a:t> </a:t>
            </a:r>
            <a:r>
              <a:rPr dirty="0" sz="4400" spc="-10"/>
              <a:t>PACKET</a:t>
            </a:r>
            <a:r>
              <a:rPr dirty="0" sz="4400" spc="-25"/>
              <a:t> </a:t>
            </a:r>
            <a:r>
              <a:rPr dirty="0" sz="4400" spc="-5"/>
              <a:t>FORWARDING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274300" cy="435419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91770" marR="944244" indent="-179705">
              <a:lnSpc>
                <a:spcPct val="69700"/>
              </a:lnSpc>
              <a:spcBef>
                <a:spcPts val="10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function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forwarding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determine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 which network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interface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needs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be transmitted out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router.</a:t>
            </a:r>
            <a:endParaRPr sz="2600">
              <a:latin typeface="Calibri"/>
              <a:cs typeface="Calibri"/>
            </a:endParaRPr>
          </a:p>
          <a:p>
            <a:pPr marL="191770" marR="504190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forwarding engine module controls this function using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forwarding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191770" marR="78041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table is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summary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routing table created by the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control processor.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router extracts the destination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IP </a:t>
            </a:r>
            <a:r>
              <a:rPr dirty="0" sz="2600" spc="-5">
                <a:latin typeface="Calibri"/>
                <a:cs typeface="Calibri"/>
              </a:rPr>
              <a:t>address </a:t>
            </a:r>
            <a:r>
              <a:rPr dirty="0" sz="2600" spc="-10">
                <a:latin typeface="Calibri"/>
                <a:cs typeface="Calibri"/>
              </a:rPr>
              <a:t>from</a:t>
            </a:r>
            <a:r>
              <a:rPr dirty="0" sz="2600" spc="-5">
                <a:latin typeface="Calibri"/>
                <a:cs typeface="Calibri"/>
              </a:rPr>
              <a:t> an</a:t>
            </a:r>
            <a:r>
              <a:rPr dirty="0" sz="2600" spc="-10">
                <a:latin typeface="Calibri"/>
                <a:cs typeface="Calibri"/>
              </a:rPr>
              <a:t> incoming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191770" marR="532130">
              <a:lnSpc>
                <a:spcPct val="69700"/>
              </a:lnSpc>
              <a:spcBef>
                <a:spcPts val="459"/>
              </a:spcBef>
            </a:pPr>
            <a:r>
              <a:rPr dirty="0" sz="2600" spc="-10">
                <a:latin typeface="Calibri"/>
                <a:cs typeface="Calibri"/>
              </a:rPr>
              <a:t>performs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lookup 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forwarding table to determine the next-hop IP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address</a:t>
            </a:r>
            <a:r>
              <a:rPr dirty="0" sz="2600" spc="-10">
                <a:latin typeface="Calibri"/>
                <a:cs typeface="Calibri"/>
              </a:rPr>
              <a:t> 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packet.</a:t>
            </a:r>
            <a:endParaRPr sz="2600">
              <a:latin typeface="Calibri"/>
              <a:cs typeface="Calibri"/>
            </a:endParaRPr>
          </a:p>
          <a:p>
            <a:pPr marL="191770" marR="84518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This procedure</a:t>
            </a:r>
            <a:r>
              <a:rPr dirty="0" sz="2600" spc="-5">
                <a:latin typeface="Calibri"/>
                <a:cs typeface="Calibri"/>
              </a:rPr>
              <a:t> also</a:t>
            </a:r>
            <a:r>
              <a:rPr dirty="0" sz="2600" spc="-10">
                <a:latin typeface="Calibri"/>
                <a:cs typeface="Calibri"/>
              </a:rPr>
              <a:t> decides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which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output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port 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network interface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should 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used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send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packet.</a:t>
            </a:r>
            <a:endParaRPr sz="2600">
              <a:latin typeface="Calibri"/>
              <a:cs typeface="Calibri"/>
            </a:endParaRPr>
          </a:p>
          <a:p>
            <a:pPr marL="191770" marR="8572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result of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lookup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could lead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three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possibilities: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Local,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Unicast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Multicast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742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Router</a:t>
            </a:r>
            <a:r>
              <a:rPr dirty="0" sz="4400" spc="-90"/>
              <a:t> </a:t>
            </a:r>
            <a:r>
              <a:rPr dirty="0" sz="4400" spc="-5"/>
              <a:t>Architectures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97160" cy="4281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16573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Traditionally, routers have been implemented purely with software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running on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general purpose personal computer (PC) with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number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interfaces.</a:t>
            </a:r>
            <a:endParaRPr sz="2800">
              <a:latin typeface="Calibri"/>
              <a:cs typeface="Calibri"/>
            </a:endParaRPr>
          </a:p>
          <a:p>
            <a:pPr marL="187960" marR="302895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Such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device can receive packets on one of its interfaces, perform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routing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functions,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packets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another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interfaces.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0">
                <a:latin typeface="Calibri"/>
                <a:cs typeface="Calibri"/>
              </a:rPr>
              <a:t>the Internet </a:t>
            </a:r>
            <a:r>
              <a:rPr dirty="0" sz="2800" spc="-5">
                <a:latin typeface="Calibri"/>
                <a:cs typeface="Calibri"/>
              </a:rPr>
              <a:t>grew over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years, </a:t>
            </a:r>
            <a:r>
              <a:rPr dirty="0" sz="2800" spc="-10">
                <a:latin typeface="Calibri"/>
                <a:cs typeface="Calibri"/>
              </a:rPr>
              <a:t>the type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size of routers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changed, since routers based on general-purpose PC </a:t>
            </a:r>
            <a:r>
              <a:rPr dirty="0" sz="2800">
                <a:latin typeface="Calibri"/>
                <a:cs typeface="Calibri"/>
              </a:rPr>
              <a:t>architectures are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limited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by</a:t>
            </a:r>
            <a:r>
              <a:rPr dirty="0" sz="2800" spc="-10">
                <a:latin typeface="Calibri"/>
                <a:cs typeface="Calibri"/>
              </a:rPr>
              <a:t> the </a:t>
            </a:r>
            <a:r>
              <a:rPr dirty="0" sz="2800" spc="-5">
                <a:latin typeface="Calibri"/>
                <a:cs typeface="Calibri"/>
              </a:rPr>
              <a:t>performance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central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processor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187960" marR="30861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Fortunately, </a:t>
            </a:r>
            <a:r>
              <a:rPr dirty="0" sz="2800">
                <a:latin typeface="Calibri"/>
                <a:cs typeface="Calibri"/>
              </a:rPr>
              <a:t>advances </a:t>
            </a:r>
            <a:r>
              <a:rPr dirty="0" sz="2800" spc="-5">
                <a:latin typeface="Calibri"/>
                <a:cs typeface="Calibri"/>
              </a:rPr>
              <a:t>in silicon </a:t>
            </a:r>
            <a:r>
              <a:rPr dirty="0" sz="2800" spc="-10">
                <a:latin typeface="Calibri"/>
                <a:cs typeface="Calibri"/>
              </a:rPr>
              <a:t>technology </a:t>
            </a:r>
            <a:r>
              <a:rPr dirty="0" sz="2800" spc="-5">
                <a:latin typeface="Calibri"/>
                <a:cs typeface="Calibri"/>
              </a:rPr>
              <a:t>have made it possible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build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hardware-based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routers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capable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handling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high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rates.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339134"/>
            <a:ext cx="6603365" cy="129603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15"/>
              </a:spcBef>
            </a:pPr>
            <a:r>
              <a:rPr dirty="0" sz="4400" spc="-5"/>
              <a:t>Fast</a:t>
            </a:r>
            <a:r>
              <a:rPr dirty="0" sz="4400" spc="-25"/>
              <a:t> </a:t>
            </a:r>
            <a:r>
              <a:rPr dirty="0" sz="4400" spc="-10"/>
              <a:t>Path</a:t>
            </a:r>
            <a:r>
              <a:rPr dirty="0" sz="4400" spc="-30"/>
              <a:t> </a:t>
            </a:r>
            <a:r>
              <a:rPr dirty="0" sz="4400" spc="-5"/>
              <a:t>Functions</a:t>
            </a:r>
            <a:r>
              <a:rPr dirty="0" sz="4400" spc="-25"/>
              <a:t> </a:t>
            </a:r>
            <a:r>
              <a:rPr dirty="0" sz="4400"/>
              <a:t>-</a:t>
            </a:r>
            <a:r>
              <a:rPr dirty="0" sz="4400" spc="-25"/>
              <a:t> </a:t>
            </a:r>
            <a:r>
              <a:rPr dirty="0" sz="4400" spc="-10"/>
              <a:t>PACKET </a:t>
            </a:r>
            <a:r>
              <a:rPr dirty="0" sz="4400" spc="-980"/>
              <a:t> </a:t>
            </a:r>
            <a:r>
              <a:rPr dirty="0" sz="4400" spc="-5"/>
              <a:t>CLASSIFICATION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806290"/>
            <a:ext cx="10100945" cy="399224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91770" marR="217804" indent="-179705">
              <a:lnSpc>
                <a:spcPts val="2780"/>
              </a:lnSpc>
              <a:spcBef>
                <a:spcPts val="46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process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selectively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identifying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applying </a:t>
            </a:r>
            <a:r>
              <a:rPr dirty="0" sz="2600" spc="-10">
                <a:latin typeface="Calibri"/>
                <a:cs typeface="Calibri"/>
              </a:rPr>
              <a:t>the necessary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actions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according </a:t>
            </a:r>
            <a:r>
              <a:rPr dirty="0" sz="2600" spc="-10">
                <a:latin typeface="Calibri"/>
                <a:cs typeface="Calibri"/>
              </a:rPr>
              <a:t>to certain rules is known </a:t>
            </a:r>
            <a:r>
              <a:rPr dirty="0" sz="2600" spc="-5">
                <a:latin typeface="Calibri"/>
                <a:cs typeface="Calibri"/>
              </a:rPr>
              <a:t>as </a:t>
            </a:r>
            <a:r>
              <a:rPr dirty="0" sz="2600" spc="-10">
                <a:latin typeface="Calibri"/>
                <a:cs typeface="Calibri"/>
              </a:rPr>
              <a:t>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classification.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A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such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rules is referred to </a:t>
            </a:r>
            <a:r>
              <a:rPr dirty="0" sz="2600" spc="-5">
                <a:latin typeface="Calibri"/>
                <a:cs typeface="Calibri"/>
              </a:rPr>
              <a:t>as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classifier.</a:t>
            </a:r>
            <a:endParaRPr sz="2600">
              <a:latin typeface="Calibri"/>
              <a:cs typeface="Calibri"/>
            </a:endParaRPr>
          </a:p>
          <a:p>
            <a:pPr marL="191770" marR="386715" indent="-179705">
              <a:lnSpc>
                <a:spcPct val="897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A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router should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capable 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discriminating packets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only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with the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destination </a:t>
            </a:r>
            <a:r>
              <a:rPr dirty="0" sz="2600" spc="-5">
                <a:latin typeface="Calibri"/>
                <a:cs typeface="Calibri"/>
              </a:rPr>
              <a:t>address, </a:t>
            </a:r>
            <a:r>
              <a:rPr dirty="0" sz="2600" spc="-10">
                <a:latin typeface="Calibri"/>
                <a:cs typeface="Calibri"/>
              </a:rPr>
              <a:t>but </a:t>
            </a:r>
            <a:r>
              <a:rPr dirty="0" sz="2600" spc="-5">
                <a:latin typeface="Calibri"/>
                <a:cs typeface="Calibri"/>
              </a:rPr>
              <a:t>also </a:t>
            </a:r>
            <a:r>
              <a:rPr dirty="0" sz="2600" spc="-10">
                <a:latin typeface="Calibri"/>
                <a:cs typeface="Calibri"/>
              </a:rPr>
              <a:t>with 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source</a:t>
            </a:r>
            <a:r>
              <a:rPr dirty="0" sz="2600" spc="-5">
                <a:latin typeface="Calibri"/>
                <a:cs typeface="Calibri"/>
              </a:rPr>
              <a:t> address, </a:t>
            </a:r>
            <a:r>
              <a:rPr dirty="0" sz="2600" spc="-10">
                <a:latin typeface="Calibri"/>
                <a:cs typeface="Calibri"/>
              </a:rPr>
              <a:t>source port,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destination port,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protocol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flags,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commonly referred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as a </a:t>
            </a:r>
            <a:r>
              <a:rPr dirty="0" sz="2600" spc="-10">
                <a:latin typeface="Calibri"/>
                <a:cs typeface="Calibri"/>
              </a:rPr>
              <a:t>5-tuple.</a:t>
            </a:r>
            <a:endParaRPr sz="2600">
              <a:latin typeface="Calibri"/>
              <a:cs typeface="Calibri"/>
            </a:endParaRPr>
          </a:p>
          <a:p>
            <a:pPr marL="191770" marR="5080" indent="-179705">
              <a:lnSpc>
                <a:spcPct val="89500"/>
              </a:lnSpc>
              <a:spcBef>
                <a:spcPts val="98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source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destination</a:t>
            </a:r>
            <a:r>
              <a:rPr dirty="0" sz="2600" spc="-5">
                <a:latin typeface="Calibri"/>
                <a:cs typeface="Calibri"/>
              </a:rPr>
              <a:t> addresses</a:t>
            </a:r>
            <a:r>
              <a:rPr dirty="0" sz="2600" spc="-10">
                <a:latin typeface="Calibri"/>
                <a:cs typeface="Calibri"/>
              </a:rPr>
              <a:t> identify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participating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endpoints,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protocol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flags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identify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type 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payload,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source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destination ports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identify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application </a:t>
            </a:r>
            <a:r>
              <a:rPr dirty="0" sz="2600" spc="-10">
                <a:latin typeface="Calibri"/>
                <a:cs typeface="Calibri"/>
              </a:rPr>
              <a:t>(assuming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payload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TCP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or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UDP).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dirty="0" sz="3600" spc="-5"/>
              <a:t>Fast</a:t>
            </a:r>
            <a:r>
              <a:rPr dirty="0" sz="3600" spc="-20"/>
              <a:t> </a:t>
            </a:r>
            <a:r>
              <a:rPr dirty="0" sz="3600" spc="-5"/>
              <a:t>Path</a:t>
            </a:r>
            <a:r>
              <a:rPr dirty="0" sz="3600" spc="-15"/>
              <a:t> </a:t>
            </a:r>
            <a:r>
              <a:rPr dirty="0" sz="3600" spc="-5"/>
              <a:t>Functions</a:t>
            </a:r>
            <a:r>
              <a:rPr dirty="0" sz="3600" spc="-15"/>
              <a:t> </a:t>
            </a:r>
            <a:r>
              <a:rPr dirty="0" sz="3600"/>
              <a:t>-</a:t>
            </a:r>
            <a:r>
              <a:rPr dirty="0" sz="3600" spc="-20"/>
              <a:t> </a:t>
            </a:r>
            <a:r>
              <a:rPr dirty="0" sz="3600" spc="-5"/>
              <a:t>PACKET</a:t>
            </a:r>
            <a:r>
              <a:rPr dirty="0" sz="3600" spc="-15"/>
              <a:t> </a:t>
            </a:r>
            <a:r>
              <a:rPr dirty="0" sz="3600" spc="-10"/>
              <a:t>QUEUEING</a:t>
            </a:r>
            <a:r>
              <a:rPr dirty="0" sz="3600" spc="-20"/>
              <a:t> </a:t>
            </a:r>
            <a:r>
              <a:rPr dirty="0" sz="3600" spc="-5"/>
              <a:t>AND </a:t>
            </a:r>
            <a:r>
              <a:rPr dirty="0" sz="3600" spc="-800"/>
              <a:t> </a:t>
            </a:r>
            <a:r>
              <a:rPr dirty="0" sz="3600" spc="-5"/>
              <a:t>SCHEDULING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ts val="2650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As</a:t>
            </a:r>
            <a:r>
              <a:rPr dirty="0" spc="-15"/>
              <a:t> </a:t>
            </a:r>
            <a:r>
              <a:rPr dirty="0" spc="-10"/>
              <a:t>routers keep forwarding</a:t>
            </a:r>
            <a:r>
              <a:rPr dirty="0" spc="-5"/>
              <a:t> </a:t>
            </a:r>
            <a:r>
              <a:rPr dirty="0" spc="-10"/>
              <a:t>packets,</a:t>
            </a:r>
            <a:r>
              <a:rPr dirty="0" spc="-5"/>
              <a:t> </a:t>
            </a:r>
            <a:r>
              <a:rPr dirty="0" spc="-10"/>
              <a:t>there can be</a:t>
            </a:r>
            <a:r>
              <a:rPr dirty="0" spc="-5"/>
              <a:t> an </a:t>
            </a:r>
            <a:r>
              <a:rPr dirty="0" spc="-10"/>
              <a:t>instance</a:t>
            </a:r>
            <a:r>
              <a:rPr dirty="0" spc="-5"/>
              <a:t> </a:t>
            </a:r>
            <a:r>
              <a:rPr dirty="0" spc="-15"/>
              <a:t>where</a:t>
            </a:r>
          </a:p>
          <a:p>
            <a:pPr marL="191770" marR="5080">
              <a:lnSpc>
                <a:spcPct val="69700"/>
              </a:lnSpc>
              <a:spcBef>
                <a:spcPts val="470"/>
              </a:spcBef>
            </a:pPr>
            <a:r>
              <a:rPr dirty="0" spc="-10"/>
              <a:t>multiple packets</a:t>
            </a:r>
            <a:r>
              <a:rPr dirty="0" spc="-5"/>
              <a:t> arriving </a:t>
            </a:r>
            <a:r>
              <a:rPr dirty="0" spc="-10"/>
              <a:t>on</a:t>
            </a:r>
            <a:r>
              <a:rPr dirty="0" spc="-5"/>
              <a:t> </a:t>
            </a:r>
            <a:r>
              <a:rPr dirty="0" spc="-10"/>
              <a:t>different</a:t>
            </a:r>
            <a:r>
              <a:rPr dirty="0" spc="-5"/>
              <a:t> </a:t>
            </a:r>
            <a:r>
              <a:rPr dirty="0" spc="-10"/>
              <a:t>ingress</a:t>
            </a:r>
            <a:r>
              <a:rPr dirty="0" spc="-5"/>
              <a:t> </a:t>
            </a:r>
            <a:r>
              <a:rPr dirty="0" spc="-10"/>
              <a:t>network</a:t>
            </a:r>
            <a:r>
              <a:rPr dirty="0" spc="-5"/>
              <a:t> </a:t>
            </a:r>
            <a:r>
              <a:rPr dirty="0" spc="-10"/>
              <a:t>interfaces</a:t>
            </a:r>
            <a:r>
              <a:rPr dirty="0" spc="-5"/>
              <a:t> </a:t>
            </a:r>
            <a:r>
              <a:rPr dirty="0" spc="-10"/>
              <a:t>need</a:t>
            </a:r>
            <a:r>
              <a:rPr dirty="0" spc="-5"/>
              <a:t> </a:t>
            </a:r>
            <a:r>
              <a:rPr dirty="0" spc="-10"/>
              <a:t>to </a:t>
            </a:r>
            <a:r>
              <a:rPr dirty="0" spc="-15"/>
              <a:t>be </a:t>
            </a:r>
            <a:r>
              <a:rPr dirty="0" spc="-575"/>
              <a:t> </a:t>
            </a:r>
            <a:r>
              <a:rPr dirty="0" spc="-10"/>
              <a:t>forwarded to the same egress network</a:t>
            </a:r>
            <a:r>
              <a:rPr dirty="0" spc="-5"/>
              <a:t> </a:t>
            </a:r>
            <a:r>
              <a:rPr dirty="0" spc="-10"/>
              <a:t>interface</a:t>
            </a:r>
            <a:r>
              <a:rPr dirty="0" spc="-5"/>
              <a:t> </a:t>
            </a:r>
            <a:r>
              <a:rPr dirty="0" spc="-10"/>
              <a:t>simultaneously.</a:t>
            </a:r>
          </a:p>
          <a:p>
            <a:pPr marL="191770" marR="671830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Such burstiness</a:t>
            </a:r>
            <a:r>
              <a:rPr dirty="0" spc="-5"/>
              <a:t> </a:t>
            </a:r>
            <a:r>
              <a:rPr dirty="0" spc="-10"/>
              <a:t>in</a:t>
            </a:r>
            <a:r>
              <a:rPr dirty="0" spc="-5"/>
              <a:t> </a:t>
            </a:r>
            <a:r>
              <a:rPr dirty="0" spc="-10"/>
              <a:t>the Internet traffic requires buffers</a:t>
            </a:r>
            <a:r>
              <a:rPr dirty="0" spc="-5"/>
              <a:t> </a:t>
            </a:r>
            <a:r>
              <a:rPr dirty="0" spc="-10"/>
              <a:t>which serve</a:t>
            </a:r>
            <a:r>
              <a:rPr dirty="0" spc="-5"/>
              <a:t> as a </a:t>
            </a:r>
            <a:r>
              <a:rPr dirty="0" spc="-570"/>
              <a:t> </a:t>
            </a:r>
            <a:r>
              <a:rPr dirty="0" spc="-10"/>
              <a:t>temporary</a:t>
            </a:r>
            <a:r>
              <a:rPr dirty="0" spc="-15"/>
              <a:t> </a:t>
            </a:r>
            <a:r>
              <a:rPr dirty="0" spc="-10"/>
              <a:t>waiting </a:t>
            </a:r>
            <a:r>
              <a:rPr dirty="0" spc="-5"/>
              <a:t>area</a:t>
            </a:r>
            <a:r>
              <a:rPr dirty="0" spc="-10"/>
              <a:t> for packets</a:t>
            </a:r>
            <a:r>
              <a:rPr dirty="0" spc="-5"/>
              <a:t> </a:t>
            </a:r>
            <a:r>
              <a:rPr dirty="0" spc="-10"/>
              <a:t>to</a:t>
            </a:r>
            <a:r>
              <a:rPr dirty="0" spc="-15"/>
              <a:t> </a:t>
            </a:r>
            <a:r>
              <a:rPr dirty="0" spc="-10"/>
              <a:t>queue</a:t>
            </a:r>
            <a:r>
              <a:rPr dirty="0" spc="-5"/>
              <a:t> </a:t>
            </a:r>
            <a:r>
              <a:rPr dirty="0" spc="-10"/>
              <a:t>up before</a:t>
            </a:r>
            <a:r>
              <a:rPr dirty="0" spc="-5"/>
              <a:t> </a:t>
            </a:r>
            <a:r>
              <a:rPr dirty="0" spc="-10"/>
              <a:t>transmission.</a:t>
            </a: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The order</a:t>
            </a:r>
            <a:r>
              <a:rPr dirty="0" spc="-5"/>
              <a:t> </a:t>
            </a:r>
            <a:r>
              <a:rPr dirty="0" spc="-10"/>
              <a:t>in</a:t>
            </a:r>
            <a:r>
              <a:rPr dirty="0" spc="-5"/>
              <a:t> </a:t>
            </a:r>
            <a:r>
              <a:rPr dirty="0" spc="-10"/>
              <a:t>which they</a:t>
            </a:r>
            <a:r>
              <a:rPr dirty="0" spc="-15"/>
              <a:t> </a:t>
            </a:r>
            <a:r>
              <a:rPr dirty="0" spc="-5"/>
              <a:t>are </a:t>
            </a:r>
            <a:r>
              <a:rPr dirty="0" spc="-10"/>
              <a:t>transmitted is</a:t>
            </a:r>
            <a:r>
              <a:rPr dirty="0" spc="-5"/>
              <a:t> </a:t>
            </a:r>
            <a:r>
              <a:rPr dirty="0" spc="-10"/>
              <a:t>determined by</a:t>
            </a:r>
            <a:r>
              <a:rPr dirty="0" spc="-5"/>
              <a:t> </a:t>
            </a:r>
            <a:r>
              <a:rPr dirty="0" spc="-10"/>
              <a:t>various factors</a:t>
            </a:r>
          </a:p>
          <a:p>
            <a:pPr marL="191770" marR="63500">
              <a:lnSpc>
                <a:spcPct val="69700"/>
              </a:lnSpc>
              <a:spcBef>
                <a:spcPts val="459"/>
              </a:spcBef>
            </a:pPr>
            <a:r>
              <a:rPr dirty="0" spc="-10"/>
              <a:t>such </a:t>
            </a:r>
            <a:r>
              <a:rPr dirty="0" spc="-5"/>
              <a:t>as </a:t>
            </a:r>
            <a:r>
              <a:rPr dirty="0" spc="-10"/>
              <a:t>the service</a:t>
            </a:r>
            <a:r>
              <a:rPr dirty="0" spc="-5"/>
              <a:t> </a:t>
            </a:r>
            <a:r>
              <a:rPr dirty="0" spc="-10"/>
              <a:t>class the</a:t>
            </a:r>
            <a:r>
              <a:rPr dirty="0" spc="-15"/>
              <a:t> </a:t>
            </a:r>
            <a:r>
              <a:rPr dirty="0" spc="-10"/>
              <a:t>packet,</a:t>
            </a:r>
            <a:r>
              <a:rPr dirty="0" spc="-5"/>
              <a:t> </a:t>
            </a:r>
            <a:r>
              <a:rPr dirty="0" spc="-10"/>
              <a:t>the service</a:t>
            </a:r>
            <a:r>
              <a:rPr dirty="0" spc="-5"/>
              <a:t> </a:t>
            </a:r>
            <a:r>
              <a:rPr dirty="0" spc="-10"/>
              <a:t>guarantees </a:t>
            </a:r>
            <a:r>
              <a:rPr dirty="0" spc="-5"/>
              <a:t>associated </a:t>
            </a:r>
            <a:r>
              <a:rPr dirty="0" spc="-10"/>
              <a:t>with </a:t>
            </a:r>
            <a:r>
              <a:rPr dirty="0" spc="-575"/>
              <a:t> </a:t>
            </a:r>
            <a:r>
              <a:rPr dirty="0" spc="-10"/>
              <a:t>the</a:t>
            </a:r>
            <a:r>
              <a:rPr dirty="0" spc="-15"/>
              <a:t> </a:t>
            </a:r>
            <a:r>
              <a:rPr dirty="0" spc="-10"/>
              <a:t>class, etc.</a:t>
            </a:r>
          </a:p>
          <a:p>
            <a:pPr marL="191770" marR="278130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Therefore, routers not</a:t>
            </a:r>
            <a:r>
              <a:rPr dirty="0" spc="-5"/>
              <a:t> </a:t>
            </a:r>
            <a:r>
              <a:rPr dirty="0" spc="-10"/>
              <a:t>only provide</a:t>
            </a:r>
            <a:r>
              <a:rPr dirty="0" spc="-5"/>
              <a:t> </a:t>
            </a:r>
            <a:r>
              <a:rPr dirty="0" spc="-10"/>
              <a:t>buffers</a:t>
            </a:r>
            <a:r>
              <a:rPr dirty="0" spc="-5"/>
              <a:t> </a:t>
            </a:r>
            <a:r>
              <a:rPr dirty="0" spc="-10"/>
              <a:t>but</a:t>
            </a:r>
            <a:r>
              <a:rPr dirty="0" spc="-5"/>
              <a:t> also</a:t>
            </a:r>
            <a:r>
              <a:rPr dirty="0" spc="-10"/>
              <a:t> require sophisticated </a:t>
            </a:r>
            <a:r>
              <a:rPr dirty="0" spc="-575"/>
              <a:t> </a:t>
            </a:r>
            <a:r>
              <a:rPr dirty="0" spc="-10"/>
              <a:t>scheduling function.</a:t>
            </a: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The scheduling</a:t>
            </a:r>
            <a:r>
              <a:rPr dirty="0" spc="-5"/>
              <a:t> </a:t>
            </a:r>
            <a:r>
              <a:rPr dirty="0" spc="-10"/>
              <a:t>function</a:t>
            </a:r>
            <a:r>
              <a:rPr dirty="0" spc="-5"/>
              <a:t> </a:t>
            </a:r>
            <a:r>
              <a:rPr dirty="0" spc="-10"/>
              <a:t>prioritizes the traffic based</a:t>
            </a:r>
            <a:r>
              <a:rPr dirty="0" spc="-5"/>
              <a:t> </a:t>
            </a:r>
            <a:r>
              <a:rPr dirty="0" spc="-10"/>
              <a:t>on the bandwidth</a:t>
            </a:r>
          </a:p>
          <a:p>
            <a:pPr marL="191770" marR="309880">
              <a:lnSpc>
                <a:spcPct val="69700"/>
              </a:lnSpc>
              <a:spcBef>
                <a:spcPts val="464"/>
              </a:spcBef>
            </a:pPr>
            <a:r>
              <a:rPr dirty="0" spc="-10"/>
              <a:t>requirements and</a:t>
            </a:r>
            <a:r>
              <a:rPr dirty="0" spc="-5"/>
              <a:t> </a:t>
            </a:r>
            <a:r>
              <a:rPr dirty="0" spc="-10"/>
              <a:t>tolerable amount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"/>
              <a:t> </a:t>
            </a:r>
            <a:r>
              <a:rPr dirty="0" spc="-10"/>
              <a:t>delay</a:t>
            </a:r>
            <a:r>
              <a:rPr dirty="0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choosing the </a:t>
            </a:r>
            <a:r>
              <a:rPr dirty="0" spc="-5"/>
              <a:t>appropriate </a:t>
            </a:r>
            <a:r>
              <a:rPr dirty="0" spc="-575"/>
              <a:t> </a:t>
            </a:r>
            <a:r>
              <a:rPr dirty="0" spc="-10"/>
              <a:t>packet from</a:t>
            </a:r>
            <a:r>
              <a:rPr dirty="0" spc="-5"/>
              <a:t> </a:t>
            </a:r>
            <a:r>
              <a:rPr dirty="0" spc="-10"/>
              <a:t>these buffers.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9155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Slow</a:t>
            </a:r>
            <a:r>
              <a:rPr dirty="0" sz="4400" spc="-45"/>
              <a:t> </a:t>
            </a:r>
            <a:r>
              <a:rPr dirty="0" sz="4400" spc="-10"/>
              <a:t>Path</a:t>
            </a:r>
            <a:r>
              <a:rPr dirty="0" sz="4400" spc="-50"/>
              <a:t> </a:t>
            </a:r>
            <a:r>
              <a:rPr dirty="0" sz="4400" spc="-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140315" cy="2236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3683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packets following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slow path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partially processed by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 ingress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card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before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forwarded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CPU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further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processing.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Once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CPU completes processing, it directly sends </a:t>
            </a:r>
            <a:r>
              <a:rPr dirty="0" sz="2800" spc="-10">
                <a:latin typeface="Calibri"/>
                <a:cs typeface="Calibri"/>
              </a:rPr>
              <a:t>those </a:t>
            </a:r>
            <a:r>
              <a:rPr dirty="0" sz="2800" spc="-5">
                <a:latin typeface="Calibri"/>
                <a:cs typeface="Calibri"/>
              </a:rPr>
              <a:t>packet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egress line card.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Some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slow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path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highlighted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follows.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2638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</a:pPr>
            <a:r>
              <a:rPr dirty="0" spc="-5"/>
              <a:t>Slow Path Operations </a:t>
            </a:r>
            <a:r>
              <a:rPr dirty="0"/>
              <a:t>- </a:t>
            </a:r>
            <a:r>
              <a:rPr dirty="0" spc="-5"/>
              <a:t>ADDRESS </a:t>
            </a:r>
            <a:r>
              <a:rPr dirty="0" spc="-10"/>
              <a:t>RESOLUTION </a:t>
            </a:r>
            <a:r>
              <a:rPr dirty="0" spc="-5"/>
              <a:t>PROTOCOL </a:t>
            </a:r>
            <a:r>
              <a:rPr dirty="0" spc="-710"/>
              <a:t> </a:t>
            </a:r>
            <a:r>
              <a:rPr dirty="0" spc="-5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74" y="1760631"/>
            <a:ext cx="10311765" cy="376618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99390" marR="5080" indent="-187325">
              <a:lnSpc>
                <a:spcPct val="69800"/>
              </a:lnSpc>
              <a:spcBef>
                <a:spcPts val="90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When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 </a:t>
            </a:r>
            <a:r>
              <a:rPr dirty="0" sz="2150">
                <a:latin typeface="Calibri"/>
                <a:cs typeface="Calibri"/>
              </a:rPr>
              <a:t>packet</a:t>
            </a:r>
            <a:r>
              <a:rPr dirty="0" sz="2150" spc="5">
                <a:latin typeface="Calibri"/>
                <a:cs typeface="Calibri"/>
              </a:rPr>
              <a:t> needs to be sent on </a:t>
            </a:r>
            <a:r>
              <a:rPr dirty="0" sz="2150" spc="10">
                <a:latin typeface="Calibri"/>
                <a:cs typeface="Calibri"/>
              </a:rPr>
              <a:t>an</a:t>
            </a:r>
            <a:r>
              <a:rPr dirty="0" sz="2150">
                <a:latin typeface="Calibri"/>
                <a:cs typeface="Calibri"/>
              </a:rPr>
              <a:t> egress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interface,</a:t>
            </a:r>
            <a:r>
              <a:rPr dirty="0" sz="2150" spc="5">
                <a:latin typeface="Calibri"/>
                <a:cs typeface="Calibri"/>
              </a:rPr>
              <a:t> the </a:t>
            </a:r>
            <a:r>
              <a:rPr dirty="0" sz="2150">
                <a:latin typeface="Calibri"/>
                <a:cs typeface="Calibri"/>
              </a:rPr>
              <a:t>router</a:t>
            </a:r>
            <a:r>
              <a:rPr dirty="0" sz="2150" spc="5">
                <a:latin typeface="Calibri"/>
                <a:cs typeface="Calibri"/>
              </a:rPr>
              <a:t> needs to determine </a:t>
            </a:r>
            <a:r>
              <a:rPr dirty="0" sz="2150">
                <a:latin typeface="Calibri"/>
                <a:cs typeface="Calibri"/>
              </a:rPr>
              <a:t>the </a:t>
            </a:r>
            <a:r>
              <a:rPr dirty="0" sz="2150" spc="-47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data </a:t>
            </a:r>
            <a:r>
              <a:rPr dirty="0" sz="2150">
                <a:latin typeface="Calibri"/>
                <a:cs typeface="Calibri"/>
              </a:rPr>
              <a:t>link</a:t>
            </a:r>
            <a:r>
              <a:rPr dirty="0" sz="2150" spc="5">
                <a:latin typeface="Calibri"/>
                <a:cs typeface="Calibri"/>
              </a:rPr>
              <a:t> or the MAC address </a:t>
            </a:r>
            <a:r>
              <a:rPr dirty="0" sz="2150">
                <a:latin typeface="Calibri"/>
                <a:cs typeface="Calibri"/>
              </a:rPr>
              <a:t>for</a:t>
            </a:r>
            <a:r>
              <a:rPr dirty="0" sz="2150" spc="5">
                <a:latin typeface="Calibri"/>
                <a:cs typeface="Calibri"/>
              </a:rPr>
              <a:t> the </a:t>
            </a:r>
            <a:r>
              <a:rPr dirty="0" sz="2150">
                <a:latin typeface="Calibri"/>
                <a:cs typeface="Calibri"/>
              </a:rPr>
              <a:t>destination</a:t>
            </a:r>
            <a:r>
              <a:rPr dirty="0" sz="2150" spc="5">
                <a:latin typeface="Calibri"/>
                <a:cs typeface="Calibri"/>
              </a:rPr>
              <a:t> IP address or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>
                <a:latin typeface="Calibri"/>
                <a:cs typeface="Calibri"/>
              </a:rPr>
              <a:t>next-hop</a:t>
            </a:r>
            <a:r>
              <a:rPr dirty="0" sz="2150" spc="5">
                <a:latin typeface="Calibri"/>
                <a:cs typeface="Calibri"/>
              </a:rPr>
              <a:t> IP address.</a:t>
            </a:r>
            <a:endParaRPr sz="2150">
              <a:latin typeface="Calibri"/>
              <a:cs typeface="Calibri"/>
            </a:endParaRPr>
          </a:p>
          <a:p>
            <a:pPr marL="199390" marR="937260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mechanism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discovering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dynamically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requires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use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address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resolution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protocol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(ARP).</a:t>
            </a:r>
            <a:endParaRPr sz="2150">
              <a:latin typeface="Calibri"/>
              <a:cs typeface="Calibri"/>
            </a:endParaRPr>
          </a:p>
          <a:p>
            <a:pPr marL="199390" marR="651510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ARP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assumes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that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underlying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network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supports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link-level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broadcasts</a:t>
            </a:r>
            <a:r>
              <a:rPr dirty="0" sz="2150" spc="10">
                <a:latin typeface="Calibri"/>
                <a:cs typeface="Calibri"/>
              </a:rPr>
              <a:t> and </a:t>
            </a:r>
            <a:r>
              <a:rPr dirty="0" sz="2150" spc="5">
                <a:latin typeface="Calibri"/>
                <a:cs typeface="Calibri"/>
              </a:rPr>
              <a:t>sends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query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ARP</a:t>
            </a:r>
            <a:r>
              <a:rPr dirty="0" sz="2150">
                <a:latin typeface="Calibri"/>
                <a:cs typeface="Calibri"/>
              </a:rPr>
              <a:t> request containing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IP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address.</a:t>
            </a:r>
            <a:endParaRPr sz="2150">
              <a:latin typeface="Calibri"/>
              <a:cs typeface="Calibri"/>
            </a:endParaRPr>
          </a:p>
          <a:p>
            <a:pPr marL="199390" marR="64135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When the ARP </a:t>
            </a:r>
            <a:r>
              <a:rPr dirty="0" sz="2150">
                <a:latin typeface="Calibri"/>
                <a:cs typeface="Calibri"/>
              </a:rPr>
              <a:t>reply</a:t>
            </a:r>
            <a:r>
              <a:rPr dirty="0" sz="2150" spc="5">
                <a:latin typeface="Calibri"/>
                <a:cs typeface="Calibri"/>
              </a:rPr>
              <a:t> comes in from the host with the </a:t>
            </a:r>
            <a:r>
              <a:rPr dirty="0" sz="2150">
                <a:latin typeface="Calibri"/>
                <a:cs typeface="Calibri"/>
              </a:rPr>
              <a:t>link-level</a:t>
            </a:r>
            <a:r>
              <a:rPr dirty="0" sz="2150" spc="5">
                <a:latin typeface="Calibri"/>
                <a:cs typeface="Calibri"/>
              </a:rPr>
              <a:t> address,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it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maintained</a:t>
            </a:r>
            <a:r>
              <a:rPr dirty="0" sz="2150" spc="5">
                <a:latin typeface="Calibri"/>
                <a:cs typeface="Calibri"/>
              </a:rPr>
              <a:t> as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</a:t>
            </a:r>
            <a:r>
              <a:rPr dirty="0" sz="2150">
                <a:latin typeface="Calibri"/>
                <a:cs typeface="Calibri"/>
              </a:rPr>
              <a:t> part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forwarding table </a:t>
            </a:r>
            <a:r>
              <a:rPr dirty="0" sz="2150" spc="5">
                <a:latin typeface="Calibri"/>
                <a:cs typeface="Calibri"/>
              </a:rPr>
              <a:t>in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router</a:t>
            </a:r>
            <a:endParaRPr sz="2150">
              <a:latin typeface="Calibri"/>
              <a:cs typeface="Calibri"/>
            </a:endParaRPr>
          </a:p>
          <a:p>
            <a:pPr marL="199390" indent="-187325">
              <a:lnSpc>
                <a:spcPts val="2215"/>
              </a:lnSpc>
              <a:spcBef>
                <a:spcPts val="219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When a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needs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be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forwarded,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these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link-level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addresses are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obtained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result</a:t>
            </a:r>
            <a:endParaRPr sz="2150">
              <a:latin typeface="Calibri"/>
              <a:cs typeface="Calibri"/>
            </a:endParaRPr>
          </a:p>
          <a:p>
            <a:pPr marL="199390" marR="1078865">
              <a:lnSpc>
                <a:spcPct val="69800"/>
              </a:lnSpc>
              <a:spcBef>
                <a:spcPts val="409"/>
              </a:spcBef>
            </a:pPr>
            <a:r>
              <a:rPr dirty="0" sz="2150" spc="5">
                <a:latin typeface="Calibri"/>
                <a:cs typeface="Calibri"/>
              </a:rPr>
              <a:t>of 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address lookup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operation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on 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forwarding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table</a:t>
            </a:r>
            <a:r>
              <a:rPr dirty="0" sz="2150" spc="5">
                <a:latin typeface="Calibri"/>
                <a:cs typeface="Calibri"/>
              </a:rPr>
              <a:t> along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with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>
                <a:latin typeface="Calibri"/>
                <a:cs typeface="Calibri"/>
              </a:rPr>
              <a:t>outgoing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interface.</a:t>
            </a:r>
            <a:endParaRPr sz="2150">
              <a:latin typeface="Calibri"/>
              <a:cs typeface="Calibri"/>
            </a:endParaRPr>
          </a:p>
          <a:p>
            <a:pPr marL="199390" marR="348615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Hence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 </a:t>
            </a:r>
            <a:r>
              <a:rPr dirty="0" sz="2150">
                <a:latin typeface="Calibri"/>
                <a:cs typeface="Calibri"/>
              </a:rPr>
              <a:t>router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designer</a:t>
            </a:r>
            <a:r>
              <a:rPr dirty="0" sz="2150" spc="5">
                <a:latin typeface="Calibri"/>
                <a:cs typeface="Calibri"/>
              </a:rPr>
              <a:t> might choose to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implement ARP </a:t>
            </a:r>
            <a:r>
              <a:rPr dirty="0" sz="2150">
                <a:latin typeface="Calibri"/>
                <a:cs typeface="Calibri"/>
              </a:rPr>
              <a:t>processing</a:t>
            </a:r>
            <a:r>
              <a:rPr dirty="0" sz="2150" spc="5">
                <a:latin typeface="Calibri"/>
                <a:cs typeface="Calibri"/>
              </a:rPr>
              <a:t> in the </a:t>
            </a:r>
            <a:r>
              <a:rPr dirty="0" sz="2150">
                <a:latin typeface="Calibri"/>
                <a:cs typeface="Calibri"/>
              </a:rPr>
              <a:t>fast </a:t>
            </a:r>
            <a:r>
              <a:rPr dirty="0" sz="2150" spc="5">
                <a:latin typeface="Calibri"/>
                <a:cs typeface="Calibri"/>
              </a:rPr>
              <a:t>path </a:t>
            </a:r>
            <a:r>
              <a:rPr dirty="0" sz="2150">
                <a:latin typeface="Calibri"/>
                <a:cs typeface="Calibri"/>
              </a:rPr>
              <a:t>for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two</a:t>
            </a:r>
            <a:r>
              <a:rPr dirty="0" sz="2150">
                <a:latin typeface="Calibri"/>
                <a:cs typeface="Calibri"/>
              </a:rPr>
              <a:t> reasons:</a:t>
            </a:r>
            <a:r>
              <a:rPr dirty="0" sz="2150" spc="5">
                <a:latin typeface="Calibri"/>
                <a:cs typeface="Calibri"/>
              </a:rPr>
              <a:t> performance </a:t>
            </a:r>
            <a:r>
              <a:rPr dirty="0" sz="2150" spc="10">
                <a:latin typeface="Calibri"/>
                <a:cs typeface="Calibri"/>
              </a:rPr>
              <a:t>and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 need </a:t>
            </a:r>
            <a:r>
              <a:rPr dirty="0" sz="2150">
                <a:latin typeface="Calibri"/>
                <a:cs typeface="Calibri"/>
              </a:rPr>
              <a:t>for direct</a:t>
            </a:r>
            <a:r>
              <a:rPr dirty="0" sz="2150" spc="5">
                <a:latin typeface="Calibri"/>
                <a:cs typeface="Calibri"/>
              </a:rPr>
              <a:t> access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 the </a:t>
            </a:r>
            <a:r>
              <a:rPr dirty="0" sz="2150">
                <a:latin typeface="Calibri"/>
                <a:cs typeface="Calibri"/>
              </a:rPr>
              <a:t>physical network.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740860"/>
            <a:ext cx="99460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Slow</a:t>
            </a:r>
            <a:r>
              <a:rPr dirty="0" spc="-20"/>
              <a:t> </a:t>
            </a:r>
            <a:r>
              <a:rPr dirty="0" spc="-5"/>
              <a:t>Path</a:t>
            </a:r>
            <a:r>
              <a:rPr dirty="0" spc="-15"/>
              <a:t> </a:t>
            </a:r>
            <a:r>
              <a:rPr dirty="0" spc="-5"/>
              <a:t>Operations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FRAGMENTATION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REASSEMBLY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74" y="1760631"/>
            <a:ext cx="10245090" cy="399478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99390" marR="168275" indent="-187325">
              <a:lnSpc>
                <a:spcPct val="69800"/>
              </a:lnSpc>
              <a:spcBef>
                <a:spcPts val="90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>
                <a:latin typeface="Calibri"/>
                <a:cs typeface="Calibri"/>
              </a:rPr>
              <a:t>Since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router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connects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disparate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physical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networks,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there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can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be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scenarios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in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which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message</a:t>
            </a:r>
            <a:r>
              <a:rPr dirty="0" sz="2150">
                <a:latin typeface="Calibri"/>
                <a:cs typeface="Calibri"/>
              </a:rPr>
              <a:t> transfer unit</a:t>
            </a:r>
            <a:r>
              <a:rPr dirty="0" sz="2150" spc="5">
                <a:latin typeface="Calibri"/>
                <a:cs typeface="Calibri"/>
              </a:rPr>
              <a:t> (MTU)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of one</a:t>
            </a:r>
            <a:r>
              <a:rPr dirty="0" sz="2150">
                <a:latin typeface="Calibri"/>
                <a:cs typeface="Calibri"/>
              </a:rPr>
              <a:t> physical</a:t>
            </a:r>
            <a:r>
              <a:rPr dirty="0" sz="2150" spc="5">
                <a:latin typeface="Calibri"/>
                <a:cs typeface="Calibri"/>
              </a:rPr>
              <a:t> network</a:t>
            </a:r>
            <a:r>
              <a:rPr dirty="0" sz="2150">
                <a:latin typeface="Calibri"/>
                <a:cs typeface="Calibri"/>
              </a:rPr>
              <a:t> is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different </a:t>
            </a:r>
            <a:r>
              <a:rPr dirty="0" sz="2150" spc="5">
                <a:latin typeface="Calibri"/>
                <a:cs typeface="Calibri"/>
              </a:rPr>
              <a:t>from the</a:t>
            </a:r>
            <a:r>
              <a:rPr dirty="0" sz="2150">
                <a:latin typeface="Calibri"/>
                <a:cs typeface="Calibri"/>
              </a:rPr>
              <a:t> other.</a:t>
            </a:r>
            <a:endParaRPr sz="2150">
              <a:latin typeface="Calibri"/>
              <a:cs typeface="Calibri"/>
            </a:endParaRPr>
          </a:p>
          <a:p>
            <a:pPr marL="199390" marR="5080" indent="-187325">
              <a:lnSpc>
                <a:spcPct val="70700"/>
              </a:lnSpc>
              <a:spcBef>
                <a:spcPts val="975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When </a:t>
            </a:r>
            <a:r>
              <a:rPr dirty="0" sz="2150">
                <a:latin typeface="Calibri"/>
                <a:cs typeface="Calibri"/>
              </a:rPr>
              <a:t>this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happens,</a:t>
            </a:r>
            <a:r>
              <a:rPr dirty="0" sz="2150" spc="10">
                <a:latin typeface="Calibri"/>
                <a:cs typeface="Calibri"/>
              </a:rPr>
              <a:t> an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incoming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IP </a:t>
            </a:r>
            <a:r>
              <a:rPr dirty="0" sz="2150">
                <a:latin typeface="Calibri"/>
                <a:cs typeface="Calibri"/>
              </a:rPr>
              <a:t>packet</a:t>
            </a:r>
            <a:r>
              <a:rPr dirty="0" sz="2150" spc="5">
                <a:latin typeface="Calibri"/>
                <a:cs typeface="Calibri"/>
              </a:rPr>
              <a:t> can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be fragmented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into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small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packets</a:t>
            </a:r>
            <a:r>
              <a:rPr dirty="0" sz="2150" spc="5">
                <a:latin typeface="Calibri"/>
                <a:cs typeface="Calibri"/>
              </a:rPr>
              <a:t> by </a:t>
            </a:r>
            <a:r>
              <a:rPr dirty="0" sz="2150">
                <a:latin typeface="Calibri"/>
                <a:cs typeface="Calibri"/>
              </a:rPr>
              <a:t>the 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router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if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output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port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incapable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carrying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>
                <a:latin typeface="Calibri"/>
                <a:cs typeface="Calibri"/>
              </a:rPr>
              <a:t>packet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with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its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original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length,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that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is,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MTU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output</a:t>
            </a:r>
            <a:r>
              <a:rPr dirty="0" sz="2150">
                <a:latin typeface="Calibri"/>
                <a:cs typeface="Calibri"/>
              </a:rPr>
              <a:t> port is less </a:t>
            </a:r>
            <a:r>
              <a:rPr dirty="0" sz="2150" spc="5">
                <a:latin typeface="Calibri"/>
                <a:cs typeface="Calibri"/>
              </a:rPr>
              <a:t>than</a:t>
            </a:r>
            <a:r>
              <a:rPr dirty="0" sz="2150">
                <a:latin typeface="Calibri"/>
                <a:cs typeface="Calibri"/>
              </a:rPr>
              <a:t> that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>
                <a:latin typeface="Calibri"/>
                <a:cs typeface="Calibri"/>
              </a:rPr>
              <a:t> input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port.</a:t>
            </a:r>
            <a:endParaRPr sz="2150">
              <a:latin typeface="Calibri"/>
              <a:cs typeface="Calibri"/>
            </a:endParaRPr>
          </a:p>
          <a:p>
            <a:pPr marL="199390" marR="111125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Thus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fragmentation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enables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transparent</a:t>
            </a:r>
            <a:r>
              <a:rPr dirty="0" sz="2150" spc="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connectivity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even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across</a:t>
            </a:r>
            <a:r>
              <a:rPr dirty="0" sz="2150" spc="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physical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networks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with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different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MTU</a:t>
            </a:r>
            <a:r>
              <a:rPr dirty="0" sz="2150">
                <a:latin typeface="Calibri"/>
                <a:cs typeface="Calibri"/>
              </a:rPr>
              <a:t> sizes.</a:t>
            </a:r>
            <a:endParaRPr sz="2150">
              <a:latin typeface="Calibri"/>
              <a:cs typeface="Calibri"/>
            </a:endParaRPr>
          </a:p>
          <a:p>
            <a:pPr marL="199390" marR="405130" indent="-187325">
              <a:lnSpc>
                <a:spcPct val="70700"/>
              </a:lnSpc>
              <a:spcBef>
                <a:spcPts val="975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>
                <a:latin typeface="Calibri"/>
                <a:cs typeface="Calibri"/>
              </a:rPr>
              <a:t>Implementing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reassembly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in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fast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path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requires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handling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arriving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out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 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order,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detecting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lost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fragments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10">
                <a:latin typeface="Calibri"/>
                <a:cs typeface="Calibri"/>
              </a:rPr>
              <a:t>and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discarding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remaining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fragments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in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buffers.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Such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tasks </a:t>
            </a:r>
            <a:r>
              <a:rPr dirty="0" sz="2150" spc="5">
                <a:latin typeface="Calibri"/>
                <a:cs typeface="Calibri"/>
              </a:rPr>
              <a:t>are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complex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implement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in</a:t>
            </a:r>
            <a:r>
              <a:rPr dirty="0" sz="2150">
                <a:latin typeface="Calibri"/>
                <a:cs typeface="Calibri"/>
              </a:rPr>
              <a:t> hardware.</a:t>
            </a:r>
            <a:endParaRPr sz="2150">
              <a:latin typeface="Calibri"/>
              <a:cs typeface="Calibri"/>
            </a:endParaRPr>
          </a:p>
          <a:p>
            <a:pPr marL="199390" marR="998219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However,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packets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destined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router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should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be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reassembled</a:t>
            </a:r>
            <a:r>
              <a:rPr dirty="0" sz="2150" spc="10">
                <a:latin typeface="Calibri"/>
                <a:cs typeface="Calibri"/>
              </a:rPr>
              <a:t> and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usually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it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implemented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in</a:t>
            </a:r>
            <a:r>
              <a:rPr dirty="0" sz="2150">
                <a:latin typeface="Calibri"/>
                <a:cs typeface="Calibri"/>
              </a:rPr>
              <a:t> software.</a:t>
            </a:r>
            <a:endParaRPr sz="2150">
              <a:latin typeface="Calibri"/>
              <a:cs typeface="Calibri"/>
            </a:endParaRPr>
          </a:p>
          <a:p>
            <a:pPr marL="199390" marR="869950" indent="-187325">
              <a:lnSpc>
                <a:spcPct val="71700"/>
              </a:lnSpc>
              <a:spcBef>
                <a:spcPts val="9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Fragment </a:t>
            </a:r>
            <a:r>
              <a:rPr dirty="0" sz="2150">
                <a:latin typeface="Calibri"/>
                <a:cs typeface="Calibri"/>
              </a:rPr>
              <a:t>reassembly </a:t>
            </a:r>
            <a:r>
              <a:rPr dirty="0" sz="2150" spc="5">
                <a:latin typeface="Calibri"/>
                <a:cs typeface="Calibri"/>
              </a:rPr>
              <a:t>can consume </a:t>
            </a:r>
            <a:r>
              <a:rPr dirty="0" sz="2150">
                <a:latin typeface="Calibri"/>
                <a:cs typeface="Calibri"/>
              </a:rPr>
              <a:t>substantial </a:t>
            </a:r>
            <a:r>
              <a:rPr dirty="0" sz="2150" spc="10">
                <a:latin typeface="Calibri"/>
                <a:cs typeface="Calibri"/>
              </a:rPr>
              <a:t>amounts </a:t>
            </a:r>
            <a:r>
              <a:rPr dirty="0" sz="2150" spc="5">
                <a:latin typeface="Calibri"/>
                <a:cs typeface="Calibri"/>
              </a:rPr>
              <a:t>of both CPU </a:t>
            </a:r>
            <a:r>
              <a:rPr dirty="0" sz="2150" spc="10">
                <a:latin typeface="Calibri"/>
                <a:cs typeface="Calibri"/>
              </a:rPr>
              <a:t>and </a:t>
            </a:r>
            <a:r>
              <a:rPr dirty="0" sz="2150" spc="5">
                <a:latin typeface="Calibri"/>
                <a:cs typeface="Calibri"/>
              </a:rPr>
              <a:t>memory </a:t>
            </a:r>
            <a:r>
              <a:rPr dirty="0" sz="2150" spc="-47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resources.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393668"/>
            <a:ext cx="7701915" cy="1187450"/>
          </a:xfrm>
          <a:prstGeom prst="rect"/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620"/>
              </a:spcBef>
            </a:pPr>
            <a:r>
              <a:rPr dirty="0" sz="4000" spc="-5"/>
              <a:t>Slow</a:t>
            </a:r>
            <a:r>
              <a:rPr dirty="0" sz="4000" spc="-25"/>
              <a:t> </a:t>
            </a:r>
            <a:r>
              <a:rPr dirty="0" sz="4000" spc="-5"/>
              <a:t>Path</a:t>
            </a:r>
            <a:r>
              <a:rPr dirty="0" sz="4000" spc="-25"/>
              <a:t> </a:t>
            </a:r>
            <a:r>
              <a:rPr dirty="0" sz="4000" spc="-5"/>
              <a:t>Operations</a:t>
            </a:r>
            <a:r>
              <a:rPr dirty="0" sz="4000" spc="-20"/>
              <a:t> </a:t>
            </a:r>
            <a:r>
              <a:rPr dirty="0" sz="4000"/>
              <a:t>-</a:t>
            </a:r>
            <a:r>
              <a:rPr dirty="0" sz="4000" spc="-20"/>
              <a:t> </a:t>
            </a:r>
            <a:r>
              <a:rPr dirty="0" sz="4000" spc="-5"/>
              <a:t>ADVANCED</a:t>
            </a:r>
            <a:r>
              <a:rPr dirty="0" sz="4000" spc="-25"/>
              <a:t> </a:t>
            </a:r>
            <a:r>
              <a:rPr dirty="0" sz="4000" spc="-10"/>
              <a:t>IP </a:t>
            </a:r>
            <a:r>
              <a:rPr dirty="0" sz="4000" spc="-890"/>
              <a:t> </a:t>
            </a:r>
            <a:r>
              <a:rPr dirty="0" sz="4000" spc="-5"/>
              <a:t>PROCESSING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60330" cy="3900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106299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Some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advanced </a:t>
            </a:r>
            <a:r>
              <a:rPr dirty="0" sz="2800" spc="-5">
                <a:latin typeface="Calibri"/>
                <a:cs typeface="Calibri"/>
              </a:rPr>
              <a:t>IP options include source routing, route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recording,</a:t>
            </a:r>
            <a:r>
              <a:rPr dirty="0" sz="2800" spc="-10">
                <a:latin typeface="Calibri"/>
                <a:cs typeface="Calibri"/>
              </a:rPr>
              <a:t> time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stamping,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ICMP </a:t>
            </a:r>
            <a:r>
              <a:rPr dirty="0" sz="2800" spc="-5">
                <a:latin typeface="Calibri"/>
                <a:cs typeface="Calibri"/>
              </a:rPr>
              <a:t>error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generation.</a:t>
            </a:r>
            <a:endParaRPr sz="2800">
              <a:latin typeface="Calibri"/>
              <a:cs typeface="Calibri"/>
            </a:endParaRPr>
          </a:p>
          <a:p>
            <a:pPr marL="187960" marR="46609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Source routing </a:t>
            </a:r>
            <a:r>
              <a:rPr dirty="0" sz="2800">
                <a:latin typeface="Calibri"/>
                <a:cs typeface="Calibri"/>
              </a:rPr>
              <a:t>allows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sender of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packet to specify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route it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should</a:t>
            </a:r>
            <a:r>
              <a:rPr dirty="0" sz="2800" spc="-10">
                <a:latin typeface="Calibri"/>
                <a:cs typeface="Calibri"/>
              </a:rPr>
              <a:t> take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reach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destination.</a:t>
            </a:r>
            <a:endParaRPr sz="2800">
              <a:latin typeface="Calibri"/>
              <a:cs typeface="Calibri"/>
            </a:endParaRPr>
          </a:p>
          <a:p>
            <a:pPr marL="187960" marR="11176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268605" algn="l"/>
              </a:tabLst>
            </a:pPr>
            <a:r>
              <a:rPr dirty="0"/>
              <a:t>	</a:t>
            </a:r>
            <a:r>
              <a:rPr dirty="0" sz="2800" spc="-5">
                <a:latin typeface="Calibri"/>
                <a:cs typeface="Calibri"/>
              </a:rPr>
              <a:t>The main </a:t>
            </a:r>
            <a:r>
              <a:rPr dirty="0" sz="2800">
                <a:latin typeface="Calibri"/>
                <a:cs typeface="Calibri"/>
              </a:rPr>
              <a:t>argument </a:t>
            </a:r>
            <a:r>
              <a:rPr dirty="0" sz="2800" spc="-5">
                <a:latin typeface="Calibri"/>
                <a:cs typeface="Calibri"/>
              </a:rPr>
              <a:t>for implementing </a:t>
            </a:r>
            <a:r>
              <a:rPr dirty="0" sz="2800" spc="-10">
                <a:latin typeface="Calibri"/>
                <a:cs typeface="Calibri"/>
              </a:rPr>
              <a:t>these </a:t>
            </a:r>
            <a:r>
              <a:rPr dirty="0" sz="2800" spc="-5">
                <a:latin typeface="Calibri"/>
                <a:cs typeface="Calibri"/>
              </a:rPr>
              <a:t>functions 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slow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path is </a:t>
            </a:r>
            <a:r>
              <a:rPr dirty="0" sz="2800" spc="-10">
                <a:latin typeface="Calibri"/>
                <a:cs typeface="Calibri"/>
              </a:rPr>
              <a:t>that the </a:t>
            </a:r>
            <a:r>
              <a:rPr dirty="0" sz="2800" spc="-5">
                <a:latin typeface="Calibri"/>
                <a:cs typeface="Calibri"/>
              </a:rPr>
              <a:t>packets requiring </a:t>
            </a:r>
            <a:r>
              <a:rPr dirty="0" sz="2800" spc="-10">
                <a:latin typeface="Calibri"/>
                <a:cs typeface="Calibri"/>
              </a:rPr>
              <a:t>these </a:t>
            </a:r>
            <a:r>
              <a:rPr dirty="0" sz="2800" spc="-5">
                <a:latin typeface="Calibri"/>
                <a:cs typeface="Calibri"/>
              </a:rPr>
              <a:t>functions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rare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can be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handled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5">
                <a:latin typeface="Calibri"/>
                <a:cs typeface="Calibri"/>
              </a:rPr>
              <a:t> exceptional conditions.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Hence, </a:t>
            </a:r>
            <a:r>
              <a:rPr dirty="0" sz="2800" spc="-10">
                <a:latin typeface="Calibri"/>
                <a:cs typeface="Calibri"/>
              </a:rPr>
              <a:t>these </a:t>
            </a:r>
            <a:r>
              <a:rPr dirty="0" sz="2800" spc="-5">
                <a:latin typeface="Calibri"/>
                <a:cs typeface="Calibri"/>
              </a:rPr>
              <a:t>packets can be processed 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control processor 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slow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path.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1539" y="1236955"/>
            <a:ext cx="8054340" cy="33439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3950" spc="-5" b="1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dirty="0" sz="395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3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50">
              <a:latin typeface="Calibri"/>
              <a:cs typeface="Calibri"/>
            </a:endParaRPr>
          </a:p>
          <a:p>
            <a:pPr marL="12700" marR="5080" indent="1471295">
              <a:lnSpc>
                <a:spcPts val="4280"/>
              </a:lnSpc>
            </a:pPr>
            <a:r>
              <a:rPr dirty="0" sz="3950" i="1">
                <a:latin typeface="Calibri"/>
                <a:cs typeface="Calibri"/>
              </a:rPr>
              <a:t>Shared</a:t>
            </a:r>
            <a:r>
              <a:rPr dirty="0" sz="3950" spc="5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CPU</a:t>
            </a:r>
            <a:r>
              <a:rPr dirty="0" sz="3950" spc="890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architecture, </a:t>
            </a:r>
            <a:r>
              <a:rPr dirty="0" sz="3950" i="1">
                <a:latin typeface="Calibri"/>
                <a:cs typeface="Calibri"/>
              </a:rPr>
              <a:t> Shared</a:t>
            </a:r>
            <a:r>
              <a:rPr dirty="0" sz="3950" spc="-15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forwarding</a:t>
            </a:r>
            <a:r>
              <a:rPr dirty="0" sz="3950" spc="-15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Engine</a:t>
            </a:r>
            <a:r>
              <a:rPr dirty="0" sz="3950" spc="-20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Architecture</a:t>
            </a:r>
            <a:r>
              <a:rPr dirty="0" sz="3950">
                <a:latin typeface="Calibri"/>
                <a:cs typeface="Calibri"/>
              </a:rPr>
              <a:t>,</a:t>
            </a:r>
            <a:endParaRPr sz="3950">
              <a:latin typeface="Calibri"/>
              <a:cs typeface="Calibri"/>
            </a:endParaRPr>
          </a:p>
          <a:p>
            <a:pPr algn="ctr" marR="5080">
              <a:lnSpc>
                <a:spcPts val="3970"/>
              </a:lnSpc>
            </a:pPr>
            <a:r>
              <a:rPr dirty="0" sz="3950" i="1">
                <a:latin typeface="Calibri"/>
                <a:cs typeface="Calibri"/>
              </a:rPr>
              <a:t>Shared</a:t>
            </a:r>
            <a:r>
              <a:rPr dirty="0" sz="3950" spc="-15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Nothing</a:t>
            </a:r>
            <a:r>
              <a:rPr dirty="0" sz="3950" spc="-15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Architectures,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ts val="4510"/>
              </a:lnSpc>
            </a:pPr>
            <a:r>
              <a:rPr dirty="0" sz="3950" spc="-5" i="1">
                <a:latin typeface="Calibri"/>
                <a:cs typeface="Calibri"/>
              </a:rPr>
              <a:t>Clustered</a:t>
            </a:r>
            <a:r>
              <a:rPr dirty="0" sz="3950" spc="-10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Architectures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742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Router</a:t>
            </a:r>
            <a:r>
              <a:rPr dirty="0" sz="4400" spc="-90"/>
              <a:t> </a:t>
            </a:r>
            <a:r>
              <a:rPr dirty="0" sz="4400" spc="-5"/>
              <a:t>Architectures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773859"/>
            <a:ext cx="9563735" cy="204343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router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architectures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broadly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classified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into</a:t>
            </a:r>
            <a:r>
              <a:rPr dirty="0" sz="2800" spc="-10">
                <a:latin typeface="Calibri"/>
                <a:cs typeface="Calibri"/>
              </a:rPr>
              <a:t> 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Shared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CPU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architectures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Shared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forwarding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engine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architectures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Shared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nothing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architectures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Clustered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architectures.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849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50"/>
              <a:t> </a:t>
            </a:r>
            <a:r>
              <a:rPr dirty="0" sz="4400" spc="-5"/>
              <a:t>CPU</a:t>
            </a:r>
            <a:r>
              <a:rPr dirty="0" sz="4400" spc="-45"/>
              <a:t> </a:t>
            </a:r>
            <a:r>
              <a:rPr dirty="0" sz="4400" spc="-5"/>
              <a:t>Architectures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297795" cy="39700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95580" marR="5080" indent="-183515">
              <a:lnSpc>
                <a:spcPct val="71800"/>
              </a:lnSpc>
              <a:spcBef>
                <a:spcPts val="9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This</a:t>
            </a:r>
            <a:r>
              <a:rPr dirty="0" sz="2350" spc="10">
                <a:latin typeface="Calibri"/>
                <a:cs typeface="Calibri"/>
              </a:rPr>
              <a:t> architecture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built </a:t>
            </a:r>
            <a:r>
              <a:rPr dirty="0" sz="2350" spc="10">
                <a:latin typeface="Calibri"/>
                <a:cs typeface="Calibri"/>
              </a:rPr>
              <a:t>around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conventional </a:t>
            </a:r>
            <a:r>
              <a:rPr dirty="0" sz="2350" spc="10">
                <a:latin typeface="Calibri"/>
                <a:cs typeface="Calibri"/>
              </a:rPr>
              <a:t>computer architecture;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 CPU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with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memory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multiple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line cards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are </a:t>
            </a:r>
            <a:r>
              <a:rPr dirty="0" sz="2350" spc="5">
                <a:latin typeface="Calibri"/>
                <a:cs typeface="Calibri"/>
              </a:rPr>
              <a:t>connected </a:t>
            </a:r>
            <a:r>
              <a:rPr dirty="0" sz="2350" spc="10">
                <a:latin typeface="Calibri"/>
                <a:cs typeface="Calibri"/>
              </a:rPr>
              <a:t>by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 </a:t>
            </a:r>
            <a:r>
              <a:rPr dirty="0" sz="2350" spc="5">
                <a:latin typeface="Calibri"/>
                <a:cs typeface="Calibri"/>
              </a:rPr>
              <a:t>shared backplane.</a:t>
            </a:r>
            <a:endParaRPr sz="2350">
              <a:latin typeface="Calibri"/>
              <a:cs typeface="Calibri"/>
            </a:endParaRPr>
          </a:p>
          <a:p>
            <a:pPr marL="195580" marR="70040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Each </a:t>
            </a:r>
            <a:r>
              <a:rPr dirty="0" sz="2350" spc="5">
                <a:latin typeface="Calibri"/>
                <a:cs typeface="Calibri"/>
              </a:rPr>
              <a:t>line card </a:t>
            </a:r>
            <a:r>
              <a:rPr dirty="0" sz="2350" spc="10">
                <a:latin typeface="Calibri"/>
                <a:cs typeface="Calibri"/>
              </a:rPr>
              <a:t>implements a network </a:t>
            </a:r>
            <a:r>
              <a:rPr dirty="0" sz="2350" spc="5">
                <a:latin typeface="Calibri"/>
                <a:cs typeface="Calibri"/>
              </a:rPr>
              <a:t>interface </a:t>
            </a:r>
            <a:r>
              <a:rPr dirty="0" sz="2350" spc="10">
                <a:latin typeface="Calibri"/>
                <a:cs typeface="Calibri"/>
              </a:rPr>
              <a:t>to </a:t>
            </a:r>
            <a:r>
              <a:rPr dirty="0" sz="2350" spc="5">
                <a:latin typeface="Calibri"/>
                <a:cs typeface="Calibri"/>
              </a:rPr>
              <a:t>provide connectivity </a:t>
            </a:r>
            <a:r>
              <a:rPr dirty="0" sz="2350" spc="10">
                <a:latin typeface="Calibri"/>
                <a:cs typeface="Calibri"/>
              </a:rPr>
              <a:t>to </a:t>
            </a:r>
            <a:r>
              <a:rPr dirty="0" sz="2350" spc="5">
                <a:latin typeface="Calibri"/>
                <a:cs typeface="Calibri"/>
              </a:rPr>
              <a:t>the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external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links.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CPU</a:t>
            </a:r>
            <a:r>
              <a:rPr dirty="0" sz="2350" spc="5">
                <a:latin typeface="Calibri"/>
                <a:cs typeface="Calibri"/>
              </a:rPr>
              <a:t> runs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commodity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real-time operating </a:t>
            </a:r>
            <a:r>
              <a:rPr dirty="0" sz="2350" spc="10">
                <a:latin typeface="Calibri"/>
                <a:cs typeface="Calibri"/>
              </a:rPr>
              <a:t>system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10">
                <a:latin typeface="Calibri"/>
                <a:cs typeface="Calibri"/>
              </a:rPr>
              <a:t> implements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</a:t>
            </a:r>
            <a:endParaRPr sz="2350">
              <a:latin typeface="Calibri"/>
              <a:cs typeface="Calibri"/>
            </a:endParaRPr>
          </a:p>
          <a:p>
            <a:pPr marL="195580">
              <a:lnSpc>
                <a:spcPts val="2010"/>
              </a:lnSpc>
            </a:pPr>
            <a:r>
              <a:rPr dirty="0" sz="2350" spc="5">
                <a:latin typeface="Calibri"/>
                <a:cs typeface="Calibri"/>
              </a:rPr>
              <a:t>functional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modules, including</a:t>
            </a:r>
            <a:r>
              <a:rPr dirty="0" sz="2350" spc="10">
                <a:latin typeface="Calibri"/>
                <a:cs typeface="Calibri"/>
              </a:rPr>
              <a:t> the</a:t>
            </a:r>
            <a:r>
              <a:rPr dirty="0" sz="2350" spc="5">
                <a:latin typeface="Calibri"/>
                <a:cs typeface="Calibri"/>
              </a:rPr>
              <a:t> forwarding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engine, </a:t>
            </a:r>
            <a:r>
              <a:rPr dirty="0" sz="2350" spc="10">
                <a:latin typeface="Calibri"/>
                <a:cs typeface="Calibri"/>
              </a:rPr>
              <a:t>the queue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manager,</a:t>
            </a:r>
            <a:r>
              <a:rPr dirty="0" sz="2350" spc="5">
                <a:latin typeface="Calibri"/>
                <a:cs typeface="Calibri"/>
              </a:rPr>
              <a:t> the</a:t>
            </a:r>
            <a:endParaRPr sz="2350">
              <a:latin typeface="Calibri"/>
              <a:cs typeface="Calibri"/>
            </a:endParaRPr>
          </a:p>
          <a:p>
            <a:pPr marL="195580" marR="1035685">
              <a:lnSpc>
                <a:spcPct val="71800"/>
              </a:lnSpc>
              <a:spcBef>
                <a:spcPts val="395"/>
              </a:spcBef>
            </a:pPr>
            <a:r>
              <a:rPr dirty="0" sz="2350" spc="5">
                <a:latin typeface="Calibri"/>
                <a:cs typeface="Calibri"/>
              </a:rPr>
              <a:t>traffic </a:t>
            </a:r>
            <a:r>
              <a:rPr dirty="0" sz="2350" spc="10">
                <a:latin typeface="Calibri"/>
                <a:cs typeface="Calibri"/>
              </a:rPr>
              <a:t>manager,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10">
                <a:latin typeface="Calibri"/>
                <a:cs typeface="Calibri"/>
              </a:rPr>
              <a:t>some </a:t>
            </a:r>
            <a:r>
              <a:rPr dirty="0" sz="2350" spc="5">
                <a:latin typeface="Calibri"/>
                <a:cs typeface="Calibri"/>
              </a:rPr>
              <a:t>parts </a:t>
            </a:r>
            <a:r>
              <a:rPr dirty="0" sz="2350" spc="10">
                <a:latin typeface="Calibri"/>
                <a:cs typeface="Calibri"/>
              </a:rPr>
              <a:t>of the network </a:t>
            </a:r>
            <a:r>
              <a:rPr dirty="0" sz="2350" spc="5">
                <a:latin typeface="Calibri"/>
                <a:cs typeface="Calibri"/>
              </a:rPr>
              <a:t>interface, especially L2/L3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processing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logic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software.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In </a:t>
            </a:r>
            <a:r>
              <a:rPr dirty="0" sz="2350" spc="10">
                <a:latin typeface="Calibri"/>
                <a:cs typeface="Calibri"/>
              </a:rPr>
              <a:t>addition,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same CPU also </a:t>
            </a:r>
            <a:r>
              <a:rPr dirty="0" sz="2350" spc="5">
                <a:latin typeface="Calibri"/>
                <a:cs typeface="Calibri"/>
              </a:rPr>
              <a:t>incorporates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functionality</a:t>
            </a:r>
            <a:r>
              <a:rPr dirty="0" sz="2350" spc="10">
                <a:latin typeface="Calibri"/>
                <a:cs typeface="Calibri"/>
              </a:rPr>
              <a:t> of the</a:t>
            </a:r>
            <a:r>
              <a:rPr dirty="0" sz="2350" spc="5">
                <a:latin typeface="Calibri"/>
                <a:cs typeface="Calibri"/>
              </a:rPr>
              <a:t> route control</a:t>
            </a:r>
            <a:endParaRPr sz="2350">
              <a:latin typeface="Calibri"/>
              <a:cs typeface="Calibri"/>
            </a:endParaRPr>
          </a:p>
          <a:p>
            <a:pPr marL="195580" marR="351155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processor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that</a:t>
            </a:r>
            <a:r>
              <a:rPr dirty="0" sz="2350" spc="10">
                <a:latin typeface="Calibri"/>
                <a:cs typeface="Calibri"/>
              </a:rPr>
              <a:t> implements the </a:t>
            </a:r>
            <a:r>
              <a:rPr dirty="0" sz="2350" spc="5">
                <a:latin typeface="Calibri"/>
                <a:cs typeface="Calibri"/>
              </a:rPr>
              <a:t>routing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protocols,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table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maintenance,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management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functions.</a:t>
            </a:r>
            <a:endParaRPr sz="2350">
              <a:latin typeface="Calibri"/>
              <a:cs typeface="Calibri"/>
            </a:endParaRPr>
          </a:p>
          <a:p>
            <a:pPr marL="195580" marR="467995" indent="-183515">
              <a:lnSpc>
                <a:spcPct val="70900"/>
              </a:lnSpc>
              <a:spcBef>
                <a:spcPts val="10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All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line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cards share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CPU </a:t>
            </a:r>
            <a:r>
              <a:rPr dirty="0" sz="2350" spc="5">
                <a:latin typeface="Calibri"/>
                <a:cs typeface="Calibri"/>
              </a:rPr>
              <a:t>for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their forwarding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function;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hence, </a:t>
            </a:r>
            <a:r>
              <a:rPr dirty="0" sz="2350" spc="10">
                <a:latin typeface="Calibri"/>
                <a:cs typeface="Calibri"/>
              </a:rPr>
              <a:t>the name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shared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CPU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architecture.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6311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50"/>
              <a:t> </a:t>
            </a:r>
            <a:r>
              <a:rPr dirty="0" sz="4400" spc="-5"/>
              <a:t>CPU</a:t>
            </a:r>
            <a:r>
              <a:rPr dirty="0" sz="4400" spc="-45"/>
              <a:t> </a:t>
            </a:r>
            <a:r>
              <a:rPr dirty="0" sz="4400" spc="-5"/>
              <a:t>Architecture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5297" y="1876844"/>
            <a:ext cx="6139710" cy="43712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8831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Functions</a:t>
            </a:r>
            <a:r>
              <a:rPr dirty="0" sz="4400" spc="-35"/>
              <a:t> </a:t>
            </a:r>
            <a:r>
              <a:rPr dirty="0" sz="4400" spc="-5"/>
              <a:t>of</a:t>
            </a:r>
            <a:r>
              <a:rPr dirty="0" sz="4400" spc="-35"/>
              <a:t> </a:t>
            </a:r>
            <a:r>
              <a:rPr dirty="0" sz="4400"/>
              <a:t>a</a:t>
            </a:r>
            <a:r>
              <a:rPr dirty="0" sz="4400" spc="-35"/>
              <a:t> </a:t>
            </a:r>
            <a:r>
              <a:rPr dirty="0" sz="4400" spc="-5"/>
              <a:t>Router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257155" cy="39700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95580" marR="622300" indent="-183515">
              <a:lnSpc>
                <a:spcPct val="71800"/>
              </a:lnSpc>
              <a:spcBef>
                <a:spcPts val="9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Broadly speaking,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</a:t>
            </a:r>
            <a:r>
              <a:rPr dirty="0" sz="2350" spc="10">
                <a:latin typeface="Calibri"/>
                <a:cs typeface="Calibri"/>
              </a:rPr>
              <a:t> must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perform two </a:t>
            </a:r>
            <a:r>
              <a:rPr dirty="0" sz="2350" spc="5">
                <a:latin typeface="Calibri"/>
                <a:cs typeface="Calibri"/>
              </a:rPr>
              <a:t>fundamental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tasks: routing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Based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on the</a:t>
            </a:r>
            <a:r>
              <a:rPr dirty="0" sz="2350" spc="5">
                <a:latin typeface="Calibri"/>
                <a:cs typeface="Calibri"/>
              </a:rPr>
              <a:t> information </a:t>
            </a:r>
            <a:r>
              <a:rPr dirty="0" sz="2350" spc="10">
                <a:latin typeface="Calibri"/>
                <a:cs typeface="Calibri"/>
              </a:rPr>
              <a:t>exchanged between</a:t>
            </a:r>
            <a:r>
              <a:rPr dirty="0" sz="2350" spc="5">
                <a:latin typeface="Calibri"/>
                <a:cs typeface="Calibri"/>
              </a:rPr>
              <a:t> neighboring routers using routing</a:t>
            </a:r>
            <a:endParaRPr sz="2350">
              <a:latin typeface="Calibri"/>
              <a:cs typeface="Calibri"/>
            </a:endParaRPr>
          </a:p>
          <a:p>
            <a:pPr marL="195580" marR="612775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protocols,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routing process constructs </a:t>
            </a:r>
            <a:r>
              <a:rPr dirty="0" sz="2350" spc="10">
                <a:latin typeface="Calibri"/>
                <a:cs typeface="Calibri"/>
              </a:rPr>
              <a:t>a view of the network </a:t>
            </a:r>
            <a:r>
              <a:rPr dirty="0" sz="2350" spc="5">
                <a:latin typeface="Calibri"/>
                <a:cs typeface="Calibri"/>
              </a:rPr>
              <a:t>topology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computes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best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paths.</a:t>
            </a:r>
            <a:endParaRPr sz="2350">
              <a:latin typeface="Calibri"/>
              <a:cs typeface="Calibri"/>
            </a:endParaRPr>
          </a:p>
          <a:p>
            <a:pPr marL="195580" marR="861060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network </a:t>
            </a:r>
            <a:r>
              <a:rPr dirty="0" sz="2350" spc="5">
                <a:latin typeface="Calibri"/>
                <a:cs typeface="Calibri"/>
              </a:rPr>
              <a:t>topology reflects </a:t>
            </a:r>
            <a:r>
              <a:rPr dirty="0" sz="2350" spc="10">
                <a:latin typeface="Calibri"/>
                <a:cs typeface="Calibri"/>
              </a:rPr>
              <a:t>network </a:t>
            </a:r>
            <a:r>
              <a:rPr dirty="0" sz="2350" spc="5">
                <a:latin typeface="Calibri"/>
                <a:cs typeface="Calibri"/>
              </a:rPr>
              <a:t>destinations that </a:t>
            </a:r>
            <a:r>
              <a:rPr dirty="0" sz="2350" spc="10">
                <a:latin typeface="Calibri"/>
                <a:cs typeface="Calibri"/>
              </a:rPr>
              <a:t>can be </a:t>
            </a:r>
            <a:r>
              <a:rPr dirty="0" sz="2350" spc="5">
                <a:latin typeface="Calibri"/>
                <a:cs typeface="Calibri"/>
              </a:rPr>
              <a:t>reached </a:t>
            </a:r>
            <a:r>
              <a:rPr dirty="0" sz="2350" spc="10">
                <a:latin typeface="Calibri"/>
                <a:cs typeface="Calibri"/>
              </a:rPr>
              <a:t>as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identified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through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IP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prefix-based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network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address</a:t>
            </a:r>
            <a:r>
              <a:rPr dirty="0" sz="2350" spc="5">
                <a:latin typeface="Calibri"/>
                <a:cs typeface="Calibri"/>
              </a:rPr>
              <a:t> blocks.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best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paths</a:t>
            </a:r>
            <a:r>
              <a:rPr dirty="0" sz="2350" spc="10">
                <a:latin typeface="Calibri"/>
                <a:cs typeface="Calibri"/>
              </a:rPr>
              <a:t> are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stored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</a:t>
            </a:r>
            <a:r>
              <a:rPr dirty="0" sz="2350" spc="10">
                <a:latin typeface="Calibri"/>
                <a:cs typeface="Calibri"/>
              </a:rPr>
              <a:t> a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data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structure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called</a:t>
            </a:r>
            <a:r>
              <a:rPr dirty="0" sz="2350" spc="10">
                <a:latin typeface="Calibri"/>
                <a:cs typeface="Calibri"/>
              </a:rPr>
              <a:t> a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table.</a:t>
            </a:r>
            <a:r>
              <a:rPr dirty="0" sz="2350" spc="10">
                <a:latin typeface="Calibri"/>
                <a:cs typeface="Calibri"/>
              </a:rPr>
              <a:t> The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</a:t>
            </a:r>
            <a:endParaRPr sz="2350">
              <a:latin typeface="Calibri"/>
              <a:cs typeface="Calibri"/>
            </a:endParaRPr>
          </a:p>
          <a:p>
            <a:pPr marL="195580">
              <a:lnSpc>
                <a:spcPts val="2014"/>
              </a:lnSpc>
            </a:pPr>
            <a:r>
              <a:rPr dirty="0" sz="2350" spc="5">
                <a:latin typeface="Calibri"/>
                <a:cs typeface="Calibri"/>
              </a:rPr>
              <a:t>forwarding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process</a:t>
            </a:r>
            <a:r>
              <a:rPr dirty="0" sz="2350" spc="10">
                <a:latin typeface="Calibri"/>
                <a:cs typeface="Calibri"/>
              </a:rPr>
              <a:t> moves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packet </a:t>
            </a:r>
            <a:r>
              <a:rPr dirty="0" sz="2350" spc="10">
                <a:latin typeface="Calibri"/>
                <a:cs typeface="Calibri"/>
              </a:rPr>
              <a:t>from</a:t>
            </a:r>
            <a:r>
              <a:rPr dirty="0" sz="2350" spc="15">
                <a:latin typeface="Calibri"/>
                <a:cs typeface="Calibri"/>
              </a:rPr>
              <a:t> an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input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interface (“ingress”)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 a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</a:t>
            </a:r>
            <a:endParaRPr sz="2350">
              <a:latin typeface="Calibri"/>
              <a:cs typeface="Calibri"/>
            </a:endParaRPr>
          </a:p>
          <a:p>
            <a:pPr marL="195580" marR="1244600">
              <a:lnSpc>
                <a:spcPct val="71800"/>
              </a:lnSpc>
              <a:spcBef>
                <a:spcPts val="395"/>
              </a:spcBef>
            </a:pPr>
            <a:r>
              <a:rPr dirty="0" sz="2350" spc="10">
                <a:latin typeface="Calibri"/>
                <a:cs typeface="Calibri"/>
              </a:rPr>
              <a:t>to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appropriate </a:t>
            </a:r>
            <a:r>
              <a:rPr dirty="0" sz="2350" spc="5">
                <a:latin typeface="Calibri"/>
                <a:cs typeface="Calibri"/>
              </a:rPr>
              <a:t>output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interface (“egress”)</a:t>
            </a:r>
            <a:r>
              <a:rPr dirty="0" sz="2350" spc="10">
                <a:latin typeface="Calibri"/>
                <a:cs typeface="Calibri"/>
              </a:rPr>
              <a:t> based on the</a:t>
            </a:r>
            <a:r>
              <a:rPr dirty="0" sz="2350" spc="5">
                <a:latin typeface="Calibri"/>
                <a:cs typeface="Calibri"/>
              </a:rPr>
              <a:t> information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contained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 table.</a:t>
            </a:r>
            <a:endParaRPr sz="2350">
              <a:latin typeface="Calibri"/>
              <a:cs typeface="Calibri"/>
            </a:endParaRPr>
          </a:p>
          <a:p>
            <a:pPr marL="195580" marR="154940" indent="-183515">
              <a:lnSpc>
                <a:spcPct val="70900"/>
              </a:lnSpc>
              <a:spcBef>
                <a:spcPts val="10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Since </a:t>
            </a:r>
            <a:r>
              <a:rPr dirty="0" sz="2350" spc="10">
                <a:latin typeface="Calibri"/>
                <a:cs typeface="Calibri"/>
              </a:rPr>
              <a:t>each</a:t>
            </a:r>
            <a:r>
              <a:rPr dirty="0" sz="2350" spc="5">
                <a:latin typeface="Calibri"/>
                <a:cs typeface="Calibri"/>
              </a:rPr>
              <a:t> packet</a:t>
            </a:r>
            <a:r>
              <a:rPr dirty="0" sz="2350" spc="10">
                <a:latin typeface="Calibri"/>
                <a:cs typeface="Calibri"/>
              </a:rPr>
              <a:t> arriving at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router </a:t>
            </a:r>
            <a:r>
              <a:rPr dirty="0" sz="2350" spc="10">
                <a:latin typeface="Calibri"/>
                <a:cs typeface="Calibri"/>
              </a:rPr>
              <a:t>needs to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be </a:t>
            </a:r>
            <a:r>
              <a:rPr dirty="0" sz="2350" spc="5">
                <a:latin typeface="Calibri"/>
                <a:cs typeface="Calibri"/>
              </a:rPr>
              <a:t>forwarded,</a:t>
            </a:r>
            <a:r>
              <a:rPr dirty="0" sz="2350" spc="10">
                <a:latin typeface="Calibri"/>
                <a:cs typeface="Calibri"/>
              </a:rPr>
              <a:t> the </a:t>
            </a:r>
            <a:r>
              <a:rPr dirty="0" sz="2350" spc="5">
                <a:latin typeface="Calibri"/>
                <a:cs typeface="Calibri"/>
              </a:rPr>
              <a:t>performance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 the</a:t>
            </a:r>
            <a:r>
              <a:rPr dirty="0" sz="2350" spc="5">
                <a:latin typeface="Calibri"/>
                <a:cs typeface="Calibri"/>
              </a:rPr>
              <a:t> forwarding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process determines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overall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performance </a:t>
            </a:r>
            <a:r>
              <a:rPr dirty="0" sz="2350" spc="10">
                <a:latin typeface="Calibri"/>
                <a:cs typeface="Calibri"/>
              </a:rPr>
              <a:t>of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router.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6311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50"/>
              <a:t> </a:t>
            </a:r>
            <a:r>
              <a:rPr dirty="0" sz="4400" spc="-5"/>
              <a:t>CPU</a:t>
            </a:r>
            <a:r>
              <a:rPr dirty="0" sz="4400" spc="-45"/>
              <a:t> </a:t>
            </a:r>
            <a:r>
              <a:rPr dirty="0" sz="4400" spc="-5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21580"/>
            <a:ext cx="10024745" cy="421005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When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packet</a:t>
            </a:r>
            <a:r>
              <a:rPr dirty="0" sz="2600" spc="-5">
                <a:latin typeface="Calibri"/>
                <a:cs typeface="Calibri"/>
              </a:rPr>
              <a:t> arrives at </a:t>
            </a:r>
            <a:r>
              <a:rPr dirty="0" sz="2600" spc="-10">
                <a:latin typeface="Calibri"/>
                <a:cs typeface="Calibri"/>
              </a:rPr>
              <a:t>the line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card, 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raises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 </a:t>
            </a:r>
            <a:r>
              <a:rPr dirty="0" sz="2600" spc="-10">
                <a:latin typeface="Calibri"/>
                <a:cs typeface="Calibri"/>
              </a:rPr>
              <a:t>interrupt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the CPU.</a:t>
            </a:r>
            <a:endParaRPr sz="2600">
              <a:latin typeface="Calibri"/>
              <a:cs typeface="Calibri"/>
            </a:endParaRPr>
          </a:p>
          <a:p>
            <a:pPr marL="191770" marR="523875" indent="-179705">
              <a:lnSpc>
                <a:spcPts val="2830"/>
              </a:lnSpc>
              <a:spcBef>
                <a:spcPts val="9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interrupt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service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routine schedules</a:t>
            </a:r>
            <a:r>
              <a:rPr dirty="0" sz="2600" spc="-5">
                <a:latin typeface="Calibri"/>
                <a:cs typeface="Calibri"/>
              </a:rPr>
              <a:t> a </a:t>
            </a:r>
            <a:r>
              <a:rPr dirty="0" sz="2600" spc="-10">
                <a:latin typeface="Calibri"/>
                <a:cs typeface="Calibri"/>
              </a:rPr>
              <a:t>transfer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the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buffer memory through 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shared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backplane.</a:t>
            </a:r>
            <a:endParaRPr sz="2600">
              <a:latin typeface="Calibri"/>
              <a:cs typeface="Calibri"/>
            </a:endParaRPr>
          </a:p>
          <a:p>
            <a:pPr marL="191770" marR="5080" indent="-179705">
              <a:lnSpc>
                <a:spcPct val="89700"/>
              </a:lnSpc>
              <a:spcBef>
                <a:spcPts val="9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Once the transfer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complete, the CPU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extracts 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headers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packet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uses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table to determine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egress line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card 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outgoing port.</a:t>
            </a:r>
            <a:endParaRPr sz="2600">
              <a:latin typeface="Calibri"/>
              <a:cs typeface="Calibri"/>
            </a:endParaRPr>
          </a:p>
          <a:p>
            <a:pPr marL="191770" marR="70485" indent="-179705">
              <a:lnSpc>
                <a:spcPts val="2820"/>
              </a:lnSpc>
              <a:spcBef>
                <a:spcPts val="100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subsequently prioritized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queue manager 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shaped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by traffic manager.</a:t>
            </a:r>
            <a:endParaRPr sz="2600">
              <a:latin typeface="Calibri"/>
              <a:cs typeface="Calibri"/>
            </a:endParaRPr>
          </a:p>
          <a:p>
            <a:pPr marL="191770" marR="567055" indent="-179705">
              <a:lnSpc>
                <a:spcPts val="2820"/>
              </a:lnSpc>
              <a:spcBef>
                <a:spcPts val="96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Finally, the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 transferred from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memory to the </a:t>
            </a:r>
            <a:r>
              <a:rPr dirty="0" sz="2600" spc="-5">
                <a:latin typeface="Calibri"/>
                <a:cs typeface="Calibri"/>
              </a:rPr>
              <a:t>appropriate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output port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egress line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card.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8704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25"/>
              <a:t> </a:t>
            </a:r>
            <a:r>
              <a:rPr dirty="0" sz="4400" spc="-5"/>
              <a:t>CPU</a:t>
            </a:r>
            <a:r>
              <a:rPr dirty="0" sz="4400" spc="-25"/>
              <a:t> </a:t>
            </a:r>
            <a:r>
              <a:rPr dirty="0" sz="4400" spc="-10"/>
              <a:t>Architecture</a:t>
            </a:r>
            <a:r>
              <a:rPr dirty="0" sz="4400" spc="-30"/>
              <a:t> </a:t>
            </a:r>
            <a:r>
              <a:rPr dirty="0" sz="4400"/>
              <a:t>-</a:t>
            </a:r>
            <a:r>
              <a:rPr dirty="0" sz="4400" spc="-25"/>
              <a:t> </a:t>
            </a:r>
            <a:r>
              <a:rPr dirty="0" sz="4400" spc="-5"/>
              <a:t>Bottlenecks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24745" cy="4147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22352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Each packet entering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system has to </a:t>
            </a:r>
            <a:r>
              <a:rPr dirty="0" sz="2800" spc="-10">
                <a:latin typeface="Calibri"/>
                <a:cs typeface="Calibri"/>
              </a:rPr>
              <a:t>traverse the </a:t>
            </a:r>
            <a:r>
              <a:rPr dirty="0" sz="2800" spc="-5">
                <a:latin typeface="Calibri"/>
                <a:cs typeface="Calibri"/>
              </a:rPr>
              <a:t>CPU; </a:t>
            </a:r>
            <a:r>
              <a:rPr dirty="0" sz="2800" spc="-10">
                <a:latin typeface="Calibri"/>
                <a:cs typeface="Calibri"/>
              </a:rPr>
              <a:t>thus, 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limited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CPU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cycles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results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processing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bottleneck.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89700"/>
              </a:lnSpc>
              <a:spcBef>
                <a:spcPts val="944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packet forwarding functions, such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>
                <a:latin typeface="Calibri"/>
                <a:cs typeface="Calibri"/>
              </a:rPr>
              <a:t>forwarding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 spc="-5">
                <a:latin typeface="Calibri"/>
                <a:cs typeface="Calibri"/>
              </a:rPr>
              <a:t>lookup,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buffering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retrieval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involve </a:t>
            </a:r>
            <a:r>
              <a:rPr dirty="0" sz="2800">
                <a:latin typeface="Calibri"/>
                <a:cs typeface="Calibri"/>
              </a:rPr>
              <a:t>accessing </a:t>
            </a:r>
            <a:r>
              <a:rPr dirty="0" sz="2800" spc="-5">
                <a:latin typeface="Calibri"/>
                <a:cs typeface="Calibri"/>
              </a:rPr>
              <a:t>memory. Due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 mismatch in speed between memory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CPU, </a:t>
            </a:r>
            <a:r>
              <a:rPr dirty="0" sz="2800">
                <a:latin typeface="Calibri"/>
                <a:cs typeface="Calibri"/>
              </a:rPr>
              <a:t>access </a:t>
            </a:r>
            <a:r>
              <a:rPr dirty="0" sz="2800" spc="-5">
                <a:latin typeface="Calibri"/>
                <a:cs typeface="Calibri"/>
              </a:rPr>
              <a:t>to memory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contributes to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larger </a:t>
            </a:r>
            <a:r>
              <a:rPr dirty="0" sz="2800">
                <a:latin typeface="Calibri"/>
                <a:cs typeface="Calibri"/>
              </a:rPr>
              <a:t>amount </a:t>
            </a:r>
            <a:r>
              <a:rPr dirty="0" sz="2800" spc="-5">
                <a:latin typeface="Calibri"/>
                <a:cs typeface="Calibri"/>
              </a:rPr>
              <a:t>of overhead. The memory </a:t>
            </a:r>
            <a:r>
              <a:rPr dirty="0" sz="2800">
                <a:latin typeface="Calibri"/>
                <a:cs typeface="Calibri"/>
              </a:rPr>
              <a:t>access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speeds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have increased little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over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last few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years.</a:t>
            </a:r>
            <a:endParaRPr sz="2800">
              <a:latin typeface="Calibri"/>
              <a:cs typeface="Calibri"/>
            </a:endParaRPr>
          </a:p>
          <a:p>
            <a:pPr marL="187960" marR="121920" indent="-175895">
              <a:lnSpc>
                <a:spcPct val="90000"/>
              </a:lnSpc>
              <a:spcBef>
                <a:spcPts val="97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shared backplane becomes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severe limiting factor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>
                <a:latin typeface="Calibri"/>
                <a:cs typeface="Calibri"/>
              </a:rPr>
              <a:t>each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packet has to </a:t>
            </a:r>
            <a:r>
              <a:rPr dirty="0" sz="2800" spc="-10">
                <a:latin typeface="Calibri"/>
                <a:cs typeface="Calibri"/>
              </a:rPr>
              <a:t>traverse the </a:t>
            </a:r>
            <a:r>
              <a:rPr dirty="0" sz="2800" spc="-5">
                <a:latin typeface="Calibri"/>
                <a:cs typeface="Calibri"/>
              </a:rPr>
              <a:t>backplane </a:t>
            </a:r>
            <a:r>
              <a:rPr dirty="0" sz="2800" spc="-10">
                <a:latin typeface="Calibri"/>
                <a:cs typeface="Calibri"/>
              </a:rPr>
              <a:t>twice. </a:t>
            </a:r>
            <a:r>
              <a:rPr dirty="0" sz="2800" spc="-5">
                <a:latin typeface="Calibri"/>
                <a:cs typeface="Calibri"/>
              </a:rPr>
              <a:t>This effectively reduces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throughput </a:t>
            </a:r>
            <a:r>
              <a:rPr dirty="0" sz="2800" spc="-5">
                <a:latin typeface="Calibri"/>
                <a:cs typeface="Calibri"/>
              </a:rPr>
              <a:t>by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factor 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two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91401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35"/>
              <a:t> </a:t>
            </a:r>
            <a:r>
              <a:rPr dirty="0" sz="4400" spc="-5"/>
              <a:t>Forwarding</a:t>
            </a:r>
            <a:r>
              <a:rPr dirty="0" sz="4400" spc="-30"/>
              <a:t> </a:t>
            </a:r>
            <a:r>
              <a:rPr dirty="0" sz="4400" spc="-5"/>
              <a:t>Engine</a:t>
            </a:r>
            <a:r>
              <a:rPr dirty="0" sz="4400" spc="-35"/>
              <a:t> </a:t>
            </a:r>
            <a:r>
              <a:rPr dirty="0" sz="4400" spc="-5"/>
              <a:t>Architectures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74713"/>
            <a:ext cx="10212070" cy="40589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91770" marR="42545" indent="-179705">
              <a:lnSpc>
                <a:spcPct val="79300"/>
              </a:lnSpc>
              <a:spcBef>
                <a:spcPts val="7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shared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CPU</a:t>
            </a:r>
            <a:r>
              <a:rPr dirty="0" sz="2600" spc="-5">
                <a:latin typeface="Calibri"/>
                <a:cs typeface="Calibri"/>
              </a:rPr>
              <a:t> architecture, </a:t>
            </a:r>
            <a:r>
              <a:rPr dirty="0" sz="2600" spc="-10">
                <a:latin typeface="Calibri"/>
                <a:cs typeface="Calibri"/>
              </a:rPr>
              <a:t>we identified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 the shared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CPU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major bottlenecks,</a:t>
            </a:r>
            <a:r>
              <a:rPr dirty="0" sz="2600" spc="-5">
                <a:latin typeface="Calibri"/>
                <a:cs typeface="Calibri"/>
              </a:rPr>
              <a:t> as </a:t>
            </a:r>
            <a:r>
              <a:rPr dirty="0" sz="2600" spc="-10">
                <a:latin typeface="Calibri"/>
                <a:cs typeface="Calibri"/>
              </a:rPr>
              <a:t>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every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flow.</a:t>
            </a:r>
            <a:endParaRPr sz="2600">
              <a:latin typeface="Calibri"/>
              <a:cs typeface="Calibri"/>
            </a:endParaRPr>
          </a:p>
          <a:p>
            <a:pPr marL="191770" marR="403225" indent="-179705">
              <a:lnSpc>
                <a:spcPct val="78900"/>
              </a:lnSpc>
              <a:spcBef>
                <a:spcPts val="101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shared forwarding engine </a:t>
            </a:r>
            <a:r>
              <a:rPr dirty="0" sz="2600" spc="-5">
                <a:latin typeface="Calibri"/>
                <a:cs typeface="Calibri"/>
              </a:rPr>
              <a:t>architecture </a:t>
            </a:r>
            <a:r>
              <a:rPr dirty="0" sz="2600" spc="-1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an attempt </a:t>
            </a:r>
            <a:r>
              <a:rPr dirty="0" sz="2600" spc="-10">
                <a:latin typeface="Calibri"/>
                <a:cs typeface="Calibri"/>
              </a:rPr>
              <a:t>to mitigate the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bottleneck 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offloading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functionality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engine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dedicated card called 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engine cards.</a:t>
            </a:r>
            <a:endParaRPr sz="2600">
              <a:latin typeface="Calibri"/>
              <a:cs typeface="Calibri"/>
            </a:endParaRPr>
          </a:p>
          <a:p>
            <a:pPr marL="191770" marR="107950" indent="-179705">
              <a:lnSpc>
                <a:spcPct val="785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Each forwarding engine card contains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dedicated processor executing the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software 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route lookup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memory 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storing the 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191770" marR="5080" indent="-179705">
              <a:lnSpc>
                <a:spcPct val="785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With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multiple such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cards, many packets can 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processed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parallel, which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considerably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scales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speed.</a:t>
            </a:r>
            <a:endParaRPr sz="2600">
              <a:latin typeface="Calibri"/>
              <a:cs typeface="Calibri"/>
            </a:endParaRPr>
          </a:p>
          <a:p>
            <a:pPr marL="191770" marR="565150" indent="-179705">
              <a:lnSpc>
                <a:spcPct val="785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shared forwarding engine </a:t>
            </a:r>
            <a:r>
              <a:rPr dirty="0" sz="2600" spc="-5">
                <a:latin typeface="Calibri"/>
                <a:cs typeface="Calibri"/>
              </a:rPr>
              <a:t>architectures </a:t>
            </a:r>
            <a:r>
              <a:rPr dirty="0" sz="2600" spc="-10">
                <a:latin typeface="Calibri"/>
                <a:cs typeface="Calibri"/>
              </a:rPr>
              <a:t>were used to build routers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capable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gigabits per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second.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8921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35"/>
              <a:t> </a:t>
            </a:r>
            <a:r>
              <a:rPr dirty="0" sz="4400" spc="-5"/>
              <a:t>Forwarding</a:t>
            </a:r>
            <a:r>
              <a:rPr dirty="0" sz="4400" spc="-30"/>
              <a:t> </a:t>
            </a:r>
            <a:r>
              <a:rPr dirty="0" sz="4400" spc="-5"/>
              <a:t>Engine</a:t>
            </a:r>
            <a:r>
              <a:rPr dirty="0" sz="4400" spc="-35"/>
              <a:t> </a:t>
            </a:r>
            <a:r>
              <a:rPr dirty="0" sz="4400" spc="-5"/>
              <a:t>Architecture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1442" y="1527175"/>
            <a:ext cx="5181600" cy="4829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8921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35"/>
              <a:t> </a:t>
            </a:r>
            <a:r>
              <a:rPr dirty="0" sz="4400" spc="-5"/>
              <a:t>Forwarding</a:t>
            </a:r>
            <a:r>
              <a:rPr dirty="0" sz="4400" spc="-30"/>
              <a:t> </a:t>
            </a:r>
            <a:r>
              <a:rPr dirty="0" sz="4400" spc="-5"/>
              <a:t>Engine</a:t>
            </a:r>
            <a:r>
              <a:rPr dirty="0" sz="4400" spc="-35"/>
              <a:t> </a:t>
            </a:r>
            <a:r>
              <a:rPr dirty="0" sz="4400" spc="-5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9975850" cy="3385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28638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>
                <a:latin typeface="Calibri"/>
                <a:cs typeface="Calibri"/>
              </a:rPr>
              <a:t>architecture, </a:t>
            </a:r>
            <a:r>
              <a:rPr dirty="0" sz="2800" spc="-5">
                <a:latin typeface="Calibri"/>
                <a:cs typeface="Calibri"/>
              </a:rPr>
              <a:t>multiple line cards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connected </a:t>
            </a:r>
            <a:r>
              <a:rPr dirty="0" sz="2800" spc="-10">
                <a:latin typeface="Calibri"/>
                <a:cs typeface="Calibri"/>
              </a:rPr>
              <a:t>through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shared backplane </a:t>
            </a:r>
            <a:r>
              <a:rPr dirty="0" sz="2800" spc="-10">
                <a:latin typeface="Calibri"/>
                <a:cs typeface="Calibri"/>
              </a:rPr>
              <a:t>through </a:t>
            </a:r>
            <a:r>
              <a:rPr dirty="0" sz="2800" spc="-5">
                <a:latin typeface="Calibri"/>
                <a:cs typeface="Calibri"/>
              </a:rPr>
              <a:t>which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transferred </a:t>
            </a:r>
            <a:r>
              <a:rPr dirty="0" sz="2800" spc="-5">
                <a:latin typeface="Calibri"/>
                <a:cs typeface="Calibri"/>
              </a:rPr>
              <a:t>from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 card 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another.</a:t>
            </a:r>
            <a:endParaRPr sz="2800">
              <a:latin typeface="Calibri"/>
              <a:cs typeface="Calibri"/>
            </a:endParaRPr>
          </a:p>
          <a:p>
            <a:pPr marL="187960" marR="50800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Line cards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forwarding engine cards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connected </a:t>
            </a:r>
            <a:r>
              <a:rPr dirty="0" sz="2800" spc="-10">
                <a:latin typeface="Calibri"/>
                <a:cs typeface="Calibri"/>
              </a:rPr>
              <a:t>through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separate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shared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backplane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called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forwarding backplane.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rationale behind using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5">
                <a:latin typeface="Calibri"/>
                <a:cs typeface="Calibri"/>
              </a:rPr>
              <a:t>different backplanes is to separate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data </a:t>
            </a:r>
            <a:r>
              <a:rPr dirty="0" sz="2800" spc="-10">
                <a:latin typeface="Calibri"/>
                <a:cs typeface="Calibri"/>
              </a:rPr>
              <a:t>traffic </a:t>
            </a:r>
            <a:r>
              <a:rPr dirty="0" sz="2800" spc="-5">
                <a:latin typeface="Calibri"/>
                <a:cs typeface="Calibri"/>
              </a:rPr>
              <a:t>from </a:t>
            </a:r>
            <a:r>
              <a:rPr dirty="0" sz="2800" spc="-10">
                <a:latin typeface="Calibri"/>
                <a:cs typeface="Calibri"/>
              </a:rPr>
              <a:t>the traffic </a:t>
            </a:r>
            <a:r>
              <a:rPr dirty="0" sz="2800" spc="-5">
                <a:latin typeface="Calibri"/>
                <a:cs typeface="Calibri"/>
              </a:rPr>
              <a:t>generated for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forwarding engine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cards,</a:t>
            </a:r>
            <a:r>
              <a:rPr dirty="0" sz="2800" spc="-10">
                <a:latin typeface="Calibri"/>
                <a:cs typeface="Calibri"/>
              </a:rPr>
              <a:t> thereby </a:t>
            </a:r>
            <a:r>
              <a:rPr dirty="0" sz="2800" spc="-5">
                <a:latin typeface="Calibri"/>
                <a:cs typeface="Calibri"/>
              </a:rPr>
              <a:t>improving throughput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8921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35"/>
              <a:t> </a:t>
            </a:r>
            <a:r>
              <a:rPr dirty="0" sz="4400" spc="-5"/>
              <a:t>Forwarding</a:t>
            </a:r>
            <a:r>
              <a:rPr dirty="0" sz="4400" spc="-30"/>
              <a:t> </a:t>
            </a:r>
            <a:r>
              <a:rPr dirty="0" sz="4400" spc="-5"/>
              <a:t>Engine</a:t>
            </a:r>
            <a:r>
              <a:rPr dirty="0" sz="4400" spc="-35"/>
              <a:t> </a:t>
            </a:r>
            <a:r>
              <a:rPr dirty="0" sz="4400" spc="-5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270490" cy="43510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95580" marR="5080" indent="-183515">
              <a:lnSpc>
                <a:spcPct val="71800"/>
              </a:lnSpc>
              <a:spcBef>
                <a:spcPts val="9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Since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are</a:t>
            </a:r>
            <a:r>
              <a:rPr dirty="0" sz="2350" spc="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multiple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</a:t>
            </a:r>
            <a:r>
              <a:rPr dirty="0" sz="2350" spc="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engines,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multiple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IP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headers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can be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processed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parallel.</a:t>
            </a:r>
            <a:endParaRPr sz="2350">
              <a:latin typeface="Calibri"/>
              <a:cs typeface="Calibri"/>
            </a:endParaRPr>
          </a:p>
          <a:p>
            <a:pPr marL="195580" marR="12382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This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could lead </a:t>
            </a:r>
            <a:r>
              <a:rPr dirty="0" sz="2350" spc="10">
                <a:latin typeface="Calibri"/>
                <a:cs typeface="Calibri"/>
              </a:rPr>
              <a:t>to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situation</a:t>
            </a:r>
            <a:r>
              <a:rPr dirty="0" sz="2350" spc="10">
                <a:latin typeface="Calibri"/>
                <a:cs typeface="Calibri"/>
              </a:rPr>
              <a:t> where </a:t>
            </a:r>
            <a:r>
              <a:rPr dirty="0" sz="2350" spc="5">
                <a:latin typeface="Calibri"/>
                <a:cs typeface="Calibri"/>
              </a:rPr>
              <a:t>packets that </a:t>
            </a:r>
            <a:r>
              <a:rPr dirty="0" sz="2350" spc="10">
                <a:latin typeface="Calibri"/>
                <a:cs typeface="Calibri"/>
              </a:rPr>
              <a:t>arrived </a:t>
            </a:r>
            <a:r>
              <a:rPr dirty="0" sz="2350" spc="5">
                <a:latin typeface="Calibri"/>
                <a:cs typeface="Calibri"/>
              </a:rPr>
              <a:t>later </a:t>
            </a:r>
            <a:r>
              <a:rPr dirty="0" sz="2350" spc="10">
                <a:latin typeface="Calibri"/>
                <a:cs typeface="Calibri"/>
              </a:rPr>
              <a:t>might</a:t>
            </a:r>
            <a:r>
              <a:rPr dirty="0" sz="2350" spc="5">
                <a:latin typeface="Calibri"/>
                <a:cs typeface="Calibri"/>
              </a:rPr>
              <a:t> finish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their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lookup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earlier </a:t>
            </a:r>
            <a:r>
              <a:rPr dirty="0" sz="2350" spc="10">
                <a:latin typeface="Calibri"/>
                <a:cs typeface="Calibri"/>
              </a:rPr>
              <a:t>than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packets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that entered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 earlier.</a:t>
            </a:r>
            <a:endParaRPr sz="2350">
              <a:latin typeface="Calibri"/>
              <a:cs typeface="Calibri"/>
            </a:endParaRPr>
          </a:p>
          <a:p>
            <a:pPr marL="195580" marR="795020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time </a:t>
            </a:r>
            <a:r>
              <a:rPr dirty="0" sz="2350" spc="5">
                <a:latin typeface="Calibri"/>
                <a:cs typeface="Calibri"/>
              </a:rPr>
              <a:t>required </a:t>
            </a:r>
            <a:r>
              <a:rPr dirty="0" sz="2350" spc="10">
                <a:latin typeface="Calibri"/>
                <a:cs typeface="Calibri"/>
              </a:rPr>
              <a:t>to </a:t>
            </a:r>
            <a:r>
              <a:rPr dirty="0" sz="2350" spc="5">
                <a:latin typeface="Calibri"/>
                <a:cs typeface="Calibri"/>
              </a:rPr>
              <a:t>process </a:t>
            </a:r>
            <a:r>
              <a:rPr dirty="0" sz="2350" spc="10">
                <a:latin typeface="Calibri"/>
                <a:cs typeface="Calibri"/>
              </a:rPr>
              <a:t>each </a:t>
            </a:r>
            <a:r>
              <a:rPr dirty="0" sz="2350" spc="5">
                <a:latin typeface="Calibri"/>
                <a:cs typeface="Calibri"/>
              </a:rPr>
              <a:t>packet </a:t>
            </a:r>
            <a:r>
              <a:rPr dirty="0" sz="2350" spc="10">
                <a:latin typeface="Calibri"/>
                <a:cs typeface="Calibri"/>
              </a:rPr>
              <a:t>depends on the actual </a:t>
            </a:r>
            <a:r>
              <a:rPr dirty="0" sz="2350" spc="5">
                <a:latin typeface="Calibri"/>
                <a:cs typeface="Calibri"/>
              </a:rPr>
              <a:t>load </a:t>
            </a:r>
            <a:r>
              <a:rPr dirty="0" sz="2350" spc="10">
                <a:latin typeface="Calibri"/>
                <a:cs typeface="Calibri"/>
              </a:rPr>
              <a:t>of </a:t>
            </a:r>
            <a:r>
              <a:rPr dirty="0" sz="2350" spc="5">
                <a:latin typeface="Calibri"/>
                <a:cs typeface="Calibri"/>
              </a:rPr>
              <a:t>the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engine.</a:t>
            </a:r>
            <a:endParaRPr sz="2350">
              <a:latin typeface="Calibri"/>
              <a:cs typeface="Calibri"/>
            </a:endParaRPr>
          </a:p>
          <a:p>
            <a:pPr marL="195580" marR="19685" indent="-183515">
              <a:lnSpc>
                <a:spcPct val="70900"/>
              </a:lnSpc>
              <a:spcBef>
                <a:spcPts val="10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main advantage of </a:t>
            </a:r>
            <a:r>
              <a:rPr dirty="0" sz="2350" spc="5">
                <a:latin typeface="Calibri"/>
                <a:cs typeface="Calibri"/>
              </a:rPr>
              <a:t>this </a:t>
            </a:r>
            <a:r>
              <a:rPr dirty="0" sz="2350" spc="10">
                <a:latin typeface="Calibri"/>
                <a:cs typeface="Calibri"/>
              </a:rPr>
              <a:t>architecture </a:t>
            </a:r>
            <a:r>
              <a:rPr dirty="0" sz="2350" spc="5">
                <a:latin typeface="Calibri"/>
                <a:cs typeface="Calibri"/>
              </a:rPr>
              <a:t>is </a:t>
            </a:r>
            <a:r>
              <a:rPr dirty="0" sz="2350" spc="10">
                <a:latin typeface="Calibri"/>
                <a:cs typeface="Calibri"/>
              </a:rPr>
              <a:t>the ability to </a:t>
            </a:r>
            <a:r>
              <a:rPr dirty="0" sz="2350" spc="5">
                <a:latin typeface="Calibri"/>
                <a:cs typeface="Calibri"/>
              </a:rPr>
              <a:t>scale </a:t>
            </a:r>
            <a:r>
              <a:rPr dirty="0" sz="2350" spc="10">
                <a:latin typeface="Calibri"/>
                <a:cs typeface="Calibri"/>
              </a:rPr>
              <a:t>to </a:t>
            </a:r>
            <a:r>
              <a:rPr dirty="0" sz="2350" spc="5">
                <a:latin typeface="Calibri"/>
                <a:cs typeface="Calibri"/>
              </a:rPr>
              <a:t>higher forwarding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speeds.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Another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advantage of </a:t>
            </a:r>
            <a:r>
              <a:rPr dirty="0" sz="2350" spc="5">
                <a:latin typeface="Calibri"/>
                <a:cs typeface="Calibri"/>
              </a:rPr>
              <a:t>this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architecture </a:t>
            </a:r>
            <a:r>
              <a:rPr dirty="0" sz="2350" spc="5">
                <a:latin typeface="Calibri"/>
                <a:cs typeface="Calibri"/>
              </a:rPr>
              <a:t>is that it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provides flexibility;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</a:t>
            </a:r>
            <a:endParaRPr sz="2350">
              <a:latin typeface="Calibri"/>
              <a:cs typeface="Calibri"/>
            </a:endParaRPr>
          </a:p>
          <a:p>
            <a:pPr marL="195580" marR="424815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forwarding engine cards </a:t>
            </a:r>
            <a:r>
              <a:rPr dirty="0" sz="2350" spc="10">
                <a:latin typeface="Calibri"/>
                <a:cs typeface="Calibri"/>
              </a:rPr>
              <a:t>can be </a:t>
            </a:r>
            <a:r>
              <a:rPr dirty="0" sz="2350" spc="15">
                <a:latin typeface="Calibri"/>
                <a:cs typeface="Calibri"/>
              </a:rPr>
              <a:t>added </a:t>
            </a:r>
            <a:r>
              <a:rPr dirty="0" sz="2350" spc="10">
                <a:latin typeface="Calibri"/>
                <a:cs typeface="Calibri"/>
              </a:rPr>
              <a:t>whenever needed so </a:t>
            </a:r>
            <a:r>
              <a:rPr dirty="0" sz="2350" spc="5">
                <a:latin typeface="Calibri"/>
                <a:cs typeface="Calibri"/>
              </a:rPr>
              <a:t>that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necessary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forwarding </a:t>
            </a:r>
            <a:r>
              <a:rPr dirty="0" sz="2350" spc="10">
                <a:latin typeface="Calibri"/>
                <a:cs typeface="Calibri"/>
              </a:rPr>
              <a:t>speed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can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achieved</a:t>
            </a:r>
            <a:r>
              <a:rPr dirty="0" sz="2350" spc="5">
                <a:latin typeface="Calibri"/>
                <a:cs typeface="Calibri"/>
              </a:rPr>
              <a:t> for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high-speed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core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routers.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5">
                <a:latin typeface="Calibri"/>
                <a:cs typeface="Calibri"/>
              </a:rPr>
              <a:t>A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key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drawback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use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 a</a:t>
            </a:r>
            <a:r>
              <a:rPr dirty="0" sz="2350" spc="5">
                <a:latin typeface="Calibri"/>
                <a:cs typeface="Calibri"/>
              </a:rPr>
              <a:t> shared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backplane that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does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not</a:t>
            </a:r>
            <a:r>
              <a:rPr dirty="0" sz="2350" spc="5">
                <a:latin typeface="Calibri"/>
                <a:cs typeface="Calibri"/>
              </a:rPr>
              <a:t> provide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sufficient</a:t>
            </a:r>
            <a:endParaRPr sz="2350">
              <a:latin typeface="Calibri"/>
              <a:cs typeface="Calibri"/>
            </a:endParaRPr>
          </a:p>
          <a:p>
            <a:pPr marL="195580" marR="760095">
              <a:lnSpc>
                <a:spcPct val="71800"/>
              </a:lnSpc>
              <a:spcBef>
                <a:spcPts val="385"/>
              </a:spcBef>
            </a:pPr>
            <a:r>
              <a:rPr dirty="0" sz="2350" spc="10">
                <a:latin typeface="Calibri"/>
                <a:cs typeface="Calibri"/>
              </a:rPr>
              <a:t>bandwidth </a:t>
            </a:r>
            <a:r>
              <a:rPr dirty="0" sz="2350" spc="5">
                <a:latin typeface="Calibri"/>
                <a:cs typeface="Calibri"/>
              </a:rPr>
              <a:t>for transmitting packets </a:t>
            </a:r>
            <a:r>
              <a:rPr dirty="0" sz="2350" spc="10">
                <a:latin typeface="Calibri"/>
                <a:cs typeface="Calibri"/>
              </a:rPr>
              <a:t>between </a:t>
            </a:r>
            <a:r>
              <a:rPr dirty="0" sz="2350" spc="5">
                <a:latin typeface="Calibri"/>
                <a:cs typeface="Calibri"/>
              </a:rPr>
              <a:t>line cards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5">
                <a:latin typeface="Calibri"/>
                <a:cs typeface="Calibri"/>
              </a:rPr>
              <a:t>limits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router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throughput.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67221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50"/>
              <a:t> </a:t>
            </a:r>
            <a:r>
              <a:rPr dirty="0" sz="4400" spc="-5"/>
              <a:t>Nothing</a:t>
            </a:r>
            <a:r>
              <a:rPr dirty="0" sz="4400" spc="-45"/>
              <a:t> </a:t>
            </a:r>
            <a:r>
              <a:rPr dirty="0" sz="4400" spc="-5"/>
              <a:t>Architectures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345" rIns="0" bIns="0" rtlCol="0" vert="horz">
            <a:spAutoFit/>
          </a:bodyPr>
          <a:lstStyle/>
          <a:p>
            <a:pPr marL="191770" marR="594995" indent="-179705">
              <a:lnSpc>
                <a:spcPct val="79300"/>
              </a:lnSpc>
              <a:spcBef>
                <a:spcPts val="7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A shared nothing router </a:t>
            </a:r>
            <a:r>
              <a:rPr dirty="0" spc="-5"/>
              <a:t>architecture </a:t>
            </a:r>
            <a:r>
              <a:rPr dirty="0" spc="-10"/>
              <a:t>offloads </a:t>
            </a:r>
            <a:r>
              <a:rPr dirty="0" spc="-5"/>
              <a:t>all </a:t>
            </a:r>
            <a:r>
              <a:rPr dirty="0" spc="-10"/>
              <a:t>the packet forwarding </a:t>
            </a:r>
            <a:r>
              <a:rPr dirty="0" spc="-575"/>
              <a:t> </a:t>
            </a:r>
            <a:r>
              <a:rPr dirty="0" spc="-10"/>
              <a:t>functions to the line</a:t>
            </a:r>
            <a:r>
              <a:rPr dirty="0" spc="-5"/>
              <a:t> </a:t>
            </a:r>
            <a:r>
              <a:rPr dirty="0" spc="-10"/>
              <a:t>cards.</a:t>
            </a:r>
          </a:p>
          <a:p>
            <a:pPr marL="191770" marR="261620" indent="-179705">
              <a:lnSpc>
                <a:spcPct val="78900"/>
              </a:lnSpc>
              <a:spcBef>
                <a:spcPts val="101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The line</a:t>
            </a:r>
            <a:r>
              <a:rPr dirty="0" spc="-5"/>
              <a:t> </a:t>
            </a:r>
            <a:r>
              <a:rPr dirty="0" spc="-10"/>
              <a:t>cards</a:t>
            </a:r>
            <a:r>
              <a:rPr dirty="0" spc="-15"/>
              <a:t> </a:t>
            </a:r>
            <a:r>
              <a:rPr dirty="0" spc="-10"/>
              <a:t>implement</a:t>
            </a:r>
            <a:r>
              <a:rPr dirty="0" spc="-5"/>
              <a:t> </a:t>
            </a:r>
            <a:r>
              <a:rPr dirty="0" spc="-10"/>
              <a:t>these</a:t>
            </a:r>
            <a:r>
              <a:rPr dirty="0" spc="-15"/>
              <a:t> </a:t>
            </a:r>
            <a:r>
              <a:rPr dirty="0" spc="-10"/>
              <a:t>functions</a:t>
            </a:r>
            <a:r>
              <a:rPr dirty="0" spc="-5"/>
              <a:t> </a:t>
            </a:r>
            <a:r>
              <a:rPr dirty="0" spc="-10"/>
              <a:t>using</a:t>
            </a:r>
            <a:r>
              <a:rPr dirty="0" spc="-5"/>
              <a:t> </a:t>
            </a:r>
            <a:r>
              <a:rPr dirty="0" spc="-10"/>
              <a:t>custom</a:t>
            </a:r>
            <a:r>
              <a:rPr dirty="0" spc="-15"/>
              <a:t> </a:t>
            </a:r>
            <a:r>
              <a:rPr dirty="0" spc="-10"/>
              <a:t>hardware</a:t>
            </a:r>
            <a:r>
              <a:rPr dirty="0" spc="-5"/>
              <a:t> </a:t>
            </a:r>
            <a:r>
              <a:rPr dirty="0" spc="-10"/>
              <a:t>for high </a:t>
            </a:r>
            <a:r>
              <a:rPr dirty="0" spc="-570"/>
              <a:t> </a:t>
            </a:r>
            <a:r>
              <a:rPr dirty="0" spc="-10"/>
              <a:t>performance and</a:t>
            </a:r>
            <a:r>
              <a:rPr dirty="0" spc="-5"/>
              <a:t> </a:t>
            </a:r>
            <a:r>
              <a:rPr dirty="0" spc="-10"/>
              <a:t>do</a:t>
            </a:r>
            <a:r>
              <a:rPr dirty="0" spc="-5"/>
              <a:t> </a:t>
            </a:r>
            <a:r>
              <a:rPr dirty="0" spc="-10"/>
              <a:t>not share</a:t>
            </a:r>
            <a:r>
              <a:rPr dirty="0" spc="-5"/>
              <a:t> any </a:t>
            </a:r>
            <a:r>
              <a:rPr dirty="0" spc="-10"/>
              <a:t>of these components with other line </a:t>
            </a:r>
            <a:r>
              <a:rPr dirty="0" spc="-5"/>
              <a:t> </a:t>
            </a:r>
            <a:r>
              <a:rPr dirty="0" spc="-10"/>
              <a:t>cards.</a:t>
            </a:r>
          </a:p>
          <a:p>
            <a:pPr marL="191770" indent="-17970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Hence,</a:t>
            </a:r>
            <a:r>
              <a:rPr dirty="0" spc="-15"/>
              <a:t> </a:t>
            </a:r>
            <a:r>
              <a:rPr dirty="0" spc="-10"/>
              <a:t>this</a:t>
            </a:r>
            <a:r>
              <a:rPr dirty="0" spc="-15"/>
              <a:t> </a:t>
            </a:r>
            <a:r>
              <a:rPr dirty="0" spc="-5"/>
              <a:t>architecture</a:t>
            </a:r>
            <a:r>
              <a:rPr dirty="0" spc="-10"/>
              <a:t> is named </a:t>
            </a:r>
            <a:r>
              <a:rPr dirty="0" spc="-5"/>
              <a:t>as</a:t>
            </a:r>
            <a:r>
              <a:rPr dirty="0" spc="-10"/>
              <a:t> shared nothing.</a:t>
            </a:r>
          </a:p>
          <a:p>
            <a:pPr marL="191770" marR="5080" indent="-179705">
              <a:lnSpc>
                <a:spcPct val="78900"/>
              </a:lnSpc>
              <a:spcBef>
                <a:spcPts val="98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Now</a:t>
            </a:r>
            <a:r>
              <a:rPr dirty="0" spc="-15"/>
              <a:t> </a:t>
            </a:r>
            <a:r>
              <a:rPr dirty="0" spc="-10"/>
              <a:t>since</a:t>
            </a:r>
            <a:r>
              <a:rPr dirty="0" spc="-5"/>
              <a:t> </a:t>
            </a:r>
            <a:r>
              <a:rPr dirty="0" spc="-10"/>
              <a:t>the line</a:t>
            </a:r>
            <a:r>
              <a:rPr dirty="0" spc="-5"/>
              <a:t> </a:t>
            </a:r>
            <a:r>
              <a:rPr dirty="0" spc="-10"/>
              <a:t>cards </a:t>
            </a:r>
            <a:r>
              <a:rPr dirty="0" spc="-5"/>
              <a:t>are </a:t>
            </a:r>
            <a:r>
              <a:rPr dirty="0" spc="-10"/>
              <a:t>capable</a:t>
            </a:r>
            <a:r>
              <a:rPr dirty="0" spc="-15"/>
              <a:t> </a:t>
            </a:r>
            <a:r>
              <a:rPr dirty="0" spc="-10"/>
              <a:t>of</a:t>
            </a:r>
            <a:r>
              <a:rPr dirty="0" spc="-5"/>
              <a:t> </a:t>
            </a:r>
            <a:r>
              <a:rPr dirty="0" spc="-10"/>
              <a:t>handling</a:t>
            </a:r>
            <a:r>
              <a:rPr dirty="0" spc="-5"/>
              <a:t> </a:t>
            </a:r>
            <a:r>
              <a:rPr dirty="0" spc="-10"/>
              <a:t>large</a:t>
            </a:r>
            <a:r>
              <a:rPr dirty="0" spc="-5"/>
              <a:t> </a:t>
            </a:r>
            <a:r>
              <a:rPr dirty="0" spc="-10"/>
              <a:t>number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"/>
              <a:t> </a:t>
            </a:r>
            <a:r>
              <a:rPr dirty="0" spc="-10"/>
              <a:t>packets, </a:t>
            </a:r>
            <a:r>
              <a:rPr dirty="0" spc="-5"/>
              <a:t> </a:t>
            </a:r>
            <a:r>
              <a:rPr dirty="0" spc="-10"/>
              <a:t>the</a:t>
            </a:r>
            <a:r>
              <a:rPr dirty="0" spc="-15"/>
              <a:t> </a:t>
            </a:r>
            <a:r>
              <a:rPr dirty="0" spc="-10"/>
              <a:t>backplane</a:t>
            </a:r>
            <a:r>
              <a:rPr dirty="0" spc="-5"/>
              <a:t> </a:t>
            </a:r>
            <a:r>
              <a:rPr dirty="0" spc="-10"/>
              <a:t>should</a:t>
            </a:r>
            <a:r>
              <a:rPr dirty="0" spc="-5"/>
              <a:t> </a:t>
            </a:r>
            <a:r>
              <a:rPr dirty="0" spc="-10"/>
              <a:t>be fast</a:t>
            </a:r>
            <a:r>
              <a:rPr dirty="0" spc="-5"/>
              <a:t> </a:t>
            </a:r>
            <a:r>
              <a:rPr dirty="0" spc="-10"/>
              <a:t>enough to</a:t>
            </a:r>
            <a:r>
              <a:rPr dirty="0" spc="-15"/>
              <a:t> </a:t>
            </a:r>
            <a:r>
              <a:rPr dirty="0" spc="-10"/>
              <a:t>handle</a:t>
            </a:r>
            <a:r>
              <a:rPr dirty="0" spc="-5"/>
              <a:t> aggregate </a:t>
            </a:r>
            <a:r>
              <a:rPr dirty="0" spc="-10"/>
              <a:t>input from</a:t>
            </a:r>
            <a:r>
              <a:rPr dirty="0" spc="-5"/>
              <a:t> all </a:t>
            </a:r>
            <a:r>
              <a:rPr dirty="0" spc="-10"/>
              <a:t>the </a:t>
            </a:r>
            <a:r>
              <a:rPr dirty="0" spc="-575"/>
              <a:t> </a:t>
            </a:r>
            <a:r>
              <a:rPr dirty="0" spc="-10"/>
              <a:t>line cards.</a:t>
            </a:r>
          </a:p>
          <a:p>
            <a:pPr marL="191770" marR="405765" indent="-179705">
              <a:lnSpc>
                <a:spcPct val="785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pc="-10"/>
              <a:t>Hence, this </a:t>
            </a:r>
            <a:r>
              <a:rPr dirty="0" spc="-5"/>
              <a:t>architecture </a:t>
            </a:r>
            <a:r>
              <a:rPr dirty="0" spc="-10"/>
              <a:t>employs switched backplanes, which makes this </a:t>
            </a:r>
            <a:r>
              <a:rPr dirty="0" spc="-575"/>
              <a:t> </a:t>
            </a:r>
            <a:r>
              <a:rPr dirty="0" spc="-10"/>
              <a:t>setup capable of</a:t>
            </a:r>
            <a:r>
              <a:rPr dirty="0" spc="-5"/>
              <a:t> </a:t>
            </a:r>
            <a:r>
              <a:rPr dirty="0" spc="-10"/>
              <a:t>multiple transfers simultaneously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124" y="639172"/>
            <a:ext cx="65036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Shared</a:t>
            </a:r>
            <a:r>
              <a:rPr dirty="0" sz="4400" spc="-50"/>
              <a:t> </a:t>
            </a:r>
            <a:r>
              <a:rPr dirty="0" sz="4400" spc="-5"/>
              <a:t>Nothing</a:t>
            </a:r>
            <a:r>
              <a:rPr dirty="0" sz="4400" spc="-45"/>
              <a:t> </a:t>
            </a:r>
            <a:r>
              <a:rPr dirty="0" sz="4400" spc="-5"/>
              <a:t>Architecture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791" y="1851819"/>
            <a:ext cx="5257799" cy="4352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365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Clustered</a:t>
            </a:r>
            <a:r>
              <a:rPr dirty="0" sz="4400" spc="-90"/>
              <a:t> </a:t>
            </a:r>
            <a:r>
              <a:rPr dirty="0" sz="4400" spc="-5"/>
              <a:t>Architectures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41255" cy="3900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40957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For increasing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number of line cards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aggregate </a:t>
            </a:r>
            <a:r>
              <a:rPr dirty="0" sz="2800" spc="-5">
                <a:latin typeface="Calibri"/>
                <a:cs typeface="Calibri"/>
              </a:rPr>
              <a:t>system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throughput,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major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vendors use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clustering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approach.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approach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multiple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chassis–containing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cards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connected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central switch core.</a:t>
            </a:r>
            <a:endParaRPr sz="2800">
              <a:latin typeface="Calibri"/>
              <a:cs typeface="Calibri"/>
            </a:endParaRPr>
          </a:p>
          <a:p>
            <a:pPr marL="187960" marR="332105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268605" algn="l"/>
              </a:tabLst>
            </a:pPr>
            <a:r>
              <a:rPr dirty="0"/>
              <a:t>	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variation of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>
                <a:latin typeface="Calibri"/>
                <a:cs typeface="Calibri"/>
              </a:rPr>
              <a:t>approach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use of multiple independent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routers connected to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central switch core but function </a:t>
            </a:r>
            <a:r>
              <a:rPr dirty="0" sz="2800">
                <a:latin typeface="Calibri"/>
                <a:cs typeface="Calibri"/>
              </a:rPr>
              <a:t>as a </a:t>
            </a:r>
            <a:r>
              <a:rPr dirty="0" sz="2800" spc="-5">
                <a:latin typeface="Calibri"/>
                <a:cs typeface="Calibri"/>
              </a:rPr>
              <a:t>single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router.</a:t>
            </a:r>
            <a:endParaRPr sz="2800">
              <a:latin typeface="Calibri"/>
              <a:cs typeface="Calibri"/>
            </a:endParaRPr>
          </a:p>
          <a:p>
            <a:pPr marL="187960" marR="53594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these </a:t>
            </a:r>
            <a:r>
              <a:rPr dirty="0" sz="2800">
                <a:latin typeface="Calibri"/>
                <a:cs typeface="Calibri"/>
              </a:rPr>
              <a:t>architectures,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chassis-containing line cards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connected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switch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core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very-high-speed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optical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links.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365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Clustered</a:t>
            </a:r>
            <a:r>
              <a:rPr dirty="0" sz="4400" spc="-90"/>
              <a:t> </a:t>
            </a:r>
            <a:r>
              <a:rPr dirty="0" sz="4400" spc="-5"/>
              <a:t>Architectures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90810" cy="4281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packet entering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network interface in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line card, depending on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result of route lookup, can be destined to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line card 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same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chassis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line card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different chassis.</a:t>
            </a:r>
            <a:endParaRPr sz="2800">
              <a:latin typeface="Calibri"/>
              <a:cs typeface="Calibri"/>
            </a:endParaRPr>
          </a:p>
          <a:p>
            <a:pPr marL="187960" marR="17145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latter case,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has to be forwarded </a:t>
            </a:r>
            <a:r>
              <a:rPr dirty="0" sz="2800" spc="-10">
                <a:latin typeface="Calibri"/>
                <a:cs typeface="Calibri"/>
              </a:rPr>
              <a:t>through the </a:t>
            </a:r>
            <a:r>
              <a:rPr dirty="0" sz="2800" spc="-5">
                <a:latin typeface="Calibri"/>
                <a:cs typeface="Calibri"/>
              </a:rPr>
              <a:t>switch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core</a:t>
            </a:r>
            <a:r>
              <a:rPr dirty="0" sz="2800" spc="-10">
                <a:latin typeface="Calibri"/>
                <a:cs typeface="Calibri"/>
              </a:rPr>
              <a:t> that </a:t>
            </a:r>
            <a:r>
              <a:rPr dirty="0" sz="2800" spc="-5">
                <a:latin typeface="Calibri"/>
                <a:cs typeface="Calibri"/>
              </a:rPr>
              <a:t>sends it to</a:t>
            </a:r>
            <a:r>
              <a:rPr dirty="0" sz="2800" spc="-10">
                <a:latin typeface="Calibri"/>
                <a:cs typeface="Calibri"/>
              </a:rPr>
              <a:t> 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correct chassis.</a:t>
            </a:r>
            <a:endParaRPr sz="2800">
              <a:latin typeface="Calibri"/>
              <a:cs typeface="Calibri"/>
            </a:endParaRPr>
          </a:p>
          <a:p>
            <a:pPr marL="187960" marR="832485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Once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reaches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chassis, it is forwarded </a:t>
            </a:r>
            <a:r>
              <a:rPr dirty="0" sz="2800" spc="-10">
                <a:latin typeface="Calibri"/>
                <a:cs typeface="Calibri"/>
              </a:rPr>
              <a:t>through 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appropriate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egress line card.</a:t>
            </a:r>
            <a:endParaRPr sz="2800">
              <a:latin typeface="Calibri"/>
              <a:cs typeface="Calibri"/>
            </a:endParaRPr>
          </a:p>
          <a:p>
            <a:pPr marL="187960" marR="25146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advantage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>
                <a:latin typeface="Calibri"/>
                <a:cs typeface="Calibri"/>
              </a:rPr>
              <a:t>architecture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ability </a:t>
            </a:r>
            <a:r>
              <a:rPr dirty="0" sz="2800" spc="-5">
                <a:latin typeface="Calibri"/>
                <a:cs typeface="Calibri"/>
              </a:rPr>
              <a:t>to incrementally </a:t>
            </a:r>
            <a:r>
              <a:rPr dirty="0" sz="2800">
                <a:latin typeface="Calibri"/>
                <a:cs typeface="Calibri"/>
              </a:rPr>
              <a:t>add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line card chassis depending on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need.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disadvantage of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architecture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switch core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single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point of failure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6992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Functions</a:t>
            </a:r>
            <a:r>
              <a:rPr dirty="0" sz="4400" spc="-25"/>
              <a:t> </a:t>
            </a:r>
            <a:r>
              <a:rPr dirty="0" sz="4400" spc="-5"/>
              <a:t>of</a:t>
            </a:r>
            <a:r>
              <a:rPr dirty="0" sz="4400" spc="-20"/>
              <a:t> </a:t>
            </a:r>
            <a:r>
              <a:rPr dirty="0" sz="4400"/>
              <a:t>a</a:t>
            </a:r>
            <a:r>
              <a:rPr dirty="0" sz="4400" spc="-20"/>
              <a:t> </a:t>
            </a:r>
            <a:r>
              <a:rPr dirty="0" sz="4400" spc="-10"/>
              <a:t>Router</a:t>
            </a:r>
            <a:r>
              <a:rPr dirty="0" sz="4400" spc="-25"/>
              <a:t> </a:t>
            </a:r>
            <a:r>
              <a:rPr dirty="0" sz="4400"/>
              <a:t>–</a:t>
            </a:r>
            <a:r>
              <a:rPr dirty="0" sz="4400" spc="-20"/>
              <a:t> </a:t>
            </a:r>
            <a:r>
              <a:rPr dirty="0" sz="4400" spc="-5"/>
              <a:t>contd.,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158095" cy="3004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38100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functions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 forwarding process can be categorized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into</a:t>
            </a:r>
            <a:r>
              <a:rPr dirty="0" sz="2800" spc="-10">
                <a:latin typeface="Calibri"/>
                <a:cs typeface="Calibri"/>
              </a:rPr>
              <a:t> two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subgroups: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basic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forwarding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complex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forwarding.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Calibri"/>
                <a:cs typeface="Calibri"/>
              </a:rPr>
              <a:t>Basic </a:t>
            </a:r>
            <a:r>
              <a:rPr dirty="0" sz="2800" spc="-5">
                <a:latin typeface="Calibri"/>
                <a:cs typeface="Calibri"/>
              </a:rPr>
              <a:t>forwarding defines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minimal set of functions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router should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implement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order 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transfer </a:t>
            </a:r>
            <a:r>
              <a:rPr dirty="0" sz="2800" spc="-5">
                <a:latin typeface="Calibri"/>
                <a:cs typeface="Calibri"/>
              </a:rPr>
              <a:t>packets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between interfaces.</a:t>
            </a:r>
            <a:endParaRPr sz="2800">
              <a:latin typeface="Calibri"/>
              <a:cs typeface="Calibri"/>
            </a:endParaRPr>
          </a:p>
          <a:p>
            <a:pPr marL="187960" marR="40767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Complex forwarding functions represent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additional </a:t>
            </a:r>
            <a:r>
              <a:rPr dirty="0" sz="2800" spc="-5">
                <a:latin typeface="Calibri"/>
                <a:cs typeface="Calibri"/>
              </a:rPr>
              <a:t>processing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required by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routers, depending on </a:t>
            </a:r>
            <a:r>
              <a:rPr dirty="0" sz="2800" spc="-10">
                <a:latin typeface="Calibri"/>
                <a:cs typeface="Calibri"/>
              </a:rPr>
              <a:t>their </a:t>
            </a:r>
            <a:r>
              <a:rPr dirty="0" sz="2800" spc="-5">
                <a:latin typeface="Calibri"/>
                <a:cs typeface="Calibri"/>
              </a:rPr>
              <a:t>deployment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environments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their </a:t>
            </a:r>
            <a:r>
              <a:rPr dirty="0" sz="2800" spc="-5">
                <a:latin typeface="Calibri"/>
                <a:cs typeface="Calibri"/>
              </a:rPr>
              <a:t>usage.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147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Clustered</a:t>
            </a:r>
            <a:r>
              <a:rPr dirty="0" sz="4400" spc="-90"/>
              <a:t> </a:t>
            </a:r>
            <a:r>
              <a:rPr dirty="0" sz="4400" spc="-5"/>
              <a:t>Architecture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734" y="2126401"/>
            <a:ext cx="6308647" cy="38725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Session</a:t>
            </a:r>
            <a:r>
              <a:rPr dirty="0" spc="-90"/>
              <a:t> </a:t>
            </a:r>
            <a:r>
              <a:rPr dirty="0" spc="5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0895" y="2194584"/>
            <a:ext cx="6575425" cy="117221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819785" marR="5080" indent="-807720">
              <a:lnSpc>
                <a:spcPts val="4280"/>
              </a:lnSpc>
              <a:spcBef>
                <a:spcPts val="635"/>
              </a:spcBef>
            </a:pPr>
            <a:r>
              <a:rPr dirty="0" sz="3950" spc="-5" i="1">
                <a:latin typeface="Calibri"/>
                <a:cs typeface="Calibri"/>
              </a:rPr>
              <a:t>Impact</a:t>
            </a:r>
            <a:r>
              <a:rPr dirty="0" sz="3950" spc="-30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of</a:t>
            </a:r>
            <a:r>
              <a:rPr dirty="0" sz="3950" spc="-20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Addressing</a:t>
            </a:r>
            <a:r>
              <a:rPr dirty="0" sz="3950" spc="-25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on</a:t>
            </a:r>
            <a:r>
              <a:rPr dirty="0" sz="3950" spc="-20" i="1">
                <a:latin typeface="Calibri"/>
                <a:cs typeface="Calibri"/>
              </a:rPr>
              <a:t> </a:t>
            </a:r>
            <a:r>
              <a:rPr dirty="0" sz="3950" spc="15" i="1">
                <a:latin typeface="Calibri"/>
                <a:cs typeface="Calibri"/>
              </a:rPr>
              <a:t>lookup</a:t>
            </a:r>
            <a:r>
              <a:rPr dirty="0" sz="3950" spc="15">
                <a:latin typeface="Calibri"/>
                <a:cs typeface="Calibri"/>
              </a:rPr>
              <a:t>, </a:t>
            </a:r>
            <a:r>
              <a:rPr dirty="0" sz="3950" spc="-880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Longest</a:t>
            </a:r>
            <a:r>
              <a:rPr dirty="0" sz="3950" spc="-10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Prefix</a:t>
            </a:r>
            <a:r>
              <a:rPr dirty="0" sz="3950" spc="-10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Matching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3631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Address</a:t>
            </a:r>
            <a:r>
              <a:rPr dirty="0" sz="4400" spc="-90"/>
              <a:t> </a:t>
            </a:r>
            <a:r>
              <a:rPr dirty="0" sz="4400" spc="-5"/>
              <a:t>Lookup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224135" cy="401129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91770" marR="552450" indent="-179705">
              <a:lnSpc>
                <a:spcPct val="69700"/>
              </a:lnSpc>
              <a:spcBef>
                <a:spcPts val="10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primary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function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routers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forward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toward their final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destination.</a:t>
            </a:r>
            <a:endParaRPr sz="2600">
              <a:latin typeface="Calibri"/>
              <a:cs typeface="Calibri"/>
            </a:endParaRPr>
          </a:p>
          <a:p>
            <a:pPr marL="191770" marR="26479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accomplish </a:t>
            </a:r>
            <a:r>
              <a:rPr dirty="0" sz="2600" spc="-10">
                <a:latin typeface="Calibri"/>
                <a:cs typeface="Calibri"/>
              </a:rPr>
              <a:t>this,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router must decide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each incoming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where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next.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ts val="2960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To 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precise, the forwarding decision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consists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two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components:</a:t>
            </a:r>
            <a:endParaRPr sz="2600">
              <a:latin typeface="Calibri"/>
              <a:cs typeface="Calibri"/>
            </a:endParaRPr>
          </a:p>
          <a:p>
            <a:pPr lvl="1" marL="877569" indent="-530860">
              <a:lnSpc>
                <a:spcPts val="2360"/>
              </a:lnSpc>
              <a:buAutoNum type="arabicPeriod"/>
              <a:tabLst>
                <a:tab pos="877569" algn="l"/>
                <a:tab pos="878205" algn="l"/>
              </a:tabLst>
            </a:pPr>
            <a:r>
              <a:rPr dirty="0" sz="2200">
                <a:latin typeface="Calibri"/>
                <a:cs typeface="Calibri"/>
              </a:rPr>
              <a:t>finding</a:t>
            </a:r>
            <a:r>
              <a:rPr dirty="0" sz="2200" spc="5">
                <a:latin typeface="Calibri"/>
                <a:cs typeface="Calibri"/>
              </a:rPr>
              <a:t> the address of the </a:t>
            </a:r>
            <a:r>
              <a:rPr dirty="0" sz="2200">
                <a:latin typeface="Calibri"/>
                <a:cs typeface="Calibri"/>
              </a:rPr>
              <a:t>next-hop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router</a:t>
            </a:r>
            <a:r>
              <a:rPr dirty="0" sz="2200" spc="5">
                <a:latin typeface="Calibri"/>
                <a:cs typeface="Calibri"/>
              </a:rPr>
              <a:t> to forward the </a:t>
            </a:r>
            <a:r>
              <a:rPr dirty="0" sz="2200">
                <a:latin typeface="Calibri"/>
                <a:cs typeface="Calibri"/>
              </a:rPr>
              <a:t>packet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1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lvl="1" marL="877569" indent="-530860">
              <a:lnSpc>
                <a:spcPts val="2520"/>
              </a:lnSpc>
              <a:buAutoNum type="arabicPeriod"/>
              <a:tabLst>
                <a:tab pos="877569" algn="l"/>
                <a:tab pos="878205" algn="l"/>
              </a:tabLst>
            </a:pPr>
            <a:r>
              <a:rPr dirty="0" sz="2200">
                <a:latin typeface="Calibri"/>
                <a:cs typeface="Calibri"/>
              </a:rPr>
              <a:t>determining</a:t>
            </a:r>
            <a:r>
              <a:rPr dirty="0" sz="2200" spc="5">
                <a:latin typeface="Calibri"/>
                <a:cs typeface="Calibri"/>
              </a:rPr>
              <a:t> 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egress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interface</a:t>
            </a:r>
            <a:r>
              <a:rPr dirty="0" sz="2200" spc="5">
                <a:latin typeface="Calibri"/>
                <a:cs typeface="Calibri"/>
              </a:rPr>
              <a:t> through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which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packet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should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be </a:t>
            </a:r>
            <a:r>
              <a:rPr dirty="0" sz="2200">
                <a:latin typeface="Calibri"/>
                <a:cs typeface="Calibri"/>
              </a:rPr>
              <a:t>sent.</a:t>
            </a:r>
            <a:endParaRPr sz="2200">
              <a:latin typeface="Calibri"/>
              <a:cs typeface="Calibri"/>
            </a:endParaRPr>
          </a:p>
          <a:p>
            <a:pPr marL="191770" marR="66675" indent="-179705">
              <a:lnSpc>
                <a:spcPct val="69300"/>
              </a:lnSpc>
              <a:spcBef>
                <a:spcPts val="106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This 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information,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referred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as </a:t>
            </a:r>
            <a:r>
              <a:rPr dirty="0" sz="2600" spc="-10">
                <a:latin typeface="Calibri"/>
                <a:cs typeface="Calibri"/>
              </a:rPr>
              <a:t>next-hop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information,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stored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forwarding table populated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by information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gathered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from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routing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protocols.</a:t>
            </a:r>
            <a:endParaRPr sz="2600">
              <a:latin typeface="Calibri"/>
              <a:cs typeface="Calibri"/>
            </a:endParaRPr>
          </a:p>
          <a:p>
            <a:pPr marL="191770" marR="5080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This forwarding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table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consulted using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packet’s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destination</a:t>
            </a:r>
            <a:r>
              <a:rPr dirty="0" sz="2600" spc="-5">
                <a:latin typeface="Calibri"/>
                <a:cs typeface="Calibri"/>
              </a:rPr>
              <a:t> address as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key. Such</a:t>
            </a:r>
            <a:r>
              <a:rPr dirty="0" sz="2600" spc="-5">
                <a:latin typeface="Calibri"/>
                <a:cs typeface="Calibri"/>
              </a:rPr>
              <a:t> an </a:t>
            </a:r>
            <a:r>
              <a:rPr dirty="0" sz="2600" spc="-10">
                <a:latin typeface="Calibri"/>
                <a:cs typeface="Calibri"/>
              </a:rPr>
              <a:t>operation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 called </a:t>
            </a:r>
            <a:r>
              <a:rPr dirty="0" sz="2600" spc="-5">
                <a:latin typeface="Calibri"/>
                <a:cs typeface="Calibri"/>
              </a:rPr>
              <a:t>an address </a:t>
            </a:r>
            <a:r>
              <a:rPr dirty="0" sz="2600" spc="-10">
                <a:latin typeface="Calibri"/>
                <a:cs typeface="Calibri"/>
              </a:rPr>
              <a:t>lookup.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3107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Impact</a:t>
            </a:r>
            <a:r>
              <a:rPr dirty="0" sz="4400" spc="-30"/>
              <a:t> </a:t>
            </a:r>
            <a:r>
              <a:rPr dirty="0" sz="4400" spc="-5"/>
              <a:t>of</a:t>
            </a:r>
            <a:r>
              <a:rPr dirty="0" sz="4400" spc="-20"/>
              <a:t> </a:t>
            </a:r>
            <a:r>
              <a:rPr dirty="0" sz="4400" spc="-10"/>
              <a:t>Addressing</a:t>
            </a:r>
            <a:r>
              <a:rPr dirty="0" sz="4400" spc="-30"/>
              <a:t> </a:t>
            </a:r>
            <a:r>
              <a:rPr dirty="0" sz="4400" spc="-5"/>
              <a:t>on</a:t>
            </a:r>
            <a:r>
              <a:rPr dirty="0" sz="4400" spc="-20"/>
              <a:t> </a:t>
            </a:r>
            <a:r>
              <a:rPr dirty="0" sz="4400" spc="-5"/>
              <a:t>Lookup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144760" cy="3900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4038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classful </a:t>
            </a:r>
            <a:r>
              <a:rPr dirty="0" sz="2800">
                <a:latin typeface="Calibri"/>
                <a:cs typeface="Calibri"/>
              </a:rPr>
              <a:t>addressing </a:t>
            </a:r>
            <a:r>
              <a:rPr dirty="0" sz="2800" spc="-5">
                <a:latin typeface="Calibri"/>
                <a:cs typeface="Calibri"/>
              </a:rPr>
              <a:t>scheme,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forwarding of packets is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straightforward.</a:t>
            </a:r>
            <a:endParaRPr sz="2800">
              <a:latin typeface="Calibri"/>
              <a:cs typeface="Calibri"/>
            </a:endParaRPr>
          </a:p>
          <a:p>
            <a:pPr marL="187960" marR="450215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Calibri"/>
                <a:cs typeface="Calibri"/>
              </a:rPr>
              <a:t>Routers </a:t>
            </a:r>
            <a:r>
              <a:rPr dirty="0" sz="2800" spc="-5">
                <a:latin typeface="Calibri"/>
                <a:cs typeface="Calibri"/>
              </a:rPr>
              <a:t>need to examine only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network part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destination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address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forward 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the </a:t>
            </a:r>
            <a:r>
              <a:rPr dirty="0" sz="2800" spc="-5">
                <a:latin typeface="Calibri"/>
                <a:cs typeface="Calibri"/>
              </a:rPr>
              <a:t>destination.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Thus,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forwarding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 spc="-5">
                <a:latin typeface="Calibri"/>
                <a:cs typeface="Calibri"/>
              </a:rPr>
              <a:t>needs to store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single entry (the network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part) for routing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packets destined to </a:t>
            </a:r>
            <a:r>
              <a:rPr dirty="0" sz="2800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hosts </a:t>
            </a:r>
            <a:r>
              <a:rPr dirty="0" sz="2800">
                <a:latin typeface="Calibri"/>
                <a:cs typeface="Calibri"/>
              </a:rPr>
              <a:t>attached </a:t>
            </a:r>
            <a:r>
              <a:rPr dirty="0" sz="2800" spc="-5">
                <a:latin typeface="Calibri"/>
                <a:cs typeface="Calibri"/>
              </a:rPr>
              <a:t>to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given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network.</a:t>
            </a:r>
            <a:endParaRPr sz="2800">
              <a:latin typeface="Calibri"/>
              <a:cs typeface="Calibri"/>
            </a:endParaRPr>
          </a:p>
          <a:p>
            <a:pPr marL="187960" marR="30099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Such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technique </a:t>
            </a:r>
            <a:r>
              <a:rPr dirty="0" sz="2800" spc="-5">
                <a:latin typeface="Calibri"/>
                <a:cs typeface="Calibri"/>
              </a:rPr>
              <a:t>is called </a:t>
            </a:r>
            <a:r>
              <a:rPr dirty="0" sz="2800">
                <a:latin typeface="Calibri"/>
                <a:cs typeface="Calibri"/>
              </a:rPr>
              <a:t>address aggregation and </a:t>
            </a:r>
            <a:r>
              <a:rPr dirty="0" sz="2800" spc="-5">
                <a:latin typeface="Calibri"/>
                <a:cs typeface="Calibri"/>
              </a:rPr>
              <a:t>uses prefixes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represent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group of </a:t>
            </a:r>
            <a:r>
              <a:rPr dirty="0" sz="2800">
                <a:latin typeface="Calibri"/>
                <a:cs typeface="Calibri"/>
              </a:rPr>
              <a:t>addresses.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028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Addressing</a:t>
            </a:r>
            <a:r>
              <a:rPr dirty="0" sz="4400" spc="-50"/>
              <a:t> </a:t>
            </a:r>
            <a:r>
              <a:rPr dirty="0" sz="4400" spc="-5"/>
              <a:t>on</a:t>
            </a:r>
            <a:r>
              <a:rPr dirty="0" sz="4400" spc="-45"/>
              <a:t> </a:t>
            </a:r>
            <a:r>
              <a:rPr dirty="0" sz="4400" spc="-5"/>
              <a:t>Lookup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7573" y="2428689"/>
            <a:ext cx="6714961" cy="27370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4864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Longest</a:t>
            </a:r>
            <a:r>
              <a:rPr dirty="0" sz="4400" spc="-45"/>
              <a:t> </a:t>
            </a:r>
            <a:r>
              <a:rPr dirty="0" sz="4400" spc="-10"/>
              <a:t>Prefix</a:t>
            </a:r>
            <a:r>
              <a:rPr dirty="0" sz="4400" spc="-50"/>
              <a:t> </a:t>
            </a:r>
            <a:r>
              <a:rPr dirty="0" sz="4400" spc="-5"/>
              <a:t>Matching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9577705" cy="2617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problem of identifying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forwarding entry containing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 longest prefix </a:t>
            </a:r>
            <a:r>
              <a:rPr dirty="0" sz="2800">
                <a:latin typeface="Calibri"/>
                <a:cs typeface="Calibri"/>
              </a:rPr>
              <a:t>among all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prefixes matching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destination </a:t>
            </a:r>
            <a:r>
              <a:rPr dirty="0" sz="2800">
                <a:latin typeface="Calibri"/>
                <a:cs typeface="Calibri"/>
              </a:rPr>
              <a:t> address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-5">
                <a:latin typeface="Calibri"/>
                <a:cs typeface="Calibri"/>
              </a:rPr>
              <a:t>incoming packet is defined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longest matching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prefix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longest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prefix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called</a:t>
            </a:r>
            <a:r>
              <a:rPr dirty="0" sz="2800" spc="-10">
                <a:latin typeface="Calibri"/>
                <a:cs typeface="Calibri"/>
              </a:rPr>
              <a:t> 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longest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matching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prefix.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also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referred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10">
                <a:latin typeface="Calibri"/>
                <a:cs typeface="Calibri"/>
              </a:rPr>
              <a:t> 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matching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prefix.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69893"/>
            <a:ext cx="101193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Example</a:t>
            </a:r>
            <a:r>
              <a:rPr dirty="0" sz="4000" spc="-15"/>
              <a:t> </a:t>
            </a:r>
            <a:r>
              <a:rPr dirty="0" sz="4000"/>
              <a:t>-</a:t>
            </a:r>
            <a:r>
              <a:rPr dirty="0" sz="4000" spc="-15"/>
              <a:t> </a:t>
            </a:r>
            <a:r>
              <a:rPr dirty="0" sz="4000" spc="-10"/>
              <a:t>Identifying</a:t>
            </a:r>
            <a:r>
              <a:rPr dirty="0" sz="4000" spc="-20"/>
              <a:t> </a:t>
            </a:r>
            <a:r>
              <a:rPr dirty="0" sz="4000" spc="-10"/>
              <a:t>the</a:t>
            </a:r>
            <a:r>
              <a:rPr dirty="0" sz="4000" spc="-20"/>
              <a:t> </a:t>
            </a:r>
            <a:r>
              <a:rPr dirty="0" sz="4000" spc="-5"/>
              <a:t>longest</a:t>
            </a:r>
            <a:r>
              <a:rPr dirty="0" sz="4000" spc="-15"/>
              <a:t> </a:t>
            </a:r>
            <a:r>
              <a:rPr dirty="0" sz="4000" spc="-10"/>
              <a:t>matching</a:t>
            </a:r>
            <a:r>
              <a:rPr dirty="0" sz="4000" spc="-20"/>
              <a:t> </a:t>
            </a:r>
            <a:r>
              <a:rPr dirty="0" sz="4000" spc="-5"/>
              <a:t>prefix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60539" y="1806290"/>
            <a:ext cx="10180955" cy="4258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Consider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forwarding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table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</a:t>
            </a:r>
            <a:r>
              <a:rPr dirty="0" sz="2600" spc="-10">
                <a:latin typeface="Calibri"/>
                <a:cs typeface="Calibri"/>
              </a:rPr>
              <a:t> router.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191770" indent="-1797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Each entry contains the 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name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outgoing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interface.</a:t>
            </a:r>
            <a:endParaRPr sz="2600">
              <a:latin typeface="Calibri"/>
              <a:cs typeface="Calibri"/>
            </a:endParaRPr>
          </a:p>
          <a:p>
            <a:pPr marL="191770" marR="5080" indent="-179705">
              <a:lnSpc>
                <a:spcPts val="2820"/>
              </a:lnSpc>
              <a:spcBef>
                <a:spcPts val="104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Entry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1 indicates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 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matching 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98.1.1.1/24 will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go out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on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interface eth3.</a:t>
            </a:r>
            <a:endParaRPr sz="2600">
              <a:latin typeface="Calibri"/>
              <a:cs typeface="Calibri"/>
            </a:endParaRPr>
          </a:p>
          <a:p>
            <a:pPr marL="191770" marR="144145" indent="-179705">
              <a:lnSpc>
                <a:spcPct val="89500"/>
              </a:lnSpc>
              <a:spcBef>
                <a:spcPts val="944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dirty="0"/>
              <a:t>	</a:t>
            </a:r>
            <a:r>
              <a:rPr dirty="0" sz="2600" spc="-10">
                <a:latin typeface="Calibri"/>
                <a:cs typeface="Calibri"/>
              </a:rPr>
              <a:t>If the destination</a:t>
            </a:r>
            <a:r>
              <a:rPr dirty="0" sz="2600" spc="-5">
                <a:latin typeface="Calibri"/>
                <a:cs typeface="Calibri"/>
              </a:rPr>
              <a:t> address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incoming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171.1.1.2, then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will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match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171.1.0.0/16 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entry 2 </a:t>
            </a:r>
            <a:r>
              <a:rPr dirty="0" sz="2600" spc="-5">
                <a:latin typeface="Calibri"/>
                <a:cs typeface="Calibri"/>
              </a:rPr>
              <a:t>as </a:t>
            </a:r>
            <a:r>
              <a:rPr dirty="0" sz="2600" spc="-10">
                <a:latin typeface="Calibri"/>
                <a:cs typeface="Calibri"/>
              </a:rPr>
              <a:t>well </a:t>
            </a:r>
            <a:r>
              <a:rPr dirty="0" sz="2600" spc="-5">
                <a:latin typeface="Calibri"/>
                <a:cs typeface="Calibri"/>
              </a:rPr>
              <a:t>as </a:t>
            </a:r>
            <a:r>
              <a:rPr dirty="0" sz="2600" spc="-10">
                <a:latin typeface="Calibri"/>
                <a:cs typeface="Calibri"/>
              </a:rPr>
              <a:t>171.1.1.0/24 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entry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3.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Since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171.1.1.0/24 is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longest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matching prefix,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packet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will </a:t>
            </a:r>
            <a:r>
              <a:rPr dirty="0" sz="2600" spc="-15">
                <a:latin typeface="Calibri"/>
                <a:cs typeface="Calibri"/>
              </a:rPr>
              <a:t>be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forwarded 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outgoing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interface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fe5.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426" y="2342222"/>
            <a:ext cx="2457450" cy="1057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4864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Longest</a:t>
            </a:r>
            <a:r>
              <a:rPr dirty="0" sz="4400" spc="-45"/>
              <a:t> </a:t>
            </a:r>
            <a:r>
              <a:rPr dirty="0" sz="4400" spc="-10"/>
              <a:t>Prefix</a:t>
            </a:r>
            <a:r>
              <a:rPr dirty="0" sz="4400" spc="-50"/>
              <a:t> </a:t>
            </a:r>
            <a:r>
              <a:rPr dirty="0" sz="4400" spc="-5"/>
              <a:t>Matching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768525"/>
            <a:ext cx="10140315" cy="425259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marR="543560" indent="-175895">
              <a:lnSpc>
                <a:spcPts val="27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difficulty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longest prefix matching </a:t>
            </a:r>
            <a:r>
              <a:rPr dirty="0" sz="2800">
                <a:latin typeface="Calibri"/>
                <a:cs typeface="Calibri"/>
              </a:rPr>
              <a:t>arises </a:t>
            </a:r>
            <a:r>
              <a:rPr dirty="0" sz="2800" spc="-5">
                <a:latin typeface="Calibri"/>
                <a:cs typeface="Calibri"/>
              </a:rPr>
              <a:t>because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following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reasons.</a:t>
            </a:r>
            <a:endParaRPr sz="2800">
              <a:latin typeface="Calibri"/>
              <a:cs typeface="Calibri"/>
            </a:endParaRPr>
          </a:p>
          <a:p>
            <a:pPr marL="187960" marR="332105" indent="-175895">
              <a:lnSpc>
                <a:spcPct val="79600"/>
              </a:lnSpc>
              <a:spcBef>
                <a:spcPts val="104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First,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destination IP </a:t>
            </a:r>
            <a:r>
              <a:rPr dirty="0" sz="2800">
                <a:latin typeface="Calibri"/>
                <a:cs typeface="Calibri"/>
              </a:rPr>
              <a:t>address </a:t>
            </a:r>
            <a:r>
              <a:rPr dirty="0" sz="2800" spc="-5">
                <a:latin typeface="Calibri"/>
                <a:cs typeface="Calibri"/>
              </a:rPr>
              <a:t>does not explicitly carry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netmask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information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when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packet </a:t>
            </a:r>
            <a:r>
              <a:rPr dirty="0" sz="2800" spc="-10">
                <a:latin typeface="Calibri"/>
                <a:cs typeface="Calibri"/>
              </a:rPr>
              <a:t>traverses through.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8010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Second,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prefixes 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forwarding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>
                <a:latin typeface="Calibri"/>
                <a:cs typeface="Calibri"/>
              </a:rPr>
              <a:t>against </a:t>
            </a:r>
            <a:r>
              <a:rPr dirty="0" sz="2800" spc="-5">
                <a:latin typeface="Calibri"/>
                <a:cs typeface="Calibri"/>
              </a:rPr>
              <a:t>which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 destination </a:t>
            </a:r>
            <a:r>
              <a:rPr dirty="0" sz="2800">
                <a:latin typeface="Calibri"/>
                <a:cs typeface="Calibri"/>
              </a:rPr>
              <a:t>address </a:t>
            </a:r>
            <a:r>
              <a:rPr dirty="0" sz="2800" spc="-5">
                <a:latin typeface="Calibri"/>
                <a:cs typeface="Calibri"/>
              </a:rPr>
              <a:t>needs to be matched can be of </a:t>
            </a:r>
            <a:r>
              <a:rPr dirty="0" sz="2800">
                <a:latin typeface="Calibri"/>
                <a:cs typeface="Calibri"/>
              </a:rPr>
              <a:t>arbitrary </a:t>
            </a:r>
            <a:r>
              <a:rPr dirty="0" sz="2800" spc="-5">
                <a:latin typeface="Calibri"/>
                <a:cs typeface="Calibri"/>
              </a:rPr>
              <a:t>lengths;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 spc="-5">
                <a:latin typeface="Calibri"/>
                <a:cs typeface="Calibri"/>
              </a:rPr>
              <a:t>could be </a:t>
            </a:r>
            <a:r>
              <a:rPr dirty="0" sz="2800">
                <a:latin typeface="Calibri"/>
                <a:cs typeface="Calibri"/>
              </a:rPr>
              <a:t>as a </a:t>
            </a:r>
            <a:r>
              <a:rPr dirty="0" sz="2800" spc="-5">
                <a:latin typeface="Calibri"/>
                <a:cs typeface="Calibri"/>
              </a:rPr>
              <a:t>result of </a:t>
            </a:r>
            <a:r>
              <a:rPr dirty="0" sz="2800">
                <a:latin typeface="Calibri"/>
                <a:cs typeface="Calibri"/>
              </a:rPr>
              <a:t>an arbitrary </a:t>
            </a:r>
            <a:r>
              <a:rPr dirty="0" sz="2800" spc="-5">
                <a:latin typeface="Calibri"/>
                <a:cs typeface="Calibri"/>
              </a:rPr>
              <a:t>number of network </a:t>
            </a:r>
            <a:r>
              <a:rPr dirty="0" sz="2800">
                <a:latin typeface="Calibri"/>
                <a:cs typeface="Calibri"/>
              </a:rPr>
              <a:t> aggregations.</a:t>
            </a:r>
            <a:endParaRPr sz="2800">
              <a:latin typeface="Calibri"/>
              <a:cs typeface="Calibri"/>
            </a:endParaRPr>
          </a:p>
          <a:p>
            <a:pPr algn="just" marL="187960" marR="341630" indent="-175895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To conclude,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adaptation </a:t>
            </a:r>
            <a:r>
              <a:rPr dirty="0" sz="2800" spc="-5">
                <a:latin typeface="Calibri"/>
                <a:cs typeface="Calibri"/>
              </a:rPr>
              <a:t>of CIDR has made route lookups more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complex </a:t>
            </a:r>
            <a:r>
              <a:rPr dirty="0" sz="2800" spc="-10">
                <a:latin typeface="Calibri"/>
                <a:cs typeface="Calibri"/>
              </a:rPr>
              <a:t>than they </a:t>
            </a:r>
            <a:r>
              <a:rPr dirty="0" sz="2800" spc="-5">
                <a:latin typeface="Calibri"/>
                <a:cs typeface="Calibri"/>
              </a:rPr>
              <a:t>were when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classful </a:t>
            </a:r>
            <a:r>
              <a:rPr dirty="0" sz="2800">
                <a:latin typeface="Calibri"/>
                <a:cs typeface="Calibri"/>
              </a:rPr>
              <a:t>addressing </a:t>
            </a:r>
            <a:r>
              <a:rPr dirty="0" sz="2800" spc="-5">
                <a:latin typeface="Calibri"/>
                <a:cs typeface="Calibri"/>
              </a:rPr>
              <a:t>scheme was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6719" y="1286872"/>
            <a:ext cx="21590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dirty="0" sz="4400" spc="-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9205" y="2487022"/>
            <a:ext cx="682180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i="1">
                <a:latin typeface="Calibri"/>
                <a:cs typeface="Calibri"/>
              </a:rPr>
              <a:t>Naïve</a:t>
            </a:r>
            <a:r>
              <a:rPr dirty="0" sz="4400" spc="-30" i="1">
                <a:latin typeface="Calibri"/>
                <a:cs typeface="Calibri"/>
              </a:rPr>
              <a:t> </a:t>
            </a:r>
            <a:r>
              <a:rPr dirty="0" sz="4400" spc="-10" i="1">
                <a:latin typeface="Calibri"/>
                <a:cs typeface="Calibri"/>
              </a:rPr>
              <a:t>Algorithms,</a:t>
            </a:r>
            <a:r>
              <a:rPr dirty="0" sz="4400" spc="-35" i="1">
                <a:latin typeface="Calibri"/>
                <a:cs typeface="Calibri"/>
              </a:rPr>
              <a:t> </a:t>
            </a:r>
            <a:r>
              <a:rPr dirty="0" sz="4400" spc="-10" i="1">
                <a:latin typeface="Calibri"/>
                <a:cs typeface="Calibri"/>
              </a:rPr>
              <a:t>Binary</a:t>
            </a:r>
            <a:r>
              <a:rPr dirty="0" sz="4400" spc="-35" i="1">
                <a:latin typeface="Calibri"/>
                <a:cs typeface="Calibri"/>
              </a:rPr>
              <a:t> </a:t>
            </a:r>
            <a:r>
              <a:rPr dirty="0" sz="4400" spc="-5" i="1">
                <a:latin typeface="Calibri"/>
                <a:cs typeface="Calibri"/>
              </a:rPr>
              <a:t>Tries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39109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Naïve</a:t>
            </a:r>
            <a:r>
              <a:rPr dirty="0" sz="4400" spc="-90"/>
              <a:t> </a:t>
            </a:r>
            <a:r>
              <a:rPr dirty="0" sz="4400" spc="-5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007600" cy="396049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95580" marR="168275" indent="-183515">
              <a:lnSpc>
                <a:spcPct val="71800"/>
              </a:lnSpc>
              <a:spcBef>
                <a:spcPts val="92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simplest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algorithm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finding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best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matching prefix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 spc="10">
                <a:latin typeface="Calibri"/>
                <a:cs typeface="Calibri"/>
              </a:rPr>
              <a:t> a </a:t>
            </a:r>
            <a:r>
              <a:rPr dirty="0" sz="2350" spc="5">
                <a:latin typeface="Calibri"/>
                <a:cs typeface="Calibri"/>
              </a:rPr>
              <a:t>linear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search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of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prefixes.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It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uses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</a:t>
            </a:r>
            <a:r>
              <a:rPr dirty="0" sz="2350" spc="10">
                <a:latin typeface="Calibri"/>
                <a:cs typeface="Calibri"/>
              </a:rPr>
              <a:t> array</a:t>
            </a:r>
            <a:r>
              <a:rPr dirty="0" sz="2350" spc="5">
                <a:latin typeface="Calibri"/>
                <a:cs typeface="Calibri"/>
              </a:rPr>
              <a:t> in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which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prefixes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are </a:t>
            </a:r>
            <a:r>
              <a:rPr dirty="0" sz="2350" spc="5">
                <a:latin typeface="Calibri"/>
                <a:cs typeface="Calibri"/>
              </a:rPr>
              <a:t>stored in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</a:t>
            </a:r>
            <a:r>
              <a:rPr dirty="0" sz="2350" spc="10">
                <a:latin typeface="Calibri"/>
                <a:cs typeface="Calibri"/>
              </a:rPr>
              <a:t> unordered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fashion.</a:t>
            </a:r>
            <a:endParaRPr sz="2350">
              <a:latin typeface="Calibri"/>
              <a:cs typeface="Calibri"/>
            </a:endParaRPr>
          </a:p>
          <a:p>
            <a:pPr marL="195580" marR="410845" indent="-183515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search iterates through </a:t>
            </a:r>
            <a:r>
              <a:rPr dirty="0" sz="2350" spc="10">
                <a:latin typeface="Calibri"/>
                <a:cs typeface="Calibri"/>
              </a:rPr>
              <a:t>each </a:t>
            </a:r>
            <a:r>
              <a:rPr dirty="0" sz="2350" spc="5">
                <a:latin typeface="Calibri"/>
                <a:cs typeface="Calibri"/>
              </a:rPr>
              <a:t>prefix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10">
                <a:latin typeface="Calibri"/>
                <a:cs typeface="Calibri"/>
              </a:rPr>
              <a:t>compares </a:t>
            </a:r>
            <a:r>
              <a:rPr dirty="0" sz="2350" spc="5">
                <a:latin typeface="Calibri"/>
                <a:cs typeface="Calibri"/>
              </a:rPr>
              <a:t>it with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destination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address.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If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 match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occurs,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 </a:t>
            </a:r>
            <a:r>
              <a:rPr dirty="0" sz="2350" spc="10">
                <a:latin typeface="Calibri"/>
                <a:cs typeface="Calibri"/>
              </a:rPr>
              <a:t>remembered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as the</a:t>
            </a:r>
            <a:r>
              <a:rPr dirty="0" sz="2350" spc="5">
                <a:latin typeface="Calibri"/>
                <a:cs typeface="Calibri"/>
              </a:rPr>
              <a:t> best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match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search continues.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5">
                <a:latin typeface="Calibri"/>
                <a:cs typeface="Calibri"/>
              </a:rPr>
              <a:t> best </a:t>
            </a:r>
            <a:r>
              <a:rPr dirty="0" sz="2350" spc="10">
                <a:latin typeface="Calibri"/>
                <a:cs typeface="Calibri"/>
              </a:rPr>
              <a:t>match</a:t>
            </a:r>
            <a:r>
              <a:rPr dirty="0" sz="2350" spc="5">
                <a:latin typeface="Calibri"/>
                <a:cs typeface="Calibri"/>
              </a:rPr>
              <a:t> is </a:t>
            </a:r>
            <a:r>
              <a:rPr dirty="0" sz="2350" spc="10">
                <a:latin typeface="Calibri"/>
                <a:cs typeface="Calibri"/>
              </a:rPr>
              <a:t>updated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as the</a:t>
            </a:r>
            <a:r>
              <a:rPr dirty="0" sz="2350" spc="5">
                <a:latin typeface="Calibri"/>
                <a:cs typeface="Calibri"/>
              </a:rPr>
              <a:t> search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walks through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each</a:t>
            </a:r>
            <a:r>
              <a:rPr dirty="0" sz="2350" spc="5">
                <a:latin typeface="Calibri"/>
                <a:cs typeface="Calibri"/>
              </a:rPr>
              <a:t> prefix in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array.</a:t>
            </a:r>
            <a:endParaRPr sz="2350">
              <a:latin typeface="Calibri"/>
              <a:cs typeface="Calibri"/>
            </a:endParaRPr>
          </a:p>
          <a:p>
            <a:pPr marL="195580" marR="347345" indent="-183515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When the </a:t>
            </a:r>
            <a:r>
              <a:rPr dirty="0" sz="2350" spc="5">
                <a:latin typeface="Calibri"/>
                <a:cs typeface="Calibri"/>
              </a:rPr>
              <a:t>search terminates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last prefix </a:t>
            </a:r>
            <a:r>
              <a:rPr dirty="0" sz="2350" spc="10">
                <a:latin typeface="Calibri"/>
                <a:cs typeface="Calibri"/>
              </a:rPr>
              <a:t>remembered </a:t>
            </a:r>
            <a:r>
              <a:rPr dirty="0" sz="2350" spc="5">
                <a:latin typeface="Calibri"/>
                <a:cs typeface="Calibri"/>
              </a:rPr>
              <a:t>is </a:t>
            </a:r>
            <a:r>
              <a:rPr dirty="0" sz="2350" spc="10">
                <a:latin typeface="Calibri"/>
                <a:cs typeface="Calibri"/>
              </a:rPr>
              <a:t>the </a:t>
            </a:r>
            <a:r>
              <a:rPr dirty="0" sz="2350" spc="5">
                <a:latin typeface="Calibri"/>
                <a:cs typeface="Calibri"/>
              </a:rPr>
              <a:t>best matching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prefix.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 time</a:t>
            </a:r>
            <a:r>
              <a:rPr dirty="0" sz="2350" spc="5">
                <a:latin typeface="Calibri"/>
                <a:cs typeface="Calibri"/>
              </a:rPr>
              <a:t> complexity for</a:t>
            </a:r>
            <a:r>
              <a:rPr dirty="0" sz="2350" spc="10">
                <a:latin typeface="Calibri"/>
                <a:cs typeface="Calibri"/>
              </a:rPr>
              <a:t> such a </a:t>
            </a:r>
            <a:r>
              <a:rPr dirty="0" sz="2350" spc="5">
                <a:latin typeface="Calibri"/>
                <a:cs typeface="Calibri"/>
              </a:rPr>
              <a:t>search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 O(N).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Linear search</a:t>
            </a:r>
            <a:r>
              <a:rPr dirty="0" sz="2350" spc="10">
                <a:latin typeface="Calibri"/>
                <a:cs typeface="Calibri"/>
              </a:rPr>
              <a:t> might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be</a:t>
            </a:r>
            <a:r>
              <a:rPr dirty="0" sz="2350" spc="5">
                <a:latin typeface="Calibri"/>
                <a:cs typeface="Calibri"/>
              </a:rPr>
              <a:t> useful </a:t>
            </a:r>
            <a:r>
              <a:rPr dirty="0" sz="2350">
                <a:latin typeface="Calibri"/>
                <a:cs typeface="Calibri"/>
              </a:rPr>
              <a:t>if</a:t>
            </a:r>
            <a:endParaRPr sz="2350">
              <a:latin typeface="Calibri"/>
              <a:cs typeface="Calibri"/>
            </a:endParaRPr>
          </a:p>
          <a:p>
            <a:pPr marL="195580" marR="236854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there </a:t>
            </a:r>
            <a:r>
              <a:rPr dirty="0" sz="2350" spc="10">
                <a:latin typeface="Calibri"/>
                <a:cs typeface="Calibri"/>
              </a:rPr>
              <a:t>are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very</a:t>
            </a:r>
            <a:r>
              <a:rPr dirty="0" sz="2350" spc="10">
                <a:latin typeface="Calibri"/>
                <a:cs typeface="Calibri"/>
              </a:rPr>
              <a:t> few </a:t>
            </a:r>
            <a:r>
              <a:rPr dirty="0" sz="2350" spc="5">
                <a:latin typeface="Calibri"/>
                <a:cs typeface="Calibri"/>
              </a:rPr>
              <a:t>prefixes</a:t>
            </a:r>
            <a:r>
              <a:rPr dirty="0" sz="2350" spc="10">
                <a:latin typeface="Calibri"/>
                <a:cs typeface="Calibri"/>
              </a:rPr>
              <a:t> to </a:t>
            </a:r>
            <a:r>
              <a:rPr dirty="0" sz="2350" spc="5">
                <a:latin typeface="Calibri"/>
                <a:cs typeface="Calibri"/>
              </a:rPr>
              <a:t>search;</a:t>
            </a:r>
            <a:r>
              <a:rPr dirty="0" sz="2350" spc="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however,</a:t>
            </a:r>
            <a:r>
              <a:rPr dirty="0" sz="2350" spc="10">
                <a:latin typeface="Calibri"/>
                <a:cs typeface="Calibri"/>
              </a:rPr>
              <a:t> the </a:t>
            </a:r>
            <a:r>
              <a:rPr dirty="0" sz="2350" spc="5">
                <a:latin typeface="Calibri"/>
                <a:cs typeface="Calibri"/>
              </a:rPr>
              <a:t>search</a:t>
            </a:r>
            <a:r>
              <a:rPr dirty="0" sz="2350" spc="10">
                <a:latin typeface="Calibri"/>
                <a:cs typeface="Calibri"/>
              </a:rPr>
              <a:t> time </a:t>
            </a:r>
            <a:r>
              <a:rPr dirty="0" sz="2350" spc="5">
                <a:latin typeface="Calibri"/>
                <a:cs typeface="Calibri"/>
              </a:rPr>
              <a:t>degrades</a:t>
            </a:r>
            <a:r>
              <a:rPr dirty="0" sz="2350" spc="10">
                <a:latin typeface="Calibri"/>
                <a:cs typeface="Calibri"/>
              </a:rPr>
              <a:t> as</a:t>
            </a:r>
            <a:r>
              <a:rPr dirty="0" sz="2350" spc="15">
                <a:latin typeface="Calibri"/>
                <a:cs typeface="Calibri"/>
              </a:rPr>
              <a:t> N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becomes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large.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524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Router</a:t>
            </a:r>
            <a:r>
              <a:rPr dirty="0" sz="4400" spc="-90"/>
              <a:t> </a:t>
            </a:r>
            <a:r>
              <a:rPr dirty="0" sz="4400" spc="-5"/>
              <a:t>Architecture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8984" y="2020631"/>
            <a:ext cx="5262501" cy="39457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2677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Binary</a:t>
            </a:r>
            <a:r>
              <a:rPr dirty="0" sz="4400" spc="-90"/>
              <a:t> </a:t>
            </a:r>
            <a:r>
              <a:rPr dirty="0" sz="4400" spc="-5"/>
              <a:t>Tries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725345"/>
            <a:ext cx="10284460" cy="420052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binary </a:t>
            </a:r>
            <a:r>
              <a:rPr dirty="0" sz="2800" spc="-10">
                <a:latin typeface="Calibri"/>
                <a:cs typeface="Calibri"/>
              </a:rPr>
              <a:t>trie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simplest of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 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tree-like.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term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trie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from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“retrieval”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pronounced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“tree.”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7960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However, most often to verbally distinguish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trie </a:t>
            </a:r>
            <a:r>
              <a:rPr dirty="0" sz="2800" spc="-5">
                <a:latin typeface="Calibri"/>
                <a:cs typeface="Calibri"/>
              </a:rPr>
              <a:t>from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general </a:t>
            </a:r>
            <a:r>
              <a:rPr dirty="0" sz="2800" spc="-10">
                <a:latin typeface="Calibri"/>
                <a:cs typeface="Calibri"/>
              </a:rPr>
              <a:t>tree,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pronounced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5">
                <a:latin typeface="Calibri"/>
                <a:cs typeface="Calibri"/>
              </a:rPr>
              <a:t> “try.”</a:t>
            </a:r>
            <a:endParaRPr sz="2800">
              <a:latin typeface="Calibri"/>
              <a:cs typeface="Calibri"/>
            </a:endParaRPr>
          </a:p>
          <a:p>
            <a:pPr marL="187960" marR="283845" indent="-175895">
              <a:lnSpc>
                <a:spcPct val="796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binary </a:t>
            </a:r>
            <a:r>
              <a:rPr dirty="0" sz="2800" spc="-10">
                <a:latin typeface="Calibri"/>
                <a:cs typeface="Calibri"/>
              </a:rPr>
              <a:t>trie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tree </a:t>
            </a:r>
            <a:r>
              <a:rPr dirty="0" sz="2800" spc="-5">
                <a:latin typeface="Calibri"/>
                <a:cs typeface="Calibri"/>
              </a:rPr>
              <a:t>structure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>
                <a:latin typeface="Calibri"/>
                <a:cs typeface="Calibri"/>
              </a:rPr>
              <a:t>allows a </a:t>
            </a:r>
            <a:r>
              <a:rPr dirty="0" sz="2800" spc="-5">
                <a:latin typeface="Calibri"/>
                <a:cs typeface="Calibri"/>
              </a:rPr>
              <a:t>natural way to organize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IP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prefixes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uses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bits 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prefixes 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direct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branching.</a:t>
            </a:r>
            <a:endParaRPr sz="2800">
              <a:latin typeface="Calibri"/>
              <a:cs typeface="Calibri"/>
            </a:endParaRPr>
          </a:p>
          <a:p>
            <a:pPr marL="187960" marR="1893570" indent="-175895">
              <a:lnSpc>
                <a:spcPct val="796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Each internal node in </a:t>
            </a:r>
            <a:r>
              <a:rPr dirty="0" sz="2800" spc="-10">
                <a:latin typeface="Calibri"/>
                <a:cs typeface="Calibri"/>
              </a:rPr>
              <a:t>the tree </a:t>
            </a:r>
            <a:r>
              <a:rPr dirty="0" sz="2800" spc="-5">
                <a:latin typeface="Calibri"/>
                <a:cs typeface="Calibri"/>
              </a:rPr>
              <a:t>can have zero, one, or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descendants.</a:t>
            </a:r>
            <a:endParaRPr sz="2800">
              <a:latin typeface="Calibri"/>
              <a:cs typeface="Calibri"/>
            </a:endParaRPr>
          </a:p>
          <a:p>
            <a:pPr marL="187960" marR="293370" indent="-175895">
              <a:lnSpc>
                <a:spcPct val="796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left branch of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node is labeled </a:t>
            </a:r>
            <a:r>
              <a:rPr dirty="0" sz="2800">
                <a:latin typeface="Calibri"/>
                <a:cs typeface="Calibri"/>
              </a:rPr>
              <a:t>0 and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right branch is labeled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2677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Binary</a:t>
            </a:r>
            <a:r>
              <a:rPr dirty="0" sz="4400" spc="-90"/>
              <a:t> </a:t>
            </a:r>
            <a:r>
              <a:rPr dirty="0" sz="4400" spc="-5"/>
              <a:t>Tries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8617" y="2272818"/>
            <a:ext cx="6054782" cy="38933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2677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Binary</a:t>
            </a:r>
            <a:r>
              <a:rPr dirty="0" sz="4400" spc="-90"/>
              <a:t> </a:t>
            </a:r>
            <a:r>
              <a:rPr dirty="0" sz="4400" spc="-5"/>
              <a:t>Tries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8566" y="1769379"/>
            <a:ext cx="6814184" cy="4124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03835" indent="-191770">
              <a:lnSpc>
                <a:spcPts val="1995"/>
              </a:lnSpc>
              <a:spcBef>
                <a:spcPts val="1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In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binary </a:t>
            </a:r>
            <a:r>
              <a:rPr dirty="0" sz="1950" spc="-5">
                <a:latin typeface="Calibri"/>
                <a:cs typeface="Calibri"/>
              </a:rPr>
              <a:t>trie,</a:t>
            </a:r>
            <a:r>
              <a:rPr dirty="0" sz="1950">
                <a:latin typeface="Calibri"/>
                <a:cs typeface="Calibri"/>
              </a:rPr>
              <a:t> 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 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represents</a:t>
            </a:r>
            <a:r>
              <a:rPr dirty="0" sz="1950">
                <a:latin typeface="Calibri"/>
                <a:cs typeface="Calibri"/>
              </a:rPr>
              <a:t> a </a:t>
            </a:r>
            <a:r>
              <a:rPr dirty="0" sz="1950" spc="-5">
                <a:latin typeface="Calibri"/>
                <a:cs typeface="Calibri"/>
              </a:rPr>
              <a:t>prefix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formed </a:t>
            </a:r>
            <a:r>
              <a:rPr dirty="0" sz="1950" spc="-5">
                <a:latin typeface="Calibri"/>
                <a:cs typeface="Calibri"/>
              </a:rPr>
              <a:t>by</a:t>
            </a:r>
            <a:endParaRPr sz="1950">
              <a:latin typeface="Calibri"/>
              <a:cs typeface="Calibri"/>
            </a:endParaRPr>
          </a:p>
          <a:p>
            <a:pPr marL="203835" marR="114300">
              <a:lnSpc>
                <a:spcPct val="70500"/>
              </a:lnSpc>
              <a:spcBef>
                <a:spcPts val="345"/>
              </a:spcBef>
            </a:pPr>
            <a:r>
              <a:rPr dirty="0" sz="1950" spc="-5">
                <a:latin typeface="Calibri"/>
                <a:cs typeface="Calibri"/>
              </a:rPr>
              <a:t>concatenating </a:t>
            </a:r>
            <a:r>
              <a:rPr dirty="0" sz="1950">
                <a:latin typeface="Calibri"/>
                <a:cs typeface="Calibri"/>
              </a:rPr>
              <a:t>the </a:t>
            </a:r>
            <a:r>
              <a:rPr dirty="0" sz="1950" spc="-5">
                <a:latin typeface="Calibri"/>
                <a:cs typeface="Calibri"/>
              </a:rPr>
              <a:t>labels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of all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branches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 the path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from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the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root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 to</a:t>
            </a:r>
            <a:r>
              <a:rPr dirty="0" sz="1950" spc="-5">
                <a:latin typeface="Calibri"/>
                <a:cs typeface="Calibri"/>
              </a:rPr>
              <a:t> l.</a:t>
            </a:r>
            <a:endParaRPr sz="1950">
              <a:latin typeface="Calibri"/>
              <a:cs typeface="Calibri"/>
            </a:endParaRPr>
          </a:p>
          <a:p>
            <a:pPr marL="203835" marR="31750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For example, the concatenated </a:t>
            </a:r>
            <a:r>
              <a:rPr dirty="0" sz="1950" spc="-5">
                <a:latin typeface="Calibri"/>
                <a:cs typeface="Calibri"/>
              </a:rPr>
              <a:t>label </a:t>
            </a:r>
            <a:r>
              <a:rPr dirty="0" sz="1950">
                <a:latin typeface="Calibri"/>
                <a:cs typeface="Calibri"/>
              </a:rPr>
              <a:t>along the path to node P2 </a:t>
            </a:r>
            <a:r>
              <a:rPr dirty="0" sz="1950" spc="-5">
                <a:latin typeface="Calibri"/>
                <a:cs typeface="Calibri"/>
              </a:rPr>
              <a:t>is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00001,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which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is 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same as </a:t>
            </a:r>
            <a:r>
              <a:rPr dirty="0" sz="1950" spc="-5">
                <a:latin typeface="Calibri"/>
                <a:cs typeface="Calibri"/>
              </a:rPr>
              <a:t>prefix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P2.</a:t>
            </a:r>
            <a:endParaRPr sz="1950">
              <a:latin typeface="Calibri"/>
              <a:cs typeface="Calibri"/>
            </a:endParaRPr>
          </a:p>
          <a:p>
            <a:pPr marL="203835" marR="741045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dirty="0"/>
              <a:t>	</a:t>
            </a:r>
            <a:r>
              <a:rPr dirty="0" sz="1950">
                <a:latin typeface="Calibri"/>
                <a:cs typeface="Calibri"/>
              </a:rPr>
              <a:t>Note that some of the nodes are shaded in gray while </a:t>
            </a:r>
            <a:r>
              <a:rPr dirty="0" sz="1950" spc="-5">
                <a:latin typeface="Calibri"/>
                <a:cs typeface="Calibri"/>
              </a:rPr>
              <a:t>the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remaining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nodes are </a:t>
            </a:r>
            <a:r>
              <a:rPr dirty="0" sz="1950" spc="-5">
                <a:latin typeface="Calibri"/>
                <a:cs typeface="Calibri"/>
              </a:rPr>
              <a:t>not.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gray-shaded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correspond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actual</a:t>
            </a:r>
            <a:r>
              <a:rPr dirty="0" sz="1950" spc="-5">
                <a:latin typeface="Calibri"/>
                <a:cs typeface="Calibri"/>
              </a:rPr>
              <a:t> prefixes.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These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nodes contain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next-hop</a:t>
            </a:r>
            <a:r>
              <a:rPr dirty="0" sz="1950" spc="-5">
                <a:latin typeface="Calibri"/>
                <a:cs typeface="Calibri"/>
              </a:rPr>
              <a:t> information</a:t>
            </a:r>
            <a:r>
              <a:rPr dirty="0" sz="1950">
                <a:latin typeface="Calibri"/>
                <a:cs typeface="Calibri"/>
              </a:rPr>
              <a:t> or a pointer to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it.</a:t>
            </a:r>
            <a:endParaRPr sz="1950">
              <a:latin typeface="Calibri"/>
              <a:cs typeface="Calibri"/>
            </a:endParaRPr>
          </a:p>
          <a:p>
            <a:pPr marL="203835" marR="125095" indent="-191770">
              <a:lnSpc>
                <a:spcPct val="69400"/>
              </a:lnSpc>
              <a:spcBef>
                <a:spcPts val="100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As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can be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seen,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prefixes</a:t>
            </a:r>
            <a:r>
              <a:rPr dirty="0" sz="1950">
                <a:latin typeface="Calibri"/>
                <a:cs typeface="Calibri"/>
              </a:rPr>
              <a:t> can be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either</a:t>
            </a:r>
            <a:r>
              <a:rPr dirty="0" sz="1950">
                <a:latin typeface="Calibri"/>
                <a:cs typeface="Calibri"/>
              </a:rPr>
              <a:t> in the </a:t>
            </a:r>
            <a:r>
              <a:rPr dirty="0" sz="1950" spc="-5">
                <a:latin typeface="Calibri"/>
                <a:cs typeface="Calibri"/>
              </a:rPr>
              <a:t>internal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or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at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leaf </a:t>
            </a:r>
            <a:r>
              <a:rPr dirty="0" sz="1950" spc="-5">
                <a:latin typeface="Calibri"/>
                <a:cs typeface="Calibri"/>
              </a:rPr>
              <a:t>nodes.</a:t>
            </a:r>
            <a:endParaRPr sz="1950">
              <a:latin typeface="Calibri"/>
              <a:cs typeface="Calibri"/>
            </a:endParaRPr>
          </a:p>
          <a:p>
            <a:pPr marL="203835" marR="5080" indent="-191770">
              <a:lnSpc>
                <a:spcPct val="69400"/>
              </a:lnSpc>
              <a:spcBef>
                <a:spcPts val="103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Such 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situation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arises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there are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exception </a:t>
            </a:r>
            <a:r>
              <a:rPr dirty="0" sz="1950" spc="-5">
                <a:latin typeface="Calibri"/>
                <a:cs typeface="Calibri"/>
              </a:rPr>
              <a:t>prefixes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</a:t>
            </a:r>
            <a:r>
              <a:rPr dirty="0" sz="1950" spc="-5">
                <a:latin typeface="Calibri"/>
                <a:cs typeface="Calibri"/>
              </a:rPr>
              <a:t>prefix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aggregation.</a:t>
            </a:r>
            <a:endParaRPr sz="1950">
              <a:latin typeface="Calibri"/>
              <a:cs typeface="Calibri"/>
            </a:endParaRPr>
          </a:p>
          <a:p>
            <a:pPr marL="203835" marR="966469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For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instance,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Figure,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</a:t>
            </a:r>
            <a:r>
              <a:rPr dirty="0" sz="1950" spc="-5">
                <a:latin typeface="Calibri"/>
                <a:cs typeface="Calibri"/>
              </a:rPr>
              <a:t>prefixes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P2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P3 </a:t>
            </a:r>
            <a:r>
              <a:rPr dirty="0" sz="1950" spc="-5">
                <a:latin typeface="Calibri"/>
                <a:cs typeface="Calibri"/>
              </a:rPr>
              <a:t>represent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exceptions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-5">
                <a:latin typeface="Calibri"/>
                <a:cs typeface="Calibri"/>
              </a:rPr>
              <a:t> prefix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P1.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397" y="2023183"/>
            <a:ext cx="3214402" cy="38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2764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Binary</a:t>
            </a:r>
            <a:r>
              <a:rPr dirty="0" sz="4400" spc="-30"/>
              <a:t> </a:t>
            </a:r>
            <a:r>
              <a:rPr dirty="0" sz="4400" spc="-5"/>
              <a:t>Tries</a:t>
            </a:r>
            <a:r>
              <a:rPr dirty="0" sz="4400" spc="-25"/>
              <a:t> </a:t>
            </a:r>
            <a:r>
              <a:rPr dirty="0" sz="4400"/>
              <a:t>-</a:t>
            </a:r>
            <a:r>
              <a:rPr dirty="0" sz="4400" spc="-25"/>
              <a:t> </a:t>
            </a:r>
            <a:r>
              <a:rPr dirty="0" sz="4400" spc="-5"/>
              <a:t>Search</a:t>
            </a:r>
            <a:r>
              <a:rPr dirty="0" sz="4400" spc="-25"/>
              <a:t> </a:t>
            </a:r>
            <a:r>
              <a:rPr dirty="0" sz="4400" spc="-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558" y="1778127"/>
            <a:ext cx="5774055" cy="40163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07645" marR="456565" indent="-195580">
              <a:lnSpc>
                <a:spcPct val="71400"/>
              </a:lnSpc>
              <a:spcBef>
                <a:spcPts val="700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Consider searching the binary trie shown in Figure for </a:t>
            </a:r>
            <a:r>
              <a:rPr dirty="0" sz="1750">
                <a:latin typeface="Calibri"/>
                <a:cs typeface="Calibri"/>
              </a:rPr>
              <a:t>an </a:t>
            </a:r>
            <a:r>
              <a:rPr dirty="0" sz="1750" spc="-38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address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that begins with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001.</a:t>
            </a:r>
            <a:endParaRPr sz="1750">
              <a:latin typeface="Calibri"/>
              <a:cs typeface="Calibri"/>
            </a:endParaRPr>
          </a:p>
          <a:p>
            <a:pPr marL="207645" marR="107314" indent="-195580">
              <a:lnSpc>
                <a:spcPct val="70200"/>
              </a:lnSpc>
              <a:spcBef>
                <a:spcPts val="1025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The search starts </a:t>
            </a:r>
            <a:r>
              <a:rPr dirty="0" sz="1750">
                <a:latin typeface="Calibri"/>
                <a:cs typeface="Calibri"/>
              </a:rPr>
              <a:t>at </a:t>
            </a:r>
            <a:r>
              <a:rPr dirty="0" sz="1750" spc="-5">
                <a:latin typeface="Calibri"/>
                <a:cs typeface="Calibri"/>
              </a:rPr>
              <a:t>the root node of the trie </a:t>
            </a:r>
            <a:r>
              <a:rPr dirty="0" sz="1750">
                <a:latin typeface="Calibri"/>
                <a:cs typeface="Calibri"/>
              </a:rPr>
              <a:t>and </a:t>
            </a:r>
            <a:r>
              <a:rPr dirty="0" sz="1750" spc="-5">
                <a:latin typeface="Calibri"/>
                <a:cs typeface="Calibri"/>
              </a:rPr>
              <a:t>the first bit </a:t>
            </a:r>
            <a:r>
              <a:rPr dirty="0" sz="1750" spc="-38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is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examined.</a:t>
            </a:r>
            <a:endParaRPr sz="1750">
              <a:latin typeface="Calibri"/>
              <a:cs typeface="Calibri"/>
            </a:endParaRPr>
          </a:p>
          <a:p>
            <a:pPr marL="207645" marR="5080" indent="-195580">
              <a:lnSpc>
                <a:spcPct val="70200"/>
              </a:lnSpc>
              <a:spcBef>
                <a:spcPts val="1025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Since it is </a:t>
            </a:r>
            <a:r>
              <a:rPr dirty="0" sz="1750">
                <a:latin typeface="Calibri"/>
                <a:cs typeface="Calibri"/>
              </a:rPr>
              <a:t>a </a:t>
            </a:r>
            <a:r>
              <a:rPr dirty="0" sz="1750" spc="-5">
                <a:latin typeface="Calibri"/>
                <a:cs typeface="Calibri"/>
              </a:rPr>
              <a:t>0, the search proceeds toward the left branch </a:t>
            </a:r>
            <a:r>
              <a:rPr dirty="0" sz="1750">
                <a:latin typeface="Calibri"/>
                <a:cs typeface="Calibri"/>
              </a:rPr>
              <a:t>and </a:t>
            </a:r>
            <a:r>
              <a:rPr dirty="0" sz="1750" spc="-38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encounters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 node with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 prefix P1.</a:t>
            </a:r>
            <a:endParaRPr sz="1750">
              <a:latin typeface="Calibri"/>
              <a:cs typeface="Calibri"/>
            </a:endParaRPr>
          </a:p>
          <a:p>
            <a:pPr marL="207645" indent="-19558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We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remember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P1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as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best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matching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prefix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found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so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far.</a:t>
            </a:r>
            <a:endParaRPr sz="1750">
              <a:latin typeface="Calibri"/>
              <a:cs typeface="Calibri"/>
            </a:endParaRPr>
          </a:p>
          <a:p>
            <a:pPr marL="207645" marR="62230" indent="-195580">
              <a:lnSpc>
                <a:spcPct val="70800"/>
              </a:lnSpc>
              <a:spcBef>
                <a:spcPts val="990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Then, we move left </a:t>
            </a:r>
            <a:r>
              <a:rPr dirty="0" sz="1750">
                <a:latin typeface="Calibri"/>
                <a:cs typeface="Calibri"/>
              </a:rPr>
              <a:t>as </a:t>
            </a:r>
            <a:r>
              <a:rPr dirty="0" sz="1750" spc="-5">
                <a:latin typeface="Calibri"/>
                <a:cs typeface="Calibri"/>
              </a:rPr>
              <a:t>the second </a:t>
            </a:r>
            <a:r>
              <a:rPr dirty="0" sz="1750">
                <a:latin typeface="Calibri"/>
                <a:cs typeface="Calibri"/>
              </a:rPr>
              <a:t>address </a:t>
            </a:r>
            <a:r>
              <a:rPr dirty="0" sz="1750" spc="-5">
                <a:latin typeface="Calibri"/>
                <a:cs typeface="Calibri"/>
              </a:rPr>
              <a:t>bit is </a:t>
            </a:r>
            <a:r>
              <a:rPr dirty="0" sz="1750">
                <a:latin typeface="Calibri"/>
                <a:cs typeface="Calibri"/>
              </a:rPr>
              <a:t>another </a:t>
            </a:r>
            <a:r>
              <a:rPr dirty="0" sz="1750" spc="-5">
                <a:latin typeface="Calibri"/>
                <a:cs typeface="Calibri"/>
              </a:rPr>
              <a:t>0; 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 node encountered this time does not have </a:t>
            </a:r>
            <a:r>
              <a:rPr dirty="0" sz="1750">
                <a:latin typeface="Calibri"/>
                <a:cs typeface="Calibri"/>
              </a:rPr>
              <a:t>a </a:t>
            </a:r>
            <a:r>
              <a:rPr dirty="0" sz="1750" spc="-5">
                <a:latin typeface="Calibri"/>
                <a:cs typeface="Calibri"/>
              </a:rPr>
              <a:t>prefix, so P1 </a:t>
            </a:r>
            <a:r>
              <a:rPr dirty="0" sz="1750" spc="-38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remains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 best matching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prefix so far.</a:t>
            </a:r>
            <a:endParaRPr sz="1750">
              <a:latin typeface="Calibri"/>
              <a:cs typeface="Calibri"/>
            </a:endParaRPr>
          </a:p>
          <a:p>
            <a:pPr marL="207645" marR="459740" indent="-195580">
              <a:lnSpc>
                <a:spcPct val="70200"/>
              </a:lnSpc>
              <a:spcBef>
                <a:spcPts val="1025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Next, we examine the third bit, which is </a:t>
            </a:r>
            <a:r>
              <a:rPr dirty="0" sz="1750">
                <a:latin typeface="Calibri"/>
                <a:cs typeface="Calibri"/>
              </a:rPr>
              <a:t>a </a:t>
            </a:r>
            <a:r>
              <a:rPr dirty="0" sz="1750" spc="-5">
                <a:latin typeface="Calibri"/>
                <a:cs typeface="Calibri"/>
              </a:rPr>
              <a:t>1, </a:t>
            </a:r>
            <a:r>
              <a:rPr dirty="0" sz="1750">
                <a:latin typeface="Calibri"/>
                <a:cs typeface="Calibri"/>
              </a:rPr>
              <a:t>and </a:t>
            </a:r>
            <a:r>
              <a:rPr dirty="0" sz="1750" spc="-5">
                <a:latin typeface="Calibri"/>
                <a:cs typeface="Calibri"/>
              </a:rPr>
              <a:t>leads to </a:t>
            </a:r>
            <a:r>
              <a:rPr dirty="0" sz="1750" spc="-38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prefix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P3.</a:t>
            </a:r>
            <a:endParaRPr sz="1750">
              <a:latin typeface="Calibri"/>
              <a:cs typeface="Calibri"/>
            </a:endParaRPr>
          </a:p>
          <a:p>
            <a:pPr marL="207645" marR="1233170" indent="-195580">
              <a:lnSpc>
                <a:spcPct val="70200"/>
              </a:lnSpc>
              <a:spcBef>
                <a:spcPts val="1025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Since P3 is </a:t>
            </a:r>
            <a:r>
              <a:rPr dirty="0" sz="1750">
                <a:latin typeface="Calibri"/>
                <a:cs typeface="Calibri"/>
              </a:rPr>
              <a:t>a </a:t>
            </a:r>
            <a:r>
              <a:rPr dirty="0" sz="1750" spc="-5">
                <a:latin typeface="Calibri"/>
                <a:cs typeface="Calibri"/>
              </a:rPr>
              <a:t>better matching prefix than P1, it is </a:t>
            </a:r>
            <a:r>
              <a:rPr dirty="0" sz="1750" spc="-38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remembered.</a:t>
            </a:r>
            <a:endParaRPr sz="1750">
              <a:latin typeface="Calibri"/>
              <a:cs typeface="Calibri"/>
            </a:endParaRPr>
          </a:p>
          <a:p>
            <a:pPr marL="207645" marR="207010" indent="-195580">
              <a:lnSpc>
                <a:spcPct val="70200"/>
              </a:lnSpc>
              <a:spcBef>
                <a:spcPts val="1025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Now, P3 is </a:t>
            </a:r>
            <a:r>
              <a:rPr dirty="0" sz="1750">
                <a:latin typeface="Calibri"/>
                <a:cs typeface="Calibri"/>
              </a:rPr>
              <a:t>a </a:t>
            </a:r>
            <a:r>
              <a:rPr dirty="0" sz="1750" spc="-5">
                <a:latin typeface="Calibri"/>
                <a:cs typeface="Calibri"/>
              </a:rPr>
              <a:t>leaf node </a:t>
            </a:r>
            <a:r>
              <a:rPr dirty="0" sz="1750">
                <a:latin typeface="Calibri"/>
                <a:cs typeface="Calibri"/>
              </a:rPr>
              <a:t>and, </a:t>
            </a:r>
            <a:r>
              <a:rPr dirty="0" sz="1750" spc="-5">
                <a:latin typeface="Calibri"/>
                <a:cs typeface="Calibri"/>
              </a:rPr>
              <a:t>thus, the search terminates </a:t>
            </a:r>
            <a:r>
              <a:rPr dirty="0" sz="1750">
                <a:latin typeface="Calibri"/>
                <a:cs typeface="Calibri"/>
              </a:rPr>
              <a:t>and </a:t>
            </a:r>
            <a:r>
              <a:rPr dirty="0" sz="1750" spc="-38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prefix P3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is declared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the best</a:t>
            </a:r>
            <a:r>
              <a:rPr dirty="0" sz="1750" spc="-1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matching prefix.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6968" y="1843797"/>
            <a:ext cx="4296831" cy="38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1666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Binary</a:t>
            </a:r>
            <a:r>
              <a:rPr dirty="0" sz="4400" spc="-30"/>
              <a:t> </a:t>
            </a:r>
            <a:r>
              <a:rPr dirty="0" sz="4400" spc="-5"/>
              <a:t>Tries</a:t>
            </a:r>
            <a:r>
              <a:rPr dirty="0" sz="4400" spc="-25"/>
              <a:t> </a:t>
            </a:r>
            <a:r>
              <a:rPr dirty="0" sz="4400"/>
              <a:t>–</a:t>
            </a:r>
            <a:r>
              <a:rPr dirty="0" sz="4400" spc="-20"/>
              <a:t> </a:t>
            </a:r>
            <a:r>
              <a:rPr dirty="0" sz="4400" spc="-10"/>
              <a:t>Insert</a:t>
            </a:r>
            <a:r>
              <a:rPr dirty="0" sz="4400" spc="-30"/>
              <a:t> </a:t>
            </a:r>
            <a:r>
              <a:rPr dirty="0" sz="4400" spc="-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8566" y="1769379"/>
            <a:ext cx="5784850" cy="421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03835" indent="-191770">
              <a:lnSpc>
                <a:spcPts val="1995"/>
              </a:lnSpc>
              <a:spcBef>
                <a:spcPts val="1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Consider </a:t>
            </a:r>
            <a:r>
              <a:rPr dirty="0" sz="1950" spc="-5">
                <a:latin typeface="Calibri"/>
                <a:cs typeface="Calibri"/>
              </a:rPr>
              <a:t>inserting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prefixes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110 </a:t>
            </a:r>
            <a:r>
              <a:rPr dirty="0" sz="1950" spc="5">
                <a:latin typeface="Calibri"/>
                <a:cs typeface="Calibri"/>
              </a:rPr>
              <a:t>and </a:t>
            </a:r>
            <a:r>
              <a:rPr dirty="0" sz="1950">
                <a:latin typeface="Calibri"/>
                <a:cs typeface="Calibri"/>
              </a:rPr>
              <a:t>0110,</a:t>
            </a:r>
            <a:r>
              <a:rPr dirty="0" sz="1950" spc="-5">
                <a:latin typeface="Calibri"/>
                <a:cs typeface="Calibri"/>
              </a:rPr>
              <a:t> referred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to</a:t>
            </a:r>
            <a:endParaRPr sz="1950">
              <a:latin typeface="Calibri"/>
              <a:cs typeface="Calibri"/>
            </a:endParaRPr>
          </a:p>
          <a:p>
            <a:pPr marL="203835" marR="196850">
              <a:lnSpc>
                <a:spcPct val="70500"/>
              </a:lnSpc>
              <a:spcBef>
                <a:spcPts val="345"/>
              </a:spcBef>
            </a:pPr>
            <a:r>
              <a:rPr dirty="0" sz="1950">
                <a:latin typeface="Calibri"/>
                <a:cs typeface="Calibri"/>
              </a:rPr>
              <a:t>as P10 </a:t>
            </a:r>
            <a:r>
              <a:rPr dirty="0" sz="1950" spc="5">
                <a:latin typeface="Calibri"/>
                <a:cs typeface="Calibri"/>
              </a:rPr>
              <a:t>and </a:t>
            </a:r>
            <a:r>
              <a:rPr dirty="0" sz="1950">
                <a:latin typeface="Calibri"/>
                <a:cs typeface="Calibri"/>
              </a:rPr>
              <a:t>P11, </a:t>
            </a:r>
            <a:r>
              <a:rPr dirty="0" sz="1950" spc="-5">
                <a:latin typeface="Calibri"/>
                <a:cs typeface="Calibri"/>
              </a:rPr>
              <a:t>respectively, </a:t>
            </a:r>
            <a:r>
              <a:rPr dirty="0" sz="1950">
                <a:latin typeface="Calibri"/>
                <a:cs typeface="Calibri"/>
              </a:rPr>
              <a:t>in the binary </a:t>
            </a:r>
            <a:r>
              <a:rPr dirty="0" sz="1950" spc="-5">
                <a:latin typeface="Calibri"/>
                <a:cs typeface="Calibri"/>
              </a:rPr>
              <a:t>trie </a:t>
            </a:r>
            <a:r>
              <a:rPr dirty="0" sz="1950">
                <a:latin typeface="Calibri"/>
                <a:cs typeface="Calibri"/>
              </a:rPr>
              <a:t>shown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</a:t>
            </a:r>
            <a:r>
              <a:rPr dirty="0" sz="1950" spc="-5">
                <a:latin typeface="Calibri"/>
                <a:cs typeface="Calibri"/>
              </a:rPr>
              <a:t> Figure.</a:t>
            </a:r>
            <a:endParaRPr sz="1950">
              <a:latin typeface="Calibri"/>
              <a:cs typeface="Calibri"/>
            </a:endParaRPr>
          </a:p>
          <a:p>
            <a:pPr marL="203835" marR="219710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Since the </a:t>
            </a:r>
            <a:r>
              <a:rPr dirty="0" sz="1950" spc="-5">
                <a:latin typeface="Calibri"/>
                <a:cs typeface="Calibri"/>
              </a:rPr>
              <a:t>first </a:t>
            </a:r>
            <a:r>
              <a:rPr dirty="0" sz="1950">
                <a:latin typeface="Calibri"/>
                <a:cs typeface="Calibri"/>
              </a:rPr>
              <a:t>bit of P10 is 1, the search moves to </a:t>
            </a:r>
            <a:r>
              <a:rPr dirty="0" sz="1950" spc="-5">
                <a:latin typeface="Calibri"/>
                <a:cs typeface="Calibri"/>
              </a:rPr>
              <a:t>the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right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reaches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gray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 </a:t>
            </a:r>
            <a:r>
              <a:rPr dirty="0" sz="1950" spc="-5">
                <a:latin typeface="Calibri"/>
                <a:cs typeface="Calibri"/>
              </a:rPr>
              <a:t>P4.</a:t>
            </a:r>
            <a:endParaRPr sz="1950">
              <a:latin typeface="Calibri"/>
              <a:cs typeface="Calibri"/>
            </a:endParaRPr>
          </a:p>
          <a:p>
            <a:pPr marL="203835" marR="322580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Now the second bit is examined, which again </a:t>
            </a:r>
            <a:r>
              <a:rPr dirty="0" sz="1950" spc="-5">
                <a:latin typeface="Calibri"/>
                <a:cs typeface="Calibri"/>
              </a:rPr>
              <a:t>guides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search </a:t>
            </a:r>
            <a:r>
              <a:rPr dirty="0" sz="1950" spc="-5">
                <a:latin typeface="Calibri"/>
                <a:cs typeface="Calibri"/>
              </a:rPr>
              <a:t>right.</a:t>
            </a:r>
            <a:endParaRPr sz="1950">
              <a:latin typeface="Calibri"/>
              <a:cs typeface="Calibri"/>
            </a:endParaRPr>
          </a:p>
          <a:p>
            <a:pPr marL="203835" marR="67310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As the </a:t>
            </a:r>
            <a:r>
              <a:rPr dirty="0" sz="1950" spc="-5">
                <a:latin typeface="Calibri"/>
                <a:cs typeface="Calibri"/>
              </a:rPr>
              <a:t>third </a:t>
            </a:r>
            <a:r>
              <a:rPr dirty="0" sz="1950">
                <a:latin typeface="Calibri"/>
                <a:cs typeface="Calibri"/>
              </a:rPr>
              <a:t>bit is 0, there is no </a:t>
            </a:r>
            <a:r>
              <a:rPr dirty="0" sz="1950" spc="-5">
                <a:latin typeface="Calibri"/>
                <a:cs typeface="Calibri"/>
              </a:rPr>
              <a:t>left </a:t>
            </a:r>
            <a:r>
              <a:rPr dirty="0" sz="1950">
                <a:latin typeface="Calibri"/>
                <a:cs typeface="Calibri"/>
              </a:rPr>
              <a:t>branch to take and,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thus,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 new node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P10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is created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attached.</a:t>
            </a:r>
            <a:endParaRPr sz="1950">
              <a:latin typeface="Calibri"/>
              <a:cs typeface="Calibri"/>
            </a:endParaRPr>
          </a:p>
          <a:p>
            <a:pPr marL="203835" marR="5080" indent="-191770">
              <a:lnSpc>
                <a:spcPct val="69400"/>
              </a:lnSpc>
              <a:spcBef>
                <a:spcPts val="103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The next-hop </a:t>
            </a:r>
            <a:r>
              <a:rPr dirty="0" sz="1950" spc="-5">
                <a:latin typeface="Calibri"/>
                <a:cs typeface="Calibri"/>
              </a:rPr>
              <a:t>information</a:t>
            </a:r>
            <a:r>
              <a:rPr dirty="0" sz="1950">
                <a:latin typeface="Calibri"/>
                <a:cs typeface="Calibri"/>
              </a:rPr>
              <a:t> for this</a:t>
            </a:r>
            <a:r>
              <a:rPr dirty="0" sz="1950" spc="-5">
                <a:latin typeface="Calibri"/>
                <a:cs typeface="Calibri"/>
              </a:rPr>
              <a:t> prefix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is stored in </a:t>
            </a:r>
            <a:r>
              <a:rPr dirty="0" sz="1950" spc="-5">
                <a:latin typeface="Calibri"/>
                <a:cs typeface="Calibri"/>
              </a:rPr>
              <a:t>the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</a:t>
            </a:r>
            <a:r>
              <a:rPr dirty="0" sz="1950" spc="-5">
                <a:latin typeface="Calibri"/>
                <a:cs typeface="Calibri"/>
              </a:rPr>
              <a:t> itself.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ts val="1985"/>
              </a:lnSpc>
              <a:spcBef>
                <a:spcPts val="309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Now consider </a:t>
            </a:r>
            <a:r>
              <a:rPr dirty="0" sz="1950" spc="-5">
                <a:latin typeface="Calibri"/>
                <a:cs typeface="Calibri"/>
              </a:rPr>
              <a:t>inserting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prefix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P11. After </a:t>
            </a:r>
            <a:r>
              <a:rPr dirty="0" sz="1950" spc="-5">
                <a:latin typeface="Calibri"/>
                <a:cs typeface="Calibri"/>
              </a:rPr>
              <a:t>inspecting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the</a:t>
            </a:r>
            <a:endParaRPr sz="1950">
              <a:latin typeface="Calibri"/>
              <a:cs typeface="Calibri"/>
            </a:endParaRPr>
          </a:p>
          <a:p>
            <a:pPr marL="203835" marR="362585">
              <a:lnSpc>
                <a:spcPct val="70500"/>
              </a:lnSpc>
              <a:spcBef>
                <a:spcPts val="330"/>
              </a:spcBef>
            </a:pPr>
            <a:r>
              <a:rPr dirty="0" sz="1950" spc="-5">
                <a:latin typeface="Calibri"/>
                <a:cs typeface="Calibri"/>
              </a:rPr>
              <a:t>bits, </a:t>
            </a:r>
            <a:r>
              <a:rPr dirty="0" sz="1950">
                <a:latin typeface="Calibri"/>
                <a:cs typeface="Calibri"/>
              </a:rPr>
              <a:t>we find that there is no </a:t>
            </a:r>
            <a:r>
              <a:rPr dirty="0" sz="1950" spc="-5">
                <a:latin typeface="Calibri"/>
                <a:cs typeface="Calibri"/>
              </a:rPr>
              <a:t>right </a:t>
            </a:r>
            <a:r>
              <a:rPr dirty="0" sz="1950">
                <a:latin typeface="Calibri"/>
                <a:cs typeface="Calibri"/>
              </a:rPr>
              <a:t>branch to take on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node with</a:t>
            </a:r>
            <a:r>
              <a:rPr dirty="0" sz="1950" spc="-5">
                <a:latin typeface="Calibri"/>
                <a:cs typeface="Calibri"/>
              </a:rPr>
              <a:t> prefix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P1.</a:t>
            </a:r>
            <a:endParaRPr sz="1950">
              <a:latin typeface="Calibri"/>
              <a:cs typeface="Calibri"/>
            </a:endParaRPr>
          </a:p>
          <a:p>
            <a:pPr marL="203835" marR="445770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Thus, new nodes are </a:t>
            </a:r>
            <a:r>
              <a:rPr dirty="0" sz="1950" spc="5">
                <a:latin typeface="Calibri"/>
                <a:cs typeface="Calibri"/>
              </a:rPr>
              <a:t>added </a:t>
            </a:r>
            <a:r>
              <a:rPr dirty="0" sz="1950">
                <a:latin typeface="Calibri"/>
                <a:cs typeface="Calibri"/>
              </a:rPr>
              <a:t>that create the path </a:t>
            </a:r>
            <a:r>
              <a:rPr dirty="0" sz="1950" spc="-5">
                <a:latin typeface="Calibri"/>
                <a:cs typeface="Calibri"/>
              </a:rPr>
              <a:t>to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prefix </a:t>
            </a:r>
            <a:r>
              <a:rPr dirty="0" sz="1950">
                <a:latin typeface="Calibri"/>
                <a:cs typeface="Calibri"/>
              </a:rPr>
              <a:t>node </a:t>
            </a:r>
            <a:r>
              <a:rPr dirty="0" sz="1950" spc="-5">
                <a:latin typeface="Calibri"/>
                <a:cs typeface="Calibri"/>
              </a:rPr>
              <a:t>P11.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9960" y="2089355"/>
            <a:ext cx="4343399" cy="35084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503" y="1380196"/>
            <a:ext cx="1945639" cy="629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-5" b="1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dirty="0" sz="3950" spc="-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C00000"/>
                </a:solidFill>
                <a:latin typeface="Calibri"/>
                <a:cs typeface="Calibri"/>
              </a:rPr>
              <a:t>7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123" y="2466046"/>
            <a:ext cx="9065260" cy="629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-5" i="1">
                <a:latin typeface="Calibri"/>
                <a:cs typeface="Calibri"/>
              </a:rPr>
              <a:t>Multi-bit</a:t>
            </a:r>
            <a:r>
              <a:rPr dirty="0" sz="3950" spc="-15" i="1">
                <a:latin typeface="Calibri"/>
                <a:cs typeface="Calibri"/>
              </a:rPr>
              <a:t> </a:t>
            </a:r>
            <a:r>
              <a:rPr dirty="0" sz="3950" spc="10" i="1">
                <a:latin typeface="Calibri"/>
                <a:cs typeface="Calibri"/>
              </a:rPr>
              <a:t>Tries</a:t>
            </a:r>
            <a:r>
              <a:rPr dirty="0" sz="3950" spc="10">
                <a:latin typeface="Calibri"/>
                <a:cs typeface="Calibri"/>
              </a:rPr>
              <a:t>,</a:t>
            </a:r>
            <a:r>
              <a:rPr dirty="0" sz="3950" spc="-5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Compressing</a:t>
            </a:r>
            <a:r>
              <a:rPr dirty="0" sz="3950" spc="-10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multi-bit strides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3058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Multibit</a:t>
            </a:r>
            <a:r>
              <a:rPr dirty="0" sz="4400" spc="-90"/>
              <a:t> </a:t>
            </a:r>
            <a:r>
              <a:rPr dirty="0" sz="4400" spc="-5"/>
              <a:t>Tries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35139" y="1774713"/>
            <a:ext cx="10297795" cy="40589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217170" marR="160020" indent="-179705">
              <a:lnSpc>
                <a:spcPct val="79300"/>
              </a:lnSpc>
              <a:spcBef>
                <a:spcPts val="735"/>
              </a:spcBef>
              <a:buFont typeface="Arial MT"/>
              <a:buChar char="•"/>
              <a:tabLst>
                <a:tab pos="217804" algn="l"/>
              </a:tabLst>
            </a:pPr>
            <a:r>
              <a:rPr dirty="0" sz="2600" spc="-10">
                <a:latin typeface="Calibri"/>
                <a:cs typeface="Calibri"/>
              </a:rPr>
              <a:t>A multibit trie is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trie structure that </a:t>
            </a:r>
            <a:r>
              <a:rPr dirty="0" sz="2600" spc="-5">
                <a:latin typeface="Calibri"/>
                <a:cs typeface="Calibri"/>
              </a:rPr>
              <a:t>allows </a:t>
            </a:r>
            <a:r>
              <a:rPr dirty="0" sz="2600" spc="-10">
                <a:latin typeface="Calibri"/>
                <a:cs typeface="Calibri"/>
              </a:rPr>
              <a:t>the inspection of bits in strides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several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bits.</a:t>
            </a:r>
            <a:endParaRPr sz="2600">
              <a:latin typeface="Calibri"/>
              <a:cs typeface="Calibri"/>
            </a:endParaRPr>
          </a:p>
          <a:p>
            <a:pPr algn="just" marL="217170" indent="-17970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17804" algn="l"/>
              </a:tabLst>
            </a:pPr>
            <a:r>
              <a:rPr dirty="0" sz="2600" spc="-10">
                <a:latin typeface="Calibri"/>
                <a:cs typeface="Calibri"/>
              </a:rPr>
              <a:t>Each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node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multibit trie has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45">
                <a:latin typeface="Calibri"/>
                <a:cs typeface="Calibri"/>
              </a:rPr>
              <a:t>2</a:t>
            </a:r>
            <a:r>
              <a:rPr dirty="0" baseline="31045" sz="2550" spc="67">
                <a:latin typeface="Calibri"/>
                <a:cs typeface="Calibri"/>
              </a:rPr>
              <a:t>k</a:t>
            </a:r>
            <a:r>
              <a:rPr dirty="0" baseline="31045" sz="2550" spc="7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children where </a:t>
            </a:r>
            <a:r>
              <a:rPr dirty="0" sz="2600" spc="-5">
                <a:latin typeface="Calibri"/>
                <a:cs typeface="Calibri"/>
              </a:rPr>
              <a:t>k</a:t>
            </a:r>
            <a:r>
              <a:rPr dirty="0" sz="2600" spc="-10">
                <a:latin typeface="Calibri"/>
                <a:cs typeface="Calibri"/>
              </a:rPr>
              <a:t>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stride.</a:t>
            </a:r>
            <a:endParaRPr sz="2600">
              <a:latin typeface="Calibri"/>
              <a:cs typeface="Calibri"/>
            </a:endParaRPr>
          </a:p>
          <a:p>
            <a:pPr algn="just" marL="217170" marR="30480" indent="-179705">
              <a:lnSpc>
                <a:spcPct val="78500"/>
              </a:lnSpc>
              <a:spcBef>
                <a:spcPts val="1000"/>
              </a:spcBef>
              <a:buFont typeface="Arial MT"/>
              <a:buChar char="•"/>
              <a:tabLst>
                <a:tab pos="217804" algn="l"/>
              </a:tabLst>
            </a:pPr>
            <a:r>
              <a:rPr dirty="0" sz="2600" spc="-10">
                <a:latin typeface="Calibri"/>
                <a:cs typeface="Calibri"/>
              </a:rPr>
              <a:t>If </a:t>
            </a:r>
            <a:r>
              <a:rPr dirty="0" sz="2600" spc="-5">
                <a:latin typeface="Calibri"/>
                <a:cs typeface="Calibri"/>
              </a:rPr>
              <a:t>all </a:t>
            </a:r>
            <a:r>
              <a:rPr dirty="0" sz="2600" spc="-10">
                <a:latin typeface="Calibri"/>
                <a:cs typeface="Calibri"/>
              </a:rPr>
              <a:t>the nodes </a:t>
            </a:r>
            <a:r>
              <a:rPr dirty="0" sz="2600" spc="-5">
                <a:latin typeface="Calibri"/>
                <a:cs typeface="Calibri"/>
              </a:rPr>
              <a:t>at </a:t>
            </a:r>
            <a:r>
              <a:rPr dirty="0" sz="2600" spc="-10">
                <a:latin typeface="Calibri"/>
                <a:cs typeface="Calibri"/>
              </a:rPr>
              <a:t>the same level have the same stride size, we call it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fixed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stride; otherwise,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a </a:t>
            </a:r>
            <a:r>
              <a:rPr dirty="0" sz="2600" spc="-10">
                <a:latin typeface="Calibri"/>
                <a:cs typeface="Calibri"/>
              </a:rPr>
              <a:t>variable stride.</a:t>
            </a:r>
            <a:endParaRPr sz="2600">
              <a:latin typeface="Calibri"/>
              <a:cs typeface="Calibri"/>
            </a:endParaRPr>
          </a:p>
          <a:p>
            <a:pPr algn="just" marL="217170" marR="76835" indent="-179705">
              <a:lnSpc>
                <a:spcPct val="78900"/>
              </a:lnSpc>
              <a:spcBef>
                <a:spcPts val="1015"/>
              </a:spcBef>
              <a:buFont typeface="Arial MT"/>
              <a:buChar char="•"/>
              <a:tabLst>
                <a:tab pos="217804" algn="l"/>
              </a:tabLst>
            </a:pPr>
            <a:r>
              <a:rPr dirty="0" sz="2600" spc="-10">
                <a:latin typeface="Calibri"/>
                <a:cs typeface="Calibri"/>
              </a:rPr>
              <a:t>As one can see, since multibit tries </a:t>
            </a:r>
            <a:r>
              <a:rPr dirty="0" sz="2600" spc="-5">
                <a:latin typeface="Calibri"/>
                <a:cs typeface="Calibri"/>
              </a:rPr>
              <a:t>allow </a:t>
            </a:r>
            <a:r>
              <a:rPr dirty="0" sz="2600" spc="-10">
                <a:latin typeface="Calibri"/>
                <a:cs typeface="Calibri"/>
              </a:rPr>
              <a:t>the data structure to be traversed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 strides of several bits </a:t>
            </a:r>
            <a:r>
              <a:rPr dirty="0" sz="2600" spc="-5">
                <a:latin typeface="Calibri"/>
                <a:cs typeface="Calibri"/>
              </a:rPr>
              <a:t>at a </a:t>
            </a:r>
            <a:r>
              <a:rPr dirty="0" sz="2600" spc="-10">
                <a:latin typeface="Calibri"/>
                <a:cs typeface="Calibri"/>
              </a:rPr>
              <a:t>time, they cannot support prefixes of </a:t>
            </a:r>
            <a:r>
              <a:rPr dirty="0" sz="2600" spc="-5">
                <a:latin typeface="Calibri"/>
                <a:cs typeface="Calibri"/>
              </a:rPr>
              <a:t>arbitrary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lengths.</a:t>
            </a:r>
            <a:endParaRPr sz="2600">
              <a:latin typeface="Calibri"/>
              <a:cs typeface="Calibri"/>
            </a:endParaRPr>
          </a:p>
          <a:p>
            <a:pPr marL="217170" marR="982344" indent="-179705">
              <a:lnSpc>
                <a:spcPct val="78900"/>
              </a:lnSpc>
              <a:spcBef>
                <a:spcPts val="1010"/>
              </a:spcBef>
              <a:buFont typeface="Arial MT"/>
              <a:buChar char="•"/>
              <a:tabLst>
                <a:tab pos="217804" algn="l"/>
              </a:tabLst>
            </a:pPr>
            <a:r>
              <a:rPr dirty="0" sz="2600" spc="-10">
                <a:latin typeface="Calibri"/>
                <a:cs typeface="Calibri"/>
              </a:rPr>
              <a:t>To use</a:t>
            </a:r>
            <a:r>
              <a:rPr dirty="0" sz="2600" spc="-5">
                <a:latin typeface="Calibri"/>
                <a:cs typeface="Calibri"/>
              </a:rPr>
              <a:t> a </a:t>
            </a:r>
            <a:r>
              <a:rPr dirty="0" sz="2600" spc="-10">
                <a:latin typeface="Calibri"/>
                <a:cs typeface="Calibri"/>
              </a:rPr>
              <a:t>given multibit trie,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must 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transformed into </a:t>
            </a:r>
            <a:r>
              <a:rPr dirty="0" sz="2600" spc="-5">
                <a:latin typeface="Calibri"/>
                <a:cs typeface="Calibri"/>
              </a:rPr>
              <a:t>an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equivalent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longer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length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conform with the 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lengths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allowed</a:t>
            </a:r>
            <a:r>
              <a:rPr dirty="0" sz="2600" spc="-10">
                <a:latin typeface="Calibri"/>
                <a:cs typeface="Calibri"/>
              </a:rPr>
              <a:t> 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structure.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5624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Fixed</a:t>
            </a:r>
            <a:r>
              <a:rPr dirty="0" sz="4400" spc="-35"/>
              <a:t> </a:t>
            </a:r>
            <a:r>
              <a:rPr dirty="0" sz="4400" spc="-5"/>
              <a:t>Stride</a:t>
            </a:r>
            <a:r>
              <a:rPr dirty="0" sz="4400" spc="-30"/>
              <a:t> </a:t>
            </a:r>
            <a:r>
              <a:rPr dirty="0" sz="4400" spc="-10"/>
              <a:t>Multibit</a:t>
            </a:r>
            <a:r>
              <a:rPr dirty="0" sz="4400" spc="-35"/>
              <a:t> </a:t>
            </a:r>
            <a:r>
              <a:rPr dirty="0" sz="4400" spc="-5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5475605" cy="4227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5580" indent="-183515">
              <a:lnSpc>
                <a:spcPts val="2425"/>
              </a:lnSpc>
              <a:spcBef>
                <a:spcPts val="1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If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all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nodes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same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level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have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</a:t>
            </a:r>
            <a:endParaRPr sz="2350">
              <a:latin typeface="Calibri"/>
              <a:cs typeface="Calibri"/>
            </a:endParaRPr>
          </a:p>
          <a:p>
            <a:pPr marL="195580" marR="351155">
              <a:lnSpc>
                <a:spcPct val="71800"/>
              </a:lnSpc>
              <a:spcBef>
                <a:spcPts val="395"/>
              </a:spcBef>
            </a:pPr>
            <a:r>
              <a:rPr dirty="0" sz="2350" spc="10">
                <a:latin typeface="Calibri"/>
                <a:cs typeface="Calibri"/>
              </a:rPr>
              <a:t>same </a:t>
            </a:r>
            <a:r>
              <a:rPr dirty="0" sz="2350" spc="5">
                <a:latin typeface="Calibri"/>
                <a:cs typeface="Calibri"/>
              </a:rPr>
              <a:t>stride size, </a:t>
            </a:r>
            <a:r>
              <a:rPr dirty="0" sz="2350" spc="10">
                <a:latin typeface="Calibri"/>
                <a:cs typeface="Calibri"/>
              </a:rPr>
              <a:t>then the </a:t>
            </a:r>
            <a:r>
              <a:rPr dirty="0" sz="2350" spc="5">
                <a:latin typeface="Calibri"/>
                <a:cs typeface="Calibri"/>
              </a:rPr>
              <a:t>multibit trie </a:t>
            </a:r>
            <a:r>
              <a:rPr dirty="0" sz="2350">
                <a:latin typeface="Calibri"/>
                <a:cs typeface="Calibri"/>
              </a:rPr>
              <a:t>is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called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 spc="5">
                <a:latin typeface="Calibri"/>
                <a:cs typeface="Calibri"/>
              </a:rPr>
              <a:t> fixed stride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multibit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trie.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example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multibit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trie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uses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stride </a:t>
            </a:r>
            <a:r>
              <a:rPr dirty="0" sz="2350" spc="10">
                <a:latin typeface="Calibri"/>
                <a:cs typeface="Calibri"/>
              </a:rPr>
              <a:t>of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3</a:t>
            </a:r>
            <a:endParaRPr sz="2350">
              <a:latin typeface="Calibri"/>
              <a:cs typeface="Calibri"/>
            </a:endParaRPr>
          </a:p>
          <a:p>
            <a:pPr marL="195580" marR="278130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bits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2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bits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all </a:t>
            </a:r>
            <a:r>
              <a:rPr dirty="0" sz="2350" spc="10">
                <a:latin typeface="Calibri"/>
                <a:cs typeface="Calibri"/>
              </a:rPr>
              <a:t>nodes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level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1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level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2,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respectively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Here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prefixes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</a:t>
            </a:r>
            <a:r>
              <a:rPr dirty="0" sz="2350" spc="5">
                <a:latin typeface="Calibri"/>
                <a:cs typeface="Calibri"/>
              </a:rPr>
              <a:t> lengths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other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than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3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5</a:t>
            </a:r>
            <a:endParaRPr sz="2350">
              <a:latin typeface="Calibri"/>
              <a:cs typeface="Calibri"/>
            </a:endParaRPr>
          </a:p>
          <a:p>
            <a:pPr marL="195580" marR="555625">
              <a:lnSpc>
                <a:spcPct val="71800"/>
              </a:lnSpc>
              <a:spcBef>
                <a:spcPts val="385"/>
              </a:spcBef>
            </a:pPr>
            <a:r>
              <a:rPr dirty="0" sz="2350" spc="5">
                <a:latin typeface="Calibri"/>
                <a:cs typeface="Calibri"/>
              </a:rPr>
              <a:t>should </a:t>
            </a:r>
            <a:r>
              <a:rPr dirty="0" sz="2350" spc="10">
                <a:latin typeface="Calibri"/>
                <a:cs typeface="Calibri"/>
              </a:rPr>
              <a:t>be </a:t>
            </a:r>
            <a:r>
              <a:rPr dirty="0" sz="2350" spc="5">
                <a:latin typeface="Calibri"/>
                <a:cs typeface="Calibri"/>
              </a:rPr>
              <a:t>transformed into prefixes of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lengths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3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5.</a:t>
            </a:r>
            <a:endParaRPr sz="2350">
              <a:latin typeface="Calibri"/>
              <a:cs typeface="Calibri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Applying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prefix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expansion, prefix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P1</a:t>
            </a:r>
            <a:r>
              <a:rPr dirty="0" sz="2350">
                <a:latin typeface="Calibri"/>
                <a:cs typeface="Calibri"/>
              </a:rPr>
              <a:t> is</a:t>
            </a:r>
            <a:endParaRPr sz="2350">
              <a:latin typeface="Calibri"/>
              <a:cs typeface="Calibri"/>
            </a:endParaRPr>
          </a:p>
          <a:p>
            <a:pPr marL="195580" marR="367665">
              <a:lnSpc>
                <a:spcPct val="71800"/>
              </a:lnSpc>
              <a:spcBef>
                <a:spcPts val="385"/>
              </a:spcBef>
            </a:pPr>
            <a:r>
              <a:rPr dirty="0" sz="2350" spc="10">
                <a:latin typeface="Calibri"/>
                <a:cs typeface="Calibri"/>
              </a:rPr>
              <a:t>expanded </a:t>
            </a:r>
            <a:r>
              <a:rPr dirty="0" sz="2350" spc="5">
                <a:latin typeface="Calibri"/>
                <a:cs typeface="Calibri"/>
              </a:rPr>
              <a:t>into four prefixes </a:t>
            </a:r>
            <a:r>
              <a:rPr dirty="0" sz="2350" spc="15">
                <a:latin typeface="Calibri"/>
                <a:cs typeface="Calibri"/>
              </a:rPr>
              <a:t>000</a:t>
            </a:r>
            <a:r>
              <a:rPr dirty="0" sz="2350" spc="15">
                <a:latin typeface="MS UI Gothic"/>
                <a:cs typeface="MS UI Gothic"/>
              </a:rPr>
              <a:t>∗</a:t>
            </a:r>
            <a:r>
              <a:rPr dirty="0" sz="2350" spc="15">
                <a:latin typeface="Calibri"/>
                <a:cs typeface="Calibri"/>
              </a:rPr>
              <a:t>, </a:t>
            </a:r>
            <a:r>
              <a:rPr dirty="0" sz="2350" spc="10">
                <a:latin typeface="Calibri"/>
                <a:cs typeface="Calibri"/>
              </a:rPr>
              <a:t>001</a:t>
            </a:r>
            <a:r>
              <a:rPr dirty="0" sz="2350" spc="10">
                <a:latin typeface="MS UI Gothic"/>
                <a:cs typeface="MS UI Gothic"/>
              </a:rPr>
              <a:t>∗</a:t>
            </a:r>
            <a:r>
              <a:rPr dirty="0" sz="2350" spc="10">
                <a:latin typeface="Calibri"/>
                <a:cs typeface="Calibri"/>
              </a:rPr>
              <a:t>, </a:t>
            </a:r>
            <a:r>
              <a:rPr dirty="0" sz="2350" spc="-5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01</a:t>
            </a:r>
            <a:r>
              <a:rPr dirty="0" sz="2350" spc="15">
                <a:latin typeface="Calibri"/>
                <a:cs typeface="Calibri"/>
              </a:rPr>
              <a:t>0</a:t>
            </a:r>
            <a:r>
              <a:rPr dirty="0" sz="2350" spc="10">
                <a:latin typeface="MS UI Gothic"/>
                <a:cs typeface="MS UI Gothic"/>
              </a:rPr>
              <a:t>∗</a:t>
            </a:r>
            <a:r>
              <a:rPr dirty="0" sz="2350" spc="5">
                <a:latin typeface="Calibri"/>
                <a:cs typeface="Calibri"/>
              </a:rPr>
              <a:t>,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01</a:t>
            </a:r>
            <a:r>
              <a:rPr dirty="0" sz="2350" spc="15">
                <a:latin typeface="Calibri"/>
                <a:cs typeface="Calibri"/>
              </a:rPr>
              <a:t>1</a:t>
            </a:r>
            <a:r>
              <a:rPr dirty="0" sz="2350" spc="15">
                <a:latin typeface="MS UI Gothic"/>
                <a:cs typeface="MS UI Gothic"/>
              </a:rPr>
              <a:t>∗</a:t>
            </a:r>
            <a:r>
              <a:rPr dirty="0" sz="2350" spc="-180">
                <a:latin typeface="MS UI Gothic"/>
                <a:cs typeface="MS UI Gothic"/>
              </a:rPr>
              <a:t> </a:t>
            </a:r>
            <a:r>
              <a:rPr dirty="0" sz="2350" spc="10">
                <a:latin typeface="Calibri"/>
                <a:cs typeface="Calibri"/>
              </a:rPr>
              <a:t>o</a:t>
            </a:r>
            <a:r>
              <a:rPr dirty="0" sz="2350" spc="5">
                <a:latin typeface="Calibri"/>
                <a:cs typeface="Calibri"/>
              </a:rPr>
              <a:t>f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lengt</a:t>
            </a:r>
            <a:r>
              <a:rPr dirty="0" sz="2350" spc="15">
                <a:latin typeface="Calibri"/>
                <a:cs typeface="Calibri"/>
              </a:rPr>
              <a:t>h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3.</a:t>
            </a:r>
            <a:endParaRPr sz="2350">
              <a:latin typeface="Calibri"/>
              <a:cs typeface="Calibri"/>
            </a:endParaRPr>
          </a:p>
          <a:p>
            <a:pPr marL="195580" marR="237490" indent="-183515">
              <a:lnSpc>
                <a:spcPct val="70900"/>
              </a:lnSpc>
              <a:spcBef>
                <a:spcPts val="10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One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expanded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prefixes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001*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is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same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as</a:t>
            </a:r>
            <a:r>
              <a:rPr dirty="0" sz="2350" spc="5">
                <a:latin typeface="Calibri"/>
                <a:cs typeface="Calibri"/>
              </a:rPr>
              <a:t> prefix</a:t>
            </a:r>
            <a:r>
              <a:rPr dirty="0" sz="235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P3.</a:t>
            </a:r>
            <a:endParaRPr sz="2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9934" y="1948153"/>
            <a:ext cx="5219700" cy="3904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1691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Multibit</a:t>
            </a:r>
            <a:r>
              <a:rPr dirty="0" sz="4400" spc="-30"/>
              <a:t> </a:t>
            </a:r>
            <a:r>
              <a:rPr dirty="0" sz="4400" spc="-5"/>
              <a:t>Trie</a:t>
            </a:r>
            <a:r>
              <a:rPr dirty="0" sz="4400" spc="-25"/>
              <a:t> </a:t>
            </a:r>
            <a:r>
              <a:rPr dirty="0" sz="4400"/>
              <a:t>-</a:t>
            </a:r>
            <a:r>
              <a:rPr dirty="0" sz="4400" spc="-25"/>
              <a:t> </a:t>
            </a:r>
            <a:r>
              <a:rPr dirty="0" sz="4400" spc="-5"/>
              <a:t>Search</a:t>
            </a:r>
            <a:r>
              <a:rPr dirty="0" sz="4400" spc="-25"/>
              <a:t> </a:t>
            </a:r>
            <a:r>
              <a:rPr dirty="0" sz="4400" spc="-5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25380" cy="3519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1244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search proceeds by breaking up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destination </a:t>
            </a:r>
            <a:r>
              <a:rPr dirty="0" sz="2800">
                <a:latin typeface="Calibri"/>
                <a:cs typeface="Calibri"/>
              </a:rPr>
              <a:t>address </a:t>
            </a:r>
            <a:r>
              <a:rPr dirty="0" sz="2800" spc="-5">
                <a:latin typeface="Calibri"/>
                <a:cs typeface="Calibri"/>
              </a:rPr>
              <a:t>into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chunks</a:t>
            </a:r>
            <a:r>
              <a:rPr dirty="0" sz="2800" spc="-10">
                <a:latin typeface="Calibri"/>
                <a:cs typeface="Calibri"/>
              </a:rPr>
              <a:t> that </a:t>
            </a:r>
            <a:r>
              <a:rPr dirty="0" sz="2800" spc="-5">
                <a:latin typeface="Calibri"/>
                <a:cs typeface="Calibri"/>
              </a:rPr>
              <a:t>correspond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the </a:t>
            </a:r>
            <a:r>
              <a:rPr dirty="0" sz="2800" spc="-5">
                <a:latin typeface="Calibri"/>
                <a:cs typeface="Calibri"/>
              </a:rPr>
              <a:t>strides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5">
                <a:latin typeface="Calibri"/>
                <a:cs typeface="Calibri"/>
              </a:rPr>
              <a:t> each level.</a:t>
            </a:r>
            <a:endParaRPr sz="2800">
              <a:latin typeface="Calibri"/>
              <a:cs typeface="Calibri"/>
            </a:endParaRPr>
          </a:p>
          <a:p>
            <a:pPr marL="187960" marR="35306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Then </a:t>
            </a:r>
            <a:r>
              <a:rPr dirty="0" sz="2800" spc="-10">
                <a:latin typeface="Calibri"/>
                <a:cs typeface="Calibri"/>
              </a:rPr>
              <a:t>these </a:t>
            </a:r>
            <a:r>
              <a:rPr dirty="0" sz="2800" spc="-5">
                <a:latin typeface="Calibri"/>
                <a:cs typeface="Calibri"/>
              </a:rPr>
              <a:t>chunks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used to follow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path </a:t>
            </a:r>
            <a:r>
              <a:rPr dirty="0" sz="2800" spc="-10">
                <a:latin typeface="Calibri"/>
                <a:cs typeface="Calibri"/>
              </a:rPr>
              <a:t>through the trie </a:t>
            </a:r>
            <a:r>
              <a:rPr dirty="0" sz="2800" spc="-5">
                <a:latin typeface="Calibri"/>
                <a:cs typeface="Calibri"/>
              </a:rPr>
              <a:t>until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there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no more branches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take.</a:t>
            </a:r>
            <a:endParaRPr sz="2800">
              <a:latin typeface="Calibri"/>
              <a:cs typeface="Calibri"/>
            </a:endParaRPr>
          </a:p>
          <a:p>
            <a:pPr marL="187960" marR="28321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Each </a:t>
            </a:r>
            <a:r>
              <a:rPr dirty="0" sz="2800" spc="-10">
                <a:latin typeface="Calibri"/>
                <a:cs typeface="Calibri"/>
              </a:rPr>
              <a:t>time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prefix is found </a:t>
            </a:r>
            <a:r>
              <a:rPr dirty="0" sz="2800">
                <a:latin typeface="Calibri"/>
                <a:cs typeface="Calibri"/>
              </a:rPr>
              <a:t>at a </a:t>
            </a:r>
            <a:r>
              <a:rPr dirty="0" sz="2800" spc="-5">
                <a:latin typeface="Calibri"/>
                <a:cs typeface="Calibri"/>
              </a:rPr>
              <a:t>node, it is remembered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new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matching prefix seen so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far.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At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end,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last best matching prefix found is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correct one for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given </a:t>
            </a:r>
            <a:r>
              <a:rPr dirty="0" sz="280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320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Multibit</a:t>
            </a:r>
            <a:r>
              <a:rPr dirty="0" sz="4400" spc="-30"/>
              <a:t> </a:t>
            </a:r>
            <a:r>
              <a:rPr dirty="0" sz="4400" spc="-5"/>
              <a:t>Trie</a:t>
            </a:r>
            <a:r>
              <a:rPr dirty="0" sz="4400" spc="-25"/>
              <a:t> </a:t>
            </a:r>
            <a:r>
              <a:rPr dirty="0" sz="4400"/>
              <a:t>-</a:t>
            </a:r>
            <a:r>
              <a:rPr dirty="0" sz="4400" spc="-20"/>
              <a:t> </a:t>
            </a:r>
            <a:r>
              <a:rPr dirty="0" sz="4400" spc="-10"/>
              <a:t>Update</a:t>
            </a:r>
            <a:r>
              <a:rPr dirty="0" sz="4400" spc="-30"/>
              <a:t> </a:t>
            </a:r>
            <a:r>
              <a:rPr dirty="0" sz="4400" spc="-5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8566" y="1769379"/>
            <a:ext cx="5465445" cy="35471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03835" indent="-191770">
              <a:lnSpc>
                <a:spcPts val="1995"/>
              </a:lnSpc>
              <a:spcBef>
                <a:spcPts val="1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Consider 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example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 </a:t>
            </a:r>
            <a:r>
              <a:rPr dirty="0" sz="1950" spc="-5">
                <a:latin typeface="Calibri"/>
                <a:cs typeface="Calibri"/>
              </a:rPr>
              <a:t>Figure,</a:t>
            </a:r>
            <a:r>
              <a:rPr dirty="0" sz="1950">
                <a:latin typeface="Calibri"/>
                <a:cs typeface="Calibri"/>
              </a:rPr>
              <a:t> In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subtrie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at </a:t>
            </a:r>
            <a:r>
              <a:rPr dirty="0" sz="1950" spc="-5">
                <a:latin typeface="Calibri"/>
                <a:cs typeface="Calibri"/>
              </a:rPr>
              <a:t>the</a:t>
            </a:r>
            <a:endParaRPr sz="1950">
              <a:latin typeface="Calibri"/>
              <a:cs typeface="Calibri"/>
            </a:endParaRPr>
          </a:p>
          <a:p>
            <a:pPr marL="203835" marR="137795">
              <a:lnSpc>
                <a:spcPct val="70500"/>
              </a:lnSpc>
              <a:spcBef>
                <a:spcPts val="345"/>
              </a:spcBef>
            </a:pPr>
            <a:r>
              <a:rPr dirty="0" sz="1950" spc="-5">
                <a:latin typeface="Calibri"/>
                <a:cs typeface="Calibri"/>
              </a:rPr>
              <a:t>first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level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we are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interested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finding</a:t>
            </a:r>
            <a:r>
              <a:rPr dirty="0" sz="1950">
                <a:latin typeface="Calibri"/>
                <a:cs typeface="Calibri"/>
              </a:rPr>
              <a:t> the </a:t>
            </a:r>
            <a:r>
              <a:rPr dirty="0" sz="1950" spc="-5">
                <a:latin typeface="Calibri"/>
                <a:cs typeface="Calibri"/>
              </a:rPr>
              <a:t>best </a:t>
            </a:r>
            <a:r>
              <a:rPr dirty="0" sz="1950">
                <a:latin typeface="Calibri"/>
                <a:cs typeface="Calibri"/>
              </a:rPr>
              <a:t> matching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prefix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among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prefixes</a:t>
            </a:r>
            <a:r>
              <a:rPr dirty="0" sz="1950">
                <a:latin typeface="Calibri"/>
                <a:cs typeface="Calibri"/>
              </a:rPr>
              <a:t> P1,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P3,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P4,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P9.</a:t>
            </a:r>
            <a:endParaRPr sz="1950">
              <a:latin typeface="Calibri"/>
              <a:cs typeface="Calibri"/>
            </a:endParaRPr>
          </a:p>
          <a:p>
            <a:pPr marL="203835" marR="13970" indent="-191770">
              <a:lnSpc>
                <a:spcPct val="69400"/>
              </a:lnSpc>
              <a:spcBef>
                <a:spcPts val="1025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For the </a:t>
            </a:r>
            <a:r>
              <a:rPr dirty="0" sz="1950" spc="-5">
                <a:latin typeface="Calibri"/>
                <a:cs typeface="Calibri"/>
              </a:rPr>
              <a:t>leftmost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subtrie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second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level</a:t>
            </a:r>
            <a:r>
              <a:rPr dirty="0" sz="1950">
                <a:latin typeface="Calibri"/>
                <a:cs typeface="Calibri"/>
              </a:rPr>
              <a:t> the </a:t>
            </a:r>
            <a:r>
              <a:rPr dirty="0" sz="1950" spc="-5">
                <a:latin typeface="Calibri"/>
                <a:cs typeface="Calibri"/>
              </a:rPr>
              <a:t>best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matching </a:t>
            </a:r>
            <a:r>
              <a:rPr dirty="0" sz="1950" spc="-5">
                <a:latin typeface="Calibri"/>
                <a:cs typeface="Calibri"/>
              </a:rPr>
              <a:t>prefix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will</a:t>
            </a:r>
            <a:r>
              <a:rPr dirty="0" sz="1950">
                <a:latin typeface="Calibri"/>
                <a:cs typeface="Calibri"/>
              </a:rPr>
              <a:t> be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selected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from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only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prefix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P2.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ts val="1980"/>
              </a:lnSpc>
              <a:spcBef>
                <a:spcPts val="3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 spc="-5">
                <a:latin typeface="Calibri"/>
                <a:cs typeface="Calibri"/>
              </a:rPr>
              <a:t>Similarly,</a:t>
            </a:r>
            <a:r>
              <a:rPr dirty="0" sz="1950">
                <a:latin typeface="Calibri"/>
                <a:cs typeface="Calibri"/>
              </a:rPr>
              <a:t> in the second </a:t>
            </a:r>
            <a:r>
              <a:rPr dirty="0" sz="1950" spc="-5">
                <a:latin typeface="Calibri"/>
                <a:cs typeface="Calibri"/>
              </a:rPr>
              <a:t>subtrie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at the second </a:t>
            </a:r>
            <a:r>
              <a:rPr dirty="0" sz="1950" spc="-5">
                <a:latin typeface="Calibri"/>
                <a:cs typeface="Calibri"/>
              </a:rPr>
              <a:t>level,</a:t>
            </a:r>
            <a:endParaRPr sz="1950">
              <a:latin typeface="Calibri"/>
              <a:cs typeface="Calibri"/>
            </a:endParaRPr>
          </a:p>
          <a:p>
            <a:pPr marL="203835">
              <a:lnSpc>
                <a:spcPts val="1639"/>
              </a:lnSpc>
            </a:pP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best matching</a:t>
            </a:r>
            <a:r>
              <a:rPr dirty="0" sz="1950" spc="-5">
                <a:latin typeface="Calibri"/>
                <a:cs typeface="Calibri"/>
              </a:rPr>
              <a:t> prefix</a:t>
            </a:r>
            <a:r>
              <a:rPr dirty="0" sz="1950">
                <a:latin typeface="Calibri"/>
                <a:cs typeface="Calibri"/>
              </a:rPr>
              <a:t> is </a:t>
            </a:r>
            <a:r>
              <a:rPr dirty="0" sz="1950" spc="-5">
                <a:latin typeface="Calibri"/>
                <a:cs typeface="Calibri"/>
              </a:rPr>
              <a:t>selected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from the</a:t>
            </a:r>
            <a:r>
              <a:rPr dirty="0" sz="1950" spc="-5">
                <a:latin typeface="Calibri"/>
                <a:cs typeface="Calibri"/>
              </a:rPr>
              <a:t> prefix</a:t>
            </a:r>
            <a:endParaRPr sz="1950">
              <a:latin typeface="Calibri"/>
              <a:cs typeface="Calibri"/>
            </a:endParaRPr>
          </a:p>
          <a:p>
            <a:pPr marL="203835" marR="334645">
              <a:lnSpc>
                <a:spcPct val="70500"/>
              </a:lnSpc>
              <a:spcBef>
                <a:spcPts val="345"/>
              </a:spcBef>
            </a:pPr>
            <a:r>
              <a:rPr dirty="0" sz="1950">
                <a:latin typeface="Calibri"/>
                <a:cs typeface="Calibri"/>
              </a:rPr>
              <a:t>set P5 </a:t>
            </a:r>
            <a:r>
              <a:rPr dirty="0" sz="1950" spc="5">
                <a:latin typeface="Calibri"/>
                <a:cs typeface="Calibri"/>
              </a:rPr>
              <a:t>and </a:t>
            </a:r>
            <a:r>
              <a:rPr dirty="0" sz="1950">
                <a:latin typeface="Calibri"/>
                <a:cs typeface="Calibri"/>
              </a:rPr>
              <a:t>P6 while for the rightmost </a:t>
            </a:r>
            <a:r>
              <a:rPr dirty="0" sz="1950" spc="-5">
                <a:latin typeface="Calibri"/>
                <a:cs typeface="Calibri"/>
              </a:rPr>
              <a:t>subtrie </a:t>
            </a:r>
            <a:r>
              <a:rPr dirty="0" sz="1950">
                <a:latin typeface="Calibri"/>
                <a:cs typeface="Calibri"/>
              </a:rPr>
              <a:t>it </a:t>
            </a:r>
            <a:r>
              <a:rPr dirty="0" sz="1950" spc="-5">
                <a:latin typeface="Calibri"/>
                <a:cs typeface="Calibri"/>
              </a:rPr>
              <a:t>is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selected</a:t>
            </a:r>
            <a:r>
              <a:rPr dirty="0" sz="1950">
                <a:latin typeface="Calibri"/>
                <a:cs typeface="Calibri"/>
              </a:rPr>
              <a:t> from </a:t>
            </a:r>
            <a:r>
              <a:rPr dirty="0" sz="1950" spc="-5">
                <a:latin typeface="Calibri"/>
                <a:cs typeface="Calibri"/>
              </a:rPr>
              <a:t>prefixes </a:t>
            </a:r>
            <a:r>
              <a:rPr dirty="0" sz="1950">
                <a:latin typeface="Calibri"/>
                <a:cs typeface="Calibri"/>
              </a:rPr>
              <a:t>P7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P8.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ts val="1980"/>
              </a:lnSpc>
              <a:spcBef>
                <a:spcPts val="3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Thus, </a:t>
            </a:r>
            <a:r>
              <a:rPr dirty="0" sz="1950" spc="-5">
                <a:latin typeface="Calibri"/>
                <a:cs typeface="Calibri"/>
              </a:rPr>
              <a:t>multibit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tries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divide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problem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finding</a:t>
            </a:r>
            <a:r>
              <a:rPr dirty="0" sz="1950">
                <a:latin typeface="Calibri"/>
                <a:cs typeface="Calibri"/>
              </a:rPr>
              <a:t> a</a:t>
            </a:r>
            <a:endParaRPr sz="1950">
              <a:latin typeface="Calibri"/>
              <a:cs typeface="Calibri"/>
            </a:endParaRPr>
          </a:p>
          <a:p>
            <a:pPr marL="203835">
              <a:lnSpc>
                <a:spcPts val="1639"/>
              </a:lnSpc>
            </a:pPr>
            <a:r>
              <a:rPr dirty="0" sz="1950">
                <a:latin typeface="Calibri"/>
                <a:cs typeface="Calibri"/>
              </a:rPr>
              <a:t>best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matching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prefix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into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smaller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subproblems</a:t>
            </a:r>
            <a:r>
              <a:rPr dirty="0" sz="1950" spc="-5">
                <a:latin typeface="Calibri"/>
                <a:cs typeface="Calibri"/>
              </a:rPr>
              <a:t> in</a:t>
            </a:r>
            <a:endParaRPr sz="1950">
              <a:latin typeface="Calibri"/>
              <a:cs typeface="Calibri"/>
            </a:endParaRPr>
          </a:p>
          <a:p>
            <a:pPr marL="203835" marR="103505">
              <a:lnSpc>
                <a:spcPct val="70500"/>
              </a:lnSpc>
              <a:spcBef>
                <a:spcPts val="345"/>
              </a:spcBef>
            </a:pPr>
            <a:r>
              <a:rPr dirty="0" sz="1950">
                <a:latin typeface="Calibri"/>
                <a:cs typeface="Calibri"/>
              </a:rPr>
              <a:t>which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 </a:t>
            </a:r>
            <a:r>
              <a:rPr dirty="0" sz="1950" spc="-5">
                <a:latin typeface="Calibri"/>
                <a:cs typeface="Calibri"/>
              </a:rPr>
              <a:t>local</a:t>
            </a:r>
            <a:r>
              <a:rPr dirty="0" sz="1950">
                <a:latin typeface="Calibri"/>
                <a:cs typeface="Calibri"/>
              </a:rPr>
              <a:t> best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matching</a:t>
            </a:r>
            <a:r>
              <a:rPr dirty="0" sz="1950" spc="-5">
                <a:latin typeface="Calibri"/>
                <a:cs typeface="Calibri"/>
              </a:rPr>
              <a:t> prefixes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are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selected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from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among</a:t>
            </a:r>
            <a:r>
              <a:rPr dirty="0" sz="1950">
                <a:latin typeface="Calibri"/>
                <a:cs typeface="Calibri"/>
              </a:rPr>
              <a:t> a subset of</a:t>
            </a:r>
            <a:r>
              <a:rPr dirty="0" sz="1950" spc="-5">
                <a:latin typeface="Calibri"/>
                <a:cs typeface="Calibri"/>
              </a:rPr>
              <a:t> prefixes.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This works out to 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advantage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of </a:t>
            </a:r>
            <a:r>
              <a:rPr dirty="0" sz="1950" spc="-5">
                <a:latin typeface="Calibri"/>
                <a:cs typeface="Calibri"/>
              </a:rPr>
              <a:t>prefix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updates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9934" y="1948153"/>
            <a:ext cx="5219700" cy="3904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62090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Basic</a:t>
            </a:r>
            <a:r>
              <a:rPr dirty="0" sz="4400" spc="-50"/>
              <a:t> </a:t>
            </a:r>
            <a:r>
              <a:rPr dirty="0" sz="4400" spc="-5"/>
              <a:t>Forwarding</a:t>
            </a:r>
            <a:r>
              <a:rPr dirty="0" sz="4400" spc="-45"/>
              <a:t> </a:t>
            </a:r>
            <a:r>
              <a:rPr dirty="0" sz="4400" spc="-5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8566" y="1769379"/>
            <a:ext cx="10312400" cy="404622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03835" marR="160655" indent="-191770">
              <a:lnSpc>
                <a:spcPct val="70500"/>
              </a:lnSpc>
              <a:spcBef>
                <a:spcPts val="80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For forwarding </a:t>
            </a:r>
            <a:r>
              <a:rPr dirty="0" sz="1950" spc="5">
                <a:latin typeface="Calibri"/>
                <a:cs typeface="Calibri"/>
              </a:rPr>
              <a:t>an</a:t>
            </a:r>
            <a:r>
              <a:rPr dirty="0" sz="1950">
                <a:latin typeface="Calibri"/>
                <a:cs typeface="Calibri"/>
              </a:rPr>
              <a:t> IP packet from </a:t>
            </a:r>
            <a:r>
              <a:rPr dirty="0" sz="1950" spc="5">
                <a:latin typeface="Calibri"/>
                <a:cs typeface="Calibri"/>
              </a:rPr>
              <a:t>an </a:t>
            </a:r>
            <a:r>
              <a:rPr dirty="0" sz="1950">
                <a:latin typeface="Calibri"/>
                <a:cs typeface="Calibri"/>
              </a:rPr>
              <a:t>incoming </a:t>
            </a:r>
            <a:r>
              <a:rPr dirty="0" sz="1950" spc="-5">
                <a:latin typeface="Calibri"/>
                <a:cs typeface="Calibri"/>
              </a:rPr>
              <a:t>interface</a:t>
            </a:r>
            <a:r>
              <a:rPr dirty="0" sz="1950">
                <a:latin typeface="Calibri"/>
                <a:cs typeface="Calibri"/>
              </a:rPr>
              <a:t> to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 </a:t>
            </a:r>
            <a:r>
              <a:rPr dirty="0" sz="1950">
                <a:latin typeface="Calibri"/>
                <a:cs typeface="Calibri"/>
              </a:rPr>
              <a:t>outgoing </a:t>
            </a:r>
            <a:r>
              <a:rPr dirty="0" sz="1950" spc="-5">
                <a:latin typeface="Calibri"/>
                <a:cs typeface="Calibri"/>
              </a:rPr>
              <a:t>interface,</a:t>
            </a:r>
            <a:r>
              <a:rPr dirty="0" sz="1950">
                <a:latin typeface="Calibri"/>
                <a:cs typeface="Calibri"/>
              </a:rPr>
              <a:t> 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router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needs </a:t>
            </a:r>
            <a:r>
              <a:rPr dirty="0" sz="1950" spc="-5">
                <a:latin typeface="Calibri"/>
                <a:cs typeface="Calibri"/>
              </a:rPr>
              <a:t>to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implement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following</a:t>
            </a:r>
            <a:r>
              <a:rPr dirty="0" sz="1950">
                <a:latin typeface="Calibri"/>
                <a:cs typeface="Calibri"/>
              </a:rPr>
              <a:t> basic forwarding </a:t>
            </a:r>
            <a:r>
              <a:rPr dirty="0" sz="1950" spc="-5">
                <a:latin typeface="Calibri"/>
                <a:cs typeface="Calibri"/>
              </a:rPr>
              <a:t>functions</a:t>
            </a:r>
            <a:endParaRPr sz="1950">
              <a:latin typeface="Calibri"/>
              <a:cs typeface="Calibri"/>
            </a:endParaRPr>
          </a:p>
          <a:p>
            <a:pPr marL="203835" indent="-191770">
              <a:lnSpc>
                <a:spcPts val="2290"/>
              </a:lnSpc>
              <a:spcBef>
                <a:spcPts val="31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IP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Header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Validation:</a:t>
            </a:r>
            <a:endParaRPr sz="1950">
              <a:latin typeface="Calibri"/>
              <a:cs typeface="Calibri"/>
            </a:endParaRPr>
          </a:p>
          <a:p>
            <a:pPr lvl="1" marL="661035" marR="5080" indent="-196850">
              <a:lnSpc>
                <a:spcPct val="69400"/>
              </a:lnSpc>
              <a:spcBef>
                <a:spcPts val="555"/>
              </a:spcBef>
              <a:buFont typeface="Arial MT"/>
              <a:buChar char="•"/>
              <a:tabLst>
                <a:tab pos="661670" algn="l"/>
              </a:tabLst>
            </a:pPr>
            <a:r>
              <a:rPr dirty="0" sz="1650" spc="5">
                <a:latin typeface="Calibri"/>
                <a:cs typeface="Calibri"/>
              </a:rPr>
              <a:t>Every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IP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packet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arriving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at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a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router</a:t>
            </a:r>
            <a:r>
              <a:rPr dirty="0" sz="1650" spc="10">
                <a:latin typeface="Calibri"/>
                <a:cs typeface="Calibri"/>
              </a:rPr>
              <a:t> needs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to be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validated.</a:t>
            </a:r>
            <a:r>
              <a:rPr dirty="0" sz="1650" spc="10">
                <a:latin typeface="Calibri"/>
                <a:cs typeface="Calibri"/>
              </a:rPr>
              <a:t> Such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a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test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ensures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that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only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well-formed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packets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are </a:t>
            </a:r>
            <a:r>
              <a:rPr dirty="0" sz="1650" spc="-36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processed further while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rest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are</a:t>
            </a:r>
            <a:r>
              <a:rPr dirty="0" sz="1650" spc="5">
                <a:latin typeface="Calibri"/>
                <a:cs typeface="Calibri"/>
              </a:rPr>
              <a:t> discarded.</a:t>
            </a:r>
            <a:endParaRPr sz="1650">
              <a:latin typeface="Calibri"/>
              <a:cs typeface="Calibri"/>
            </a:endParaRPr>
          </a:p>
          <a:p>
            <a:pPr lvl="1" marL="661035" indent="-197485">
              <a:lnSpc>
                <a:spcPts val="1620"/>
              </a:lnSpc>
              <a:buFont typeface="Arial MT"/>
              <a:buChar char="•"/>
              <a:tabLst>
                <a:tab pos="661670" algn="l"/>
              </a:tabLst>
            </a:pPr>
            <a:r>
              <a:rPr dirty="0" sz="1650" spc="5">
                <a:latin typeface="Calibri"/>
                <a:cs typeface="Calibri"/>
              </a:rPr>
              <a:t>This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test </a:t>
            </a:r>
            <a:r>
              <a:rPr dirty="0" sz="1650" spc="10">
                <a:latin typeface="Calibri"/>
                <a:cs typeface="Calibri"/>
              </a:rPr>
              <a:t>also </a:t>
            </a:r>
            <a:r>
              <a:rPr dirty="0" sz="1650" spc="5">
                <a:latin typeface="Calibri"/>
                <a:cs typeface="Calibri"/>
              </a:rPr>
              <a:t>ensures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that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 spc="5">
                <a:latin typeface="Calibri"/>
                <a:cs typeface="Calibri"/>
              </a:rPr>
              <a:t> version </a:t>
            </a:r>
            <a:r>
              <a:rPr dirty="0" sz="1650" spc="10">
                <a:latin typeface="Calibri"/>
                <a:cs typeface="Calibri"/>
              </a:rPr>
              <a:t>number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of the</a:t>
            </a:r>
            <a:r>
              <a:rPr dirty="0" sz="1650" spc="5">
                <a:latin typeface="Calibri"/>
                <a:cs typeface="Calibri"/>
              </a:rPr>
              <a:t> protocol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is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correct,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header </a:t>
            </a:r>
            <a:r>
              <a:rPr dirty="0" sz="1650" spc="5">
                <a:latin typeface="Calibri"/>
                <a:cs typeface="Calibri"/>
              </a:rPr>
              <a:t>length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of the</a:t>
            </a:r>
            <a:r>
              <a:rPr dirty="0" sz="1650" spc="5">
                <a:latin typeface="Calibri"/>
                <a:cs typeface="Calibri"/>
              </a:rPr>
              <a:t> packet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is</a:t>
            </a:r>
            <a:endParaRPr sz="1650">
              <a:latin typeface="Calibri"/>
              <a:cs typeface="Calibri"/>
            </a:endParaRPr>
          </a:p>
          <a:p>
            <a:pPr marL="661035" marR="565785">
              <a:lnSpc>
                <a:spcPct val="72000"/>
              </a:lnSpc>
              <a:spcBef>
                <a:spcPts val="250"/>
              </a:spcBef>
            </a:pPr>
            <a:r>
              <a:rPr dirty="0" sz="1650" spc="5">
                <a:latin typeface="Calibri"/>
                <a:cs typeface="Calibri"/>
              </a:rPr>
              <a:t>valid, </a:t>
            </a:r>
            <a:r>
              <a:rPr dirty="0" sz="1650" spc="15">
                <a:latin typeface="Calibri"/>
                <a:cs typeface="Calibri"/>
              </a:rPr>
              <a:t>and </a:t>
            </a:r>
            <a:r>
              <a:rPr dirty="0" sz="1650" spc="10">
                <a:latin typeface="Calibri"/>
                <a:cs typeface="Calibri"/>
              </a:rPr>
              <a:t>the computed header checksum of the </a:t>
            </a:r>
            <a:r>
              <a:rPr dirty="0" sz="1650" spc="5">
                <a:latin typeface="Calibri"/>
                <a:cs typeface="Calibri"/>
              </a:rPr>
              <a:t>packet is </a:t>
            </a:r>
            <a:r>
              <a:rPr dirty="0" sz="1650" spc="10">
                <a:latin typeface="Calibri"/>
                <a:cs typeface="Calibri"/>
              </a:rPr>
              <a:t>same as the </a:t>
            </a:r>
            <a:r>
              <a:rPr dirty="0" sz="1650" spc="5">
                <a:latin typeface="Calibri"/>
                <a:cs typeface="Calibri"/>
              </a:rPr>
              <a:t>value </a:t>
            </a:r>
            <a:r>
              <a:rPr dirty="0" sz="1650" spc="10">
                <a:latin typeface="Calibri"/>
                <a:cs typeface="Calibri"/>
              </a:rPr>
              <a:t>of the checksum </a:t>
            </a:r>
            <a:r>
              <a:rPr dirty="0" sz="1650" spc="5">
                <a:latin typeface="Calibri"/>
                <a:cs typeface="Calibri"/>
              </a:rPr>
              <a:t>field in the </a:t>
            </a:r>
            <a:r>
              <a:rPr dirty="0" sz="1650" spc="-36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packet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header.</a:t>
            </a:r>
            <a:endParaRPr sz="1650">
              <a:latin typeface="Calibri"/>
              <a:cs typeface="Calibri"/>
            </a:endParaRPr>
          </a:p>
          <a:p>
            <a:pPr marL="203835" indent="-191770">
              <a:lnSpc>
                <a:spcPts val="2290"/>
              </a:lnSpc>
              <a:spcBef>
                <a:spcPts val="334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Packet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Lifetime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Control:</a:t>
            </a:r>
            <a:endParaRPr sz="1950">
              <a:latin typeface="Calibri"/>
              <a:cs typeface="Calibri"/>
            </a:endParaRPr>
          </a:p>
          <a:p>
            <a:pPr lvl="1" marL="661035" marR="355600" indent="-196850">
              <a:lnSpc>
                <a:spcPct val="69400"/>
              </a:lnSpc>
              <a:spcBef>
                <a:spcPts val="550"/>
              </a:spcBef>
              <a:buFont typeface="Arial MT"/>
              <a:buChar char="•"/>
              <a:tabLst>
                <a:tab pos="661670" algn="l"/>
              </a:tabLst>
            </a:pPr>
            <a:r>
              <a:rPr dirty="0" sz="1650" spc="5">
                <a:latin typeface="Calibri"/>
                <a:cs typeface="Calibri"/>
              </a:rPr>
              <a:t>Routers </a:t>
            </a:r>
            <a:r>
              <a:rPr dirty="0" sz="1650" spc="10">
                <a:latin typeface="Calibri"/>
                <a:cs typeface="Calibri"/>
              </a:rPr>
              <a:t>must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decrement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 spc="5">
                <a:latin typeface="Calibri"/>
                <a:cs typeface="Calibri"/>
              </a:rPr>
              <a:t> time-to-live (TTL)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field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in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 spc="5">
                <a:latin typeface="Calibri"/>
                <a:cs typeface="Calibri"/>
              </a:rPr>
              <a:t> IP packet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header to</a:t>
            </a:r>
            <a:r>
              <a:rPr dirty="0" sz="1650" spc="5">
                <a:latin typeface="Calibri"/>
                <a:cs typeface="Calibri"/>
              </a:rPr>
              <a:t> prevent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packets</a:t>
            </a:r>
            <a:r>
              <a:rPr dirty="0" sz="1650" spc="10">
                <a:latin typeface="Calibri"/>
                <a:cs typeface="Calibri"/>
              </a:rPr>
              <a:t> from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getting </a:t>
            </a:r>
            <a:r>
              <a:rPr dirty="0" sz="1650" spc="-36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caught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in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routing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loops forever.</a:t>
            </a:r>
            <a:endParaRPr sz="1650">
              <a:latin typeface="Calibri"/>
              <a:cs typeface="Calibri"/>
            </a:endParaRPr>
          </a:p>
          <a:p>
            <a:pPr lvl="1" marL="661035" marR="509270" indent="-196850">
              <a:lnSpc>
                <a:spcPct val="69400"/>
              </a:lnSpc>
              <a:spcBef>
                <a:spcPts val="555"/>
              </a:spcBef>
              <a:buFont typeface="Arial MT"/>
              <a:buChar char="•"/>
              <a:tabLst>
                <a:tab pos="661670" algn="l"/>
              </a:tabLst>
            </a:pPr>
            <a:r>
              <a:rPr dirty="0" sz="1650" spc="5">
                <a:latin typeface="Calibri"/>
                <a:cs typeface="Calibri"/>
              </a:rPr>
              <a:t>If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TTL </a:t>
            </a:r>
            <a:r>
              <a:rPr dirty="0" sz="1650" spc="5">
                <a:latin typeface="Calibri"/>
                <a:cs typeface="Calibri"/>
              </a:rPr>
              <a:t>value is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zero</a:t>
            </a:r>
            <a:r>
              <a:rPr dirty="0" sz="1650" spc="10">
                <a:latin typeface="Calibri"/>
                <a:cs typeface="Calibri"/>
              </a:rPr>
              <a:t> or </a:t>
            </a:r>
            <a:r>
              <a:rPr dirty="0" sz="1650" spc="5">
                <a:latin typeface="Calibri"/>
                <a:cs typeface="Calibri"/>
              </a:rPr>
              <a:t>negative,</a:t>
            </a:r>
            <a:r>
              <a:rPr dirty="0" sz="1650" spc="10">
                <a:latin typeface="Calibri"/>
                <a:cs typeface="Calibri"/>
              </a:rPr>
              <a:t> the </a:t>
            </a:r>
            <a:r>
              <a:rPr dirty="0" sz="1650" spc="5">
                <a:latin typeface="Calibri"/>
                <a:cs typeface="Calibri"/>
              </a:rPr>
              <a:t>packet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is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discarded;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15">
                <a:latin typeface="Calibri"/>
                <a:cs typeface="Calibri"/>
              </a:rPr>
              <a:t>an</a:t>
            </a:r>
            <a:r>
              <a:rPr dirty="0" sz="1650" spc="10">
                <a:latin typeface="Calibri"/>
                <a:cs typeface="Calibri"/>
              </a:rPr>
              <a:t> ICMP message</a:t>
            </a:r>
            <a:r>
              <a:rPr dirty="0" sz="1650" spc="5">
                <a:latin typeface="Calibri"/>
                <a:cs typeface="Calibri"/>
              </a:rPr>
              <a:t> is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generated </a:t>
            </a:r>
            <a:r>
              <a:rPr dirty="0" sz="1650" spc="15">
                <a:latin typeface="Calibri"/>
                <a:cs typeface="Calibri"/>
              </a:rPr>
              <a:t>and </a:t>
            </a:r>
            <a:r>
              <a:rPr dirty="0" sz="1650" spc="5">
                <a:latin typeface="Calibri"/>
                <a:cs typeface="Calibri"/>
              </a:rPr>
              <a:t>sent</a:t>
            </a:r>
            <a:r>
              <a:rPr dirty="0" sz="1650" spc="10">
                <a:latin typeface="Calibri"/>
                <a:cs typeface="Calibri"/>
              </a:rPr>
              <a:t> to</a:t>
            </a:r>
            <a:r>
              <a:rPr dirty="0" sz="1650" spc="5">
                <a:latin typeface="Calibri"/>
                <a:cs typeface="Calibri"/>
              </a:rPr>
              <a:t> the </a:t>
            </a:r>
            <a:r>
              <a:rPr dirty="0" sz="1650" spc="-36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original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sender.</a:t>
            </a:r>
            <a:endParaRPr sz="1650">
              <a:latin typeface="Calibri"/>
              <a:cs typeface="Calibri"/>
            </a:endParaRPr>
          </a:p>
          <a:p>
            <a:pPr marL="203835" indent="-191770">
              <a:lnSpc>
                <a:spcPts val="2290"/>
              </a:lnSpc>
              <a:spcBef>
                <a:spcPts val="330"/>
              </a:spcBef>
              <a:buFont typeface="Arial MT"/>
              <a:buChar char="•"/>
              <a:tabLst>
                <a:tab pos="204470" algn="l"/>
              </a:tabLst>
            </a:pPr>
            <a:r>
              <a:rPr dirty="0" sz="1950">
                <a:latin typeface="Calibri"/>
                <a:cs typeface="Calibri"/>
              </a:rPr>
              <a:t>Checksum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Recalculation:</a:t>
            </a:r>
            <a:endParaRPr sz="1950">
              <a:latin typeface="Calibri"/>
              <a:cs typeface="Calibri"/>
            </a:endParaRPr>
          </a:p>
          <a:p>
            <a:pPr lvl="1" marL="661035" indent="-197485">
              <a:lnSpc>
                <a:spcPts val="1875"/>
              </a:lnSpc>
              <a:buFont typeface="Arial MT"/>
              <a:buChar char="•"/>
              <a:tabLst>
                <a:tab pos="661670" algn="l"/>
              </a:tabLst>
            </a:pPr>
            <a:r>
              <a:rPr dirty="0" sz="1650" spc="5">
                <a:latin typeface="Calibri"/>
                <a:cs typeface="Calibri"/>
              </a:rPr>
              <a:t>Since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value </a:t>
            </a:r>
            <a:r>
              <a:rPr dirty="0" sz="1650" spc="10">
                <a:latin typeface="Calibri"/>
                <a:cs typeface="Calibri"/>
              </a:rPr>
              <a:t>of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TTL </a:t>
            </a:r>
            <a:r>
              <a:rPr dirty="0" sz="1650" spc="5">
                <a:latin typeface="Calibri"/>
                <a:cs typeface="Calibri"/>
              </a:rPr>
              <a:t>is modified,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header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checksum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needs to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be</a:t>
            </a:r>
            <a:r>
              <a:rPr dirty="0" sz="1650" spc="5">
                <a:latin typeface="Calibri"/>
                <a:cs typeface="Calibri"/>
              </a:rPr>
              <a:t> updated.</a:t>
            </a:r>
            <a:endParaRPr sz="1650">
              <a:latin typeface="Calibri"/>
              <a:cs typeface="Calibri"/>
            </a:endParaRPr>
          </a:p>
          <a:p>
            <a:pPr lvl="1" marL="661035" marR="168275" indent="-196850">
              <a:lnSpc>
                <a:spcPct val="69400"/>
              </a:lnSpc>
              <a:spcBef>
                <a:spcPts val="555"/>
              </a:spcBef>
              <a:buFont typeface="Arial MT"/>
              <a:buChar char="•"/>
              <a:tabLst>
                <a:tab pos="661670" algn="l"/>
              </a:tabLst>
            </a:pPr>
            <a:r>
              <a:rPr dirty="0" sz="1650" spc="5">
                <a:latin typeface="Calibri"/>
                <a:cs typeface="Calibri"/>
              </a:rPr>
              <a:t>Instead </a:t>
            </a:r>
            <a:r>
              <a:rPr dirty="0" sz="1650" spc="10">
                <a:latin typeface="Calibri"/>
                <a:cs typeface="Calibri"/>
              </a:rPr>
              <a:t>of computing the </a:t>
            </a:r>
            <a:r>
              <a:rPr dirty="0" sz="1650" spc="5">
                <a:latin typeface="Calibri"/>
                <a:cs typeface="Calibri"/>
              </a:rPr>
              <a:t>entire </a:t>
            </a:r>
            <a:r>
              <a:rPr dirty="0" sz="1650" spc="10">
                <a:latin typeface="Calibri"/>
                <a:cs typeface="Calibri"/>
              </a:rPr>
              <a:t>header checksum again, </a:t>
            </a:r>
            <a:r>
              <a:rPr dirty="0" sz="1650" spc="5">
                <a:latin typeface="Calibri"/>
                <a:cs typeface="Calibri"/>
              </a:rPr>
              <a:t>it is </a:t>
            </a:r>
            <a:r>
              <a:rPr dirty="0" sz="1650" spc="10">
                <a:latin typeface="Calibri"/>
                <a:cs typeface="Calibri"/>
              </a:rPr>
              <a:t>more </a:t>
            </a:r>
            <a:r>
              <a:rPr dirty="0" sz="1650" spc="5">
                <a:latin typeface="Calibri"/>
                <a:cs typeface="Calibri"/>
              </a:rPr>
              <a:t>efficient </a:t>
            </a:r>
            <a:r>
              <a:rPr dirty="0" sz="1650" spc="10">
                <a:latin typeface="Calibri"/>
                <a:cs typeface="Calibri"/>
              </a:rPr>
              <a:t>to compute </a:t>
            </a:r>
            <a:r>
              <a:rPr dirty="0" sz="1650" spc="5">
                <a:latin typeface="Calibri"/>
                <a:cs typeface="Calibri"/>
              </a:rPr>
              <a:t>it incrementally; </a:t>
            </a:r>
            <a:r>
              <a:rPr dirty="0" sz="1650" spc="10">
                <a:latin typeface="Calibri"/>
                <a:cs typeface="Calibri"/>
              </a:rPr>
              <a:t>after </a:t>
            </a:r>
            <a:r>
              <a:rPr dirty="0" sz="1650" spc="-36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all,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the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TTL</a:t>
            </a:r>
            <a:r>
              <a:rPr dirty="0" sz="1650" spc="5">
                <a:latin typeface="Calibri"/>
                <a:cs typeface="Calibri"/>
              </a:rPr>
              <a:t> value</a:t>
            </a:r>
            <a:r>
              <a:rPr dirty="0" sz="1650">
                <a:latin typeface="Calibri"/>
                <a:cs typeface="Calibri"/>
              </a:rPr>
              <a:t> </a:t>
            </a:r>
            <a:r>
              <a:rPr dirty="0" sz="1650" spc="5">
                <a:latin typeface="Calibri"/>
                <a:cs typeface="Calibri"/>
              </a:rPr>
              <a:t>is </a:t>
            </a:r>
            <a:r>
              <a:rPr dirty="0" sz="1650" spc="10">
                <a:latin typeface="Calibri"/>
                <a:cs typeface="Calibri"/>
              </a:rPr>
              <a:t>always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decremented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10">
                <a:latin typeface="Calibri"/>
                <a:cs typeface="Calibri"/>
              </a:rPr>
              <a:t>by</a:t>
            </a:r>
            <a:r>
              <a:rPr dirty="0" sz="1650" spc="5">
                <a:latin typeface="Calibri"/>
                <a:cs typeface="Calibri"/>
              </a:rPr>
              <a:t> 1.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61093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Compressing</a:t>
            </a:r>
            <a:r>
              <a:rPr dirty="0" sz="4400" spc="-45"/>
              <a:t> </a:t>
            </a:r>
            <a:r>
              <a:rPr dirty="0" sz="4400" spc="-10"/>
              <a:t>Multibit</a:t>
            </a:r>
            <a:r>
              <a:rPr dirty="0" sz="4400" spc="-50"/>
              <a:t> </a:t>
            </a:r>
            <a:r>
              <a:rPr dirty="0" sz="4400" spc="-5"/>
              <a:t>Tries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250805" cy="395414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91770" marR="298450" indent="-179705">
              <a:lnSpc>
                <a:spcPct val="69700"/>
              </a:lnSpc>
              <a:spcBef>
                <a:spcPts val="10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aggressive </a:t>
            </a:r>
            <a:r>
              <a:rPr dirty="0" sz="2600" spc="-10">
                <a:latin typeface="Calibri"/>
                <a:cs typeface="Calibri"/>
              </a:rPr>
              <a:t>use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expansion 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multibit tries introduces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several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new prefixes.</a:t>
            </a:r>
            <a:endParaRPr sz="2600">
              <a:latin typeface="Calibri"/>
              <a:cs typeface="Calibri"/>
            </a:endParaRPr>
          </a:p>
          <a:p>
            <a:pPr marL="191770" marR="429259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These new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prefixes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inherit the same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next-hop information</a:t>
            </a:r>
            <a:r>
              <a:rPr dirty="0" sz="2600" spc="-5">
                <a:latin typeface="Calibri"/>
                <a:cs typeface="Calibri"/>
              </a:rPr>
              <a:t> as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original prefix.</a:t>
            </a:r>
            <a:endParaRPr sz="2600">
              <a:latin typeface="Calibri"/>
              <a:cs typeface="Calibri"/>
            </a:endParaRPr>
          </a:p>
          <a:p>
            <a:pPr marL="191770" marR="133540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Furthermore, the use 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large strides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creates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greater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number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contiguous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nodes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have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same best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matching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prefix.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Such redundant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information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compressed,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saving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memory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at</a:t>
            </a:r>
            <a:r>
              <a:rPr dirty="0" sz="2600" spc="-10">
                <a:latin typeface="Calibri"/>
                <a:cs typeface="Calibri"/>
              </a:rPr>
              <a:t> the</a:t>
            </a:r>
            <a:endParaRPr sz="2600">
              <a:latin typeface="Calibri"/>
              <a:cs typeface="Calibri"/>
            </a:endParaRPr>
          </a:p>
          <a:p>
            <a:pPr marL="191770" marR="412750">
              <a:lnSpc>
                <a:spcPct val="69700"/>
              </a:lnSpc>
              <a:spcBef>
                <a:spcPts val="459"/>
              </a:spcBef>
            </a:pPr>
            <a:r>
              <a:rPr dirty="0" sz="2600" spc="-10">
                <a:latin typeface="Calibri"/>
                <a:cs typeface="Calibri"/>
              </a:rPr>
              <a:t>same time making the search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faster because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smaller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height 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trie.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After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compression, the entire data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structure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 even fit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into</a:t>
            </a:r>
            <a:r>
              <a:rPr dirty="0" sz="2600" spc="-5">
                <a:latin typeface="Calibri"/>
                <a:cs typeface="Calibri"/>
              </a:rPr>
              <a:t> an </a:t>
            </a:r>
            <a:r>
              <a:rPr dirty="0" sz="2600" spc="-10">
                <a:latin typeface="Calibri"/>
                <a:cs typeface="Calibri"/>
              </a:rPr>
              <a:t>L1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cache,</a:t>
            </a:r>
            <a:endParaRPr sz="2600">
              <a:latin typeface="Calibri"/>
              <a:cs typeface="Calibri"/>
            </a:endParaRPr>
          </a:p>
          <a:p>
            <a:pPr marL="191770" marR="644525">
              <a:lnSpc>
                <a:spcPct val="69700"/>
              </a:lnSpc>
              <a:spcBef>
                <a:spcPts val="459"/>
              </a:spcBef>
            </a:pPr>
            <a:r>
              <a:rPr dirty="0" sz="2600" spc="-10">
                <a:latin typeface="Calibri"/>
                <a:cs typeface="Calibri"/>
              </a:rPr>
              <a:t>which further speeds up the search </a:t>
            </a:r>
            <a:r>
              <a:rPr dirty="0" sz="2600" spc="-5">
                <a:latin typeface="Calibri"/>
                <a:cs typeface="Calibri"/>
              </a:rPr>
              <a:t>as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access </a:t>
            </a:r>
            <a:r>
              <a:rPr dirty="0" sz="2600" spc="-10">
                <a:latin typeface="Calibri"/>
                <a:cs typeface="Calibri"/>
              </a:rPr>
              <a:t>times </a:t>
            </a:r>
            <a:r>
              <a:rPr dirty="0" sz="2600" spc="-5">
                <a:latin typeface="Calibri"/>
                <a:cs typeface="Calibri"/>
              </a:rPr>
              <a:t>are an </a:t>
            </a:r>
            <a:r>
              <a:rPr dirty="0" sz="2600" spc="-10">
                <a:latin typeface="Calibri"/>
                <a:cs typeface="Calibri"/>
              </a:rPr>
              <a:t>order of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magnitude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faster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than </a:t>
            </a:r>
            <a:r>
              <a:rPr dirty="0" sz="2600" spc="-15">
                <a:latin typeface="Calibri"/>
                <a:cs typeface="Calibri"/>
              </a:rPr>
              <a:t>SRAM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Session</a:t>
            </a:r>
            <a:r>
              <a:rPr dirty="0" spc="-90"/>
              <a:t> </a:t>
            </a:r>
            <a:r>
              <a:rPr dirty="0" spc="5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6539" y="2194584"/>
            <a:ext cx="5984240" cy="117221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56210" marR="5080" indent="-144145">
              <a:lnSpc>
                <a:spcPts val="4280"/>
              </a:lnSpc>
              <a:spcBef>
                <a:spcPts val="635"/>
              </a:spcBef>
            </a:pPr>
            <a:r>
              <a:rPr dirty="0" sz="3950" i="1">
                <a:latin typeface="Calibri"/>
                <a:cs typeface="Calibri"/>
              </a:rPr>
              <a:t>Search</a:t>
            </a:r>
            <a:r>
              <a:rPr dirty="0" sz="3950" spc="-30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By</a:t>
            </a:r>
            <a:r>
              <a:rPr dirty="0" sz="3950" spc="-40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Length</a:t>
            </a:r>
            <a:r>
              <a:rPr dirty="0" sz="3950" spc="-35" i="1">
                <a:latin typeface="Calibri"/>
                <a:cs typeface="Calibri"/>
              </a:rPr>
              <a:t> </a:t>
            </a:r>
            <a:r>
              <a:rPr dirty="0" sz="3950" spc="5" i="1">
                <a:latin typeface="Calibri"/>
                <a:cs typeface="Calibri"/>
              </a:rPr>
              <a:t>Algorithms</a:t>
            </a:r>
            <a:r>
              <a:rPr dirty="0" sz="3950" spc="5">
                <a:latin typeface="Calibri"/>
                <a:cs typeface="Calibri"/>
              </a:rPr>
              <a:t>, </a:t>
            </a:r>
            <a:r>
              <a:rPr dirty="0" sz="3950" spc="-875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Search</a:t>
            </a:r>
            <a:r>
              <a:rPr dirty="0" sz="3950" spc="-10" i="1">
                <a:latin typeface="Calibri"/>
                <a:cs typeface="Calibri"/>
              </a:rPr>
              <a:t> </a:t>
            </a:r>
            <a:r>
              <a:rPr dirty="0" sz="3950" i="1">
                <a:latin typeface="Calibri"/>
                <a:cs typeface="Calibri"/>
              </a:rPr>
              <a:t>By</a:t>
            </a:r>
            <a:r>
              <a:rPr dirty="0" sz="3950" spc="-20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value</a:t>
            </a:r>
            <a:r>
              <a:rPr dirty="0" sz="3950" spc="-15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approaches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6496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Search</a:t>
            </a:r>
            <a:r>
              <a:rPr dirty="0" sz="4400" spc="-35"/>
              <a:t> </a:t>
            </a:r>
            <a:r>
              <a:rPr dirty="0" sz="4400" spc="-5"/>
              <a:t>by</a:t>
            </a:r>
            <a:r>
              <a:rPr dirty="0" sz="4400" spc="-30"/>
              <a:t> </a:t>
            </a:r>
            <a:r>
              <a:rPr dirty="0" sz="4400" spc="-5"/>
              <a:t>Length</a:t>
            </a:r>
            <a:r>
              <a:rPr dirty="0" sz="4400" spc="-35"/>
              <a:t> </a:t>
            </a:r>
            <a:r>
              <a:rPr dirty="0" sz="4400" spc="-5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10228580" cy="41148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search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using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length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dimension can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either linear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binary.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To facilitate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search,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prefixes can be organized in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5">
                <a:latin typeface="Calibri"/>
                <a:cs typeface="Calibri"/>
              </a:rPr>
              <a:t>different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ways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length dimension.</a:t>
            </a:r>
            <a:endParaRPr sz="2800">
              <a:latin typeface="Calibri"/>
              <a:cs typeface="Calibri"/>
            </a:endParaRPr>
          </a:p>
          <a:p>
            <a:pPr marL="187960" marR="19685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As we have seen earlier, one </a:t>
            </a:r>
            <a:r>
              <a:rPr dirty="0" sz="2800">
                <a:latin typeface="Calibri"/>
                <a:cs typeface="Calibri"/>
              </a:rPr>
              <a:t>approach </a:t>
            </a:r>
            <a:r>
              <a:rPr dirty="0" sz="2800" spc="-5">
                <a:latin typeface="Calibri"/>
                <a:cs typeface="Calibri"/>
              </a:rPr>
              <a:t>is to </a:t>
            </a:r>
            <a:r>
              <a:rPr dirty="0" sz="2800">
                <a:latin typeface="Calibri"/>
                <a:cs typeface="Calibri"/>
              </a:rPr>
              <a:t>arrange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prefixes in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trie.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Searching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the trie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 be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viewed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sequential search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length.</a:t>
            </a:r>
            <a:endParaRPr sz="2800">
              <a:latin typeface="Calibri"/>
              <a:cs typeface="Calibri"/>
            </a:endParaRPr>
          </a:p>
          <a:p>
            <a:pPr marL="187960" marR="6985" indent="-175895">
              <a:lnSpc>
                <a:spcPct val="900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Another possible </a:t>
            </a:r>
            <a:r>
              <a:rPr dirty="0" sz="2800">
                <a:latin typeface="Calibri"/>
                <a:cs typeface="Calibri"/>
              </a:rPr>
              <a:t>approach </a:t>
            </a:r>
            <a:r>
              <a:rPr dirty="0" sz="2800" spc="-5">
                <a:latin typeface="Calibri"/>
                <a:cs typeface="Calibri"/>
              </a:rPr>
              <a:t>for organizing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prefixes is to use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hash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 spc="-5">
                <a:latin typeface="Calibri"/>
                <a:cs typeface="Calibri"/>
              </a:rPr>
              <a:t>for each distinct length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employ either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linear search or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binary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search on</a:t>
            </a:r>
            <a:r>
              <a:rPr dirty="0" sz="2800" spc="-10">
                <a:latin typeface="Calibri"/>
                <a:cs typeface="Calibri"/>
              </a:rPr>
              <a:t> these tables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locate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best matching prefix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102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Linear</a:t>
            </a:r>
            <a:r>
              <a:rPr dirty="0" sz="4400" spc="-25"/>
              <a:t> </a:t>
            </a:r>
            <a:r>
              <a:rPr dirty="0" sz="4400" spc="-5"/>
              <a:t>Search</a:t>
            </a:r>
            <a:r>
              <a:rPr dirty="0" sz="4400" spc="-25"/>
              <a:t> </a:t>
            </a:r>
            <a:r>
              <a:rPr dirty="0" sz="4400" spc="-5"/>
              <a:t>on</a:t>
            </a:r>
            <a:r>
              <a:rPr dirty="0" sz="4400" spc="-20"/>
              <a:t> </a:t>
            </a:r>
            <a:r>
              <a:rPr dirty="0" sz="4400" spc="-10"/>
              <a:t>Prefix</a:t>
            </a:r>
            <a:r>
              <a:rPr dirty="0" sz="4400" spc="-30"/>
              <a:t> </a:t>
            </a:r>
            <a:r>
              <a:rPr dirty="0" sz="4400" spc="-5"/>
              <a:t>Lengths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768525"/>
            <a:ext cx="10217785" cy="425259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marR="656590" indent="-175895">
              <a:lnSpc>
                <a:spcPts val="27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Since we need to look for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longest matching prefix,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search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begins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 spc="-5">
                <a:latin typeface="Calibri"/>
                <a:cs typeface="Calibri"/>
              </a:rPr>
              <a:t>containing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longest prefixes.</a:t>
            </a:r>
            <a:endParaRPr sz="2800">
              <a:latin typeface="Calibri"/>
              <a:cs typeface="Calibri"/>
            </a:endParaRPr>
          </a:p>
          <a:p>
            <a:pPr marL="187960" marR="375920" indent="-175895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destination </a:t>
            </a:r>
            <a:r>
              <a:rPr dirty="0" sz="2800">
                <a:latin typeface="Calibri"/>
                <a:cs typeface="Calibri"/>
              </a:rPr>
              <a:t>address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D and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longest prefix is l,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search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extracts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first </a:t>
            </a:r>
            <a:r>
              <a:rPr dirty="0" sz="2800">
                <a:latin typeface="Calibri"/>
                <a:cs typeface="Calibri"/>
              </a:rPr>
              <a:t>l </a:t>
            </a:r>
            <a:r>
              <a:rPr dirty="0" sz="2800" spc="-5">
                <a:latin typeface="Calibri"/>
                <a:cs typeface="Calibri"/>
              </a:rPr>
              <a:t>bits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initiates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search 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hash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 spc="-5">
                <a:latin typeface="Calibri"/>
                <a:cs typeface="Calibri"/>
              </a:rPr>
              <a:t>for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length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 entries.</a:t>
            </a:r>
            <a:endParaRPr sz="2800">
              <a:latin typeface="Calibri"/>
              <a:cs typeface="Calibri"/>
            </a:endParaRPr>
          </a:p>
          <a:p>
            <a:pPr marL="187960" marR="504190" indent="-175895">
              <a:lnSpc>
                <a:spcPct val="796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-5">
                <a:latin typeface="Calibri"/>
                <a:cs typeface="Calibri"/>
              </a:rPr>
              <a:t>entry matches, </a:t>
            </a:r>
            <a:r>
              <a:rPr dirty="0" sz="2800" spc="-10">
                <a:latin typeface="Calibri"/>
                <a:cs typeface="Calibri"/>
              </a:rPr>
              <a:t>then the </a:t>
            </a:r>
            <a:r>
              <a:rPr dirty="0" sz="2800" spc="-5">
                <a:latin typeface="Calibri"/>
                <a:cs typeface="Calibri"/>
              </a:rPr>
              <a:t>search </a:t>
            </a:r>
            <a:r>
              <a:rPr dirty="0" sz="2800" spc="-10">
                <a:latin typeface="Calibri"/>
                <a:cs typeface="Calibri"/>
              </a:rPr>
              <a:t>terminates </a:t>
            </a:r>
            <a:r>
              <a:rPr dirty="0" sz="2800" spc="-5">
                <a:latin typeface="Calibri"/>
                <a:cs typeface="Calibri"/>
              </a:rPr>
              <a:t>since it is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best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matching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prefix.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8010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If not,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search moves to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first length smaller </a:t>
            </a:r>
            <a:r>
              <a:rPr dirty="0" sz="2800" spc="-10">
                <a:latin typeface="Calibri"/>
                <a:cs typeface="Calibri"/>
              </a:rPr>
              <a:t>than </a:t>
            </a:r>
            <a:r>
              <a:rPr dirty="0" sz="2800" spc="-5">
                <a:latin typeface="Calibri"/>
                <a:cs typeface="Calibri"/>
              </a:rPr>
              <a:t>l, say l’, such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L[l ‘] is nonempty. Thus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search continues by examining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tables </a:t>
            </a:r>
            <a:r>
              <a:rPr dirty="0" sz="2800" spc="-5">
                <a:latin typeface="Calibri"/>
                <a:cs typeface="Calibri"/>
              </a:rPr>
              <a:t>of decreasing prefix lengths until it either finds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match or runs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lengths.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1424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Binary</a:t>
            </a:r>
            <a:r>
              <a:rPr dirty="0" sz="4400" spc="-30"/>
              <a:t> </a:t>
            </a:r>
            <a:r>
              <a:rPr dirty="0" sz="4400" spc="-5"/>
              <a:t>Search</a:t>
            </a:r>
            <a:r>
              <a:rPr dirty="0" sz="4400" spc="-20"/>
              <a:t> </a:t>
            </a:r>
            <a:r>
              <a:rPr dirty="0" sz="4400" spc="-5"/>
              <a:t>on</a:t>
            </a:r>
            <a:r>
              <a:rPr dirty="0" sz="4400" spc="-25"/>
              <a:t> </a:t>
            </a:r>
            <a:r>
              <a:rPr dirty="0" sz="4400" spc="-10"/>
              <a:t>Prefix</a:t>
            </a:r>
            <a:r>
              <a:rPr dirty="0" sz="4400" spc="-25"/>
              <a:t> </a:t>
            </a:r>
            <a:r>
              <a:rPr dirty="0" sz="4400" spc="-5"/>
              <a:t>Lengths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149205" cy="420179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91770" marR="687705" indent="-179705">
              <a:lnSpc>
                <a:spcPct val="69700"/>
              </a:lnSpc>
              <a:spcBef>
                <a:spcPts val="103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While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linear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search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requires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O(W)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worst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case,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better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search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strategy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employ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binary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search 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array L</a:t>
            </a:r>
            <a:endParaRPr sz="2600">
              <a:latin typeface="Calibri"/>
              <a:cs typeface="Calibri"/>
            </a:endParaRPr>
          </a:p>
          <a:p>
            <a:pPr marL="191770" marR="5080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binary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search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starts</a:t>
            </a:r>
            <a:r>
              <a:rPr dirty="0" sz="2600" spc="-5">
                <a:latin typeface="Calibri"/>
                <a:cs typeface="Calibri"/>
              </a:rPr>
              <a:t> at </a:t>
            </a:r>
            <a:r>
              <a:rPr dirty="0" sz="2600" spc="-10">
                <a:latin typeface="Calibri"/>
                <a:cs typeface="Calibri"/>
              </a:rPr>
              <a:t>the median 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length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divides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search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space (in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this case, prefix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lengths)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each step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half.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At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every step,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hash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table </a:t>
            </a:r>
            <a:r>
              <a:rPr dirty="0" sz="2600" spc="-5">
                <a:latin typeface="Calibri"/>
                <a:cs typeface="Calibri"/>
              </a:rPr>
              <a:t>associated</a:t>
            </a:r>
            <a:r>
              <a:rPr dirty="0" sz="2600" spc="-10">
                <a:latin typeface="Calibri"/>
                <a:cs typeface="Calibri"/>
              </a:rPr>
              <a:t> with that length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searched.</a:t>
            </a:r>
            <a:endParaRPr sz="2600">
              <a:latin typeface="Calibri"/>
              <a:cs typeface="Calibri"/>
            </a:endParaRPr>
          </a:p>
          <a:p>
            <a:pPr marL="191770" marR="167640" indent="-179705">
              <a:lnSpc>
                <a:spcPct val="68900"/>
              </a:lnSpc>
              <a:spcBef>
                <a:spcPts val="100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Based 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results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searching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hash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table, the choice of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half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on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which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continue the search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 determined.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result can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the values: found 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found.</a:t>
            </a:r>
            <a:endParaRPr sz="2600">
              <a:latin typeface="Calibri"/>
              <a:cs typeface="Calibri"/>
            </a:endParaRPr>
          </a:p>
          <a:p>
            <a:pPr marL="191770" marR="462280" indent="-179705">
              <a:lnSpc>
                <a:spcPct val="68900"/>
              </a:lnSpc>
              <a:spcBef>
                <a:spcPts val="100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If </a:t>
            </a:r>
            <a:r>
              <a:rPr dirty="0" sz="2600" spc="-5">
                <a:latin typeface="Calibri"/>
                <a:cs typeface="Calibri"/>
              </a:rPr>
              <a:t>a</a:t>
            </a:r>
            <a:r>
              <a:rPr dirty="0" sz="2600" spc="-10">
                <a:latin typeface="Calibri"/>
                <a:cs typeface="Calibri"/>
              </a:rPr>
              <a:t> match occurred</a:t>
            </a:r>
            <a:r>
              <a:rPr dirty="0" sz="2600" spc="-5">
                <a:latin typeface="Calibri"/>
                <a:cs typeface="Calibri"/>
              </a:rPr>
              <a:t> at </a:t>
            </a:r>
            <a:r>
              <a:rPr dirty="0" sz="2600" spc="-10">
                <a:latin typeface="Calibri"/>
                <a:cs typeface="Calibri"/>
              </a:rPr>
              <a:t>length</a:t>
            </a:r>
            <a:r>
              <a:rPr dirty="0" sz="2600" spc="-5">
                <a:latin typeface="Calibri"/>
                <a:cs typeface="Calibri"/>
              </a:rPr>
              <a:t> l, </a:t>
            </a:r>
            <a:r>
              <a:rPr dirty="0" sz="2600" spc="-10">
                <a:latin typeface="Calibri"/>
                <a:cs typeface="Calibri"/>
              </a:rPr>
              <a:t>then the search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directed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the half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which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lengths</a:t>
            </a:r>
            <a:r>
              <a:rPr dirty="0" sz="2600" spc="-5">
                <a:latin typeface="Calibri"/>
                <a:cs typeface="Calibri"/>
              </a:rPr>
              <a:t> are </a:t>
            </a:r>
            <a:r>
              <a:rPr dirty="0" sz="2600" spc="-10">
                <a:latin typeface="Calibri"/>
                <a:cs typeface="Calibri"/>
              </a:rPr>
              <a:t>strictly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greater than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 </a:t>
            </a:r>
            <a:r>
              <a:rPr dirty="0" sz="2600" spc="-10">
                <a:latin typeface="Calibri"/>
                <a:cs typeface="Calibri"/>
              </a:rPr>
              <a:t>for</a:t>
            </a:r>
            <a:r>
              <a:rPr dirty="0" sz="2600" spc="-5">
                <a:latin typeface="Calibri"/>
                <a:cs typeface="Calibri"/>
              </a:rPr>
              <a:t> a </a:t>
            </a:r>
            <a:r>
              <a:rPr dirty="0" sz="2600" spc="-10">
                <a:latin typeface="Calibri"/>
                <a:cs typeface="Calibri"/>
              </a:rPr>
              <a:t>longer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match.</a:t>
            </a:r>
            <a:endParaRPr sz="2600">
              <a:latin typeface="Calibri"/>
              <a:cs typeface="Calibri"/>
            </a:endParaRPr>
          </a:p>
          <a:p>
            <a:pPr marL="191770" marR="9715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If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match was found</a:t>
            </a:r>
            <a:r>
              <a:rPr dirty="0" sz="2600" spc="-5">
                <a:latin typeface="Calibri"/>
                <a:cs typeface="Calibri"/>
              </a:rPr>
              <a:t> at </a:t>
            </a:r>
            <a:r>
              <a:rPr dirty="0" sz="2600" spc="-10">
                <a:latin typeface="Calibri"/>
                <a:cs typeface="Calibri"/>
              </a:rPr>
              <a:t>length</a:t>
            </a:r>
            <a:r>
              <a:rPr dirty="0" sz="2600" spc="-5">
                <a:latin typeface="Calibri"/>
                <a:cs typeface="Calibri"/>
              </a:rPr>
              <a:t> l, </a:t>
            </a:r>
            <a:r>
              <a:rPr dirty="0" sz="2600" spc="-10">
                <a:latin typeface="Calibri"/>
                <a:cs typeface="Calibri"/>
              </a:rPr>
              <a:t>then the search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 continued 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half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 which the lengths</a:t>
            </a:r>
            <a:r>
              <a:rPr dirty="0" sz="2600" spc="-5">
                <a:latin typeface="Calibri"/>
                <a:cs typeface="Calibri"/>
              </a:rPr>
              <a:t> are </a:t>
            </a:r>
            <a:r>
              <a:rPr dirty="0" sz="2600" spc="-10">
                <a:latin typeface="Calibri"/>
                <a:cs typeface="Calibri"/>
              </a:rPr>
              <a:t>strictly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less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than l.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6447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Search</a:t>
            </a:r>
            <a:r>
              <a:rPr dirty="0" sz="4400" spc="-35"/>
              <a:t> </a:t>
            </a:r>
            <a:r>
              <a:rPr dirty="0" sz="4400" spc="-5"/>
              <a:t>by</a:t>
            </a:r>
            <a:r>
              <a:rPr dirty="0" sz="4400" spc="-30"/>
              <a:t> </a:t>
            </a:r>
            <a:r>
              <a:rPr dirty="0" sz="4400" spc="-5"/>
              <a:t>Value</a:t>
            </a:r>
            <a:r>
              <a:rPr dirty="0" sz="4400" spc="-35"/>
              <a:t> </a:t>
            </a:r>
            <a:r>
              <a:rPr dirty="0" sz="4400" spc="-5"/>
              <a:t>Approaches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121900" cy="2623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9525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Sequentially searching </a:t>
            </a:r>
            <a:r>
              <a:rPr dirty="0" sz="2800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prefixes is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simplest method to find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best matching prefix.</a:t>
            </a:r>
            <a:endParaRPr sz="2800">
              <a:latin typeface="Calibri"/>
              <a:cs typeface="Calibri"/>
            </a:endParaRPr>
          </a:p>
          <a:p>
            <a:pPr marL="187960" marR="1398905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While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>
                <a:latin typeface="Calibri"/>
                <a:cs typeface="Calibri"/>
              </a:rPr>
              <a:t>approach </a:t>
            </a:r>
            <a:r>
              <a:rPr dirty="0" sz="2800" spc="-5">
                <a:latin typeface="Calibri"/>
                <a:cs typeface="Calibri"/>
              </a:rPr>
              <a:t>is not scalable </a:t>
            </a:r>
            <a:r>
              <a:rPr dirty="0" sz="2800">
                <a:latin typeface="Calibri"/>
                <a:cs typeface="Calibri"/>
              </a:rPr>
              <a:t>as N </a:t>
            </a:r>
            <a:r>
              <a:rPr dirty="0" sz="2800" spc="-5">
                <a:latin typeface="Calibri"/>
                <a:cs typeface="Calibri"/>
              </a:rPr>
              <a:t>becomes large,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exhaustive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search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get rid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length dimension.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Alternatively, it is possible to use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binary search on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prefix values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could perform better</a:t>
            </a:r>
            <a:r>
              <a:rPr dirty="0" sz="2800" spc="-10">
                <a:latin typeface="Calibri"/>
                <a:cs typeface="Calibri"/>
              </a:rPr>
              <a:t> than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5">
                <a:latin typeface="Calibri"/>
                <a:cs typeface="Calibri"/>
              </a:rPr>
              <a:t> exhaustive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search.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578" y="1108734"/>
            <a:ext cx="6696709" cy="171513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4445">
              <a:lnSpc>
                <a:spcPts val="4510"/>
              </a:lnSpc>
              <a:spcBef>
                <a:spcPts val="110"/>
              </a:spcBef>
            </a:pPr>
            <a:r>
              <a:rPr dirty="0" sz="3950" spc="-5" b="1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dirty="0" sz="395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3950">
              <a:latin typeface="Calibri"/>
              <a:cs typeface="Calibri"/>
            </a:endParaRPr>
          </a:p>
          <a:p>
            <a:pPr algn="ctr" marL="12700" marR="5080" indent="8890">
              <a:lnSpc>
                <a:spcPts val="4280"/>
              </a:lnSpc>
              <a:spcBef>
                <a:spcPts val="290"/>
              </a:spcBef>
            </a:pPr>
            <a:r>
              <a:rPr dirty="0" sz="3950" i="1">
                <a:latin typeface="Calibri"/>
                <a:cs typeface="Calibri"/>
              </a:rPr>
              <a:t>Hardware Algorithms</a:t>
            </a:r>
            <a:r>
              <a:rPr dirty="0" sz="3950"/>
              <a:t>, </a:t>
            </a:r>
            <a:r>
              <a:rPr dirty="0" sz="3950" spc="5"/>
              <a:t> </a:t>
            </a:r>
            <a:r>
              <a:rPr dirty="0" sz="3950" i="1">
                <a:latin typeface="Calibri"/>
                <a:cs typeface="Calibri"/>
              </a:rPr>
              <a:t>Comparing</a:t>
            </a:r>
            <a:r>
              <a:rPr dirty="0" sz="3950" spc="-10" i="1">
                <a:latin typeface="Calibri"/>
                <a:cs typeface="Calibri"/>
              </a:rPr>
              <a:t> </a:t>
            </a:r>
            <a:r>
              <a:rPr dirty="0" sz="3950" spc="-5" i="1">
                <a:latin typeface="Calibri"/>
                <a:cs typeface="Calibri"/>
              </a:rPr>
              <a:t>Different Approaches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870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Hardware</a:t>
            </a:r>
            <a:r>
              <a:rPr dirty="0" sz="4400" spc="-90"/>
              <a:t> </a:t>
            </a:r>
            <a:r>
              <a:rPr dirty="0" sz="4400" spc="-5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210800" cy="3954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ts val="2650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 primary motivation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implementing lookups in hardware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from</a:t>
            </a:r>
            <a:endParaRPr sz="2600">
              <a:latin typeface="Calibri"/>
              <a:cs typeface="Calibri"/>
            </a:endParaRPr>
          </a:p>
          <a:p>
            <a:pPr marL="191770" marR="672465">
              <a:lnSpc>
                <a:spcPct val="69700"/>
              </a:lnSpc>
              <a:spcBef>
                <a:spcPts val="470"/>
              </a:spcBef>
            </a:pP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higher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packet processing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capacity driven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by high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Internet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traffic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growth.</a:t>
            </a:r>
            <a:endParaRPr sz="2600">
              <a:latin typeface="Calibri"/>
              <a:cs typeface="Calibri"/>
            </a:endParaRPr>
          </a:p>
          <a:p>
            <a:pPr marL="191770" marR="854710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Such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growth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leads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development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faster interfaces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 can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support OC-192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OC-768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speeds.</a:t>
            </a:r>
            <a:endParaRPr sz="2600">
              <a:latin typeface="Calibri"/>
              <a:cs typeface="Calibri"/>
            </a:endParaRPr>
          </a:p>
          <a:p>
            <a:pPr marL="191770" marR="78041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At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high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speeds,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software-based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implementation using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random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access</a:t>
            </a:r>
            <a:r>
              <a:rPr dirty="0" sz="2600" spc="-10">
                <a:latin typeface="Calibri"/>
                <a:cs typeface="Calibri"/>
              </a:rPr>
              <a:t> memory (RAM)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not fast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enough.</a:t>
            </a:r>
            <a:endParaRPr sz="2600">
              <a:latin typeface="Calibri"/>
              <a:cs typeface="Calibri"/>
            </a:endParaRPr>
          </a:p>
          <a:p>
            <a:pPr marL="191770" marR="1428115" indent="-179705">
              <a:lnSpc>
                <a:spcPct val="689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While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software implementations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have the flexibility 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later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modifications,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need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 such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modifications is minimal.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Since IPv4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used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 widely, disruptive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modifications to </a:t>
            </a:r>
            <a:r>
              <a:rPr dirty="0" sz="2600" spc="-5">
                <a:latin typeface="Calibri"/>
                <a:cs typeface="Calibri"/>
              </a:rPr>
              <a:t>addressing</a:t>
            </a:r>
            <a:endParaRPr sz="2600">
              <a:latin typeface="Calibri"/>
              <a:cs typeface="Calibri"/>
            </a:endParaRPr>
          </a:p>
          <a:p>
            <a:pPr marL="191770" marR="137160">
              <a:lnSpc>
                <a:spcPct val="69700"/>
              </a:lnSpc>
              <a:spcBef>
                <a:spcPts val="464"/>
              </a:spcBef>
            </a:pPr>
            <a:r>
              <a:rPr dirty="0" sz="2600" spc="-10">
                <a:latin typeface="Calibri"/>
                <a:cs typeface="Calibri"/>
              </a:rPr>
              <a:t>schemes 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best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matching prefix mechanism seem unlikely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near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future.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4870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Hardware</a:t>
            </a:r>
            <a:r>
              <a:rPr dirty="0" sz="4400" spc="-90"/>
              <a:t> </a:t>
            </a:r>
            <a:r>
              <a:rPr dirty="0" sz="4400" spc="-5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558" y="1778127"/>
            <a:ext cx="10269220" cy="4015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645" indent="-195580">
              <a:lnSpc>
                <a:spcPts val="2090"/>
              </a:lnSpc>
              <a:spcBef>
                <a:spcPts val="100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RAM-Based</a:t>
            </a:r>
            <a:r>
              <a:rPr dirty="0" sz="1750" spc="-4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Lookup</a:t>
            </a:r>
            <a:endParaRPr sz="1750">
              <a:latin typeface="Calibri"/>
              <a:cs typeface="Calibri"/>
            </a:endParaRPr>
          </a:p>
          <a:p>
            <a:pPr lvl="1" marL="664845" marR="285115" indent="-200660">
              <a:lnSpc>
                <a:spcPct val="68100"/>
              </a:lnSpc>
              <a:spcBef>
                <a:spcPts val="565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RAM supports the two major operations: writing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data item into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specific </a:t>
            </a:r>
            <a:r>
              <a:rPr dirty="0" sz="1500">
                <a:latin typeface="Calibri"/>
                <a:cs typeface="Calibri"/>
              </a:rPr>
              <a:t>address and </a:t>
            </a:r>
            <a:r>
              <a:rPr dirty="0" sz="1500" spc="-5">
                <a:latin typeface="Calibri"/>
                <a:cs typeface="Calibri"/>
              </a:rPr>
              <a:t>reading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data item from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given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address.</a:t>
            </a:r>
            <a:endParaRPr sz="1500">
              <a:latin typeface="Calibri"/>
              <a:cs typeface="Calibri"/>
            </a:endParaRPr>
          </a:p>
          <a:p>
            <a:pPr lvl="1" marL="664845" marR="97790" indent="-200660">
              <a:lnSpc>
                <a:spcPct val="68100"/>
              </a:lnSpc>
              <a:spcBef>
                <a:spcPts val="550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RAM can be used to perform the lookup in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single memory </a:t>
            </a:r>
            <a:r>
              <a:rPr dirty="0" sz="1500">
                <a:latin typeface="Calibri"/>
                <a:cs typeface="Calibri"/>
              </a:rPr>
              <a:t>access </a:t>
            </a:r>
            <a:r>
              <a:rPr dirty="0" sz="1500" spc="-5">
                <a:latin typeface="Calibri"/>
                <a:cs typeface="Calibri"/>
              </a:rPr>
              <a:t>if the destination </a:t>
            </a:r>
            <a:r>
              <a:rPr dirty="0" sz="1500">
                <a:latin typeface="Calibri"/>
                <a:cs typeface="Calibri"/>
              </a:rPr>
              <a:t>address </a:t>
            </a:r>
            <a:r>
              <a:rPr dirty="0" sz="1500" spc="-5">
                <a:latin typeface="Calibri"/>
                <a:cs typeface="Calibri"/>
              </a:rPr>
              <a:t>is used </a:t>
            </a:r>
            <a:r>
              <a:rPr dirty="0" sz="1500">
                <a:latin typeface="Calibri"/>
                <a:cs typeface="Calibri"/>
              </a:rPr>
              <a:t>as a </a:t>
            </a:r>
            <a:r>
              <a:rPr dirty="0" sz="1500" spc="-5">
                <a:latin typeface="Calibri"/>
                <a:cs typeface="Calibri"/>
              </a:rPr>
              <a:t>direct index (RAM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address)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into the memory.</a:t>
            </a:r>
            <a:endParaRPr sz="1500">
              <a:latin typeface="Calibri"/>
              <a:cs typeface="Calibri"/>
            </a:endParaRPr>
          </a:p>
          <a:p>
            <a:pPr lvl="1" marL="664845" indent="-200660">
              <a:lnSpc>
                <a:spcPts val="1775"/>
              </a:lnSpc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The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data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item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stored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 that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will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the nexthop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information.</a:t>
            </a:r>
            <a:endParaRPr sz="1500">
              <a:latin typeface="Calibri"/>
              <a:cs typeface="Calibri"/>
            </a:endParaRPr>
          </a:p>
          <a:p>
            <a:pPr marL="207645" indent="-195580">
              <a:lnSpc>
                <a:spcPts val="2080"/>
              </a:lnSpc>
              <a:spcBef>
                <a:spcPts val="340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Ternary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CAM-Based</a:t>
            </a:r>
            <a:r>
              <a:rPr dirty="0" sz="1750" spc="-30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Lookup</a:t>
            </a:r>
            <a:endParaRPr sz="1750">
              <a:latin typeface="Calibri"/>
              <a:cs typeface="Calibri"/>
            </a:endParaRPr>
          </a:p>
          <a:p>
            <a:pPr lvl="1" marL="664845" marR="276860" indent="-200660">
              <a:lnSpc>
                <a:spcPct val="68100"/>
              </a:lnSpc>
              <a:spcBef>
                <a:spcPts val="555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Content-addressable memories (CAMs) provide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performance </a:t>
            </a:r>
            <a:r>
              <a:rPr dirty="0" sz="1500">
                <a:latin typeface="Calibri"/>
                <a:cs typeface="Calibri"/>
              </a:rPr>
              <a:t>advantage </a:t>
            </a:r>
            <a:r>
              <a:rPr dirty="0" sz="1500" spc="-5">
                <a:latin typeface="Calibri"/>
                <a:cs typeface="Calibri"/>
              </a:rPr>
              <a:t>over conventional RAM-based memory search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algorithms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by comparing the desired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information </a:t>
            </a:r>
            <a:r>
              <a:rPr dirty="0" sz="1500">
                <a:latin typeface="Calibri"/>
                <a:cs typeface="Calibri"/>
              </a:rPr>
              <a:t>against</a:t>
            </a:r>
            <a:r>
              <a:rPr dirty="0" sz="1500" spc="-5">
                <a:latin typeface="Calibri"/>
                <a:cs typeface="Calibri"/>
              </a:rPr>
              <a:t> the prestored entries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simultaneously.</a:t>
            </a:r>
            <a:endParaRPr sz="1500">
              <a:latin typeface="Calibri"/>
              <a:cs typeface="Calibri"/>
            </a:endParaRPr>
          </a:p>
          <a:p>
            <a:pPr lvl="1" marL="664845" indent="-200660">
              <a:lnSpc>
                <a:spcPts val="1739"/>
              </a:lnSpc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This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results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order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of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magnitude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reduction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search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time.</a:t>
            </a:r>
            <a:endParaRPr sz="1500">
              <a:latin typeface="Calibri"/>
              <a:cs typeface="Calibri"/>
            </a:endParaRPr>
          </a:p>
          <a:p>
            <a:pPr lvl="1" marL="664845" marR="285115" indent="-200660">
              <a:lnSpc>
                <a:spcPct val="68100"/>
              </a:lnSpc>
              <a:spcBef>
                <a:spcPts val="535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Since CAMs </a:t>
            </a:r>
            <a:r>
              <a:rPr dirty="0" sz="1500">
                <a:latin typeface="Calibri"/>
                <a:cs typeface="Calibri"/>
              </a:rPr>
              <a:t>are an </a:t>
            </a:r>
            <a:r>
              <a:rPr dirty="0" sz="1500" spc="-5">
                <a:latin typeface="Calibri"/>
                <a:cs typeface="Calibri"/>
              </a:rPr>
              <a:t>outgrowth of RAM technology, they employ conventional memory (usually SRAM) with the </a:t>
            </a:r>
            <a:r>
              <a:rPr dirty="0" sz="1500">
                <a:latin typeface="Calibri"/>
                <a:cs typeface="Calibri"/>
              </a:rPr>
              <a:t>additional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circuitry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for comparisons that enable search operations to complete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">
                <a:latin typeface="Calibri"/>
                <a:cs typeface="Calibri"/>
              </a:rPr>
              <a:t> single clock cycle</a:t>
            </a:r>
            <a:endParaRPr sz="1500">
              <a:latin typeface="Calibri"/>
              <a:cs typeface="Calibri"/>
            </a:endParaRPr>
          </a:p>
          <a:p>
            <a:pPr marL="207645" indent="-195580">
              <a:lnSpc>
                <a:spcPts val="2080"/>
              </a:lnSpc>
              <a:spcBef>
                <a:spcPts val="395"/>
              </a:spcBef>
              <a:buFont typeface="Arial MT"/>
              <a:buChar char="•"/>
              <a:tabLst>
                <a:tab pos="208279" algn="l"/>
              </a:tabLst>
            </a:pPr>
            <a:r>
              <a:rPr dirty="0" sz="1750" spc="-5">
                <a:latin typeface="Calibri"/>
                <a:cs typeface="Calibri"/>
              </a:rPr>
              <a:t>Multibit</a:t>
            </a:r>
            <a:r>
              <a:rPr dirty="0" sz="1750" spc="-2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Tries</a:t>
            </a:r>
            <a:r>
              <a:rPr dirty="0" sz="1750" spc="-2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in</a:t>
            </a:r>
            <a:r>
              <a:rPr dirty="0" sz="1750" spc="-25">
                <a:latin typeface="Calibri"/>
                <a:cs typeface="Calibri"/>
              </a:rPr>
              <a:t> </a:t>
            </a:r>
            <a:r>
              <a:rPr dirty="0" sz="1750" spc="-5">
                <a:latin typeface="Calibri"/>
                <a:cs typeface="Calibri"/>
              </a:rPr>
              <a:t>Hardware</a:t>
            </a:r>
            <a:endParaRPr sz="1750">
              <a:latin typeface="Calibri"/>
              <a:cs typeface="Calibri"/>
            </a:endParaRPr>
          </a:p>
          <a:p>
            <a:pPr lvl="1" marL="664845" indent="-200660">
              <a:lnSpc>
                <a:spcPts val="1739"/>
              </a:lnSpc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It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uses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two-level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multibit trie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with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fixed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strides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for each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level.</a:t>
            </a:r>
            <a:endParaRPr sz="1500">
              <a:latin typeface="Calibri"/>
              <a:cs typeface="Calibri"/>
            </a:endParaRPr>
          </a:p>
          <a:p>
            <a:pPr lvl="1" marL="664845" marR="5080" indent="-200660">
              <a:lnSpc>
                <a:spcPct val="68100"/>
              </a:lnSpc>
              <a:spcBef>
                <a:spcPts val="535"/>
              </a:spcBef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500" spc="-5">
                <a:latin typeface="Calibri"/>
                <a:cs typeface="Calibri"/>
              </a:rPr>
              <a:t>The first level uses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stride of 24 bits while the second level uses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stride of </a:t>
            </a:r>
            <a:r>
              <a:rPr dirty="0" sz="1500">
                <a:latin typeface="Calibri"/>
                <a:cs typeface="Calibri"/>
              </a:rPr>
              <a:t>8 </a:t>
            </a:r>
            <a:r>
              <a:rPr dirty="0" sz="1500" spc="-5">
                <a:latin typeface="Calibri"/>
                <a:cs typeface="Calibri"/>
              </a:rPr>
              <a:t>bits. This scheme is based on the following two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key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observations:</a:t>
            </a:r>
            <a:endParaRPr sz="1500">
              <a:latin typeface="Calibri"/>
              <a:cs typeface="Calibri"/>
            </a:endParaRPr>
          </a:p>
          <a:p>
            <a:pPr lvl="2" marL="1122045" marR="620395" indent="-205104">
              <a:lnSpc>
                <a:spcPct val="71700"/>
              </a:lnSpc>
              <a:spcBef>
                <a:spcPts val="480"/>
              </a:spcBef>
              <a:buFont typeface="Arial MT"/>
              <a:buChar char="•"/>
              <a:tabLst>
                <a:tab pos="1122045" algn="l"/>
                <a:tab pos="1122680" algn="l"/>
              </a:tabLst>
            </a:pPr>
            <a:r>
              <a:rPr dirty="0" sz="1250" spc="-5">
                <a:latin typeface="Calibri"/>
                <a:cs typeface="Calibri"/>
              </a:rPr>
              <a:t>Most of the prefix entries in routing tables in core routers </a:t>
            </a:r>
            <a:r>
              <a:rPr dirty="0" sz="1250">
                <a:latin typeface="Calibri"/>
                <a:cs typeface="Calibri"/>
              </a:rPr>
              <a:t>are </a:t>
            </a:r>
            <a:r>
              <a:rPr dirty="0" sz="1250" spc="-5">
                <a:latin typeface="Calibri"/>
                <a:cs typeface="Calibri"/>
              </a:rPr>
              <a:t>24 bits or less. This is </a:t>
            </a:r>
            <a:r>
              <a:rPr dirty="0" sz="1250">
                <a:latin typeface="Calibri"/>
                <a:cs typeface="Calibri"/>
              </a:rPr>
              <a:t>attributed </a:t>
            </a:r>
            <a:r>
              <a:rPr dirty="0" sz="1250" spc="-5">
                <a:latin typeface="Calibri"/>
                <a:cs typeface="Calibri"/>
              </a:rPr>
              <a:t>to the </a:t>
            </a:r>
            <a:r>
              <a:rPr dirty="0" sz="1250">
                <a:latin typeface="Calibri"/>
                <a:cs typeface="Calibri"/>
              </a:rPr>
              <a:t>aggressive </a:t>
            </a:r>
            <a:r>
              <a:rPr dirty="0" sz="1250" spc="-5">
                <a:latin typeface="Calibri"/>
                <a:cs typeface="Calibri"/>
              </a:rPr>
              <a:t>route </a:t>
            </a:r>
            <a:r>
              <a:rPr dirty="0" sz="1250">
                <a:latin typeface="Calibri"/>
                <a:cs typeface="Calibri"/>
              </a:rPr>
              <a:t>aggregation at </a:t>
            </a:r>
            <a:r>
              <a:rPr dirty="0" sz="1250" spc="-27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intermediate</a:t>
            </a:r>
            <a:r>
              <a:rPr dirty="0" sz="1250" spc="-1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routers.</a:t>
            </a:r>
            <a:endParaRPr sz="1250">
              <a:latin typeface="Calibri"/>
              <a:cs typeface="Calibri"/>
            </a:endParaRPr>
          </a:p>
          <a:p>
            <a:pPr lvl="2" marL="1122045" indent="-205104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122045" algn="l"/>
                <a:tab pos="1122680" algn="l"/>
              </a:tabLst>
            </a:pPr>
            <a:r>
              <a:rPr dirty="0" sz="1250" spc="-5">
                <a:latin typeface="Calibri"/>
                <a:cs typeface="Calibri"/>
              </a:rPr>
              <a:t>The</a:t>
            </a:r>
            <a:r>
              <a:rPr dirty="0" sz="1250" spc="-1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cost of</a:t>
            </a:r>
            <a:r>
              <a:rPr dirty="0" sz="1250" spc="-1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memory continues to</a:t>
            </a:r>
            <a:r>
              <a:rPr dirty="0" sz="1250" spc="-1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decline while</a:t>
            </a:r>
            <a:r>
              <a:rPr dirty="0" sz="1250" spc="-1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the density of</a:t>
            </a:r>
            <a:r>
              <a:rPr dirty="0" sz="1250" spc="-1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memory doubles</a:t>
            </a:r>
            <a:r>
              <a:rPr dirty="0" sz="1250" spc="-1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every year.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74891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Comparing</a:t>
            </a:r>
            <a:r>
              <a:rPr dirty="0" sz="4400" spc="-50"/>
              <a:t> </a:t>
            </a:r>
            <a:r>
              <a:rPr dirty="0" sz="4400" spc="-5"/>
              <a:t>Different</a:t>
            </a:r>
            <a:r>
              <a:rPr dirty="0" sz="4400" spc="-45"/>
              <a:t> </a:t>
            </a:r>
            <a:r>
              <a:rPr dirty="0" sz="4400" spc="-5"/>
              <a:t>Approaches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4547" y="1768525"/>
            <a:ext cx="10161905" cy="403352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marR="182880" indent="-175895">
              <a:lnSpc>
                <a:spcPts val="27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Simple binary </a:t>
            </a:r>
            <a:r>
              <a:rPr dirty="0" sz="2800" spc="-10">
                <a:latin typeface="Calibri"/>
                <a:cs typeface="Calibri"/>
              </a:rPr>
              <a:t>tries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path compressed </a:t>
            </a:r>
            <a:r>
              <a:rPr dirty="0" sz="2800" spc="-10">
                <a:latin typeface="Calibri"/>
                <a:cs typeface="Calibri"/>
              </a:rPr>
              <a:t>tries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primarily used for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software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implementations</a:t>
            </a:r>
            <a:endParaRPr sz="2800">
              <a:latin typeface="Calibri"/>
              <a:cs typeface="Calibri"/>
            </a:endParaRPr>
          </a:p>
          <a:p>
            <a:pPr marL="187960" marR="114935" indent="-175895">
              <a:lnSpc>
                <a:spcPct val="79600"/>
              </a:lnSpc>
              <a:spcBef>
                <a:spcPts val="104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An LC-trie is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compacted version of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path compressed </a:t>
            </a:r>
            <a:r>
              <a:rPr dirty="0" sz="2800" spc="-10">
                <a:latin typeface="Calibri"/>
                <a:cs typeface="Calibri"/>
              </a:rPr>
              <a:t>trie </a:t>
            </a:r>
            <a:r>
              <a:rPr dirty="0" sz="2800" spc="-5">
                <a:latin typeface="Calibri"/>
                <a:cs typeface="Calibri"/>
              </a:rPr>
              <a:t>in which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complete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subtries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level compressed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from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top </a:t>
            </a:r>
            <a:r>
              <a:rPr dirty="0" sz="2800" spc="-5">
                <a:latin typeface="Calibri"/>
                <a:cs typeface="Calibri"/>
              </a:rPr>
              <a:t>down</a:t>
            </a:r>
            <a:endParaRPr sz="2800">
              <a:latin typeface="Calibri"/>
              <a:cs typeface="Calibri"/>
            </a:endParaRPr>
          </a:p>
          <a:p>
            <a:pPr marL="187960" marR="137795" indent="-175895">
              <a:lnSpc>
                <a:spcPct val="796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Lulea scheme use multibit </a:t>
            </a:r>
            <a:r>
              <a:rPr dirty="0" sz="2800" spc="-10">
                <a:latin typeface="Calibri"/>
                <a:cs typeface="Calibri"/>
              </a:rPr>
              <a:t>tries, </a:t>
            </a:r>
            <a:r>
              <a:rPr dirty="0" sz="2800" spc="-5">
                <a:latin typeface="Calibri"/>
                <a:cs typeface="Calibri"/>
              </a:rPr>
              <a:t>but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wasted space in </a:t>
            </a:r>
            <a:r>
              <a:rPr dirty="0" sz="2800" spc="-10">
                <a:latin typeface="Calibri"/>
                <a:cs typeface="Calibri"/>
              </a:rPr>
              <a:t>the trie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nodes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compressed using bitmaps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796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binary search on prefix lengths scales very well to </a:t>
            </a:r>
            <a:r>
              <a:rPr dirty="0" sz="2800" spc="-10">
                <a:latin typeface="Calibri"/>
                <a:cs typeface="Calibri"/>
              </a:rPr>
              <a:t>IPv6 </a:t>
            </a:r>
            <a:r>
              <a:rPr dirty="0" sz="2800">
                <a:latin typeface="Calibri"/>
                <a:cs typeface="Calibri"/>
              </a:rPr>
              <a:t>addresses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128 bits long.</a:t>
            </a:r>
            <a:endParaRPr sz="2800">
              <a:latin typeface="Calibri"/>
              <a:cs typeface="Calibri"/>
            </a:endParaRPr>
          </a:p>
          <a:p>
            <a:pPr marL="187960" marR="336550" indent="-175895">
              <a:lnSpc>
                <a:spcPct val="7960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binary search on prefix ranges provides reasonably fast lookup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performance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consumes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only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reasonable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amount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storage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18CSE453T</a:t>
            </a:r>
            <a:r>
              <a:rPr dirty="0" spc="-30"/>
              <a:t> </a:t>
            </a:r>
            <a:r>
              <a:rPr dirty="0" spc="-5"/>
              <a:t>Network</a:t>
            </a:r>
            <a:r>
              <a:rPr dirty="0" spc="-25"/>
              <a:t> </a:t>
            </a:r>
            <a:r>
              <a:rPr dirty="0" spc="-5"/>
              <a:t>Routing</a:t>
            </a:r>
            <a:r>
              <a:rPr dirty="0" spc="-30"/>
              <a:t> </a:t>
            </a:r>
            <a:r>
              <a:rPr dirty="0" spc="-5"/>
              <a:t>Algorithms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62090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Basic</a:t>
            </a:r>
            <a:r>
              <a:rPr dirty="0" sz="4400" spc="-50"/>
              <a:t> </a:t>
            </a:r>
            <a:r>
              <a:rPr dirty="0" sz="4400" spc="-5"/>
              <a:t>Forwarding</a:t>
            </a:r>
            <a:r>
              <a:rPr dirty="0" sz="4400" spc="-45"/>
              <a:t> </a:t>
            </a:r>
            <a:r>
              <a:rPr dirty="0" sz="4400" spc="-5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10250805" cy="41795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5580" indent="-183515">
              <a:lnSpc>
                <a:spcPts val="2710"/>
              </a:lnSpc>
              <a:spcBef>
                <a:spcPts val="13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10">
                <a:latin typeface="Calibri"/>
                <a:cs typeface="Calibri"/>
              </a:rPr>
              <a:t>Route</a:t>
            </a:r>
            <a:r>
              <a:rPr dirty="0" sz="2350" spc="-3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Lookup:</a:t>
            </a:r>
            <a:endParaRPr sz="2350">
              <a:latin typeface="Calibri"/>
              <a:cs typeface="Calibri"/>
            </a:endParaRPr>
          </a:p>
          <a:p>
            <a:pPr lvl="1" marL="652780" marR="1240155" indent="-189865">
              <a:lnSpc>
                <a:spcPct val="71100"/>
              </a:lnSpc>
              <a:spcBef>
                <a:spcPts val="600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destination</a:t>
            </a:r>
            <a:r>
              <a:rPr dirty="0" sz="2050" spc="-5">
                <a:latin typeface="Calibri"/>
                <a:cs typeface="Calibri"/>
              </a:rPr>
              <a:t> address </a:t>
            </a:r>
            <a:r>
              <a:rPr dirty="0" sz="2050" spc="-10">
                <a:latin typeface="Calibri"/>
                <a:cs typeface="Calibri"/>
              </a:rPr>
              <a:t>of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packet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used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search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forwarding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table for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determining the output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port.</a:t>
            </a:r>
            <a:endParaRPr sz="2050">
              <a:latin typeface="Calibri"/>
              <a:cs typeface="Calibri"/>
            </a:endParaRPr>
          </a:p>
          <a:p>
            <a:pPr lvl="1" marL="652780" marR="68580" indent="-189865">
              <a:lnSpc>
                <a:spcPct val="71100"/>
              </a:lnSpc>
              <a:spcBef>
                <a:spcPts val="47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result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of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this search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will indicate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whether 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packet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is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destined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router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or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</a:t>
            </a:r>
            <a:r>
              <a:rPr dirty="0" sz="2050" spc="-5">
                <a:latin typeface="Calibri"/>
                <a:cs typeface="Calibri"/>
              </a:rPr>
              <a:t>an </a:t>
            </a:r>
            <a:r>
              <a:rPr dirty="0" sz="2050" spc="-44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output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port (unicast)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</a:t>
            </a:r>
            <a:r>
              <a:rPr dirty="0" sz="2050" spc="-5">
                <a:latin typeface="Calibri"/>
                <a:cs typeface="Calibri"/>
              </a:rPr>
              <a:t>a </a:t>
            </a:r>
            <a:r>
              <a:rPr dirty="0" sz="2050" spc="-10">
                <a:latin typeface="Calibri"/>
                <a:cs typeface="Calibri"/>
              </a:rPr>
              <a:t>set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of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multiple output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ports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(multicast).</a:t>
            </a:r>
            <a:endParaRPr sz="2050">
              <a:latin typeface="Calibri"/>
              <a:cs typeface="Calibri"/>
            </a:endParaRPr>
          </a:p>
          <a:p>
            <a:pPr marL="195580" indent="-183515">
              <a:lnSpc>
                <a:spcPts val="2695"/>
              </a:lnSpc>
              <a:spcBef>
                <a:spcPts val="19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Fragmentation:</a:t>
            </a:r>
            <a:endParaRPr sz="2350">
              <a:latin typeface="Calibri"/>
              <a:cs typeface="Calibri"/>
            </a:endParaRPr>
          </a:p>
          <a:p>
            <a:pPr lvl="1" marL="652780" marR="5080" indent="-189865">
              <a:lnSpc>
                <a:spcPct val="71100"/>
              </a:lnSpc>
              <a:spcBef>
                <a:spcPts val="590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It is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possible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that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</a:t>
            </a:r>
            <a:r>
              <a:rPr dirty="0" sz="2050" spc="-15">
                <a:latin typeface="Calibri"/>
                <a:cs typeface="Calibri"/>
              </a:rPr>
              <a:t>maximum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transmission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unit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(MTU)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of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outgoing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link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is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smaller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than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size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of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 packet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that needs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be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transmitted.</a:t>
            </a:r>
            <a:endParaRPr sz="2050">
              <a:latin typeface="Calibri"/>
              <a:cs typeface="Calibri"/>
            </a:endParaRPr>
          </a:p>
          <a:p>
            <a:pPr lvl="1" marL="652780" marR="1054735" indent="-189865">
              <a:lnSpc>
                <a:spcPct val="71100"/>
              </a:lnSpc>
              <a:spcBef>
                <a:spcPts val="47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This means that the packet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would need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 be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split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into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multiple fragments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before </a:t>
            </a:r>
            <a:r>
              <a:rPr dirty="0" sz="2050" spc="-44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transmission.</a:t>
            </a:r>
            <a:endParaRPr sz="2050">
              <a:latin typeface="Calibri"/>
              <a:cs typeface="Calibri"/>
            </a:endParaRPr>
          </a:p>
          <a:p>
            <a:pPr marL="195580" indent="-183515">
              <a:lnSpc>
                <a:spcPts val="2695"/>
              </a:lnSpc>
              <a:spcBef>
                <a:spcPts val="19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350" spc="5">
                <a:latin typeface="Calibri"/>
                <a:cs typeface="Calibri"/>
              </a:rPr>
              <a:t>Handling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IP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Options:</a:t>
            </a:r>
            <a:endParaRPr sz="2350">
              <a:latin typeface="Calibri"/>
              <a:cs typeface="Calibri"/>
            </a:endParaRPr>
          </a:p>
          <a:p>
            <a:pPr lvl="1" marL="652780" marR="344805" indent="-189865">
              <a:lnSpc>
                <a:spcPct val="71100"/>
              </a:lnSpc>
              <a:spcBef>
                <a:spcPts val="58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presence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of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IP options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field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indicates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that there </a:t>
            </a:r>
            <a:r>
              <a:rPr dirty="0" sz="2050" spc="-5">
                <a:latin typeface="Calibri"/>
                <a:cs typeface="Calibri"/>
              </a:rPr>
              <a:t>are </a:t>
            </a:r>
            <a:r>
              <a:rPr dirty="0" sz="2050" spc="-10">
                <a:latin typeface="Calibri"/>
                <a:cs typeface="Calibri"/>
              </a:rPr>
              <a:t>special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processing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needs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for </a:t>
            </a:r>
            <a:r>
              <a:rPr dirty="0" sz="2050" spc="-45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the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packet</a:t>
            </a:r>
            <a:r>
              <a:rPr dirty="0" sz="2050" spc="-5">
                <a:latin typeface="Calibri"/>
                <a:cs typeface="Calibri"/>
              </a:rPr>
              <a:t> at </a:t>
            </a:r>
            <a:r>
              <a:rPr dirty="0" sz="2050" spc="-10">
                <a:latin typeface="Calibri"/>
                <a:cs typeface="Calibri"/>
              </a:rPr>
              <a:t>the router.</a:t>
            </a:r>
            <a:endParaRPr sz="2050">
              <a:latin typeface="Calibri"/>
              <a:cs typeface="Calibri"/>
            </a:endParaRPr>
          </a:p>
          <a:p>
            <a:pPr lvl="1" marL="652780" marR="80010" indent="-189865">
              <a:lnSpc>
                <a:spcPct val="71100"/>
              </a:lnSpc>
              <a:spcBef>
                <a:spcPts val="47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050" spc="-10">
                <a:latin typeface="Calibri"/>
                <a:cs typeface="Calibri"/>
              </a:rPr>
              <a:t>While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such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packets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might </a:t>
            </a:r>
            <a:r>
              <a:rPr dirty="0" sz="2050" spc="-5">
                <a:latin typeface="Calibri"/>
                <a:cs typeface="Calibri"/>
              </a:rPr>
              <a:t>arrive </a:t>
            </a:r>
            <a:r>
              <a:rPr dirty="0" sz="2050" spc="-10">
                <a:latin typeface="Calibri"/>
                <a:cs typeface="Calibri"/>
              </a:rPr>
              <a:t>infrequently,</a:t>
            </a:r>
            <a:r>
              <a:rPr dirty="0" sz="2050" spc="-5">
                <a:latin typeface="Calibri"/>
                <a:cs typeface="Calibri"/>
              </a:rPr>
              <a:t> a </a:t>
            </a:r>
            <a:r>
              <a:rPr dirty="0" sz="2050" spc="-10">
                <a:latin typeface="Calibri"/>
                <a:cs typeface="Calibri"/>
              </a:rPr>
              <a:t>router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nonetheless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needs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to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support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those </a:t>
            </a:r>
            <a:r>
              <a:rPr dirty="0" sz="2050" spc="-44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processing needs.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2022-10-16T17:34:56Z</dcterms:created>
  <dcterms:modified xsi:type="dcterms:W3CDTF">2022-10-16T17:34:56Z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