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0" r:id="rId3"/>
    <p:sldId id="281" r:id="rId4"/>
    <p:sldId id="282" r:id="rId5"/>
    <p:sldId id="283" r:id="rId6"/>
    <p:sldId id="256" r:id="rId7"/>
    <p:sldId id="257" r:id="rId8"/>
    <p:sldId id="258" r:id="rId9"/>
    <p:sldId id="259" r:id="rId10"/>
    <p:sldId id="262" r:id="rId11"/>
    <p:sldId id="263" r:id="rId12"/>
    <p:sldId id="264" r:id="rId13"/>
    <p:sldId id="265" r:id="rId14"/>
    <p:sldId id="266" r:id="rId15"/>
    <p:sldId id="267" r:id="rId16"/>
    <p:sldId id="268" r:id="rId17"/>
    <p:sldId id="269" r:id="rId18"/>
    <p:sldId id="271" r:id="rId19"/>
    <p:sldId id="270" r:id="rId20"/>
    <p:sldId id="272" r:id="rId21"/>
    <p:sldId id="260" r:id="rId22"/>
    <p:sldId id="261" r:id="rId23"/>
    <p:sldId id="273" r:id="rId24"/>
    <p:sldId id="274" r:id="rId25"/>
    <p:sldId id="275" r:id="rId26"/>
    <p:sldId id="277" r:id="rId27"/>
    <p:sldId id="276" r:id="rId28"/>
    <p:sldId id="278"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025" autoAdjust="0"/>
    <p:restoredTop sz="94660"/>
  </p:normalViewPr>
  <p:slideViewPr>
    <p:cSldViewPr snapToGrid="0">
      <p:cViewPr varScale="1">
        <p:scale>
          <a:sx n="69" d="100"/>
          <a:sy n="69" d="100"/>
        </p:scale>
        <p:origin x="-654"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A269F5A-F2E4-4015-97A8-CC3A44F81099}" type="datetimeFigureOut">
              <a:rPr lang="en-IN" smtClean="0"/>
              <a:pPr/>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55447-1F96-4F7D-9FC1-6414F01A7B5F}" type="slidenum">
              <a:rPr lang="en-IN" smtClean="0"/>
              <a:pPr/>
              <a:t>‹#›</a:t>
            </a:fld>
            <a:endParaRPr lang="en-IN"/>
          </a:p>
        </p:txBody>
      </p:sp>
    </p:spTree>
    <p:extLst>
      <p:ext uri="{BB962C8B-B14F-4D97-AF65-F5344CB8AC3E}">
        <p14:creationId xmlns="" xmlns:p14="http://schemas.microsoft.com/office/powerpoint/2010/main" val="3788275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269F5A-F2E4-4015-97A8-CC3A44F81099}" type="datetimeFigureOut">
              <a:rPr lang="en-IN" smtClean="0"/>
              <a:pPr/>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55447-1F96-4F7D-9FC1-6414F01A7B5F}" type="slidenum">
              <a:rPr lang="en-IN" smtClean="0"/>
              <a:pPr/>
              <a:t>‹#›</a:t>
            </a:fld>
            <a:endParaRPr lang="en-IN"/>
          </a:p>
        </p:txBody>
      </p:sp>
    </p:spTree>
    <p:extLst>
      <p:ext uri="{BB962C8B-B14F-4D97-AF65-F5344CB8AC3E}">
        <p14:creationId xmlns="" xmlns:p14="http://schemas.microsoft.com/office/powerpoint/2010/main" val="498845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269F5A-F2E4-4015-97A8-CC3A44F81099}" type="datetimeFigureOut">
              <a:rPr lang="en-IN" smtClean="0"/>
              <a:pPr/>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55447-1F96-4F7D-9FC1-6414F01A7B5F}" type="slidenum">
              <a:rPr lang="en-IN" smtClean="0"/>
              <a:pPr/>
              <a:t>‹#›</a:t>
            </a:fld>
            <a:endParaRPr lang="en-IN"/>
          </a:p>
        </p:txBody>
      </p:sp>
    </p:spTree>
    <p:extLst>
      <p:ext uri="{BB962C8B-B14F-4D97-AF65-F5344CB8AC3E}">
        <p14:creationId xmlns="" xmlns:p14="http://schemas.microsoft.com/office/powerpoint/2010/main" val="91661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269F5A-F2E4-4015-97A8-CC3A44F81099}" type="datetimeFigureOut">
              <a:rPr lang="en-IN" smtClean="0"/>
              <a:pPr/>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55447-1F96-4F7D-9FC1-6414F01A7B5F}" type="slidenum">
              <a:rPr lang="en-IN" smtClean="0"/>
              <a:pPr/>
              <a:t>‹#›</a:t>
            </a:fld>
            <a:endParaRPr lang="en-IN"/>
          </a:p>
        </p:txBody>
      </p:sp>
    </p:spTree>
    <p:extLst>
      <p:ext uri="{BB962C8B-B14F-4D97-AF65-F5344CB8AC3E}">
        <p14:creationId xmlns="" xmlns:p14="http://schemas.microsoft.com/office/powerpoint/2010/main" val="273627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69F5A-F2E4-4015-97A8-CC3A44F81099}" type="datetimeFigureOut">
              <a:rPr lang="en-IN" smtClean="0"/>
              <a:pPr/>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55447-1F96-4F7D-9FC1-6414F01A7B5F}" type="slidenum">
              <a:rPr lang="en-IN" smtClean="0"/>
              <a:pPr/>
              <a:t>‹#›</a:t>
            </a:fld>
            <a:endParaRPr lang="en-IN"/>
          </a:p>
        </p:txBody>
      </p:sp>
    </p:spTree>
    <p:extLst>
      <p:ext uri="{BB962C8B-B14F-4D97-AF65-F5344CB8AC3E}">
        <p14:creationId xmlns="" xmlns:p14="http://schemas.microsoft.com/office/powerpoint/2010/main" val="369023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A269F5A-F2E4-4015-97A8-CC3A44F81099}" type="datetimeFigureOut">
              <a:rPr lang="en-IN" smtClean="0"/>
              <a:pPr/>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155447-1F96-4F7D-9FC1-6414F01A7B5F}" type="slidenum">
              <a:rPr lang="en-IN" smtClean="0"/>
              <a:pPr/>
              <a:t>‹#›</a:t>
            </a:fld>
            <a:endParaRPr lang="en-IN"/>
          </a:p>
        </p:txBody>
      </p:sp>
    </p:spTree>
    <p:extLst>
      <p:ext uri="{BB962C8B-B14F-4D97-AF65-F5344CB8AC3E}">
        <p14:creationId xmlns="" xmlns:p14="http://schemas.microsoft.com/office/powerpoint/2010/main" val="269840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A269F5A-F2E4-4015-97A8-CC3A44F81099}" type="datetimeFigureOut">
              <a:rPr lang="en-IN" smtClean="0"/>
              <a:pPr/>
              <a:t>30-09-2022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155447-1F96-4F7D-9FC1-6414F01A7B5F}" type="slidenum">
              <a:rPr lang="en-IN" smtClean="0"/>
              <a:pPr/>
              <a:t>‹#›</a:t>
            </a:fld>
            <a:endParaRPr lang="en-IN"/>
          </a:p>
        </p:txBody>
      </p:sp>
    </p:spTree>
    <p:extLst>
      <p:ext uri="{BB962C8B-B14F-4D97-AF65-F5344CB8AC3E}">
        <p14:creationId xmlns="" xmlns:p14="http://schemas.microsoft.com/office/powerpoint/2010/main" val="311647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A269F5A-F2E4-4015-97A8-CC3A44F81099}" type="datetimeFigureOut">
              <a:rPr lang="en-IN" smtClean="0"/>
              <a:pPr/>
              <a:t>30-09-2022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155447-1F96-4F7D-9FC1-6414F01A7B5F}" type="slidenum">
              <a:rPr lang="en-IN" smtClean="0"/>
              <a:pPr/>
              <a:t>‹#›</a:t>
            </a:fld>
            <a:endParaRPr lang="en-IN"/>
          </a:p>
        </p:txBody>
      </p:sp>
    </p:spTree>
    <p:extLst>
      <p:ext uri="{BB962C8B-B14F-4D97-AF65-F5344CB8AC3E}">
        <p14:creationId xmlns="" xmlns:p14="http://schemas.microsoft.com/office/powerpoint/2010/main" val="313661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69F5A-F2E4-4015-97A8-CC3A44F81099}" type="datetimeFigureOut">
              <a:rPr lang="en-IN" smtClean="0"/>
              <a:pPr/>
              <a:t>30-09-2022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155447-1F96-4F7D-9FC1-6414F01A7B5F}" type="slidenum">
              <a:rPr lang="en-IN" smtClean="0"/>
              <a:pPr/>
              <a:t>‹#›</a:t>
            </a:fld>
            <a:endParaRPr lang="en-IN"/>
          </a:p>
        </p:txBody>
      </p:sp>
    </p:spTree>
    <p:extLst>
      <p:ext uri="{BB962C8B-B14F-4D97-AF65-F5344CB8AC3E}">
        <p14:creationId xmlns="" xmlns:p14="http://schemas.microsoft.com/office/powerpoint/2010/main" val="1715270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269F5A-F2E4-4015-97A8-CC3A44F81099}" type="datetimeFigureOut">
              <a:rPr lang="en-IN" smtClean="0"/>
              <a:pPr/>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155447-1F96-4F7D-9FC1-6414F01A7B5F}" type="slidenum">
              <a:rPr lang="en-IN" smtClean="0"/>
              <a:pPr/>
              <a:t>‹#›</a:t>
            </a:fld>
            <a:endParaRPr lang="en-IN"/>
          </a:p>
        </p:txBody>
      </p:sp>
    </p:spTree>
    <p:extLst>
      <p:ext uri="{BB962C8B-B14F-4D97-AF65-F5344CB8AC3E}">
        <p14:creationId xmlns="" xmlns:p14="http://schemas.microsoft.com/office/powerpoint/2010/main" val="3559561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269F5A-F2E4-4015-97A8-CC3A44F81099}" type="datetimeFigureOut">
              <a:rPr lang="en-IN" smtClean="0"/>
              <a:pPr/>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155447-1F96-4F7D-9FC1-6414F01A7B5F}" type="slidenum">
              <a:rPr lang="en-IN" smtClean="0"/>
              <a:pPr/>
              <a:t>‹#›</a:t>
            </a:fld>
            <a:endParaRPr lang="en-IN"/>
          </a:p>
        </p:txBody>
      </p:sp>
    </p:spTree>
    <p:extLst>
      <p:ext uri="{BB962C8B-B14F-4D97-AF65-F5344CB8AC3E}">
        <p14:creationId xmlns="" xmlns:p14="http://schemas.microsoft.com/office/powerpoint/2010/main" val="3374693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69F5A-F2E4-4015-97A8-CC3A44F81099}" type="datetimeFigureOut">
              <a:rPr lang="en-IN" smtClean="0"/>
              <a:pPr/>
              <a:t>30-09-2022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55447-1F96-4F7D-9FC1-6414F01A7B5F}" type="slidenum">
              <a:rPr lang="en-IN" smtClean="0"/>
              <a:pPr/>
              <a:t>‹#›</a:t>
            </a:fld>
            <a:endParaRPr lang="en-IN"/>
          </a:p>
        </p:txBody>
      </p:sp>
    </p:spTree>
    <p:extLst>
      <p:ext uri="{BB962C8B-B14F-4D97-AF65-F5344CB8AC3E}">
        <p14:creationId xmlns="" xmlns:p14="http://schemas.microsoft.com/office/powerpoint/2010/main" val="2085983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Routers, Networks, and Routing Information: Some Basics</a:t>
            </a:r>
            <a:endParaRPr lang="en-IN" dirty="0"/>
          </a:p>
        </p:txBody>
      </p:sp>
      <p:sp>
        <p:nvSpPr>
          <p:cNvPr id="3" name="Content Placeholder 2"/>
          <p:cNvSpPr>
            <a:spLocks noGrp="1"/>
          </p:cNvSpPr>
          <p:nvPr>
            <p:ph idx="1"/>
          </p:nvPr>
        </p:nvSpPr>
        <p:spPr/>
        <p:txBody>
          <a:bodyPr/>
          <a:lstStyle/>
          <a:p>
            <a:r>
              <a:rPr lang="en-IN" b="1" dirty="0" smtClean="0"/>
              <a:t>Routing Table</a:t>
            </a:r>
          </a:p>
          <a:p>
            <a:r>
              <a:rPr lang="en-IN" dirty="0" smtClean="0"/>
              <a:t>A </a:t>
            </a:r>
            <a:r>
              <a:rPr lang="en-IN" dirty="0" smtClean="0"/>
              <a:t>communication network connects a set of nodes through links so that traffic can move from an originating node to a destination node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135"/>
            <a:ext cx="10515600" cy="5808828"/>
          </a:xfrm>
        </p:spPr>
        <p:txBody>
          <a:bodyPr>
            <a:normAutofit fontScale="70000" lnSpcReduction="20000"/>
          </a:bodyPr>
          <a:lstStyle/>
          <a:p>
            <a:pPr>
              <a:buNone/>
            </a:pPr>
            <a:r>
              <a:rPr lang="en-IN" b="1" dirty="0"/>
              <a:t>General Operation</a:t>
            </a:r>
            <a:endParaRPr lang="en-IN" dirty="0"/>
          </a:p>
          <a:p>
            <a:pPr marL="0" indent="0">
              <a:buNone/>
            </a:pPr>
            <a:endParaRPr lang="en-IN" dirty="0"/>
          </a:p>
          <a:p>
            <a:r>
              <a:rPr lang="en-IN" dirty="0"/>
              <a:t>The following are the primary operational considerations in regard to the RIP protocol: </a:t>
            </a:r>
          </a:p>
          <a:p>
            <a:pPr lvl="0"/>
            <a:r>
              <a:rPr lang="en-IN" dirty="0"/>
              <a:t>General packet handling: if any of the must-be-zero fields have nonzero values anywhere or if the version field is zero, the packet is discarded. </a:t>
            </a:r>
          </a:p>
          <a:p>
            <a:pPr lvl="0"/>
            <a:r>
              <a:rPr lang="en-IN" dirty="0"/>
              <a:t>Initialization: when a router is activated and it determines that all the interfaces are alive, and it broadcasts a request message that goes to all interfaces in the ‘request-</a:t>
            </a:r>
            <a:r>
              <a:rPr lang="en-IN" dirty="0" err="1"/>
              <a:t>ful</a:t>
            </a:r>
            <a:r>
              <a:rPr lang="en-IN" dirty="0"/>
              <a:t>’ mode. The </a:t>
            </a:r>
            <a:r>
              <a:rPr lang="en-IN" dirty="0" err="1"/>
              <a:t>neighboring</a:t>
            </a:r>
            <a:r>
              <a:rPr lang="en-IN" dirty="0"/>
              <a:t> routers handle responses following the split horizon rule. Once the responses are received, the routing table is updated with new routes the router has learned about.</a:t>
            </a:r>
          </a:p>
          <a:p>
            <a:pPr lvl="0"/>
            <a:r>
              <a:rPr lang="en-IN" dirty="0"/>
              <a:t>Normal routing updates: in the default case, this is done approximately every 30 sec (‘</a:t>
            </a:r>
            <a:r>
              <a:rPr lang="en-IN" i="1" dirty="0" err="1"/>
              <a:t>Autoupdate</a:t>
            </a:r>
            <a:r>
              <a:rPr lang="en-IN" i="1" dirty="0"/>
              <a:t> timer’</a:t>
            </a:r>
            <a:r>
              <a:rPr lang="en-IN" dirty="0"/>
              <a:t>) where updates are broadcasted with command fields set to the re-</a:t>
            </a:r>
            <a:r>
              <a:rPr lang="en-IN" dirty="0" err="1"/>
              <a:t>sponse</a:t>
            </a:r>
            <a:r>
              <a:rPr lang="en-IN" dirty="0"/>
              <a:t> mode; as discussed earlier about timer adjustment a large variation is added to avoid the </a:t>
            </a:r>
            <a:r>
              <a:rPr lang="en-IN" i="1" dirty="0"/>
              <a:t>pendulum effect</a:t>
            </a:r>
            <a:r>
              <a:rPr lang="en-IN" dirty="0"/>
              <a:t>.</a:t>
            </a:r>
          </a:p>
          <a:p>
            <a:pPr lvl="0"/>
            <a:r>
              <a:rPr lang="en-IN" dirty="0"/>
              <a:t>Normal response received: the routing table is updated by doing the distributed Bellman Ford step; only a single best route is stored for each destination.</a:t>
            </a:r>
          </a:p>
          <a:p>
            <a:pPr lvl="0"/>
            <a:r>
              <a:rPr lang="en-IN" dirty="0"/>
              <a:t>Triggered updates: if the metric for an addressable network changes, an update message is generated containing only the affected networks.</a:t>
            </a:r>
          </a:p>
          <a:p>
            <a:pPr lvl="0"/>
            <a:r>
              <a:rPr lang="en-IN" dirty="0"/>
              <a:t>Route expiration: if an addressable network has not been updated for 3 min (‘</a:t>
            </a:r>
            <a:r>
              <a:rPr lang="en-IN" i="1" dirty="0"/>
              <a:t>expiration</a:t>
            </a:r>
            <a:r>
              <a:rPr lang="en-IN" dirty="0"/>
              <a:t> </a:t>
            </a:r>
            <a:r>
              <a:rPr lang="en-IN" i="1" dirty="0"/>
              <a:t>timer</a:t>
            </a:r>
            <a:r>
              <a:rPr lang="en-IN" dirty="0"/>
              <a:t>’) in the default case, its metric is set to infinity and it is a candidate for deletion.</a:t>
            </a:r>
            <a:r>
              <a:rPr lang="en-IN" i="1" dirty="0"/>
              <a:t> </a:t>
            </a:r>
            <a:r>
              <a:rPr lang="en-IN" dirty="0"/>
              <a:t>However, it is kept in the routing table for another 60 sec; this extra time window is referred to as </a:t>
            </a:r>
            <a:r>
              <a:rPr lang="en-IN" i="1" dirty="0"/>
              <a:t>garbage collection</a:t>
            </a:r>
            <a:r>
              <a:rPr lang="en-IN" dirty="0"/>
              <a:t> or </a:t>
            </a:r>
            <a:r>
              <a:rPr lang="en-IN" i="1" dirty="0" err="1"/>
              <a:t>ffush</a:t>
            </a:r>
            <a:r>
              <a:rPr lang="en-IN" dirty="0"/>
              <a:t> timer.</a:t>
            </a:r>
          </a:p>
          <a:p>
            <a:endParaRPr lang="en-IN" dirty="0"/>
          </a:p>
        </p:txBody>
      </p:sp>
    </p:spTree>
    <p:extLst>
      <p:ext uri="{BB962C8B-B14F-4D97-AF65-F5344CB8AC3E}">
        <p14:creationId xmlns="" xmlns:p14="http://schemas.microsoft.com/office/powerpoint/2010/main" val="1401451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Routing Information Protocol, Version 2 (RIPv2)</a:t>
            </a:r>
            <a:endParaRPr lang="en-IN" dirty="0"/>
          </a:p>
        </p:txBody>
      </p:sp>
      <p:sp>
        <p:nvSpPr>
          <p:cNvPr id="3" name="Content Placeholder 2"/>
          <p:cNvSpPr>
            <a:spLocks noGrp="1"/>
          </p:cNvSpPr>
          <p:nvPr>
            <p:ph idx="1"/>
          </p:nvPr>
        </p:nvSpPr>
        <p:spPr/>
        <p:txBody>
          <a:bodyPr>
            <a:normAutofit fontScale="92500"/>
          </a:bodyPr>
          <a:lstStyle/>
          <a:p>
            <a:r>
              <a:rPr lang="en-IN" dirty="0"/>
              <a:t>RIPv2  extends RIPv1 in several ways. </a:t>
            </a:r>
          </a:p>
          <a:p>
            <a:r>
              <a:rPr lang="en-IN" dirty="0"/>
              <a:t>Most importantly, it allows explicit masking; </a:t>
            </a:r>
          </a:p>
          <a:p>
            <a:r>
              <a:rPr lang="en-IN" dirty="0"/>
              <a:t> </a:t>
            </a:r>
            <a:r>
              <a:rPr lang="en-IN" i="1" dirty="0"/>
              <a:t>authentication </a:t>
            </a:r>
            <a:r>
              <a:rPr lang="en-IN" dirty="0"/>
              <a:t>is also introduced. </a:t>
            </a:r>
          </a:p>
          <a:p>
            <a:r>
              <a:rPr lang="en-IN" dirty="0"/>
              <a:t>Authentication refers to using some mechanism to authenticate</a:t>
            </a:r>
            <a:r>
              <a:rPr lang="en-IN" i="1" dirty="0"/>
              <a:t> </a:t>
            </a:r>
            <a:r>
              <a:rPr lang="en-IN" dirty="0"/>
              <a:t>the message and/or its contents when a router receives it in such a way that it knows that the data can be trusted. </a:t>
            </a:r>
          </a:p>
          <a:p>
            <a:r>
              <a:rPr lang="en-IN" dirty="0"/>
              <a:t>To do that, changes were introduced in the RIP message format from v1 while keeping the overall format similar by taking advantage of fields previously marked as </a:t>
            </a:r>
            <a:r>
              <a:rPr lang="en-IN" i="1" dirty="0"/>
              <a:t>must be zero</a:t>
            </a:r>
            <a:r>
              <a:rPr lang="en-IN" dirty="0"/>
              <a:t>. This also shows why when designing a protocol, it is good to leave some room for future improvement</a:t>
            </a:r>
          </a:p>
        </p:txBody>
      </p:sp>
    </p:spTree>
    <p:extLst>
      <p:ext uri="{BB962C8B-B14F-4D97-AF65-F5344CB8AC3E}">
        <p14:creationId xmlns="" xmlns:p14="http://schemas.microsoft.com/office/powerpoint/2010/main" val="2598063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RIPv2 packet format</a:t>
            </a:r>
          </a:p>
        </p:txBody>
      </p:sp>
      <p:pic>
        <p:nvPicPr>
          <p:cNvPr id="4" name="Content Placeholder 3"/>
          <p:cNvPicPr>
            <a:picLocks noGrp="1"/>
          </p:cNvPicPr>
          <p:nvPr>
            <p:ph idx="1"/>
          </p:nvPr>
        </p:nvPicPr>
        <p:blipFill>
          <a:blip r:embed="rId2"/>
          <a:srcRect/>
          <a:stretch>
            <a:fillRect/>
          </a:stretch>
        </p:blipFill>
        <p:spPr bwMode="auto">
          <a:xfrm>
            <a:off x="886691" y="1825625"/>
            <a:ext cx="9822873" cy="4351338"/>
          </a:xfrm>
          <a:prstGeom prst="rect">
            <a:avLst/>
          </a:prstGeom>
          <a:noFill/>
        </p:spPr>
      </p:pic>
    </p:spTree>
    <p:extLst>
      <p:ext uri="{BB962C8B-B14F-4D97-AF65-F5344CB8AC3E}">
        <p14:creationId xmlns="" xmlns:p14="http://schemas.microsoft.com/office/powerpoint/2010/main" val="267904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685" y="415636"/>
            <a:ext cx="10515600" cy="5866411"/>
          </a:xfrm>
        </p:spPr>
        <p:txBody>
          <a:bodyPr>
            <a:normAutofit fontScale="85000" lnSpcReduction="20000"/>
          </a:bodyPr>
          <a:lstStyle/>
          <a:p>
            <a:pPr algn="just"/>
            <a:r>
              <a:rPr lang="en-IN" dirty="0"/>
              <a:t>the first 4 bytes, is the same as in RIPv1; in this, case the version field is set to 2, and the must-be-zero field is labelled as </a:t>
            </a:r>
            <a:r>
              <a:rPr lang="en-IN" i="1" dirty="0"/>
              <a:t>unused </a:t>
            </a:r>
            <a:r>
              <a:rPr lang="en-IN" dirty="0"/>
              <a:t>while command can be either a request or a response. We now discuss the new ones</a:t>
            </a:r>
            <a:r>
              <a:rPr lang="en-IN" i="1" dirty="0"/>
              <a:t> </a:t>
            </a:r>
            <a:r>
              <a:rPr lang="en-IN" dirty="0"/>
              <a:t>beyond RIPv1:</a:t>
            </a:r>
          </a:p>
          <a:p>
            <a:pPr lvl="0" algn="just"/>
            <a:r>
              <a:rPr lang="en-IN" i="1" dirty="0"/>
              <a:t>Route Tag </a:t>
            </a:r>
            <a:r>
              <a:rPr lang="en-IN" dirty="0"/>
              <a:t>(2 bytes): this field is provided to differentiate internal routes within a RIP rout-</a:t>
            </a:r>
            <a:r>
              <a:rPr lang="en-IN" dirty="0" err="1"/>
              <a:t>ing</a:t>
            </a:r>
            <a:r>
              <a:rPr lang="en-IN" dirty="0"/>
              <a:t> domain from external routes. For internal routes, this field is set to zero. If a route is obtained from an external routing protocol, then an arbitrary value or preferably the autonomous system number of the external route is included here to differentiate it from internal routes.</a:t>
            </a:r>
          </a:p>
          <a:p>
            <a:pPr marL="0" indent="0" algn="just">
              <a:buNone/>
            </a:pPr>
            <a:endParaRPr lang="en-IN" dirty="0"/>
          </a:p>
          <a:p>
            <a:pPr lvl="0" algn="just"/>
            <a:r>
              <a:rPr lang="en-IN" i="1" dirty="0"/>
              <a:t>Subnet mask </a:t>
            </a:r>
            <a:r>
              <a:rPr lang="en-IN" dirty="0"/>
              <a:t>(4 bytes): this field allows routing based on subnet instead of doing </a:t>
            </a:r>
            <a:r>
              <a:rPr lang="en-IN" dirty="0" err="1"/>
              <a:t>classfull</a:t>
            </a:r>
            <a:r>
              <a:rPr lang="en-IN" i="1" dirty="0"/>
              <a:t> </a:t>
            </a:r>
            <a:r>
              <a:rPr lang="en-IN" dirty="0"/>
              <a:t>routing, thus eliminating a major limitation of RIPv1. In particular, variable-length subnet masking (VLSM) may be used.</a:t>
            </a:r>
          </a:p>
          <a:p>
            <a:pPr marL="0" indent="0" algn="just">
              <a:buNone/>
            </a:pPr>
            <a:endParaRPr lang="en-IN" dirty="0"/>
          </a:p>
          <a:p>
            <a:pPr lvl="0" algn="just"/>
            <a:r>
              <a:rPr lang="en-IN" i="1" dirty="0"/>
              <a:t>Next hop </a:t>
            </a:r>
            <a:r>
              <a:rPr lang="en-IN" dirty="0"/>
              <a:t>(4 bytes): typically, an advertising router is the best next hop from its own view</a:t>
            </a:r>
            <a:r>
              <a:rPr lang="en-IN" i="1" dirty="0"/>
              <a:t> </a:t>
            </a:r>
            <a:r>
              <a:rPr lang="en-IN" dirty="0"/>
              <a:t>point when it lets its </a:t>
            </a:r>
            <a:r>
              <a:rPr lang="en-IN" dirty="0" err="1"/>
              <a:t>neighbors</a:t>
            </a:r>
            <a:r>
              <a:rPr lang="en-IN" dirty="0"/>
              <a:t> know about a route; at least, this is the basic assumption. However, in certain unusual circumstances, an advertising router might want to indicate a next hop that is different from itself, such as when two routing domains are connected on the same Ethernet network .</a:t>
            </a:r>
          </a:p>
          <a:p>
            <a:pPr algn="just"/>
            <a:endParaRPr lang="en-IN" dirty="0"/>
          </a:p>
        </p:txBody>
      </p:sp>
    </p:spTree>
    <p:extLst>
      <p:ext uri="{BB962C8B-B14F-4D97-AF65-F5344CB8AC3E}">
        <p14:creationId xmlns="" xmlns:p14="http://schemas.microsoft.com/office/powerpoint/2010/main" val="142836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7517"/>
            <a:ext cx="10515600" cy="5559446"/>
          </a:xfrm>
        </p:spPr>
        <p:txBody>
          <a:bodyPr/>
          <a:lstStyle/>
          <a:p>
            <a:pPr algn="just"/>
            <a:r>
              <a:rPr lang="en-IN" dirty="0"/>
              <a:t>Unlike RIPv1, RIPv2 allows a simple form of authentication. For the purpose of authentication, a first entry block of 20 bytes can be allocated for authentication instead of being a route entry. </a:t>
            </a:r>
          </a:p>
          <a:p>
            <a:pPr algn="just"/>
            <a:r>
              <a:rPr lang="en-IN" dirty="0"/>
              <a:t>That is, when authentication is invoked, a RIPv2 message can contain only a maximum of 24 routes since one route table entry is used up for authentication. </a:t>
            </a:r>
          </a:p>
          <a:p>
            <a:pPr algn="just"/>
            <a:r>
              <a:rPr lang="en-IN" dirty="0"/>
              <a:t>the authentication type is set to 2 to indicate that it is a simple clear-text password; then the remaining 16 bytes contain the clear-text password.</a:t>
            </a:r>
          </a:p>
          <a:p>
            <a:pPr algn="just"/>
            <a:r>
              <a:rPr lang="en-IN" dirty="0"/>
              <a:t> The packet format with authentication is shown in Figure </a:t>
            </a:r>
          </a:p>
          <a:p>
            <a:pPr algn="just"/>
            <a:r>
              <a:rPr lang="en-IN" dirty="0"/>
              <a:t>Certainly, a clear-text password is not a very good form of authentication. Thus, in practice, this is not used much.</a:t>
            </a:r>
          </a:p>
        </p:txBody>
      </p:sp>
    </p:spTree>
    <p:extLst>
      <p:ext uri="{BB962C8B-B14F-4D97-AF65-F5344CB8AC3E}">
        <p14:creationId xmlns="" xmlns:p14="http://schemas.microsoft.com/office/powerpoint/2010/main" val="2324544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
            </a:r>
            <a:br>
              <a:rPr lang="en-IN" dirty="0"/>
            </a:br>
            <a:r>
              <a:rPr lang="en-IN" dirty="0"/>
              <a:t/>
            </a:r>
            <a:br>
              <a:rPr lang="en-IN" dirty="0"/>
            </a:br>
            <a:r>
              <a:rPr lang="en-IN" dirty="0"/>
              <a:t>RIPv2 packet format with authentication</a:t>
            </a:r>
            <a:br>
              <a:rPr lang="en-IN" dirty="0"/>
            </a:br>
            <a:r>
              <a:rPr lang="en-IN" dirty="0"/>
              <a:t> </a:t>
            </a:r>
            <a:br>
              <a:rPr lang="en-IN" dirty="0"/>
            </a:br>
            <a:r>
              <a:rPr lang="en-IN" dirty="0"/>
              <a:t> </a:t>
            </a:r>
            <a:br>
              <a:rPr lang="en-IN" dirty="0"/>
            </a:br>
            <a:endParaRPr lang="en-IN" dirty="0"/>
          </a:p>
        </p:txBody>
      </p:sp>
      <p:pic>
        <p:nvPicPr>
          <p:cNvPr id="4" name="Content Placeholder 3"/>
          <p:cNvPicPr>
            <a:picLocks noGrp="1"/>
          </p:cNvPicPr>
          <p:nvPr>
            <p:ph idx="1"/>
          </p:nvPr>
        </p:nvPicPr>
        <p:blipFill>
          <a:blip r:embed="rId2"/>
          <a:srcRect/>
          <a:stretch>
            <a:fillRect/>
          </a:stretch>
        </p:blipFill>
        <p:spPr bwMode="auto">
          <a:xfrm>
            <a:off x="1733797" y="1603169"/>
            <a:ext cx="8241476" cy="4573794"/>
          </a:xfrm>
          <a:prstGeom prst="rect">
            <a:avLst/>
          </a:prstGeom>
          <a:noFill/>
        </p:spPr>
      </p:pic>
    </p:spTree>
    <p:extLst>
      <p:ext uri="{BB962C8B-B14F-4D97-AF65-F5344CB8AC3E}">
        <p14:creationId xmlns="" xmlns:p14="http://schemas.microsoft.com/office/powerpoint/2010/main" val="615354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RIPv2 messages are multicast on 224.0.0.9 instead of broadcast as was done in RIPv1. </a:t>
            </a:r>
          </a:p>
          <a:p>
            <a:r>
              <a:rPr lang="en-IN" dirty="0"/>
              <a:t>RIPv2 has been extended for use with IPv6 addressing; this extension is known as </a:t>
            </a:r>
            <a:r>
              <a:rPr lang="en-IN" i="1" dirty="0" err="1"/>
              <a:t>RIPng</a:t>
            </a:r>
            <a:endParaRPr lang="en-IN" dirty="0"/>
          </a:p>
        </p:txBody>
      </p:sp>
    </p:spTree>
    <p:extLst>
      <p:ext uri="{BB962C8B-B14F-4D97-AF65-F5344CB8AC3E}">
        <p14:creationId xmlns="" xmlns:p14="http://schemas.microsoft.com/office/powerpoint/2010/main" val="3754705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
            </a:r>
            <a:br>
              <a:rPr lang="en-IN" b="1" dirty="0"/>
            </a:br>
            <a:r>
              <a:rPr lang="en-IN" b="1" dirty="0"/>
              <a:t>Interior Gateway Routing Protocol (IGRP)</a:t>
            </a: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838200" y="1306286"/>
            <a:ext cx="10515600" cy="4870677"/>
          </a:xfrm>
        </p:spPr>
        <p:txBody>
          <a:bodyPr>
            <a:noAutofit/>
          </a:bodyPr>
          <a:lstStyle/>
          <a:p>
            <a:r>
              <a:rPr lang="en-IN" sz="2000" dirty="0"/>
              <a:t>IGRP was developed by Cisco primarily to overcome the hop count limit and hop count metric of RIPv1. In general, IGRP differs from RIPv1 in the following ways:</a:t>
            </a:r>
          </a:p>
          <a:p>
            <a:pPr lvl="0"/>
            <a:r>
              <a:rPr lang="en-IN" sz="2000" dirty="0"/>
              <a:t>IGRP runs directly over IP with protocol type field set to 9.</a:t>
            </a:r>
          </a:p>
          <a:p>
            <a:r>
              <a:rPr lang="en-IN" sz="2000" dirty="0"/>
              <a:t> Autonomous system is part of the message fields.</a:t>
            </a:r>
          </a:p>
          <a:p>
            <a:r>
              <a:rPr lang="en-IN" sz="2000" dirty="0"/>
              <a:t> Distance vector updates include five different metrics for each route, although one is not used in computing the composite metric.</a:t>
            </a:r>
          </a:p>
          <a:p>
            <a:r>
              <a:rPr lang="en-IN" sz="2000" dirty="0"/>
              <a:t> External routes can be advertised.</a:t>
            </a:r>
          </a:p>
          <a:p>
            <a:r>
              <a:rPr lang="en-IN" sz="2000" dirty="0"/>
              <a:t> It allows multiple paths for a route for the purpose of load balancing; this requires modification of the Bellman Ford computation so that instead of a single best path to a destination, multiple ‘almost’ equal cost paths can be stored.</a:t>
            </a:r>
          </a:p>
          <a:p>
            <a:r>
              <a:rPr lang="en-IN" sz="2000" dirty="0"/>
              <a:t> IGRP’s normal routing update is sent every 90 sec on average with a variation of 10% to avoid synchronization. It has an invalid timer to indicate non reachability of a route; this is set to three times the value of the update period. It is important to note that IGRP does not support variable length subnet masking, much like RIPv1; this is an instance in which IGRP differs from RIPv2.</a:t>
            </a:r>
          </a:p>
        </p:txBody>
      </p:sp>
    </p:spTree>
    <p:extLst>
      <p:ext uri="{BB962C8B-B14F-4D97-AF65-F5344CB8AC3E}">
        <p14:creationId xmlns="" xmlns:p14="http://schemas.microsoft.com/office/powerpoint/2010/main" val="3127484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Packet format</a:t>
            </a:r>
          </a:p>
        </p:txBody>
      </p:sp>
      <p:pic>
        <p:nvPicPr>
          <p:cNvPr id="4" name="Content Placeholder 3"/>
          <p:cNvPicPr>
            <a:picLocks noGrp="1"/>
          </p:cNvPicPr>
          <p:nvPr>
            <p:ph idx="1"/>
          </p:nvPr>
        </p:nvPicPr>
        <p:blipFill>
          <a:blip r:embed="rId2"/>
          <a:srcRect/>
          <a:stretch>
            <a:fillRect/>
          </a:stretch>
        </p:blipFill>
        <p:spPr bwMode="auto">
          <a:xfrm>
            <a:off x="1555668" y="1825625"/>
            <a:ext cx="9209313" cy="4351338"/>
          </a:xfrm>
          <a:prstGeom prst="rect">
            <a:avLst/>
          </a:prstGeom>
          <a:noFill/>
        </p:spPr>
      </p:pic>
    </p:spTree>
    <p:extLst>
      <p:ext uri="{BB962C8B-B14F-4D97-AF65-F5344CB8AC3E}">
        <p14:creationId xmlns="" xmlns:p14="http://schemas.microsoft.com/office/powerpoint/2010/main" val="131980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0016"/>
            <a:ext cx="10515600" cy="5830784"/>
          </a:xfrm>
        </p:spPr>
        <p:txBody>
          <a:bodyPr>
            <a:normAutofit fontScale="70000" lnSpcReduction="20000"/>
          </a:bodyPr>
          <a:lstStyle/>
          <a:p>
            <a:pPr algn="just">
              <a:buNone/>
            </a:pPr>
            <a:r>
              <a:rPr lang="en-IN" b="1" dirty="0"/>
              <a:t>Packet Format</a:t>
            </a:r>
            <a:endParaRPr lang="en-IN" dirty="0"/>
          </a:p>
          <a:p>
            <a:pPr marL="0" indent="0" algn="just">
              <a:buNone/>
            </a:pPr>
            <a:endParaRPr lang="en-IN" dirty="0"/>
          </a:p>
          <a:p>
            <a:pPr algn="just"/>
            <a:r>
              <a:rPr lang="en-IN" dirty="0"/>
              <a:t>IGRP packet is fairly compact consisting of 12-byte header fields followed by 14 bytes for each route entry (see Figure 5.6). The header field consists of the following fields: </a:t>
            </a:r>
          </a:p>
          <a:p>
            <a:pPr algn="just"/>
            <a:r>
              <a:rPr lang="en-IN" i="1" dirty="0"/>
              <a:t> Version </a:t>
            </a:r>
            <a:r>
              <a:rPr lang="en-IN" dirty="0"/>
              <a:t>(4 bits): This field is set to 1.</a:t>
            </a:r>
          </a:p>
          <a:p>
            <a:pPr lvl="0" algn="just"/>
            <a:r>
              <a:rPr lang="en-IN" i="1" dirty="0" err="1"/>
              <a:t>Opcode</a:t>
            </a:r>
            <a:r>
              <a:rPr lang="en-IN" i="1" dirty="0"/>
              <a:t> </a:t>
            </a:r>
            <a:r>
              <a:rPr lang="en-IN" dirty="0"/>
              <a:t>(4 bits): This field is equivalent to the command code in RIP. 1 is a Request and 2 is</a:t>
            </a:r>
            <a:r>
              <a:rPr lang="en-IN" i="1" dirty="0"/>
              <a:t> </a:t>
            </a:r>
            <a:r>
              <a:rPr lang="en-IN" dirty="0"/>
              <a:t>an Update. In case of a request, only the header is sent; there are no entries.</a:t>
            </a:r>
          </a:p>
          <a:p>
            <a:pPr algn="just"/>
            <a:r>
              <a:rPr lang="en-IN" dirty="0"/>
              <a:t> </a:t>
            </a:r>
            <a:r>
              <a:rPr lang="en-IN" i="1" dirty="0"/>
              <a:t>Edition </a:t>
            </a:r>
            <a:r>
              <a:rPr lang="en-IN" dirty="0"/>
              <a:t>(1 byte): A counter that is incremented by the sender; this helps prevent a receiving</a:t>
            </a:r>
            <a:r>
              <a:rPr lang="en-IN" i="1" dirty="0"/>
              <a:t> </a:t>
            </a:r>
            <a:r>
              <a:rPr lang="en-IN" dirty="0"/>
              <a:t>router from using an old update; it essentially plays the role of a timestamp. </a:t>
            </a:r>
          </a:p>
          <a:p>
            <a:pPr lvl="0" algn="just"/>
            <a:r>
              <a:rPr lang="en-IN" i="1" dirty="0"/>
              <a:t>Autonomous system number </a:t>
            </a:r>
            <a:r>
              <a:rPr lang="en-IN" dirty="0"/>
              <a:t>(2 bytes): ID number of an IGRP process.</a:t>
            </a:r>
          </a:p>
          <a:p>
            <a:pPr algn="just"/>
            <a:r>
              <a:rPr lang="en-IN" dirty="0"/>
              <a:t> </a:t>
            </a:r>
            <a:r>
              <a:rPr lang="en-IN" i="1" dirty="0"/>
              <a:t>Number of interior routes </a:t>
            </a:r>
            <a:r>
              <a:rPr lang="en-IN" dirty="0"/>
              <a:t>(2 bytes): A field to indicate the number of routing entries in an</a:t>
            </a:r>
            <a:r>
              <a:rPr lang="en-IN" i="1" dirty="0"/>
              <a:t> </a:t>
            </a:r>
            <a:r>
              <a:rPr lang="en-IN" dirty="0"/>
              <a:t>update message that are subnets of a directly connected network. </a:t>
            </a:r>
          </a:p>
          <a:p>
            <a:pPr lvl="0" algn="just"/>
            <a:r>
              <a:rPr lang="en-IN" i="1" dirty="0"/>
              <a:t>Number of system routes </a:t>
            </a:r>
            <a:r>
              <a:rPr lang="en-IN" dirty="0"/>
              <a:t>(2 bytes): This is a counterpart of the number of interior routes;</a:t>
            </a:r>
            <a:r>
              <a:rPr lang="en-IN" i="1" dirty="0"/>
              <a:t> </a:t>
            </a:r>
            <a:r>
              <a:rPr lang="en-IN" dirty="0"/>
              <a:t>this field is used to indicate the number of route entries that are not directly connected. </a:t>
            </a:r>
          </a:p>
          <a:p>
            <a:pPr lvl="0" algn="just"/>
            <a:r>
              <a:rPr lang="en-IN" i="1" dirty="0"/>
              <a:t>Number of exterior routes </a:t>
            </a:r>
            <a:r>
              <a:rPr lang="en-IN" dirty="0"/>
              <a:t>(2 bytes): The number of route entries that are default networks.</a:t>
            </a:r>
            <a:r>
              <a:rPr lang="en-IN" i="1" dirty="0"/>
              <a:t> </a:t>
            </a:r>
            <a:r>
              <a:rPr lang="en-IN" dirty="0"/>
              <a:t>This and the previous two fields, the number of interior routes and the number of system routes, together constitute the total number of 14-byte route entries.</a:t>
            </a:r>
          </a:p>
          <a:p>
            <a:pPr lvl="0" algn="just"/>
            <a:r>
              <a:rPr lang="en-IN" i="1" dirty="0"/>
              <a:t>Checksum </a:t>
            </a:r>
            <a:r>
              <a:rPr lang="en-IN" dirty="0"/>
              <a:t>(2 bytes): This value is calculated on the entire IGRP packet (header</a:t>
            </a:r>
            <a:r>
              <a:rPr lang="en-IN" i="1" dirty="0"/>
              <a:t> </a:t>
            </a:r>
            <a:r>
              <a:rPr lang="en-IN" dirty="0"/>
              <a:t>+</a:t>
            </a:r>
            <a:r>
              <a:rPr lang="en-IN" i="1" dirty="0"/>
              <a:t> </a:t>
            </a:r>
            <a:r>
              <a:rPr lang="en-IN" dirty="0"/>
              <a:t>entries).</a:t>
            </a:r>
          </a:p>
          <a:p>
            <a:pPr algn="just"/>
            <a:r>
              <a:rPr lang="en-IN" dirty="0"/>
              <a:t>For each route entry, there are seven fields that occupy 14 bytes:</a:t>
            </a:r>
          </a:p>
          <a:p>
            <a:pPr marL="0" indent="0" algn="just">
              <a:buNone/>
            </a:pPr>
            <a:endParaRPr lang="en-IN" dirty="0"/>
          </a:p>
        </p:txBody>
      </p:sp>
    </p:spTree>
    <p:extLst>
      <p:ext uri="{BB962C8B-B14F-4D97-AF65-F5344CB8AC3E}">
        <p14:creationId xmlns="" xmlns:p14="http://schemas.microsoft.com/office/powerpoint/2010/main" val="2845849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Routers, Networks, and Routing Information: Some Basics</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2857500" y="2115344"/>
            <a:ext cx="6477000" cy="37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873" y="522514"/>
            <a:ext cx="10834254" cy="5712031"/>
          </a:xfrm>
        </p:spPr>
        <p:txBody>
          <a:bodyPr>
            <a:normAutofit fontScale="92500" lnSpcReduction="20000"/>
          </a:bodyPr>
          <a:lstStyle/>
          <a:p>
            <a:pPr lvl="0" algn="just"/>
            <a:r>
              <a:rPr lang="en-IN" i="1" dirty="0"/>
              <a:t>Destination </a:t>
            </a:r>
            <a:r>
              <a:rPr lang="en-IN" dirty="0"/>
              <a:t>(3 bytes): This is the destination network for which the distance vector is generated. It seems confusing to see that this field is only 3 bytes instead of the standard 4 bytes for IP addresses.</a:t>
            </a:r>
          </a:p>
          <a:p>
            <a:pPr lvl="0" algn="just"/>
            <a:r>
              <a:rPr lang="en-IN" dirty="0"/>
              <a:t> However, for class full addresses, this is workable. If the update is for a system route, the first 3 bytes of the address are included; </a:t>
            </a:r>
          </a:p>
          <a:p>
            <a:pPr lvl="0" algn="just"/>
            <a:r>
              <a:rPr lang="en-IN" dirty="0"/>
              <a:t>for example, if IP address of a route is 192.168.1.0, entry 192.168.1 is listed in this field. On the other hand, if it is an interior route, the last 3 bytes are listed; for example, if the field lists 16.2.0 for an interior route that is received on interface 172.16.1.254/24, it is meant for the subnet 172.16.2.0.</a:t>
            </a:r>
          </a:p>
          <a:p>
            <a:pPr lvl="0" algn="just"/>
            <a:r>
              <a:rPr lang="en-IN" i="1" dirty="0"/>
              <a:t>Delay </a:t>
            </a:r>
            <a:r>
              <a:rPr lang="en-IN" dirty="0"/>
              <a:t>(3 bytes),</a:t>
            </a:r>
            <a:r>
              <a:rPr lang="en-IN" i="1" dirty="0"/>
              <a:t> bandwidth </a:t>
            </a:r>
            <a:r>
              <a:rPr lang="en-IN" dirty="0"/>
              <a:t>(3 bytes),</a:t>
            </a:r>
            <a:r>
              <a:rPr lang="en-IN" i="1" dirty="0"/>
              <a:t> reliability </a:t>
            </a:r>
            <a:r>
              <a:rPr lang="en-IN" dirty="0"/>
              <a:t>(1 byte), and</a:t>
            </a:r>
            <a:r>
              <a:rPr lang="en-IN" i="1" dirty="0"/>
              <a:t> load </a:t>
            </a:r>
            <a:r>
              <a:rPr lang="en-IN" dirty="0"/>
              <a:t>(1 byte): These fields are</a:t>
            </a:r>
            <a:r>
              <a:rPr lang="en-IN" i="1" dirty="0"/>
              <a:t> </a:t>
            </a:r>
            <a:r>
              <a:rPr lang="en-IN" dirty="0"/>
              <a:t>explained in Section 5.5.2 while discussing how the composite metric is computed.</a:t>
            </a:r>
          </a:p>
          <a:p>
            <a:pPr lvl="0" algn="just"/>
            <a:r>
              <a:rPr lang="en-IN" i="1" dirty="0"/>
              <a:t>Hop count </a:t>
            </a:r>
            <a:r>
              <a:rPr lang="en-IN" dirty="0"/>
              <a:t>(1 byte): A number between 0 and 255 used to indicate the number of hops to</a:t>
            </a:r>
            <a:r>
              <a:rPr lang="en-IN" i="1" dirty="0"/>
              <a:t> </a:t>
            </a:r>
            <a:r>
              <a:rPr lang="en-IN" dirty="0"/>
              <a:t>the destination.</a:t>
            </a:r>
          </a:p>
          <a:p>
            <a:pPr lvl="0" algn="just"/>
            <a:r>
              <a:rPr lang="en-IN" i="1" dirty="0"/>
              <a:t>MTU </a:t>
            </a:r>
            <a:r>
              <a:rPr lang="en-IN" dirty="0"/>
              <a:t>(2 bytes): The smallest MTU of any link along the route to the destination.</a:t>
            </a:r>
          </a:p>
          <a:p>
            <a:pPr marL="0" indent="0" algn="just">
              <a:buNone/>
            </a:pPr>
            <a:endParaRPr lang="en-IN" dirty="0"/>
          </a:p>
          <a:p>
            <a:pPr algn="just"/>
            <a:endParaRPr lang="en-IN" dirty="0"/>
          </a:p>
        </p:txBody>
      </p:sp>
    </p:spTree>
    <p:extLst>
      <p:ext uri="{BB962C8B-B14F-4D97-AF65-F5344CB8AC3E}">
        <p14:creationId xmlns="" xmlns:p14="http://schemas.microsoft.com/office/powerpoint/2010/main" val="2228450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3132"/>
            <a:ext cx="10515600" cy="6187045"/>
          </a:xfrm>
        </p:spPr>
        <p:txBody>
          <a:bodyPr>
            <a:normAutofit/>
          </a:bodyPr>
          <a:lstStyle/>
          <a:p>
            <a:pPr marL="0" indent="0" algn="just">
              <a:buNone/>
            </a:pPr>
            <a:r>
              <a:rPr lang="en-IN" b="1" dirty="0"/>
              <a:t>Enhanced Interior Gateway Routing Protocol (EIGRP)</a:t>
            </a:r>
          </a:p>
          <a:p>
            <a:pPr marL="0" indent="0" algn="just">
              <a:buNone/>
            </a:pPr>
            <a:r>
              <a:rPr lang="en-IN" dirty="0"/>
              <a:t>EIGRP is another routing protocol from </a:t>
            </a:r>
            <a:r>
              <a:rPr lang="en-IN" dirty="0" smtClean="0"/>
              <a:t>Cisco </a:t>
            </a:r>
            <a:endParaRPr lang="en-IN" dirty="0"/>
          </a:p>
          <a:p>
            <a:pPr marL="0" indent="0" algn="just">
              <a:buNone/>
            </a:pPr>
            <a:r>
              <a:rPr lang="en-IN" dirty="0"/>
              <a:t>it is a simple enhancement of IGRP. </a:t>
            </a:r>
          </a:p>
          <a:p>
            <a:pPr marL="0" indent="0" algn="just">
              <a:buNone/>
            </a:pPr>
            <a:r>
              <a:rPr lang="en-IN" dirty="0"/>
              <a:t>The one thing in common between IGRP and EIGRP is the composite metric.</a:t>
            </a:r>
          </a:p>
          <a:p>
            <a:pPr marL="0" indent="0" algn="just">
              <a:buNone/>
            </a:pPr>
            <a:r>
              <a:rPr lang="en-IN" dirty="0"/>
              <a:t> Although EIGRP is also from the distance vector protocol family, in many ways it is completely different from protocols such as RIP and IGRP. </a:t>
            </a:r>
          </a:p>
          <a:p>
            <a:pPr marL="0" indent="0" algn="just">
              <a:buNone/>
            </a:pPr>
            <a:r>
              <a:rPr lang="en-IN" dirty="0"/>
              <a:t>A major difference is that EIGRP provides loop-free routing</a:t>
            </a:r>
          </a:p>
          <a:p>
            <a:pPr marL="0" indent="0" algn="just">
              <a:buNone/>
            </a:pPr>
            <a:r>
              <a:rPr lang="en-IN" dirty="0"/>
              <a:t>EIGRP includes a hello protocol for neighbour discovery and recovery, and a reliable transfer mechanism for exchange of distance vector data </a:t>
            </a:r>
          </a:p>
          <a:p>
            <a:pPr marL="0" indent="0" algn="just">
              <a:buNone/>
            </a:pPr>
            <a:r>
              <a:rPr lang="en-IN" dirty="0"/>
              <a:t>EIGRP includes a hello proto-col for neighbour discovery and recovery, and a reliable transfer mechanism for exchange of distance vector data</a:t>
            </a:r>
          </a:p>
        </p:txBody>
      </p:sp>
    </p:spTree>
    <p:extLst>
      <p:ext uri="{BB962C8B-B14F-4D97-AF65-F5344CB8AC3E}">
        <p14:creationId xmlns="" xmlns:p14="http://schemas.microsoft.com/office/powerpoint/2010/main" val="130986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927" y="925079"/>
            <a:ext cx="10515600" cy="4351338"/>
          </a:xfrm>
        </p:spPr>
        <p:txBody>
          <a:bodyPr/>
          <a:lstStyle/>
          <a:p>
            <a:pPr algn="just"/>
            <a:r>
              <a:rPr lang="en-IN" dirty="0"/>
              <a:t>EIGRP is provided directly over IP using protocol number 88. </a:t>
            </a:r>
          </a:p>
          <a:p>
            <a:pPr algn="just"/>
            <a:r>
              <a:rPr lang="en-IN" dirty="0"/>
              <a:t>all EIGRP related message communication is multicast on the address 224.0.0.10; </a:t>
            </a:r>
          </a:p>
          <a:p>
            <a:pPr algn="just"/>
            <a:r>
              <a:rPr lang="en-IN" dirty="0"/>
              <a:t> acknowledgments are unicasted. </a:t>
            </a:r>
          </a:p>
          <a:p>
            <a:pPr algn="just"/>
            <a:r>
              <a:rPr lang="en-IN" dirty="0"/>
              <a:t>Since EIGRP requires reliable delivery, and given that the protocol is built directly over IP and multicast addressing is used, a reliable multicast mechanism is used.</a:t>
            </a:r>
          </a:p>
          <a:p>
            <a:pPr marL="0" indent="0" algn="just">
              <a:buNone/>
            </a:pPr>
            <a:endParaRPr lang="en-IN" dirty="0"/>
          </a:p>
        </p:txBody>
      </p:sp>
    </p:spTree>
    <p:extLst>
      <p:ext uri="{BB962C8B-B14F-4D97-AF65-F5344CB8AC3E}">
        <p14:creationId xmlns="" xmlns:p14="http://schemas.microsoft.com/office/powerpoint/2010/main" val="1501557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
            </a:r>
            <a:br>
              <a:rPr lang="en-IN" dirty="0"/>
            </a:br>
            <a:r>
              <a:rPr lang="en-IN" dirty="0"/>
              <a:t>The EIGRP packet is divided into two parts: an EIGRP header part, which is 20 bytes long</a:t>
            </a:r>
            <a:br>
              <a:rPr lang="en-IN" dirty="0"/>
            </a:br>
            <a:r>
              <a:rPr lang="en-IN" dirty="0"/>
              <a:t/>
            </a:r>
            <a:br>
              <a:rPr lang="en-IN" dirty="0"/>
            </a:br>
            <a:endParaRPr lang="en-IN" dirty="0"/>
          </a:p>
        </p:txBody>
      </p:sp>
      <p:pic>
        <p:nvPicPr>
          <p:cNvPr id="4" name="Content Placeholder 3"/>
          <p:cNvPicPr>
            <a:picLocks noGrp="1"/>
          </p:cNvPicPr>
          <p:nvPr>
            <p:ph idx="1"/>
          </p:nvPr>
        </p:nvPicPr>
        <p:blipFill>
          <a:blip r:embed="rId2"/>
          <a:srcRect/>
          <a:stretch>
            <a:fillRect/>
          </a:stretch>
        </p:blipFill>
        <p:spPr bwMode="auto">
          <a:xfrm>
            <a:off x="1288473" y="2371653"/>
            <a:ext cx="9447005" cy="3087038"/>
          </a:xfrm>
          <a:prstGeom prst="rect">
            <a:avLst/>
          </a:prstGeom>
          <a:noFill/>
        </p:spPr>
      </p:pic>
    </p:spTree>
    <p:extLst>
      <p:ext uri="{BB962C8B-B14F-4D97-AF65-F5344CB8AC3E}">
        <p14:creationId xmlns="" xmlns:p14="http://schemas.microsoft.com/office/powerpoint/2010/main" val="425324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3766"/>
            <a:ext cx="10515600" cy="5583197"/>
          </a:xfrm>
        </p:spPr>
        <p:txBody>
          <a:bodyPr>
            <a:normAutofit fontScale="77500" lnSpcReduction="20000"/>
          </a:bodyPr>
          <a:lstStyle/>
          <a:p>
            <a:pPr marL="0" lvl="0" indent="0">
              <a:buNone/>
            </a:pPr>
            <a:r>
              <a:rPr lang="en-IN" dirty="0"/>
              <a:t>The EIGRP packet is divided into two parts: an EIGRP header part, which is 20 bytes long,  variable-length TLV (Type-Length-Value)  format In the EIGRP header</a:t>
            </a:r>
            <a:r>
              <a:rPr lang="en-IN" dirty="0" smtClean="0"/>
              <a:t>, </a:t>
            </a:r>
          </a:p>
          <a:p>
            <a:pPr marL="0" lvl="0" indent="0">
              <a:buNone/>
            </a:pPr>
            <a:r>
              <a:rPr lang="en-IN" dirty="0" smtClean="0"/>
              <a:t> there are seven fields  are described below</a:t>
            </a:r>
            <a:br>
              <a:rPr lang="en-IN" dirty="0" smtClean="0"/>
            </a:br>
            <a:endParaRPr lang="en-IN" i="1" dirty="0" smtClean="0"/>
          </a:p>
          <a:p>
            <a:pPr lvl="0"/>
            <a:r>
              <a:rPr lang="en-IN" i="1" dirty="0" smtClean="0"/>
              <a:t>Version </a:t>
            </a:r>
            <a:r>
              <a:rPr lang="en-IN" dirty="0"/>
              <a:t>(1 byte): This field is set to 1.</a:t>
            </a:r>
          </a:p>
          <a:p>
            <a:pPr lvl="0"/>
            <a:r>
              <a:rPr lang="en-IN" i="1" dirty="0"/>
              <a:t>Op Code </a:t>
            </a:r>
            <a:r>
              <a:rPr lang="en-IN" dirty="0"/>
              <a:t>(1 byte): This field is used to specify the EIGRP packet type. There are four key types for IP networks: update, query, reply, and hello. Note that the need for these fields has been already discussed in Section 3.3.5.</a:t>
            </a:r>
          </a:p>
          <a:p>
            <a:pPr lvl="0"/>
            <a:r>
              <a:rPr lang="en-IN" i="1" dirty="0"/>
              <a:t>Checksum </a:t>
            </a:r>
            <a:r>
              <a:rPr lang="en-IN" dirty="0"/>
              <a:t>(2 bytes): Checksum is calculated over the entire EIGRP packet. </a:t>
            </a:r>
          </a:p>
          <a:p>
            <a:pPr lvl="0"/>
            <a:r>
              <a:rPr lang="en-IN" i="1" dirty="0"/>
              <a:t>Flags: </a:t>
            </a:r>
            <a:r>
              <a:rPr lang="en-IN" dirty="0"/>
              <a:t>If this value is 1, it indicates a new neighbour relationship. This value is set to 2 to</a:t>
            </a:r>
            <a:r>
              <a:rPr lang="en-IN" i="1" dirty="0"/>
              <a:t> </a:t>
            </a:r>
            <a:r>
              <a:rPr lang="en-IN" dirty="0"/>
              <a:t>indicate a conditional receive bit for a propriety multicast algorithm Cisco implements for reliable delivery using the multicast address 224.0.0.10. </a:t>
            </a:r>
          </a:p>
          <a:p>
            <a:pPr lvl="0"/>
            <a:r>
              <a:rPr lang="en-IN" i="1" dirty="0"/>
              <a:t>Sequence: </a:t>
            </a:r>
            <a:r>
              <a:rPr lang="en-IN" dirty="0"/>
              <a:t>This is a 32-bit sequence number used by the reliable delivery mechanism.</a:t>
            </a:r>
          </a:p>
          <a:p>
            <a:pPr lvl="0"/>
            <a:r>
              <a:rPr lang="en-IN" i="1" dirty="0"/>
              <a:t>ACK: </a:t>
            </a:r>
            <a:r>
              <a:rPr lang="en-IN" dirty="0"/>
              <a:t>This field lists the sequence number from the last heard from neighbour. For an initial</a:t>
            </a:r>
            <a:r>
              <a:rPr lang="en-IN" i="1" dirty="0"/>
              <a:t> </a:t>
            </a:r>
            <a:r>
              <a:rPr lang="en-IN" dirty="0"/>
              <a:t>hello packet, this field is set to zero. A hello packet type with a nonzero ACK value is an acknowledgment to an initial hello message. An important distinction is that acknowledgment is sent as a unicast message; this ACK field is nonzero only for unicast.</a:t>
            </a:r>
          </a:p>
          <a:p>
            <a:pPr lvl="0"/>
            <a:r>
              <a:rPr lang="en-IN" i="1" dirty="0"/>
              <a:t>Autonomous system number: </a:t>
            </a:r>
            <a:r>
              <a:rPr lang="en-IN" dirty="0"/>
              <a:t>This identifies the EIGRP domain.</a:t>
            </a:r>
          </a:p>
          <a:p>
            <a:endParaRPr lang="en-IN" dirty="0"/>
          </a:p>
        </p:txBody>
      </p:sp>
    </p:spTree>
    <p:extLst>
      <p:ext uri="{BB962C8B-B14F-4D97-AF65-F5344CB8AC3E}">
        <p14:creationId xmlns="" xmlns:p14="http://schemas.microsoft.com/office/powerpoint/2010/main" val="515760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encoding in EIGRP packet: </a:t>
            </a:r>
            <a:br>
              <a:rPr lang="en-IN" dirty="0"/>
            </a:br>
            <a:r>
              <a:rPr lang="en-IN" dirty="0"/>
              <a:t>Generic TLV format</a:t>
            </a:r>
          </a:p>
        </p:txBody>
      </p:sp>
      <p:pic>
        <p:nvPicPr>
          <p:cNvPr id="4" name="Content Placeholder 3"/>
          <p:cNvPicPr>
            <a:picLocks noGrp="1"/>
          </p:cNvPicPr>
          <p:nvPr>
            <p:ph idx="1"/>
          </p:nvPr>
        </p:nvPicPr>
        <p:blipFill>
          <a:blip r:embed="rId2"/>
          <a:srcRect/>
          <a:stretch>
            <a:fillRect/>
          </a:stretch>
        </p:blipFill>
        <p:spPr bwMode="auto">
          <a:xfrm>
            <a:off x="2062162" y="2050473"/>
            <a:ext cx="8067675" cy="3408218"/>
          </a:xfrm>
          <a:prstGeom prst="rect">
            <a:avLst/>
          </a:prstGeom>
          <a:noFill/>
        </p:spPr>
      </p:pic>
    </p:spTree>
    <p:extLst>
      <p:ext uri="{BB962C8B-B14F-4D97-AF65-F5344CB8AC3E}">
        <p14:creationId xmlns="" xmlns:p14="http://schemas.microsoft.com/office/powerpoint/2010/main" val="2963772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EIGRP: TLV type for EIGRP parameters</a:t>
            </a:r>
          </a:p>
        </p:txBody>
      </p:sp>
      <p:pic>
        <p:nvPicPr>
          <p:cNvPr id="4" name="Content Placeholder 3"/>
          <p:cNvPicPr>
            <a:picLocks noGrp="1"/>
          </p:cNvPicPr>
          <p:nvPr>
            <p:ph idx="1"/>
          </p:nvPr>
        </p:nvPicPr>
        <p:blipFill>
          <a:blip r:embed="rId2"/>
          <a:srcRect/>
          <a:stretch>
            <a:fillRect/>
          </a:stretch>
        </p:blipFill>
        <p:spPr bwMode="auto">
          <a:xfrm>
            <a:off x="3295650" y="2535382"/>
            <a:ext cx="5600700" cy="2085037"/>
          </a:xfrm>
          <a:prstGeom prst="rect">
            <a:avLst/>
          </a:prstGeom>
          <a:noFill/>
        </p:spPr>
      </p:pic>
    </p:spTree>
    <p:extLst>
      <p:ext uri="{BB962C8B-B14F-4D97-AF65-F5344CB8AC3E}">
        <p14:creationId xmlns="" xmlns:p14="http://schemas.microsoft.com/office/powerpoint/2010/main" val="1883387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EIGRP: TLV type for communicating distance vector of an internal route</a:t>
            </a:r>
          </a:p>
        </p:txBody>
      </p:sp>
      <p:pic>
        <p:nvPicPr>
          <p:cNvPr id="4" name="Content Placeholder 3"/>
          <p:cNvPicPr>
            <a:picLocks noGrp="1"/>
          </p:cNvPicPr>
          <p:nvPr>
            <p:ph idx="1"/>
          </p:nvPr>
        </p:nvPicPr>
        <p:blipFill>
          <a:blip r:embed="rId2"/>
          <a:srcRect/>
          <a:stretch>
            <a:fillRect/>
          </a:stretch>
        </p:blipFill>
        <p:spPr bwMode="auto">
          <a:xfrm>
            <a:off x="2062162" y="2601119"/>
            <a:ext cx="8564274" cy="2800350"/>
          </a:xfrm>
          <a:prstGeom prst="rect">
            <a:avLst/>
          </a:prstGeom>
          <a:noFill/>
        </p:spPr>
      </p:pic>
    </p:spTree>
    <p:extLst>
      <p:ext uri="{BB962C8B-B14F-4D97-AF65-F5344CB8AC3E}">
        <p14:creationId xmlns="" xmlns:p14="http://schemas.microsoft.com/office/powerpoint/2010/main" val="1361438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4085761373"/>
              </p:ext>
            </p:extLst>
          </p:nvPr>
        </p:nvGraphicFramePr>
        <p:xfrm>
          <a:off x="193964" y="304800"/>
          <a:ext cx="11540835" cy="5999016"/>
        </p:xfrm>
        <a:graphic>
          <a:graphicData uri="http://schemas.openxmlformats.org/drawingml/2006/table">
            <a:tbl>
              <a:tblPr firstRow="1" firstCol="1" bandRow="1">
                <a:tableStyleId>{5C22544A-7EE6-4342-B048-85BDC9FD1C3A}</a:tableStyleId>
              </a:tblPr>
              <a:tblGrid>
                <a:gridCol w="1885385">
                  <a:extLst>
                    <a:ext uri="{9D8B030D-6E8A-4147-A177-3AD203B41FA5}">
                      <a16:colId xmlns="" xmlns:a16="http://schemas.microsoft.com/office/drawing/2014/main" val="20000"/>
                    </a:ext>
                  </a:extLst>
                </a:gridCol>
                <a:gridCol w="1971083">
                  <a:extLst>
                    <a:ext uri="{9D8B030D-6E8A-4147-A177-3AD203B41FA5}">
                      <a16:colId xmlns="" xmlns:a16="http://schemas.microsoft.com/office/drawing/2014/main" val="20001"/>
                    </a:ext>
                  </a:extLst>
                </a:gridCol>
                <a:gridCol w="1999650">
                  <a:extLst>
                    <a:ext uri="{9D8B030D-6E8A-4147-A177-3AD203B41FA5}">
                      <a16:colId xmlns="" xmlns:a16="http://schemas.microsoft.com/office/drawing/2014/main" val="20002"/>
                    </a:ext>
                  </a:extLst>
                </a:gridCol>
                <a:gridCol w="1971083">
                  <a:extLst>
                    <a:ext uri="{9D8B030D-6E8A-4147-A177-3AD203B41FA5}">
                      <a16:colId xmlns="" xmlns:a16="http://schemas.microsoft.com/office/drawing/2014/main" val="20003"/>
                    </a:ext>
                  </a:extLst>
                </a:gridCol>
                <a:gridCol w="799858">
                  <a:extLst>
                    <a:ext uri="{9D8B030D-6E8A-4147-A177-3AD203B41FA5}">
                      <a16:colId xmlns="" xmlns:a16="http://schemas.microsoft.com/office/drawing/2014/main" val="20004"/>
                    </a:ext>
                  </a:extLst>
                </a:gridCol>
                <a:gridCol w="1199791">
                  <a:extLst>
                    <a:ext uri="{9D8B030D-6E8A-4147-A177-3AD203B41FA5}">
                      <a16:colId xmlns="" xmlns:a16="http://schemas.microsoft.com/office/drawing/2014/main" val="20005"/>
                    </a:ext>
                  </a:extLst>
                </a:gridCol>
                <a:gridCol w="1713985">
                  <a:extLst>
                    <a:ext uri="{9D8B030D-6E8A-4147-A177-3AD203B41FA5}">
                      <a16:colId xmlns="" xmlns:a16="http://schemas.microsoft.com/office/drawing/2014/main" val="20006"/>
                    </a:ext>
                  </a:extLst>
                </a:gridCol>
              </a:tblGrid>
              <a:tr h="1462011">
                <a:tc>
                  <a:txBody>
                    <a:bodyPr/>
                    <a:lstStyle/>
                    <a:p>
                      <a:endParaRPr lang="en-IN" dirty="0"/>
                    </a:p>
                  </a:txBody>
                  <a:tcPr marL="0" marR="0" marT="0" marB="0" anchor="b"/>
                </a:tc>
                <a:tc gridSpan="5">
                  <a:txBody>
                    <a:bodyPr/>
                    <a:lstStyle/>
                    <a:p>
                      <a:pPr>
                        <a:spcAft>
                          <a:spcPts val="0"/>
                        </a:spcAft>
                      </a:pPr>
                      <a:r>
                        <a:rPr lang="en-IN" sz="1400" dirty="0">
                          <a:effectLst/>
                          <a:latin typeface="Aharoni" pitchFamily="2" charset="-79"/>
                          <a:cs typeface="Aharoni" pitchFamily="2" charset="-79"/>
                        </a:rPr>
                        <a:t>TA B L E </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spcAft>
                          <a:spcPts val="0"/>
                        </a:spcAft>
                      </a:pPr>
                      <a:r>
                        <a:rPr lang="en-IN" sz="1400" dirty="0">
                          <a:effectLst/>
                          <a:latin typeface="Aharoni" pitchFamily="2" charset="-79"/>
                          <a:cs typeface="Aharoni" pitchFamily="2" charset="-79"/>
                        </a:rPr>
                        <a:t> </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extLst>
                  <a:ext uri="{0D108BD9-81ED-4DB2-BD59-A6C34878D82A}">
                    <a16:rowId xmlns="" xmlns:a16="http://schemas.microsoft.com/office/drawing/2014/main" val="10000"/>
                  </a:ext>
                </a:extLst>
              </a:tr>
              <a:tr h="276170">
                <a:tc>
                  <a:txBody>
                    <a:bodyPr/>
                    <a:lstStyle/>
                    <a:p>
                      <a:pPr>
                        <a:spcAft>
                          <a:spcPts val="0"/>
                        </a:spcAft>
                      </a:pPr>
                      <a:r>
                        <a:rPr lang="en-IN" sz="1400">
                          <a:effectLst/>
                          <a:latin typeface="Aharoni" pitchFamily="2" charset="-79"/>
                          <a:cs typeface="Aharoni" pitchFamily="2" charset="-79"/>
                        </a:rPr>
                        <a:t> </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a:spcAft>
                          <a:spcPts val="0"/>
                        </a:spcAft>
                      </a:pPr>
                      <a:r>
                        <a:rPr lang="en-IN" sz="1400">
                          <a:effectLst/>
                          <a:latin typeface="Aharoni" pitchFamily="2" charset="-79"/>
                          <a:cs typeface="Aharoni" pitchFamily="2" charset="-79"/>
                        </a:rPr>
                        <a:t> </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a:spcAft>
                          <a:spcPts val="0"/>
                        </a:spcAft>
                      </a:pPr>
                      <a:r>
                        <a:rPr lang="en-IN" sz="1400">
                          <a:effectLst/>
                          <a:latin typeface="Aharoni" pitchFamily="2" charset="-79"/>
                          <a:cs typeface="Aharoni" pitchFamily="2" charset="-79"/>
                        </a:rPr>
                        <a:t> </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a:spcAft>
                          <a:spcPts val="0"/>
                        </a:spcAft>
                      </a:pPr>
                      <a:r>
                        <a:rPr lang="en-IN" sz="1400">
                          <a:effectLst/>
                          <a:latin typeface="Aharoni" pitchFamily="2" charset="-79"/>
                          <a:cs typeface="Aharoni" pitchFamily="2" charset="-79"/>
                        </a:rPr>
                        <a:t> </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gridSpan="2">
                  <a:txBody>
                    <a:bodyPr/>
                    <a:lstStyle/>
                    <a:p>
                      <a:pPr>
                        <a:spcAft>
                          <a:spcPts val="0"/>
                        </a:spcAft>
                      </a:pPr>
                      <a:r>
                        <a:rPr lang="en-IN" sz="1400">
                          <a:effectLst/>
                          <a:latin typeface="Aharoni" pitchFamily="2" charset="-79"/>
                          <a:cs typeface="Aharoni" pitchFamily="2" charset="-79"/>
                        </a:rPr>
                        <a:t> </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hMerge="1">
                  <a:txBody>
                    <a:bodyPr/>
                    <a:lstStyle/>
                    <a:p>
                      <a:endParaRPr lang="en-IN"/>
                    </a:p>
                  </a:txBody>
                  <a:tcPr/>
                </a:tc>
                <a:tc>
                  <a:txBody>
                    <a:bodyPr/>
                    <a:lstStyle/>
                    <a:p>
                      <a:pPr>
                        <a:spcAft>
                          <a:spcPts val="0"/>
                        </a:spcAft>
                      </a:pPr>
                      <a:r>
                        <a:rPr lang="en-IN" sz="1400">
                          <a:effectLst/>
                          <a:latin typeface="Aharoni" pitchFamily="2" charset="-79"/>
                          <a:cs typeface="Aharoni" pitchFamily="2" charset="-79"/>
                        </a:rPr>
                        <a:t> </a:t>
                      </a:r>
                      <a:endParaRPr lang="en-IN" sz="1400">
                        <a:effectLst/>
                        <a:latin typeface="Aharoni" pitchFamily="2" charset="-79"/>
                        <a:ea typeface="Times New Roman" panose="02020603050405020304" pitchFamily="18" charset="0"/>
                        <a:cs typeface="Aharoni" pitchFamily="2" charset="-79"/>
                      </a:endParaRPr>
                    </a:p>
                  </a:txBody>
                  <a:tcPr marL="0" marR="0" marT="0" marB="0" anchor="b"/>
                </a:tc>
                <a:extLst>
                  <a:ext uri="{0D108BD9-81ED-4DB2-BD59-A6C34878D82A}">
                    <a16:rowId xmlns="" xmlns:a16="http://schemas.microsoft.com/office/drawing/2014/main" val="10001"/>
                  </a:ext>
                </a:extLst>
              </a:tr>
              <a:tr h="276170">
                <a:tc>
                  <a:txBody>
                    <a:bodyPr/>
                    <a:lstStyle/>
                    <a:p>
                      <a:pPr algn="ctr">
                        <a:spcAft>
                          <a:spcPts val="0"/>
                        </a:spcAft>
                      </a:pPr>
                      <a:r>
                        <a:rPr lang="en-IN" sz="1400" dirty="0">
                          <a:solidFill>
                            <a:srgbClr val="FF0000"/>
                          </a:solidFill>
                          <a:effectLst/>
                          <a:latin typeface="Aharoni" pitchFamily="2" charset="-79"/>
                          <a:cs typeface="Aharoni" pitchFamily="2" charset="-79"/>
                        </a:rPr>
                        <a:t>Protocol</a:t>
                      </a:r>
                      <a:endParaRPr lang="en-IN" sz="1400" dirty="0">
                        <a:solidFill>
                          <a:srgbClr val="FF0000"/>
                        </a:solidFill>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dirty="0">
                          <a:solidFill>
                            <a:srgbClr val="FF0000"/>
                          </a:solidFill>
                          <a:effectLst/>
                          <a:latin typeface="Aharoni" pitchFamily="2" charset="-79"/>
                          <a:cs typeface="Aharoni" pitchFamily="2" charset="-79"/>
                        </a:rPr>
                        <a:t>RIPv1</a:t>
                      </a:r>
                      <a:endParaRPr lang="en-IN" sz="1400" dirty="0">
                        <a:solidFill>
                          <a:srgbClr val="FF0000"/>
                        </a:solidFill>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76200" algn="ctr">
                        <a:spcAft>
                          <a:spcPts val="0"/>
                        </a:spcAft>
                      </a:pPr>
                      <a:r>
                        <a:rPr lang="en-IN" sz="1400" dirty="0">
                          <a:solidFill>
                            <a:srgbClr val="FF0000"/>
                          </a:solidFill>
                          <a:effectLst/>
                          <a:latin typeface="Aharoni" pitchFamily="2" charset="-79"/>
                          <a:cs typeface="Aharoni" pitchFamily="2" charset="-79"/>
                        </a:rPr>
                        <a:t>RIPv2</a:t>
                      </a:r>
                      <a:endParaRPr lang="en-IN" sz="1400" dirty="0">
                        <a:solidFill>
                          <a:srgbClr val="FF0000"/>
                        </a:solidFill>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dirty="0">
                          <a:solidFill>
                            <a:srgbClr val="FF0000"/>
                          </a:solidFill>
                          <a:effectLst/>
                          <a:latin typeface="Aharoni" pitchFamily="2" charset="-79"/>
                          <a:cs typeface="Aharoni" pitchFamily="2" charset="-79"/>
                        </a:rPr>
                        <a:t>IGRP</a:t>
                      </a:r>
                      <a:endParaRPr lang="en-IN" sz="1400" dirty="0">
                        <a:solidFill>
                          <a:srgbClr val="FF0000"/>
                        </a:solidFill>
                        <a:effectLst/>
                        <a:latin typeface="Aharoni" pitchFamily="2" charset="-79"/>
                        <a:ea typeface="Times New Roman" panose="02020603050405020304" pitchFamily="18" charset="0"/>
                        <a:cs typeface="Aharoni" pitchFamily="2" charset="-79"/>
                      </a:endParaRPr>
                    </a:p>
                  </a:txBody>
                  <a:tcPr marL="0" marR="0" marT="0" marB="0" anchor="b"/>
                </a:tc>
                <a:tc gridSpan="2">
                  <a:txBody>
                    <a:bodyPr/>
                    <a:lstStyle/>
                    <a:p>
                      <a:pPr marL="76200" algn="ctr">
                        <a:spcAft>
                          <a:spcPts val="0"/>
                        </a:spcAft>
                      </a:pPr>
                      <a:r>
                        <a:rPr lang="en-IN" sz="1400">
                          <a:solidFill>
                            <a:srgbClr val="FF0000"/>
                          </a:solidFill>
                          <a:effectLst/>
                          <a:latin typeface="Aharoni" pitchFamily="2" charset="-79"/>
                          <a:cs typeface="Aharoni" pitchFamily="2" charset="-79"/>
                        </a:rPr>
                        <a:t>EIGRP</a:t>
                      </a:r>
                      <a:endParaRPr lang="en-IN" sz="1400">
                        <a:solidFill>
                          <a:srgbClr val="FF0000"/>
                        </a:solidFill>
                        <a:effectLst/>
                        <a:latin typeface="Aharoni" pitchFamily="2" charset="-79"/>
                        <a:ea typeface="Times New Roman" panose="02020603050405020304" pitchFamily="18" charset="0"/>
                        <a:cs typeface="Aharoni" pitchFamily="2" charset="-79"/>
                      </a:endParaRPr>
                    </a:p>
                  </a:txBody>
                  <a:tcPr marL="0" marR="0" marT="0" marB="0" anchor="b"/>
                </a:tc>
                <a:tc hMerge="1">
                  <a:txBody>
                    <a:bodyPr/>
                    <a:lstStyle/>
                    <a:p>
                      <a:endParaRPr lang="en-IN"/>
                    </a:p>
                  </a:txBody>
                  <a:tcPr/>
                </a:tc>
                <a:tc>
                  <a:txBody>
                    <a:bodyPr/>
                    <a:lstStyle/>
                    <a:p>
                      <a:pPr marL="63500" algn="ctr">
                        <a:spcAft>
                          <a:spcPts val="0"/>
                        </a:spcAft>
                      </a:pPr>
                      <a:r>
                        <a:rPr lang="en-IN" sz="1400" dirty="0" err="1">
                          <a:solidFill>
                            <a:srgbClr val="FF0000"/>
                          </a:solidFill>
                          <a:effectLst/>
                          <a:latin typeface="Aharoni" pitchFamily="2" charset="-79"/>
                          <a:cs typeface="Aharoni" pitchFamily="2" charset="-79"/>
                        </a:rPr>
                        <a:t>RIPng</a:t>
                      </a:r>
                      <a:endParaRPr lang="en-IN" sz="1400" dirty="0">
                        <a:solidFill>
                          <a:srgbClr val="FF0000"/>
                        </a:solidFill>
                        <a:effectLst/>
                        <a:latin typeface="Aharoni" pitchFamily="2" charset="-79"/>
                        <a:ea typeface="Times New Roman" panose="02020603050405020304" pitchFamily="18" charset="0"/>
                        <a:cs typeface="Aharoni" pitchFamily="2" charset="-79"/>
                      </a:endParaRPr>
                    </a:p>
                  </a:txBody>
                  <a:tcPr marL="0" marR="0" marT="0" marB="0" anchor="b"/>
                </a:tc>
                <a:extLst>
                  <a:ext uri="{0D108BD9-81ED-4DB2-BD59-A6C34878D82A}">
                    <a16:rowId xmlns="" xmlns:a16="http://schemas.microsoft.com/office/drawing/2014/main" val="10002"/>
                  </a:ext>
                </a:extLst>
              </a:tr>
              <a:tr h="276170">
                <a:tc>
                  <a:txBody>
                    <a:bodyPr/>
                    <a:lstStyle/>
                    <a:p>
                      <a:pPr algn="ctr">
                        <a:spcAft>
                          <a:spcPts val="0"/>
                        </a:spcAft>
                      </a:pPr>
                      <a:r>
                        <a:rPr lang="en-IN" sz="1400" dirty="0">
                          <a:solidFill>
                            <a:srgbClr val="FF0000"/>
                          </a:solidFill>
                          <a:effectLst/>
                          <a:latin typeface="Aharoni" pitchFamily="2" charset="-79"/>
                          <a:cs typeface="Aharoni" pitchFamily="2" charset="-79"/>
                        </a:rPr>
                        <a:t>Address</a:t>
                      </a:r>
                      <a:endParaRPr lang="en-IN" sz="1400" dirty="0">
                        <a:solidFill>
                          <a:srgbClr val="FF0000"/>
                        </a:solidFill>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dirty="0">
                          <a:effectLst/>
                          <a:latin typeface="Aharoni" pitchFamily="2" charset="-79"/>
                          <a:cs typeface="Aharoni" pitchFamily="2" charset="-79"/>
                        </a:rPr>
                        <a:t>IPv4</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76200" algn="ctr">
                        <a:spcAft>
                          <a:spcPts val="0"/>
                        </a:spcAft>
                      </a:pPr>
                      <a:r>
                        <a:rPr lang="en-IN" sz="1400">
                          <a:effectLst/>
                          <a:latin typeface="Aharoni" pitchFamily="2" charset="-79"/>
                          <a:cs typeface="Aharoni" pitchFamily="2" charset="-79"/>
                        </a:rPr>
                        <a:t>IPv4</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dirty="0">
                          <a:effectLst/>
                          <a:latin typeface="Aharoni" pitchFamily="2" charset="-79"/>
                          <a:cs typeface="Aharoni" pitchFamily="2" charset="-79"/>
                        </a:rPr>
                        <a:t>IPv4</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76200" algn="ctr">
                        <a:spcAft>
                          <a:spcPts val="0"/>
                        </a:spcAft>
                      </a:pPr>
                      <a:r>
                        <a:rPr lang="en-IN" sz="1400" dirty="0">
                          <a:effectLst/>
                          <a:latin typeface="Aharoni" pitchFamily="2" charset="-79"/>
                          <a:cs typeface="Aharoni" pitchFamily="2" charset="-79"/>
                        </a:rPr>
                        <a:t>IPv4</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algn="ctr">
                        <a:spcAft>
                          <a:spcPts val="0"/>
                        </a:spcAft>
                      </a:pPr>
                      <a:r>
                        <a:rPr lang="en-IN" sz="1400" dirty="0">
                          <a:effectLst/>
                          <a:latin typeface="Aharoni" pitchFamily="2" charset="-79"/>
                          <a:cs typeface="Aharoni" pitchFamily="2" charset="-79"/>
                        </a:rPr>
                        <a:t> </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dirty="0">
                          <a:effectLst/>
                          <a:latin typeface="Aharoni" pitchFamily="2" charset="-79"/>
                          <a:cs typeface="Aharoni" pitchFamily="2" charset="-79"/>
                        </a:rPr>
                        <a:t>IPv6</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extLst>
                  <a:ext uri="{0D108BD9-81ED-4DB2-BD59-A6C34878D82A}">
                    <a16:rowId xmlns="" xmlns:a16="http://schemas.microsoft.com/office/drawing/2014/main" val="10003"/>
                  </a:ext>
                </a:extLst>
              </a:tr>
              <a:tr h="276170">
                <a:tc>
                  <a:txBody>
                    <a:bodyPr/>
                    <a:lstStyle/>
                    <a:p>
                      <a:pPr algn="ctr">
                        <a:spcAft>
                          <a:spcPts val="0"/>
                        </a:spcAft>
                      </a:pPr>
                      <a:r>
                        <a:rPr lang="en-IN" sz="1400" dirty="0">
                          <a:solidFill>
                            <a:srgbClr val="FF0000"/>
                          </a:solidFill>
                          <a:effectLst/>
                          <a:latin typeface="Aharoni" pitchFamily="2" charset="-79"/>
                          <a:cs typeface="Aharoni" pitchFamily="2" charset="-79"/>
                        </a:rPr>
                        <a:t>Family</a:t>
                      </a:r>
                      <a:endParaRPr lang="en-IN" sz="1400" dirty="0">
                        <a:solidFill>
                          <a:srgbClr val="FF0000"/>
                        </a:solidFill>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algn="ctr">
                        <a:spcAft>
                          <a:spcPts val="0"/>
                        </a:spcAft>
                      </a:pPr>
                      <a:r>
                        <a:rPr lang="en-IN" sz="1400" dirty="0">
                          <a:effectLst/>
                          <a:latin typeface="Aharoni" pitchFamily="2" charset="-79"/>
                          <a:cs typeface="Aharoni" pitchFamily="2" charset="-79"/>
                        </a:rPr>
                        <a:t> </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algn="ctr">
                        <a:spcAft>
                          <a:spcPts val="0"/>
                        </a:spcAft>
                      </a:pPr>
                      <a:r>
                        <a:rPr lang="en-IN" sz="1400">
                          <a:effectLst/>
                          <a:latin typeface="Aharoni" pitchFamily="2" charset="-79"/>
                          <a:cs typeface="Aharoni" pitchFamily="2" charset="-79"/>
                        </a:rPr>
                        <a:t> </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algn="ctr">
                        <a:spcAft>
                          <a:spcPts val="0"/>
                        </a:spcAft>
                      </a:pPr>
                      <a:r>
                        <a:rPr lang="en-IN" sz="1400">
                          <a:effectLst/>
                          <a:latin typeface="Aharoni" pitchFamily="2" charset="-79"/>
                          <a:cs typeface="Aharoni" pitchFamily="2" charset="-79"/>
                        </a:rPr>
                        <a:t> </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algn="ctr">
                        <a:spcAft>
                          <a:spcPts val="0"/>
                        </a:spcAft>
                      </a:pPr>
                      <a:r>
                        <a:rPr lang="en-IN" sz="1400">
                          <a:effectLst/>
                          <a:latin typeface="Aharoni" pitchFamily="2" charset="-79"/>
                          <a:cs typeface="Aharoni" pitchFamily="2" charset="-79"/>
                        </a:rPr>
                        <a:t> </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algn="ctr">
                        <a:spcAft>
                          <a:spcPts val="0"/>
                        </a:spcAft>
                      </a:pPr>
                      <a:r>
                        <a:rPr lang="en-IN" sz="1400">
                          <a:effectLst/>
                          <a:latin typeface="Aharoni" pitchFamily="2" charset="-79"/>
                          <a:cs typeface="Aharoni" pitchFamily="2" charset="-79"/>
                        </a:rPr>
                        <a:t> </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algn="ctr">
                        <a:spcAft>
                          <a:spcPts val="0"/>
                        </a:spcAft>
                      </a:pPr>
                      <a:r>
                        <a:rPr lang="en-IN" sz="1400">
                          <a:effectLst/>
                          <a:latin typeface="Aharoni" pitchFamily="2" charset="-79"/>
                          <a:cs typeface="Aharoni" pitchFamily="2" charset="-79"/>
                        </a:rPr>
                        <a:t> </a:t>
                      </a:r>
                      <a:endParaRPr lang="en-IN" sz="1400">
                        <a:effectLst/>
                        <a:latin typeface="Aharoni" pitchFamily="2" charset="-79"/>
                        <a:ea typeface="Times New Roman" panose="02020603050405020304" pitchFamily="18" charset="0"/>
                        <a:cs typeface="Aharoni" pitchFamily="2" charset="-79"/>
                      </a:endParaRPr>
                    </a:p>
                  </a:txBody>
                  <a:tcPr marL="0" marR="0" marT="0" marB="0" anchor="b"/>
                </a:tc>
                <a:extLst>
                  <a:ext uri="{0D108BD9-81ED-4DB2-BD59-A6C34878D82A}">
                    <a16:rowId xmlns="" xmlns:a16="http://schemas.microsoft.com/office/drawing/2014/main" val="10004"/>
                  </a:ext>
                </a:extLst>
              </a:tr>
              <a:tr h="340275">
                <a:tc>
                  <a:txBody>
                    <a:bodyPr/>
                    <a:lstStyle/>
                    <a:p>
                      <a:pPr algn="ctr">
                        <a:spcAft>
                          <a:spcPts val="0"/>
                        </a:spcAft>
                      </a:pPr>
                      <a:r>
                        <a:rPr lang="en-IN" sz="1400" dirty="0">
                          <a:solidFill>
                            <a:srgbClr val="FF0000"/>
                          </a:solidFill>
                          <a:effectLst/>
                          <a:latin typeface="Aharoni" pitchFamily="2" charset="-79"/>
                          <a:cs typeface="Aharoni" pitchFamily="2" charset="-79"/>
                        </a:rPr>
                        <a:t>Metric</a:t>
                      </a:r>
                      <a:endParaRPr lang="en-IN" sz="1400" dirty="0">
                        <a:solidFill>
                          <a:srgbClr val="FF0000"/>
                        </a:solidFill>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dirty="0">
                          <a:effectLst/>
                          <a:latin typeface="Aharoni" pitchFamily="2" charset="-79"/>
                          <a:cs typeface="Aharoni" pitchFamily="2" charset="-79"/>
                        </a:rPr>
                        <a:t>Hop</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76200" algn="ctr">
                        <a:spcAft>
                          <a:spcPts val="0"/>
                        </a:spcAft>
                      </a:pPr>
                      <a:r>
                        <a:rPr lang="en-IN" sz="1400" dirty="0">
                          <a:effectLst/>
                          <a:latin typeface="Aharoni" pitchFamily="2" charset="-79"/>
                          <a:cs typeface="Aharoni" pitchFamily="2" charset="-79"/>
                        </a:rPr>
                        <a:t>Hop</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a:effectLst/>
                          <a:latin typeface="Aharoni" pitchFamily="2" charset="-79"/>
                          <a:cs typeface="Aharoni" pitchFamily="2" charset="-79"/>
                        </a:rPr>
                        <a:t>Composite</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gridSpan="2">
                  <a:txBody>
                    <a:bodyPr/>
                    <a:lstStyle/>
                    <a:p>
                      <a:pPr marL="76200" algn="ctr">
                        <a:spcAft>
                          <a:spcPts val="0"/>
                        </a:spcAft>
                      </a:pPr>
                      <a:r>
                        <a:rPr lang="en-IN" sz="1400">
                          <a:effectLst/>
                          <a:latin typeface="Aharoni" pitchFamily="2" charset="-79"/>
                          <a:cs typeface="Aharoni" pitchFamily="2" charset="-79"/>
                        </a:rPr>
                        <a:t>Composite</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hMerge="1">
                  <a:txBody>
                    <a:bodyPr/>
                    <a:lstStyle/>
                    <a:p>
                      <a:endParaRPr lang="en-IN"/>
                    </a:p>
                  </a:txBody>
                  <a:tcPr/>
                </a:tc>
                <a:tc>
                  <a:txBody>
                    <a:bodyPr/>
                    <a:lstStyle/>
                    <a:p>
                      <a:pPr marL="63500" algn="ctr">
                        <a:spcAft>
                          <a:spcPts val="0"/>
                        </a:spcAft>
                      </a:pPr>
                      <a:r>
                        <a:rPr lang="en-IN" sz="1400">
                          <a:effectLst/>
                          <a:latin typeface="Aharoni" pitchFamily="2" charset="-79"/>
                          <a:cs typeface="Aharoni" pitchFamily="2" charset="-79"/>
                        </a:rPr>
                        <a:t>Hop</a:t>
                      </a:r>
                      <a:endParaRPr lang="en-IN" sz="1400">
                        <a:effectLst/>
                        <a:latin typeface="Aharoni" pitchFamily="2" charset="-79"/>
                        <a:ea typeface="Times New Roman" panose="02020603050405020304" pitchFamily="18" charset="0"/>
                        <a:cs typeface="Aharoni" pitchFamily="2" charset="-79"/>
                      </a:endParaRPr>
                    </a:p>
                  </a:txBody>
                  <a:tcPr marL="0" marR="0" marT="0" marB="0" anchor="b"/>
                </a:tc>
                <a:extLst>
                  <a:ext uri="{0D108BD9-81ED-4DB2-BD59-A6C34878D82A}">
                    <a16:rowId xmlns="" xmlns:a16="http://schemas.microsoft.com/office/drawing/2014/main" val="10005"/>
                  </a:ext>
                </a:extLst>
              </a:tr>
              <a:tr h="358284">
                <a:tc>
                  <a:txBody>
                    <a:bodyPr/>
                    <a:lstStyle/>
                    <a:p>
                      <a:pPr algn="ctr">
                        <a:spcAft>
                          <a:spcPts val="0"/>
                        </a:spcAft>
                      </a:pPr>
                      <a:r>
                        <a:rPr lang="en-IN" sz="1400" dirty="0">
                          <a:solidFill>
                            <a:srgbClr val="FF0000"/>
                          </a:solidFill>
                          <a:effectLst/>
                          <a:latin typeface="Aharoni" pitchFamily="2" charset="-79"/>
                          <a:cs typeface="Aharoni" pitchFamily="2" charset="-79"/>
                        </a:rPr>
                        <a:t>Information</a:t>
                      </a:r>
                      <a:endParaRPr lang="en-IN" sz="1400" dirty="0">
                        <a:solidFill>
                          <a:srgbClr val="FF0000"/>
                        </a:solidFill>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dirty="0">
                          <a:effectLst/>
                          <a:latin typeface="Aharoni" pitchFamily="2" charset="-79"/>
                          <a:cs typeface="Aharoni" pitchFamily="2" charset="-79"/>
                        </a:rPr>
                        <a:t>Unreliable,</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76200" algn="ctr">
                        <a:spcAft>
                          <a:spcPts val="0"/>
                        </a:spcAft>
                      </a:pPr>
                      <a:r>
                        <a:rPr lang="en-IN" sz="1400" dirty="0">
                          <a:effectLst/>
                          <a:latin typeface="Aharoni" pitchFamily="2" charset="-79"/>
                          <a:cs typeface="Aharoni" pitchFamily="2" charset="-79"/>
                        </a:rPr>
                        <a:t>unreliable,</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a:effectLst/>
                          <a:latin typeface="Aharoni" pitchFamily="2" charset="-79"/>
                          <a:cs typeface="Aharoni" pitchFamily="2" charset="-79"/>
                        </a:rPr>
                        <a:t>Unreliable,</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gridSpan="2">
                  <a:txBody>
                    <a:bodyPr/>
                    <a:lstStyle/>
                    <a:p>
                      <a:pPr marL="76200" algn="ctr">
                        <a:spcAft>
                          <a:spcPts val="0"/>
                        </a:spcAft>
                      </a:pPr>
                      <a:r>
                        <a:rPr lang="en-IN" sz="1400" dirty="0">
                          <a:effectLst/>
                          <a:latin typeface="Aharoni" pitchFamily="2" charset="-79"/>
                          <a:cs typeface="Aharoni" pitchFamily="2" charset="-79"/>
                        </a:rPr>
                        <a:t>Reliable,</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hMerge="1">
                  <a:txBody>
                    <a:bodyPr/>
                    <a:lstStyle/>
                    <a:p>
                      <a:endParaRPr lang="en-IN"/>
                    </a:p>
                  </a:txBody>
                  <a:tcPr/>
                </a:tc>
                <a:tc>
                  <a:txBody>
                    <a:bodyPr/>
                    <a:lstStyle/>
                    <a:p>
                      <a:pPr marL="63500" algn="ctr">
                        <a:spcAft>
                          <a:spcPts val="0"/>
                        </a:spcAft>
                      </a:pPr>
                      <a:r>
                        <a:rPr lang="en-IN" sz="1400">
                          <a:effectLst/>
                          <a:latin typeface="Aharoni" pitchFamily="2" charset="-79"/>
                          <a:cs typeface="Aharoni" pitchFamily="2" charset="-79"/>
                        </a:rPr>
                        <a:t>Unreliable,</a:t>
                      </a:r>
                      <a:endParaRPr lang="en-IN" sz="1400">
                        <a:effectLst/>
                        <a:latin typeface="Aharoni" pitchFamily="2" charset="-79"/>
                        <a:ea typeface="Times New Roman" panose="02020603050405020304" pitchFamily="18" charset="0"/>
                        <a:cs typeface="Aharoni" pitchFamily="2" charset="-79"/>
                      </a:endParaRPr>
                    </a:p>
                  </a:txBody>
                  <a:tcPr marL="0" marR="0" marT="0" marB="0" anchor="b"/>
                </a:tc>
                <a:extLst>
                  <a:ext uri="{0D108BD9-81ED-4DB2-BD59-A6C34878D82A}">
                    <a16:rowId xmlns="" xmlns:a16="http://schemas.microsoft.com/office/drawing/2014/main" val="10006"/>
                  </a:ext>
                </a:extLst>
              </a:tr>
              <a:tr h="276170">
                <a:tc>
                  <a:txBody>
                    <a:bodyPr/>
                    <a:lstStyle/>
                    <a:p>
                      <a:pPr algn="ctr">
                        <a:spcAft>
                          <a:spcPts val="0"/>
                        </a:spcAft>
                      </a:pPr>
                      <a:r>
                        <a:rPr lang="en-IN" sz="1400" dirty="0" err="1">
                          <a:solidFill>
                            <a:srgbClr val="FF0000"/>
                          </a:solidFill>
                          <a:effectLst/>
                          <a:latin typeface="Aharoni" pitchFamily="2" charset="-79"/>
                          <a:cs typeface="Aharoni" pitchFamily="2" charset="-79"/>
                        </a:rPr>
                        <a:t>Communica</a:t>
                      </a:r>
                      <a:r>
                        <a:rPr lang="en-IN" sz="1400" dirty="0">
                          <a:solidFill>
                            <a:srgbClr val="FF0000"/>
                          </a:solidFill>
                          <a:effectLst/>
                          <a:latin typeface="Aharoni" pitchFamily="2" charset="-79"/>
                          <a:cs typeface="Aharoni" pitchFamily="2" charset="-79"/>
                        </a:rPr>
                        <a:t>-</a:t>
                      </a:r>
                      <a:endParaRPr lang="en-IN" sz="1400" dirty="0">
                        <a:solidFill>
                          <a:srgbClr val="FF0000"/>
                        </a:solidFill>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a:effectLst/>
                          <a:latin typeface="Aharoni" pitchFamily="2" charset="-79"/>
                          <a:cs typeface="Aharoni" pitchFamily="2" charset="-79"/>
                        </a:rPr>
                        <a:t>broadcast</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76200" algn="ctr">
                        <a:spcAft>
                          <a:spcPts val="0"/>
                        </a:spcAft>
                      </a:pPr>
                      <a:r>
                        <a:rPr lang="en-IN" sz="1400" dirty="0">
                          <a:effectLst/>
                          <a:latin typeface="Aharoni" pitchFamily="2" charset="-79"/>
                          <a:cs typeface="Aharoni" pitchFamily="2" charset="-79"/>
                        </a:rPr>
                        <a:t>multicast</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dirty="0">
                          <a:effectLst/>
                          <a:latin typeface="Aharoni" pitchFamily="2" charset="-79"/>
                          <a:cs typeface="Aharoni" pitchFamily="2" charset="-79"/>
                        </a:rPr>
                        <a:t>multicast</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gridSpan="2">
                  <a:txBody>
                    <a:bodyPr/>
                    <a:lstStyle/>
                    <a:p>
                      <a:pPr marL="76200" algn="ctr">
                        <a:spcAft>
                          <a:spcPts val="0"/>
                        </a:spcAft>
                      </a:pPr>
                      <a:r>
                        <a:rPr lang="en-IN" sz="1400">
                          <a:effectLst/>
                          <a:latin typeface="Aharoni" pitchFamily="2" charset="-79"/>
                          <a:cs typeface="Aharoni" pitchFamily="2" charset="-79"/>
                        </a:rPr>
                        <a:t>multicast</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hMerge="1">
                  <a:txBody>
                    <a:bodyPr/>
                    <a:lstStyle/>
                    <a:p>
                      <a:endParaRPr lang="en-IN"/>
                    </a:p>
                  </a:txBody>
                  <a:tcPr/>
                </a:tc>
                <a:tc>
                  <a:txBody>
                    <a:bodyPr/>
                    <a:lstStyle/>
                    <a:p>
                      <a:pPr marL="63500" algn="ctr">
                        <a:spcAft>
                          <a:spcPts val="0"/>
                        </a:spcAft>
                      </a:pPr>
                      <a:r>
                        <a:rPr lang="en-IN" sz="1400">
                          <a:effectLst/>
                          <a:latin typeface="Aharoni" pitchFamily="2" charset="-79"/>
                          <a:cs typeface="Aharoni" pitchFamily="2" charset="-79"/>
                        </a:rPr>
                        <a:t>multicast</a:t>
                      </a:r>
                      <a:endParaRPr lang="en-IN" sz="1400">
                        <a:effectLst/>
                        <a:latin typeface="Aharoni" pitchFamily="2" charset="-79"/>
                        <a:ea typeface="Times New Roman" panose="02020603050405020304" pitchFamily="18" charset="0"/>
                        <a:cs typeface="Aharoni" pitchFamily="2" charset="-79"/>
                      </a:endParaRPr>
                    </a:p>
                  </a:txBody>
                  <a:tcPr marL="0" marR="0" marT="0" marB="0" anchor="b"/>
                </a:tc>
                <a:extLst>
                  <a:ext uri="{0D108BD9-81ED-4DB2-BD59-A6C34878D82A}">
                    <a16:rowId xmlns="" xmlns:a16="http://schemas.microsoft.com/office/drawing/2014/main" val="10007"/>
                  </a:ext>
                </a:extLst>
              </a:tr>
              <a:tr h="276170">
                <a:tc>
                  <a:txBody>
                    <a:bodyPr/>
                    <a:lstStyle/>
                    <a:p>
                      <a:pPr algn="ctr">
                        <a:spcAft>
                          <a:spcPts val="0"/>
                        </a:spcAft>
                      </a:pPr>
                      <a:r>
                        <a:rPr lang="en-IN" sz="1400" dirty="0" err="1">
                          <a:solidFill>
                            <a:srgbClr val="FF0000"/>
                          </a:solidFill>
                          <a:effectLst/>
                          <a:latin typeface="Aharoni" pitchFamily="2" charset="-79"/>
                          <a:cs typeface="Aharoni" pitchFamily="2" charset="-79"/>
                        </a:rPr>
                        <a:t>tion</a:t>
                      </a:r>
                      <a:endParaRPr lang="en-IN" sz="1400" dirty="0">
                        <a:solidFill>
                          <a:srgbClr val="FF0000"/>
                        </a:solidFill>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algn="ctr">
                        <a:spcAft>
                          <a:spcPts val="0"/>
                        </a:spcAft>
                      </a:pPr>
                      <a:r>
                        <a:rPr lang="en-IN" sz="1400">
                          <a:effectLst/>
                          <a:latin typeface="Aharoni" pitchFamily="2" charset="-79"/>
                          <a:cs typeface="Aharoni" pitchFamily="2" charset="-79"/>
                        </a:rPr>
                        <a:t> </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algn="ctr">
                        <a:spcAft>
                          <a:spcPts val="0"/>
                        </a:spcAft>
                      </a:pPr>
                      <a:r>
                        <a:rPr lang="en-IN" sz="1400" dirty="0">
                          <a:effectLst/>
                          <a:latin typeface="Aharoni" pitchFamily="2" charset="-79"/>
                          <a:cs typeface="Aharoni" pitchFamily="2" charset="-79"/>
                        </a:rPr>
                        <a:t> </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algn="ctr">
                        <a:spcAft>
                          <a:spcPts val="0"/>
                        </a:spcAft>
                      </a:pPr>
                      <a:r>
                        <a:rPr lang="en-IN" sz="1400">
                          <a:effectLst/>
                          <a:latin typeface="Aharoni" pitchFamily="2" charset="-79"/>
                          <a:cs typeface="Aharoni" pitchFamily="2" charset="-79"/>
                        </a:rPr>
                        <a:t> </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algn="ctr">
                        <a:spcAft>
                          <a:spcPts val="0"/>
                        </a:spcAft>
                      </a:pPr>
                      <a:r>
                        <a:rPr lang="en-IN" sz="1400">
                          <a:effectLst/>
                          <a:latin typeface="Aharoni" pitchFamily="2" charset="-79"/>
                          <a:cs typeface="Aharoni" pitchFamily="2" charset="-79"/>
                        </a:rPr>
                        <a:t> </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algn="ctr">
                        <a:spcAft>
                          <a:spcPts val="0"/>
                        </a:spcAft>
                      </a:pPr>
                      <a:r>
                        <a:rPr lang="en-IN" sz="1400">
                          <a:effectLst/>
                          <a:latin typeface="Aharoni" pitchFamily="2" charset="-79"/>
                          <a:cs typeface="Aharoni" pitchFamily="2" charset="-79"/>
                        </a:rPr>
                        <a:t> </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algn="ctr">
                        <a:spcAft>
                          <a:spcPts val="0"/>
                        </a:spcAft>
                      </a:pPr>
                      <a:r>
                        <a:rPr lang="en-IN" sz="1400">
                          <a:effectLst/>
                          <a:latin typeface="Aharoni" pitchFamily="2" charset="-79"/>
                          <a:cs typeface="Aharoni" pitchFamily="2" charset="-79"/>
                        </a:rPr>
                        <a:t> </a:t>
                      </a:r>
                      <a:endParaRPr lang="en-IN" sz="1400">
                        <a:effectLst/>
                        <a:latin typeface="Aharoni" pitchFamily="2" charset="-79"/>
                        <a:ea typeface="Times New Roman" panose="02020603050405020304" pitchFamily="18" charset="0"/>
                        <a:cs typeface="Aharoni" pitchFamily="2" charset="-79"/>
                      </a:endParaRPr>
                    </a:p>
                  </a:txBody>
                  <a:tcPr marL="0" marR="0" marT="0" marB="0" anchor="b"/>
                </a:tc>
                <a:extLst>
                  <a:ext uri="{0D108BD9-81ED-4DB2-BD59-A6C34878D82A}">
                    <a16:rowId xmlns="" xmlns:a16="http://schemas.microsoft.com/office/drawing/2014/main" val="10008"/>
                  </a:ext>
                </a:extLst>
              </a:tr>
              <a:tr h="359231">
                <a:tc>
                  <a:txBody>
                    <a:bodyPr/>
                    <a:lstStyle/>
                    <a:p>
                      <a:pPr algn="ctr">
                        <a:spcAft>
                          <a:spcPts val="0"/>
                        </a:spcAft>
                      </a:pPr>
                      <a:r>
                        <a:rPr lang="en-IN" sz="1400" dirty="0">
                          <a:solidFill>
                            <a:srgbClr val="FF0000"/>
                          </a:solidFill>
                          <a:effectLst/>
                          <a:latin typeface="Aharoni" pitchFamily="2" charset="-79"/>
                          <a:cs typeface="Aharoni" pitchFamily="2" charset="-79"/>
                        </a:rPr>
                        <a:t>Routing</a:t>
                      </a:r>
                      <a:endParaRPr lang="en-IN" sz="1400" dirty="0">
                        <a:solidFill>
                          <a:srgbClr val="FF0000"/>
                        </a:solidFill>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dirty="0" smtClean="0">
                          <a:effectLst/>
                          <a:latin typeface="Aharoni" pitchFamily="2" charset="-79"/>
                          <a:cs typeface="Aharoni" pitchFamily="2" charset="-79"/>
                        </a:rPr>
                        <a:t>Bellman</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76200" algn="ctr">
                        <a:spcAft>
                          <a:spcPts val="0"/>
                        </a:spcAft>
                      </a:pPr>
                      <a:r>
                        <a:rPr lang="en-IN" sz="1400" dirty="0" smtClean="0">
                          <a:effectLst/>
                          <a:latin typeface="Aharoni" pitchFamily="2" charset="-79"/>
                          <a:cs typeface="Aharoni" pitchFamily="2" charset="-79"/>
                        </a:rPr>
                        <a:t>Bellman</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dirty="0" smtClean="0">
                          <a:effectLst/>
                          <a:latin typeface="Aharoni" pitchFamily="2" charset="-79"/>
                          <a:cs typeface="Aharoni" pitchFamily="2" charset="-79"/>
                        </a:rPr>
                        <a:t>Bellman</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gridSpan="2">
                  <a:txBody>
                    <a:bodyPr/>
                    <a:lstStyle/>
                    <a:p>
                      <a:pPr marL="76200" algn="ctr">
                        <a:spcAft>
                          <a:spcPts val="0"/>
                        </a:spcAft>
                      </a:pPr>
                      <a:r>
                        <a:rPr lang="en-IN" sz="1400" dirty="0">
                          <a:effectLst/>
                          <a:latin typeface="Aharoni" pitchFamily="2" charset="-79"/>
                          <a:cs typeface="Aharoni" pitchFamily="2" charset="-79"/>
                        </a:rPr>
                        <a:t>Diffusing</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hMerge="1">
                  <a:txBody>
                    <a:bodyPr/>
                    <a:lstStyle/>
                    <a:p>
                      <a:endParaRPr lang="en-IN"/>
                    </a:p>
                  </a:txBody>
                  <a:tcPr/>
                </a:tc>
                <a:tc>
                  <a:txBody>
                    <a:bodyPr/>
                    <a:lstStyle/>
                    <a:p>
                      <a:pPr marL="63500" algn="ctr">
                        <a:spcAft>
                          <a:spcPts val="0"/>
                        </a:spcAft>
                      </a:pPr>
                      <a:r>
                        <a:rPr lang="en-IN" sz="1400" dirty="0" smtClean="0">
                          <a:effectLst/>
                          <a:latin typeface="Aharoni" pitchFamily="2" charset="-79"/>
                          <a:cs typeface="Aharoni" pitchFamily="2" charset="-79"/>
                        </a:rPr>
                        <a:t>Bellman</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extLst>
                  <a:ext uri="{0D108BD9-81ED-4DB2-BD59-A6C34878D82A}">
                    <a16:rowId xmlns="" xmlns:a16="http://schemas.microsoft.com/office/drawing/2014/main" val="10009"/>
                  </a:ext>
                </a:extLst>
              </a:tr>
              <a:tr h="276170">
                <a:tc>
                  <a:txBody>
                    <a:bodyPr/>
                    <a:lstStyle/>
                    <a:p>
                      <a:pPr algn="ctr">
                        <a:spcAft>
                          <a:spcPts val="0"/>
                        </a:spcAft>
                      </a:pPr>
                      <a:r>
                        <a:rPr lang="en-IN" sz="1400" dirty="0">
                          <a:solidFill>
                            <a:srgbClr val="FF0000"/>
                          </a:solidFill>
                          <a:effectLst/>
                          <a:latin typeface="Aharoni" pitchFamily="2" charset="-79"/>
                          <a:cs typeface="Aharoni" pitchFamily="2" charset="-79"/>
                        </a:rPr>
                        <a:t>Computation</a:t>
                      </a:r>
                      <a:endParaRPr lang="en-IN" sz="1400" dirty="0">
                        <a:solidFill>
                          <a:srgbClr val="FF0000"/>
                        </a:solidFill>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a:effectLst/>
                          <a:latin typeface="Aharoni" pitchFamily="2" charset="-79"/>
                          <a:cs typeface="Aharoni" pitchFamily="2" charset="-79"/>
                        </a:rPr>
                        <a:t>Ford</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76200" algn="ctr">
                        <a:spcAft>
                          <a:spcPts val="0"/>
                        </a:spcAft>
                      </a:pPr>
                      <a:r>
                        <a:rPr lang="en-IN" sz="1400" dirty="0">
                          <a:effectLst/>
                          <a:latin typeface="Aharoni" pitchFamily="2" charset="-79"/>
                          <a:cs typeface="Aharoni" pitchFamily="2" charset="-79"/>
                        </a:rPr>
                        <a:t>Ford</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a:effectLst/>
                          <a:latin typeface="Aharoni" pitchFamily="2" charset="-79"/>
                          <a:cs typeface="Aharoni" pitchFamily="2" charset="-79"/>
                        </a:rPr>
                        <a:t>Ford</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gridSpan="2">
                  <a:txBody>
                    <a:bodyPr/>
                    <a:lstStyle/>
                    <a:p>
                      <a:pPr marL="76200" algn="ctr">
                        <a:spcAft>
                          <a:spcPts val="0"/>
                        </a:spcAft>
                      </a:pPr>
                      <a:r>
                        <a:rPr lang="en-IN" sz="1400">
                          <a:effectLst/>
                          <a:latin typeface="Aharoni" pitchFamily="2" charset="-79"/>
                          <a:cs typeface="Aharoni" pitchFamily="2" charset="-79"/>
                        </a:rPr>
                        <a:t>computation</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hMerge="1">
                  <a:txBody>
                    <a:bodyPr/>
                    <a:lstStyle/>
                    <a:p>
                      <a:endParaRPr lang="en-IN"/>
                    </a:p>
                  </a:txBody>
                  <a:tcPr/>
                </a:tc>
                <a:tc>
                  <a:txBody>
                    <a:bodyPr/>
                    <a:lstStyle/>
                    <a:p>
                      <a:pPr marL="63500" algn="ctr">
                        <a:spcAft>
                          <a:spcPts val="0"/>
                        </a:spcAft>
                      </a:pPr>
                      <a:r>
                        <a:rPr lang="en-IN" sz="1400">
                          <a:effectLst/>
                          <a:latin typeface="Aharoni" pitchFamily="2" charset="-79"/>
                          <a:cs typeface="Aharoni" pitchFamily="2" charset="-79"/>
                        </a:rPr>
                        <a:t>Ford</a:t>
                      </a:r>
                      <a:endParaRPr lang="en-IN" sz="1400">
                        <a:effectLst/>
                        <a:latin typeface="Aharoni" pitchFamily="2" charset="-79"/>
                        <a:ea typeface="Times New Roman" panose="02020603050405020304" pitchFamily="18" charset="0"/>
                        <a:cs typeface="Aharoni" pitchFamily="2" charset="-79"/>
                      </a:endParaRPr>
                    </a:p>
                  </a:txBody>
                  <a:tcPr marL="0" marR="0" marT="0" marB="0" anchor="b"/>
                </a:tc>
                <a:extLst>
                  <a:ext uri="{0D108BD9-81ED-4DB2-BD59-A6C34878D82A}">
                    <a16:rowId xmlns="" xmlns:a16="http://schemas.microsoft.com/office/drawing/2014/main" val="10010"/>
                  </a:ext>
                </a:extLst>
              </a:tr>
              <a:tr h="358284">
                <a:tc>
                  <a:txBody>
                    <a:bodyPr/>
                    <a:lstStyle/>
                    <a:p>
                      <a:pPr algn="ctr">
                        <a:spcAft>
                          <a:spcPts val="0"/>
                        </a:spcAft>
                      </a:pPr>
                      <a:r>
                        <a:rPr lang="en-IN" sz="1400" dirty="0">
                          <a:solidFill>
                            <a:srgbClr val="FF0000"/>
                          </a:solidFill>
                          <a:effectLst/>
                          <a:latin typeface="Aharoni" pitchFamily="2" charset="-79"/>
                          <a:cs typeface="Aharoni" pitchFamily="2" charset="-79"/>
                        </a:rPr>
                        <a:t>VLSM/CIDR</a:t>
                      </a:r>
                      <a:endParaRPr lang="en-IN" sz="1400" dirty="0">
                        <a:solidFill>
                          <a:srgbClr val="FF0000"/>
                        </a:solidFill>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dirty="0">
                          <a:effectLst/>
                          <a:latin typeface="Aharoni" pitchFamily="2" charset="-79"/>
                          <a:cs typeface="Aharoni" pitchFamily="2" charset="-79"/>
                        </a:rPr>
                        <a:t>No</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76200" algn="ctr">
                        <a:spcAft>
                          <a:spcPts val="0"/>
                        </a:spcAft>
                      </a:pPr>
                      <a:r>
                        <a:rPr lang="en-IN" sz="1400" dirty="0">
                          <a:effectLst/>
                          <a:latin typeface="Aharoni" pitchFamily="2" charset="-79"/>
                          <a:cs typeface="Aharoni" pitchFamily="2" charset="-79"/>
                        </a:rPr>
                        <a:t>Yes</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a:effectLst/>
                          <a:latin typeface="Aharoni" pitchFamily="2" charset="-79"/>
                          <a:cs typeface="Aharoni" pitchFamily="2" charset="-79"/>
                        </a:rPr>
                        <a:t>No</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76200" algn="ctr">
                        <a:spcAft>
                          <a:spcPts val="0"/>
                        </a:spcAft>
                      </a:pPr>
                      <a:r>
                        <a:rPr lang="en-IN" sz="1400">
                          <a:effectLst/>
                          <a:latin typeface="Aharoni" pitchFamily="2" charset="-79"/>
                          <a:cs typeface="Aharoni" pitchFamily="2" charset="-79"/>
                        </a:rPr>
                        <a:t>Yes</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algn="ctr">
                        <a:spcAft>
                          <a:spcPts val="0"/>
                        </a:spcAft>
                      </a:pPr>
                      <a:r>
                        <a:rPr lang="en-IN" sz="1400">
                          <a:effectLst/>
                          <a:latin typeface="Aharoni" pitchFamily="2" charset="-79"/>
                          <a:cs typeface="Aharoni" pitchFamily="2" charset="-79"/>
                        </a:rPr>
                        <a:t> </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a:effectLst/>
                          <a:latin typeface="Aharoni" pitchFamily="2" charset="-79"/>
                          <a:cs typeface="Aharoni" pitchFamily="2" charset="-79"/>
                        </a:rPr>
                        <a:t>v6-based</a:t>
                      </a:r>
                      <a:endParaRPr lang="en-IN" sz="1400">
                        <a:effectLst/>
                        <a:latin typeface="Aharoni" pitchFamily="2" charset="-79"/>
                        <a:ea typeface="Times New Roman" panose="02020603050405020304" pitchFamily="18" charset="0"/>
                        <a:cs typeface="Aharoni" pitchFamily="2" charset="-79"/>
                      </a:endParaRPr>
                    </a:p>
                  </a:txBody>
                  <a:tcPr marL="0" marR="0" marT="0" marB="0" anchor="b"/>
                </a:tc>
                <a:extLst>
                  <a:ext uri="{0D108BD9-81ED-4DB2-BD59-A6C34878D82A}">
                    <a16:rowId xmlns="" xmlns:a16="http://schemas.microsoft.com/office/drawing/2014/main" val="10011"/>
                  </a:ext>
                </a:extLst>
              </a:tr>
              <a:tr h="359231">
                <a:tc>
                  <a:txBody>
                    <a:bodyPr/>
                    <a:lstStyle/>
                    <a:p>
                      <a:pPr algn="ctr">
                        <a:spcAft>
                          <a:spcPts val="0"/>
                        </a:spcAft>
                      </a:pPr>
                      <a:r>
                        <a:rPr lang="en-IN" sz="1400" dirty="0">
                          <a:solidFill>
                            <a:srgbClr val="FF0000"/>
                          </a:solidFill>
                          <a:effectLst/>
                          <a:latin typeface="Aharoni" pitchFamily="2" charset="-79"/>
                          <a:cs typeface="Aharoni" pitchFamily="2" charset="-79"/>
                        </a:rPr>
                        <a:t>Remark</a:t>
                      </a:r>
                      <a:endParaRPr lang="en-IN" sz="1400" dirty="0">
                        <a:solidFill>
                          <a:srgbClr val="FF0000"/>
                        </a:solidFill>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a:effectLst/>
                          <a:latin typeface="Aharoni" pitchFamily="2" charset="-79"/>
                          <a:cs typeface="Aharoni" pitchFamily="2" charset="-79"/>
                        </a:rPr>
                        <a:t>Slow conver-</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76200" algn="ctr">
                        <a:spcAft>
                          <a:spcPts val="0"/>
                        </a:spcAft>
                      </a:pPr>
                      <a:r>
                        <a:rPr lang="en-IN" sz="1400" dirty="0">
                          <a:effectLst/>
                          <a:latin typeface="Aharoni" pitchFamily="2" charset="-79"/>
                          <a:cs typeface="Aharoni" pitchFamily="2" charset="-79"/>
                        </a:rPr>
                        <a:t>Slow </a:t>
                      </a:r>
                      <a:r>
                        <a:rPr lang="en-IN" sz="1400" dirty="0" err="1">
                          <a:effectLst/>
                          <a:latin typeface="Aharoni" pitchFamily="2" charset="-79"/>
                          <a:cs typeface="Aharoni" pitchFamily="2" charset="-79"/>
                        </a:rPr>
                        <a:t>conver</a:t>
                      </a:r>
                      <a:r>
                        <a:rPr lang="en-IN" sz="1400" dirty="0">
                          <a:effectLst/>
                          <a:latin typeface="Aharoni" pitchFamily="2" charset="-79"/>
                          <a:cs typeface="Aharoni" pitchFamily="2" charset="-79"/>
                        </a:rPr>
                        <a:t>-</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dirty="0">
                          <a:effectLst/>
                          <a:latin typeface="Aharoni" pitchFamily="2" charset="-79"/>
                          <a:cs typeface="Aharoni" pitchFamily="2" charset="-79"/>
                        </a:rPr>
                        <a:t>Slow </a:t>
                      </a:r>
                      <a:r>
                        <a:rPr lang="en-IN" sz="1400" dirty="0" err="1">
                          <a:effectLst/>
                          <a:latin typeface="Aharoni" pitchFamily="2" charset="-79"/>
                          <a:cs typeface="Aharoni" pitchFamily="2" charset="-79"/>
                        </a:rPr>
                        <a:t>conver</a:t>
                      </a:r>
                      <a:r>
                        <a:rPr lang="en-IN" sz="1400" dirty="0">
                          <a:effectLst/>
                          <a:latin typeface="Aharoni" pitchFamily="2" charset="-79"/>
                          <a:cs typeface="Aharoni" pitchFamily="2" charset="-79"/>
                        </a:rPr>
                        <a:t>-</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76200" algn="ctr">
                        <a:spcAft>
                          <a:spcPts val="0"/>
                        </a:spcAft>
                      </a:pPr>
                      <a:r>
                        <a:rPr lang="en-IN" sz="1400" dirty="0">
                          <a:effectLst/>
                          <a:latin typeface="Aharoni" pitchFamily="2" charset="-79"/>
                          <a:cs typeface="Aharoni" pitchFamily="2" charset="-79"/>
                        </a:rPr>
                        <a:t>Fast,</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R="25400" algn="ctr">
                        <a:spcAft>
                          <a:spcPts val="0"/>
                        </a:spcAft>
                      </a:pPr>
                      <a:r>
                        <a:rPr lang="en-IN" sz="1400">
                          <a:effectLst/>
                          <a:latin typeface="Aharoni" pitchFamily="2" charset="-79"/>
                          <a:cs typeface="Aharoni" pitchFamily="2" charset="-79"/>
                        </a:rPr>
                        <a:t>loop-</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a:effectLst/>
                          <a:latin typeface="Aharoni" pitchFamily="2" charset="-79"/>
                          <a:cs typeface="Aharoni" pitchFamily="2" charset="-79"/>
                        </a:rPr>
                        <a:t>Slow  con-</a:t>
                      </a:r>
                      <a:endParaRPr lang="en-IN" sz="1400">
                        <a:effectLst/>
                        <a:latin typeface="Aharoni" pitchFamily="2" charset="-79"/>
                        <a:ea typeface="Times New Roman" panose="02020603050405020304" pitchFamily="18" charset="0"/>
                        <a:cs typeface="Aharoni" pitchFamily="2" charset="-79"/>
                      </a:endParaRPr>
                    </a:p>
                  </a:txBody>
                  <a:tcPr marL="0" marR="0" marT="0" marB="0" anchor="b"/>
                </a:tc>
                <a:extLst>
                  <a:ext uri="{0D108BD9-81ED-4DB2-BD59-A6C34878D82A}">
                    <a16:rowId xmlns="" xmlns:a16="http://schemas.microsoft.com/office/drawing/2014/main" val="10012"/>
                  </a:ext>
                </a:extLst>
              </a:tr>
              <a:tr h="276170">
                <a:tc>
                  <a:txBody>
                    <a:bodyPr/>
                    <a:lstStyle/>
                    <a:p>
                      <a:pPr>
                        <a:spcAft>
                          <a:spcPts val="0"/>
                        </a:spcAft>
                      </a:pPr>
                      <a:r>
                        <a:rPr lang="en-IN" sz="1400">
                          <a:effectLst/>
                          <a:latin typeface="Aharoni" pitchFamily="2" charset="-79"/>
                          <a:cs typeface="Aharoni" pitchFamily="2" charset="-79"/>
                        </a:rPr>
                        <a:t> </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a:effectLst/>
                          <a:latin typeface="Aharoni" pitchFamily="2" charset="-79"/>
                          <a:cs typeface="Aharoni" pitchFamily="2" charset="-79"/>
                        </a:rPr>
                        <a:t>gence;  split</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76200" algn="ctr">
                        <a:spcAft>
                          <a:spcPts val="0"/>
                        </a:spcAft>
                      </a:pPr>
                      <a:r>
                        <a:rPr lang="en-IN" sz="1400">
                          <a:effectLst/>
                          <a:latin typeface="Aharoni" pitchFamily="2" charset="-79"/>
                          <a:cs typeface="Aharoni" pitchFamily="2" charset="-79"/>
                        </a:rPr>
                        <a:t>gence;  split</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dirty="0" err="1">
                          <a:effectLst/>
                          <a:latin typeface="Aharoni" pitchFamily="2" charset="-79"/>
                          <a:cs typeface="Aharoni" pitchFamily="2" charset="-79"/>
                        </a:rPr>
                        <a:t>gence</a:t>
                      </a:r>
                      <a:r>
                        <a:rPr lang="en-IN" sz="1400" dirty="0">
                          <a:effectLst/>
                          <a:latin typeface="Aharoni" pitchFamily="2" charset="-79"/>
                          <a:cs typeface="Aharoni" pitchFamily="2" charset="-79"/>
                        </a:rPr>
                        <a:t>;  split</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76200" algn="ctr">
                        <a:spcAft>
                          <a:spcPts val="0"/>
                        </a:spcAft>
                      </a:pPr>
                      <a:r>
                        <a:rPr lang="en-IN" sz="1400" dirty="0">
                          <a:effectLst/>
                          <a:latin typeface="Aharoni" pitchFamily="2" charset="-79"/>
                          <a:cs typeface="Aharoni" pitchFamily="2" charset="-79"/>
                        </a:rPr>
                        <a:t>free</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R="25400" algn="ctr">
                        <a:spcAft>
                          <a:spcPts val="0"/>
                        </a:spcAft>
                      </a:pPr>
                      <a:r>
                        <a:rPr lang="en-IN" sz="1400" dirty="0" err="1">
                          <a:effectLst/>
                          <a:latin typeface="Aharoni" pitchFamily="2" charset="-79"/>
                          <a:cs typeface="Aharoni" pitchFamily="2" charset="-79"/>
                        </a:rPr>
                        <a:t>conver</a:t>
                      </a:r>
                      <a:r>
                        <a:rPr lang="en-IN" sz="1400" dirty="0">
                          <a:effectLst/>
                          <a:latin typeface="Aharoni" pitchFamily="2" charset="-79"/>
                          <a:cs typeface="Aharoni" pitchFamily="2" charset="-79"/>
                        </a:rPr>
                        <a:t>-</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dirty="0" err="1">
                          <a:effectLst/>
                          <a:latin typeface="Aharoni" pitchFamily="2" charset="-79"/>
                          <a:cs typeface="Aharoni" pitchFamily="2" charset="-79"/>
                        </a:rPr>
                        <a:t>vergence</a:t>
                      </a:r>
                      <a:r>
                        <a:rPr lang="en-IN" sz="1400" dirty="0">
                          <a:effectLst/>
                          <a:latin typeface="Aharoni" pitchFamily="2" charset="-79"/>
                          <a:cs typeface="Aharoni" pitchFamily="2" charset="-79"/>
                        </a:rPr>
                        <a:t>;</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extLst>
                  <a:ext uri="{0D108BD9-81ED-4DB2-BD59-A6C34878D82A}">
                    <a16:rowId xmlns="" xmlns:a16="http://schemas.microsoft.com/office/drawing/2014/main" val="10013"/>
                  </a:ext>
                </a:extLst>
              </a:tr>
              <a:tr h="276170">
                <a:tc>
                  <a:txBody>
                    <a:bodyPr/>
                    <a:lstStyle/>
                    <a:p>
                      <a:pPr>
                        <a:spcAft>
                          <a:spcPts val="0"/>
                        </a:spcAft>
                      </a:pPr>
                      <a:r>
                        <a:rPr lang="en-IN" sz="1400">
                          <a:effectLst/>
                          <a:latin typeface="Aharoni" pitchFamily="2" charset="-79"/>
                          <a:cs typeface="Aharoni" pitchFamily="2" charset="-79"/>
                        </a:rPr>
                        <a:t> </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a:effectLst/>
                          <a:latin typeface="Aharoni" pitchFamily="2" charset="-79"/>
                          <a:cs typeface="Aharoni" pitchFamily="2" charset="-79"/>
                        </a:rPr>
                        <a:t>horizon</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76200" algn="ctr">
                        <a:spcAft>
                          <a:spcPts val="0"/>
                        </a:spcAft>
                      </a:pPr>
                      <a:r>
                        <a:rPr lang="en-IN" sz="1400">
                          <a:effectLst/>
                          <a:latin typeface="Aharoni" pitchFamily="2" charset="-79"/>
                          <a:cs typeface="Aharoni" pitchFamily="2" charset="-79"/>
                        </a:rPr>
                        <a:t>horizon</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marL="63500" algn="ctr">
                        <a:spcAft>
                          <a:spcPts val="0"/>
                        </a:spcAft>
                      </a:pPr>
                      <a:r>
                        <a:rPr lang="en-IN" sz="1400">
                          <a:effectLst/>
                          <a:latin typeface="Aharoni" pitchFamily="2" charset="-79"/>
                          <a:cs typeface="Aharoni" pitchFamily="2" charset="-79"/>
                        </a:rPr>
                        <a:t>horizon</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gridSpan="2">
                  <a:txBody>
                    <a:bodyPr/>
                    <a:lstStyle/>
                    <a:p>
                      <a:pPr marL="76200" algn="ctr">
                        <a:spcAft>
                          <a:spcPts val="0"/>
                        </a:spcAft>
                      </a:pPr>
                      <a:r>
                        <a:rPr lang="en-IN" sz="1400" dirty="0" err="1">
                          <a:effectLst/>
                          <a:latin typeface="Aharoni" pitchFamily="2" charset="-79"/>
                          <a:cs typeface="Aharoni" pitchFamily="2" charset="-79"/>
                        </a:rPr>
                        <a:t>gence</a:t>
                      </a:r>
                      <a:r>
                        <a:rPr lang="en-IN" sz="1400" dirty="0">
                          <a:effectLst/>
                          <a:latin typeface="Aharoni" pitchFamily="2" charset="-79"/>
                          <a:cs typeface="Aharoni" pitchFamily="2" charset="-79"/>
                        </a:rPr>
                        <a:t>; chatty</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hMerge="1">
                  <a:txBody>
                    <a:bodyPr/>
                    <a:lstStyle/>
                    <a:p>
                      <a:endParaRPr lang="en-IN"/>
                    </a:p>
                  </a:txBody>
                  <a:tcPr/>
                </a:tc>
                <a:tc>
                  <a:txBody>
                    <a:bodyPr/>
                    <a:lstStyle/>
                    <a:p>
                      <a:pPr marL="63500" algn="ctr">
                        <a:spcAft>
                          <a:spcPts val="0"/>
                        </a:spcAft>
                      </a:pPr>
                      <a:r>
                        <a:rPr lang="en-IN" sz="1400" dirty="0">
                          <a:effectLst/>
                          <a:latin typeface="Aharoni" pitchFamily="2" charset="-79"/>
                          <a:cs typeface="Aharoni" pitchFamily="2" charset="-79"/>
                        </a:rPr>
                        <a:t>split  </a:t>
                      </a:r>
                      <a:r>
                        <a:rPr lang="en-IN" sz="1400" dirty="0" err="1">
                          <a:effectLst/>
                          <a:latin typeface="Aharoni" pitchFamily="2" charset="-79"/>
                          <a:cs typeface="Aharoni" pitchFamily="2" charset="-79"/>
                        </a:rPr>
                        <a:t>hori</a:t>
                      </a:r>
                      <a:r>
                        <a:rPr lang="en-IN" sz="1400" dirty="0">
                          <a:effectLst/>
                          <a:latin typeface="Aharoni" pitchFamily="2" charset="-79"/>
                          <a:cs typeface="Aharoni" pitchFamily="2" charset="-79"/>
                        </a:rPr>
                        <a:t>-</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extLst>
                  <a:ext uri="{0D108BD9-81ED-4DB2-BD59-A6C34878D82A}">
                    <a16:rowId xmlns="" xmlns:a16="http://schemas.microsoft.com/office/drawing/2014/main" val="10014"/>
                  </a:ext>
                </a:extLst>
              </a:tr>
              <a:tr h="276170">
                <a:tc>
                  <a:txBody>
                    <a:bodyPr/>
                    <a:lstStyle/>
                    <a:p>
                      <a:pPr>
                        <a:spcAft>
                          <a:spcPts val="0"/>
                        </a:spcAft>
                      </a:pPr>
                      <a:r>
                        <a:rPr lang="en-IN" sz="1400" dirty="0">
                          <a:effectLst/>
                          <a:latin typeface="Aharoni" pitchFamily="2" charset="-79"/>
                          <a:cs typeface="Aharoni" pitchFamily="2" charset="-79"/>
                        </a:rPr>
                        <a:t> </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algn="ctr">
                        <a:spcAft>
                          <a:spcPts val="0"/>
                        </a:spcAft>
                      </a:pPr>
                      <a:r>
                        <a:rPr lang="en-IN" sz="1400">
                          <a:effectLst/>
                          <a:latin typeface="Aharoni" pitchFamily="2" charset="-79"/>
                          <a:cs typeface="Aharoni" pitchFamily="2" charset="-79"/>
                        </a:rPr>
                        <a:t> </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algn="ctr">
                        <a:spcAft>
                          <a:spcPts val="0"/>
                        </a:spcAft>
                      </a:pPr>
                      <a:r>
                        <a:rPr lang="en-IN" sz="1400">
                          <a:effectLst/>
                          <a:latin typeface="Aharoni" pitchFamily="2" charset="-79"/>
                          <a:cs typeface="Aharoni" pitchFamily="2" charset="-79"/>
                        </a:rPr>
                        <a:t> </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a:txBody>
                    <a:bodyPr/>
                    <a:lstStyle/>
                    <a:p>
                      <a:pPr algn="ctr">
                        <a:spcAft>
                          <a:spcPts val="0"/>
                        </a:spcAft>
                      </a:pPr>
                      <a:r>
                        <a:rPr lang="en-IN" sz="1400">
                          <a:effectLst/>
                          <a:latin typeface="Aharoni" pitchFamily="2" charset="-79"/>
                          <a:cs typeface="Aharoni" pitchFamily="2" charset="-79"/>
                        </a:rPr>
                        <a:t> </a:t>
                      </a:r>
                      <a:endParaRPr lang="en-IN" sz="1400">
                        <a:effectLst/>
                        <a:latin typeface="Aharoni" pitchFamily="2" charset="-79"/>
                        <a:ea typeface="Times New Roman" panose="02020603050405020304" pitchFamily="18" charset="0"/>
                        <a:cs typeface="Aharoni" pitchFamily="2" charset="-79"/>
                      </a:endParaRPr>
                    </a:p>
                  </a:txBody>
                  <a:tcPr marL="0" marR="0" marT="0" marB="0" anchor="b"/>
                </a:tc>
                <a:tc gridSpan="2">
                  <a:txBody>
                    <a:bodyPr/>
                    <a:lstStyle/>
                    <a:p>
                      <a:pPr marL="76200" algn="ctr">
                        <a:spcAft>
                          <a:spcPts val="0"/>
                        </a:spcAft>
                      </a:pPr>
                      <a:r>
                        <a:rPr lang="en-IN" sz="1400" dirty="0">
                          <a:effectLst/>
                          <a:latin typeface="Aharoni" pitchFamily="2" charset="-79"/>
                          <a:cs typeface="Aharoni" pitchFamily="2" charset="-79"/>
                        </a:rPr>
                        <a:t>protocol</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tc hMerge="1">
                  <a:txBody>
                    <a:bodyPr/>
                    <a:lstStyle/>
                    <a:p>
                      <a:endParaRPr lang="en-IN"/>
                    </a:p>
                  </a:txBody>
                  <a:tcPr/>
                </a:tc>
                <a:tc>
                  <a:txBody>
                    <a:bodyPr/>
                    <a:lstStyle/>
                    <a:p>
                      <a:pPr marL="63500" algn="ctr">
                        <a:spcAft>
                          <a:spcPts val="0"/>
                        </a:spcAft>
                      </a:pPr>
                      <a:r>
                        <a:rPr lang="en-IN" sz="1400" dirty="0" err="1">
                          <a:effectLst/>
                          <a:latin typeface="Aharoni" pitchFamily="2" charset="-79"/>
                          <a:cs typeface="Aharoni" pitchFamily="2" charset="-79"/>
                        </a:rPr>
                        <a:t>zon</a:t>
                      </a:r>
                      <a:endParaRPr lang="en-IN" sz="1400" dirty="0">
                        <a:effectLst/>
                        <a:latin typeface="Aharoni" pitchFamily="2" charset="-79"/>
                        <a:ea typeface="Times New Roman" panose="02020603050405020304" pitchFamily="18" charset="0"/>
                        <a:cs typeface="Aharoni" pitchFamily="2" charset="-79"/>
                      </a:endParaRPr>
                    </a:p>
                  </a:txBody>
                  <a:tcPr marL="0" marR="0" marT="0" marB="0" anchor="b"/>
                </a:tc>
                <a:extLst>
                  <a:ext uri="{0D108BD9-81ED-4DB2-BD59-A6C34878D82A}">
                    <a16:rowId xmlns="" xmlns:a16="http://schemas.microsoft.com/office/drawing/2014/main" val="10015"/>
                  </a:ext>
                </a:extLst>
              </a:tr>
            </a:tbl>
          </a:graphicData>
        </a:graphic>
      </p:graphicFrame>
    </p:spTree>
    <p:extLst>
      <p:ext uri="{BB962C8B-B14F-4D97-AF65-F5344CB8AC3E}">
        <p14:creationId xmlns="" xmlns:p14="http://schemas.microsoft.com/office/powerpoint/2010/main" val="362302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Router Classification</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748145" y="1673225"/>
            <a:ext cx="9379528" cy="435133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Routers, Networks, and Routing Information: Some Basics</a:t>
            </a:r>
            <a:endParaRPr lang="en-IN" dirty="0"/>
          </a:p>
        </p:txBody>
      </p:sp>
      <p:sp>
        <p:nvSpPr>
          <p:cNvPr id="3" name="Content Placeholder 2"/>
          <p:cNvSpPr>
            <a:spLocks noGrp="1"/>
          </p:cNvSpPr>
          <p:nvPr>
            <p:ph idx="1"/>
          </p:nvPr>
        </p:nvSpPr>
        <p:spPr/>
        <p:txBody>
          <a:bodyPr/>
          <a:lstStyle/>
          <a:p>
            <a:pPr>
              <a:buNone/>
            </a:pPr>
            <a:endParaRPr lang="en-IN" dirty="0"/>
          </a:p>
        </p:txBody>
      </p:sp>
      <p:pic>
        <p:nvPicPr>
          <p:cNvPr id="2050" name="Picture 2"/>
          <p:cNvPicPr>
            <a:picLocks noChangeAspect="1" noChangeArrowheads="1"/>
          </p:cNvPicPr>
          <p:nvPr/>
        </p:nvPicPr>
        <p:blipFill>
          <a:blip r:embed="rId2"/>
          <a:srcRect/>
          <a:stretch>
            <a:fillRect/>
          </a:stretch>
        </p:blipFill>
        <p:spPr bwMode="auto">
          <a:xfrm>
            <a:off x="1158586" y="2324534"/>
            <a:ext cx="9592541" cy="33619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lnSpcReduction="10000"/>
          </a:bodyPr>
          <a:lstStyle/>
          <a:p>
            <a:pPr algn="just"/>
            <a:r>
              <a:rPr lang="en-IN" b="1" i="1" dirty="0" smtClean="0"/>
              <a:t>Area-Border Routers: </a:t>
            </a:r>
            <a:r>
              <a:rPr lang="en-IN" i="1" dirty="0" smtClean="0"/>
              <a:t>These are the routers that sit on the border between the back bone </a:t>
            </a:r>
            <a:r>
              <a:rPr lang="en-IN" dirty="0" smtClean="0"/>
              <a:t>and the low-level areas. Each area-border router must have at least one interface to the backbone; it also has at least one interface to each area to which it is connected</a:t>
            </a:r>
          </a:p>
          <a:p>
            <a:pPr algn="just"/>
            <a:r>
              <a:rPr lang="en-IN" b="1" i="1" dirty="0" smtClean="0"/>
              <a:t>Internal Routers: </a:t>
            </a:r>
            <a:r>
              <a:rPr lang="en-IN" i="1" dirty="0" smtClean="0"/>
              <a:t>These are the routers in each low-level area that have interfaces only to </a:t>
            </a:r>
            <a:r>
              <a:rPr lang="en-IN" dirty="0" smtClean="0"/>
              <a:t>other internal routers in the same area.</a:t>
            </a:r>
          </a:p>
          <a:p>
            <a:pPr algn="just"/>
            <a:r>
              <a:rPr lang="en-IN" b="1" i="1" dirty="0" smtClean="0"/>
              <a:t>Backbone Routers</a:t>
            </a:r>
            <a:r>
              <a:rPr lang="en-IN" i="1" dirty="0" smtClean="0"/>
              <a:t>: These are the routers located in Area 0 with at least one interface to other </a:t>
            </a:r>
            <a:r>
              <a:rPr lang="en-IN" dirty="0" smtClean="0"/>
              <a:t>routers in the backbone. Area-border routers can also be considered as backbone routers.</a:t>
            </a:r>
          </a:p>
          <a:p>
            <a:pPr algn="just"/>
            <a:r>
              <a:rPr lang="en-IN" b="1" i="1" dirty="0" smtClean="0"/>
              <a:t>AS Boundary Routers</a:t>
            </a:r>
            <a:r>
              <a:rPr lang="en-IN" i="1" dirty="0" smtClean="0"/>
              <a:t>: These routers are located in Area 0 with connectivity to other AS; </a:t>
            </a:r>
            <a:r>
              <a:rPr lang="en-IN" dirty="0" smtClean="0"/>
              <a:t>they must be able to handle more than one routing protocol. For example, to </a:t>
            </a:r>
            <a:r>
              <a:rPr lang="en-IN" dirty="0" err="1" smtClean="0"/>
              <a:t>exchangeinformation</a:t>
            </a:r>
            <a:r>
              <a:rPr lang="en-IN" dirty="0" smtClean="0"/>
              <a:t> with another AS, they must be able to speak BGP. These routers also </a:t>
            </a:r>
            <a:r>
              <a:rPr lang="en-IN" dirty="0" err="1" smtClean="0"/>
              <a:t>haveinternal</a:t>
            </a:r>
            <a:r>
              <a:rPr lang="en-IN" dirty="0" smtClean="0"/>
              <a:t> interfaces for connectivity to other backbone routers.</a:t>
            </a: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Network Types</a:t>
            </a:r>
            <a:endParaRPr lang="en-IN" dirty="0"/>
          </a:p>
        </p:txBody>
      </p:sp>
      <p:sp>
        <p:nvSpPr>
          <p:cNvPr id="3" name="Content Placeholder 2"/>
          <p:cNvSpPr>
            <a:spLocks noGrp="1"/>
          </p:cNvSpPr>
          <p:nvPr>
            <p:ph idx="1"/>
          </p:nvPr>
        </p:nvSpPr>
        <p:spPr/>
        <p:txBody>
          <a:bodyPr/>
          <a:lstStyle/>
          <a:p>
            <a:r>
              <a:rPr lang="en-IN" dirty="0" smtClean="0"/>
              <a:t>OSPF is designed to address five different types of networks: </a:t>
            </a:r>
          </a:p>
          <a:p>
            <a:r>
              <a:rPr lang="en-IN" dirty="0" smtClean="0"/>
              <a:t>(1) point-to-point networks</a:t>
            </a:r>
          </a:p>
          <a:p>
            <a:r>
              <a:rPr lang="en-IN" dirty="0" smtClean="0"/>
              <a:t>(2) broadcast networks</a:t>
            </a:r>
          </a:p>
          <a:p>
            <a:r>
              <a:rPr lang="en-IN" dirty="0" smtClean="0"/>
              <a:t>(3) non–broadcast </a:t>
            </a:r>
            <a:r>
              <a:rPr lang="en-IN" dirty="0" err="1" smtClean="0"/>
              <a:t>multiaccess</a:t>
            </a:r>
            <a:r>
              <a:rPr lang="en-IN" dirty="0" smtClean="0"/>
              <a:t> (NBMA) networks</a:t>
            </a:r>
          </a:p>
          <a:p>
            <a:r>
              <a:rPr lang="en-IN" dirty="0" smtClean="0"/>
              <a:t>(4) point-to-multipoint networks, </a:t>
            </a:r>
          </a:p>
          <a:p>
            <a:r>
              <a:rPr lang="en-IN" dirty="0" smtClean="0"/>
              <a:t>(5) virtual links.</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745"/>
            <a:ext cx="10515600" cy="5581218"/>
          </a:xfrm>
        </p:spPr>
        <p:txBody>
          <a:bodyPr>
            <a:normAutofit/>
          </a:bodyPr>
          <a:lstStyle/>
          <a:p>
            <a:pPr algn="just"/>
            <a:r>
              <a:rPr lang="en-IN" i="1" dirty="0" smtClean="0"/>
              <a:t>Point-to-point networks refer to connecting a pair of routers directly by an interface/</a:t>
            </a:r>
            <a:r>
              <a:rPr lang="en-IN" i="1" dirty="0" err="1" smtClean="0"/>
              <a:t>link</a:t>
            </a:r>
            <a:r>
              <a:rPr lang="en-IN" dirty="0" err="1" smtClean="0"/>
              <a:t>such</a:t>
            </a:r>
            <a:r>
              <a:rPr lang="en-IN" dirty="0" smtClean="0"/>
              <a:t> as OC-3. A router may be connected to multiple different routers by such point-to-point interfaces. Point-to-point links are typically used when an OSPF domain is spread out in a geographically distributed region. </a:t>
            </a:r>
          </a:p>
          <a:p>
            <a:pPr algn="just"/>
            <a:r>
              <a:rPr lang="en-IN" i="1" dirty="0" smtClean="0"/>
              <a:t>Broadcast networks refer to networks such as LANs connected by a technology such as </a:t>
            </a:r>
            <a:r>
              <a:rPr lang="en-IN" dirty="0" smtClean="0"/>
              <a:t>Ethernet. Broadcast networks, by nature, are </a:t>
            </a:r>
            <a:r>
              <a:rPr lang="en-IN" dirty="0" err="1" smtClean="0"/>
              <a:t>multiaccess</a:t>
            </a:r>
            <a:r>
              <a:rPr lang="en-IN" dirty="0" smtClean="0"/>
              <a:t> where all routers in a broadcast network can receive a single transmitted packet. In such networks, a router is elected as a Designated Router (DR) and another as a Backup Designated Router (BDR).</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7418"/>
            <a:ext cx="10515600" cy="5359545"/>
          </a:xfrm>
        </p:spPr>
        <p:txBody>
          <a:bodyPr>
            <a:normAutofit/>
          </a:bodyPr>
          <a:lstStyle/>
          <a:p>
            <a:pPr algn="just"/>
            <a:r>
              <a:rPr lang="en-IN" i="1" dirty="0" smtClean="0"/>
              <a:t>Non–broadcast </a:t>
            </a:r>
            <a:r>
              <a:rPr lang="en-IN" i="1" dirty="0" err="1" smtClean="0"/>
              <a:t>multiaccess</a:t>
            </a:r>
            <a:r>
              <a:rPr lang="en-IN" i="1" dirty="0" smtClean="0"/>
              <a:t> networks use technologies such as ATM or frame relay where </a:t>
            </a:r>
            <a:r>
              <a:rPr lang="en-IN" dirty="0" smtClean="0"/>
              <a:t>more than two routers may be connected without broadcast capability. Thus, an OSPF packet is required to be explicitly transmitted to each router in the network. Such networks require an extra configuration to emulate the operation of OSPF on a broadcast network. Like broadcast networks, NBMA networks elect a DR and a BDR.</a:t>
            </a:r>
          </a:p>
          <a:p>
            <a:pPr algn="just"/>
            <a:r>
              <a:rPr lang="en-IN" i="1" dirty="0" smtClean="0"/>
              <a:t>Point-to-multipoint networks are also non–broadcast networks much like NBMA networks</a:t>
            </a:r>
            <a:r>
              <a:rPr lang="en-IN" i="1" dirty="0" smtClean="0"/>
              <a:t>; </a:t>
            </a:r>
          </a:p>
          <a:p>
            <a:pPr algn="just"/>
            <a:r>
              <a:rPr lang="en-IN" dirty="0" smtClean="0"/>
              <a:t>however</a:t>
            </a:r>
            <a:r>
              <a:rPr lang="en-IN" dirty="0" smtClean="0"/>
              <a:t>, OSPF’s mode of operation is different and is in fact similar to point-to-point links.</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567363"/>
          </a:xfrm>
        </p:spPr>
        <p:txBody>
          <a:bodyPr>
            <a:normAutofit/>
          </a:bodyPr>
          <a:lstStyle/>
          <a:p>
            <a:pPr algn="just"/>
            <a:r>
              <a:rPr lang="en-IN" i="1" dirty="0" smtClean="0"/>
              <a:t>Virtual links are used to connect an area to the backbone using a </a:t>
            </a:r>
            <a:r>
              <a:rPr lang="en-IN" i="1" dirty="0" err="1" smtClean="0"/>
              <a:t>nonbackbone</a:t>
            </a:r>
            <a:r>
              <a:rPr lang="en-IN" i="1" dirty="0" smtClean="0"/>
              <a:t> (transit) </a:t>
            </a:r>
            <a:r>
              <a:rPr lang="en-IN" dirty="0" smtClean="0"/>
              <a:t>area. Virtual links are configured between two area-border routers. Virtual links can also be used if a backbone is partitioned into two parts due to a link failure; in such a case, virtual links are tunnelled through a non backbone area. Consider again Figure </a:t>
            </a:r>
            <a:r>
              <a:rPr lang="en-IN" dirty="0" smtClean="0"/>
              <a:t>Here </a:t>
            </a:r>
            <a:r>
              <a:rPr lang="en-IN" dirty="0" smtClean="0"/>
              <a:t>Area 3 is connected to the backbone area using transit Area 2 through a virtual link that connects router 6 to router 7. Also note that if the link between router 2 and router 3 in the  backbone area goes down, Area 0 becomes partitioned; to avoid that, a virtual link between Area-Border Routers 4 and 5 is established through Area 1.</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Flooding</a:t>
            </a:r>
            <a:endParaRPr lang="en-IN" dirty="0"/>
          </a:p>
        </p:txBody>
      </p:sp>
      <p:sp>
        <p:nvSpPr>
          <p:cNvPr id="3" name="Content Placeholder 2"/>
          <p:cNvSpPr>
            <a:spLocks noGrp="1"/>
          </p:cNvSpPr>
          <p:nvPr>
            <p:ph idx="1"/>
          </p:nvPr>
        </p:nvSpPr>
        <p:spPr/>
        <p:txBody>
          <a:bodyPr/>
          <a:lstStyle/>
          <a:p>
            <a:pPr algn="just"/>
            <a:r>
              <a:rPr lang="en-IN" dirty="0" smtClean="0"/>
              <a:t>OSPF uses </a:t>
            </a:r>
            <a:r>
              <a:rPr lang="en-IN" i="1" dirty="0" smtClean="0"/>
              <a:t>in-network functionality to flood routing information such as LSAs. In-network </a:t>
            </a:r>
            <a:r>
              <a:rPr lang="en-IN" dirty="0" smtClean="0"/>
              <a:t>means OSPF packets are carried in the same network as user traffic. From the discussion above, we note that there are different possible network types. Thus, transmission of OSPF packets requires some tailoring.</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454727" y="665018"/>
            <a:ext cx="7994073" cy="5511945"/>
          </a:xfrm>
          <a:prstGeom prst="rect">
            <a:avLst/>
          </a:prstGeom>
          <a:noFill/>
          <a:ln w="9525">
            <a:noFill/>
            <a:miter lim="800000"/>
            <a:headEnd/>
            <a:tailEnd/>
          </a:ln>
          <a:effectLst/>
        </p:spPr>
      </p:pic>
      <p:sp>
        <p:nvSpPr>
          <p:cNvPr id="6" name="Rectangle 5"/>
          <p:cNvSpPr/>
          <p:nvPr/>
        </p:nvSpPr>
        <p:spPr>
          <a:xfrm>
            <a:off x="2410691" y="6211669"/>
            <a:ext cx="6594764" cy="369332"/>
          </a:xfrm>
          <a:prstGeom prst="rect">
            <a:avLst/>
          </a:prstGeom>
        </p:spPr>
        <p:txBody>
          <a:bodyPr wrap="square">
            <a:spAutoFit/>
          </a:bodyPr>
          <a:lstStyle/>
          <a:p>
            <a:pPr algn="ctr"/>
            <a:r>
              <a:rPr lang="en-IN" dirty="0" smtClean="0"/>
              <a:t>OSPF link state database synchronization process </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OSPF Packet Format</a:t>
            </a:r>
            <a:endParaRPr lang="en-IN" dirty="0"/>
          </a:p>
        </p:txBody>
      </p:sp>
      <p:pic>
        <p:nvPicPr>
          <p:cNvPr id="5122" name="Picture 2"/>
          <p:cNvPicPr>
            <a:picLocks noGrp="1" noChangeAspect="1" noChangeArrowheads="1"/>
          </p:cNvPicPr>
          <p:nvPr>
            <p:ph idx="1"/>
          </p:nvPr>
        </p:nvPicPr>
        <p:blipFill>
          <a:blip r:embed="rId2"/>
          <a:srcRect/>
          <a:stretch>
            <a:fillRect/>
          </a:stretch>
        </p:blipFill>
        <p:spPr bwMode="auto">
          <a:xfrm>
            <a:off x="1496291" y="1759528"/>
            <a:ext cx="9088582" cy="44320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Hello packet -OSPF</a:t>
            </a:r>
            <a:endParaRPr lang="en-IN" dirty="0"/>
          </a:p>
        </p:txBody>
      </p:sp>
      <p:pic>
        <p:nvPicPr>
          <p:cNvPr id="6146" name="Picture 2"/>
          <p:cNvPicPr>
            <a:picLocks noGrp="1" noChangeAspect="1" noChangeArrowheads="1"/>
          </p:cNvPicPr>
          <p:nvPr>
            <p:ph idx="1"/>
          </p:nvPr>
        </p:nvPicPr>
        <p:blipFill>
          <a:blip r:embed="rId2"/>
          <a:srcRect/>
          <a:stretch>
            <a:fillRect/>
          </a:stretch>
        </p:blipFill>
        <p:spPr bwMode="auto">
          <a:xfrm>
            <a:off x="1717965" y="1454727"/>
            <a:ext cx="8922326" cy="4551579"/>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2008909" y="1842655"/>
            <a:ext cx="9240982" cy="428105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Communication of Routing Information</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An important aspect of the TCP/IP protocol stack is that all types of communications must take place within the same TCP/IP stack framework; that is, there are no separate networks or channels or dedicated circuits for communicating control or routing messages separately from user traffic</a:t>
            </a:r>
          </a:p>
          <a:p>
            <a:pPr algn="just"/>
            <a:r>
              <a:rPr lang="en-IN" dirty="0" smtClean="0"/>
              <a:t>To accommodate different types of messages or information, the TCP/IP stack provides functionalities at both the IP layer and the transport layer; this is done differently for different routing protocols. For example, in the case of the RIP protocol, messages are communicated above the transport layer using a UDP-based port number; specifically, port number 520 is used with UDP as the transport protocol</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Grp="1" noChangeAspect="1" noChangeArrowheads="1"/>
          </p:cNvPicPr>
          <p:nvPr>
            <p:ph idx="1"/>
          </p:nvPr>
        </p:nvPicPr>
        <p:blipFill>
          <a:blip r:embed="rId2"/>
          <a:srcRect/>
          <a:stretch>
            <a:fillRect/>
          </a:stretch>
        </p:blipFill>
        <p:spPr bwMode="auto">
          <a:xfrm>
            <a:off x="374074" y="1108365"/>
            <a:ext cx="9684326" cy="4932218"/>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2438401" y="1371600"/>
            <a:ext cx="7232072" cy="458585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Integrated IS-IS(</a:t>
            </a:r>
            <a:r>
              <a:rPr lang="en-IN" i="1" dirty="0" smtClean="0"/>
              <a:t>intermediate systems)</a:t>
            </a:r>
            <a:endParaRPr lang="en-IN" dirty="0"/>
          </a:p>
        </p:txBody>
      </p:sp>
      <p:sp>
        <p:nvSpPr>
          <p:cNvPr id="3" name="Content Placeholder 2"/>
          <p:cNvSpPr>
            <a:spLocks noGrp="1"/>
          </p:cNvSpPr>
          <p:nvPr>
            <p:ph idx="1"/>
          </p:nvPr>
        </p:nvSpPr>
        <p:spPr/>
        <p:txBody>
          <a:bodyPr>
            <a:normAutofit fontScale="70000" lnSpcReduction="20000"/>
          </a:bodyPr>
          <a:lstStyle/>
          <a:p>
            <a:r>
              <a:rPr lang="en-IN" b="1" dirty="0" smtClean="0"/>
              <a:t>Similarities and Differences Between IS-IS and OSPF</a:t>
            </a:r>
          </a:p>
          <a:p>
            <a:r>
              <a:rPr lang="en-IN" dirty="0" smtClean="0"/>
              <a:t>SIMILARITIES</a:t>
            </a:r>
          </a:p>
          <a:p>
            <a:r>
              <a:rPr lang="en-IN" dirty="0" smtClean="0"/>
              <a:t>There are several similarities between IS-IS and OSPF:</a:t>
            </a:r>
          </a:p>
          <a:p>
            <a:r>
              <a:rPr lang="en-IN" dirty="0" smtClean="0"/>
              <a:t>• Both protocols provide network hierarchy through two-level areas.</a:t>
            </a:r>
          </a:p>
          <a:p>
            <a:r>
              <a:rPr lang="en-IN" dirty="0" smtClean="0"/>
              <a:t>• Both protocols use Hello packets to initially form adjacencies and then continue to maintain</a:t>
            </a:r>
          </a:p>
          <a:p>
            <a:r>
              <a:rPr lang="en-IN" dirty="0" smtClean="0"/>
              <a:t>them.</a:t>
            </a:r>
          </a:p>
          <a:p>
            <a:r>
              <a:rPr lang="en-IN" dirty="0" smtClean="0"/>
              <a:t>• Both protocols have the ability to do address summarization between areas.</a:t>
            </a:r>
          </a:p>
          <a:p>
            <a:r>
              <a:rPr lang="en-IN" dirty="0" smtClean="0"/>
              <a:t>• Both protocols maintain a link state database, and shortest path computation performed</a:t>
            </a:r>
          </a:p>
          <a:p>
            <a:r>
              <a:rPr lang="en-IN" dirty="0" smtClean="0"/>
              <a:t>using </a:t>
            </a:r>
            <a:r>
              <a:rPr lang="en-IN" dirty="0" err="1" smtClean="0"/>
              <a:t>Dijkstra’s</a:t>
            </a:r>
            <a:r>
              <a:rPr lang="en-IN" dirty="0" smtClean="0"/>
              <a:t> algorithm.</a:t>
            </a:r>
          </a:p>
          <a:p>
            <a:r>
              <a:rPr lang="en-IN" dirty="0" smtClean="0"/>
              <a:t>• Both protocols have the provision to elect a designated router for representing a broadcast</a:t>
            </a:r>
          </a:p>
          <a:p>
            <a:r>
              <a:rPr lang="en-IN" dirty="0" smtClean="0"/>
              <a:t>network.</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Differences</a:t>
            </a:r>
            <a:endParaRPr lang="en-IN" dirty="0"/>
          </a:p>
        </p:txBody>
      </p:sp>
      <p:sp>
        <p:nvSpPr>
          <p:cNvPr id="3" name="Content Placeholder 2"/>
          <p:cNvSpPr>
            <a:spLocks noGrp="1"/>
          </p:cNvSpPr>
          <p:nvPr>
            <p:ph idx="1"/>
          </p:nvPr>
        </p:nvSpPr>
        <p:spPr>
          <a:xfrm>
            <a:off x="838200" y="1551709"/>
            <a:ext cx="10515600" cy="4625254"/>
          </a:xfrm>
        </p:spPr>
        <p:txBody>
          <a:bodyPr>
            <a:normAutofit fontScale="70000" lnSpcReduction="20000"/>
          </a:bodyPr>
          <a:lstStyle/>
          <a:p>
            <a:r>
              <a:rPr lang="en-IN" dirty="0" smtClean="0"/>
              <a:t>With OSPF, an area border router can sit on the boundary between the backbone area and a low-level area with some interfaces in the area while other interfaces are in the other</a:t>
            </a:r>
          </a:p>
          <a:p>
            <a:r>
              <a:rPr lang="en-IN" dirty="0" smtClean="0"/>
              <a:t>area. In IS-IS, routers are entirely within one or the other area—the area borders are on links, not on routers.</a:t>
            </a:r>
          </a:p>
          <a:p>
            <a:r>
              <a:rPr lang="en-IN" dirty="0" smtClean="0"/>
              <a:t> While OSPF packets are encapsulated in IP </a:t>
            </a:r>
            <a:r>
              <a:rPr lang="en-IN" dirty="0" err="1" smtClean="0"/>
              <a:t>datagrams</a:t>
            </a:r>
            <a:r>
              <a:rPr lang="en-IN" dirty="0" smtClean="0"/>
              <a:t>, IS-IS packets are directly encapsulated in link layer frames.</a:t>
            </a:r>
          </a:p>
          <a:p>
            <a:r>
              <a:rPr lang="en-IN" dirty="0" smtClean="0"/>
              <a:t>The OSPF dimension-less link metric value is in the range 1 to 65,535, while IS-IS allows</a:t>
            </a:r>
          </a:p>
          <a:p>
            <a:r>
              <a:rPr lang="en-IN" dirty="0" smtClean="0"/>
              <a:t>the metric value to be in the range 0 to 63 (narrow metric), which has been extended to the range 0 to 16,777,215 (wide metric).</a:t>
            </a:r>
          </a:p>
          <a:p>
            <a:r>
              <a:rPr lang="en-IN" dirty="0" smtClean="0"/>
              <a:t> IS-IS being run directly over layer 2 is relatively safer than OSPF from spoofs or attacks.</a:t>
            </a:r>
          </a:p>
          <a:p>
            <a:r>
              <a:rPr lang="en-IN" dirty="0" smtClean="0"/>
              <a:t>IS-IS </a:t>
            </a:r>
            <a:r>
              <a:rPr lang="en-IN" dirty="0" err="1" smtClean="0"/>
              <a:t>keepalives</a:t>
            </a:r>
            <a:r>
              <a:rPr lang="en-IN" dirty="0" smtClean="0"/>
              <a:t> can be used for MTU detection since they are MTU-sized TLVs that are explicitly </a:t>
            </a:r>
            <a:r>
              <a:rPr lang="en-IN" dirty="0" err="1" smtClean="0"/>
              <a:t>checksummed</a:t>
            </a:r>
            <a:r>
              <a:rPr lang="en-IN" dirty="0" smtClean="0"/>
              <a:t> and need to be verified as such.</a:t>
            </a:r>
          </a:p>
          <a:p>
            <a:r>
              <a:rPr lang="en-IN" dirty="0" smtClean="0"/>
              <a:t>IS-IS allows overload declaration through an overload bit by a router to other routers.</a:t>
            </a:r>
          </a:p>
          <a:p>
            <a:r>
              <a:rPr lang="en-IN" dirty="0" smtClean="0"/>
              <a:t>This is used, for example, by other routers to not consider an overloaded router in path computation.</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Traffic, </a:t>
            </a:r>
            <a:r>
              <a:rPr lang="en-IN" b="1" dirty="0" err="1" smtClean="0"/>
              <a:t>Stochasticity</a:t>
            </a:r>
            <a:r>
              <a:rPr lang="en-IN" b="1" dirty="0" smtClean="0"/>
              <a:t>, Delay, and Utilization</a:t>
            </a:r>
            <a:endParaRPr lang="en-IN" dirty="0"/>
          </a:p>
        </p:txBody>
      </p:sp>
      <p:sp>
        <p:nvSpPr>
          <p:cNvPr id="3" name="Content Placeholder 2"/>
          <p:cNvSpPr>
            <a:spLocks noGrp="1"/>
          </p:cNvSpPr>
          <p:nvPr>
            <p:ph idx="1"/>
          </p:nvPr>
        </p:nvSpPr>
        <p:spPr/>
        <p:txBody>
          <a:bodyPr/>
          <a:lstStyle/>
          <a:p>
            <a:r>
              <a:rPr lang="en-IN" b="1" dirty="0" smtClean="0"/>
              <a:t>What Is IP Network Traffic?</a:t>
            </a:r>
          </a:p>
          <a:p>
            <a:r>
              <a:rPr lang="en-IN" dirty="0" smtClean="0"/>
              <a:t>Traffic data rate (Mbps) = Packets per sec × Average packet size (Megabits).</a:t>
            </a:r>
          </a:p>
          <a:p>
            <a:endParaRPr lang="en-IN" dirty="0" smtClean="0"/>
          </a:p>
          <a:p>
            <a:r>
              <a:rPr lang="en-IN" dirty="0" smtClean="0"/>
              <a:t>Delay = </a:t>
            </a:r>
            <a:r>
              <a:rPr lang="en-IN" i="1" dirty="0" smtClean="0"/>
              <a:t>F(Traffic volume data rate, Capacity).</a:t>
            </a:r>
          </a:p>
          <a:p>
            <a:r>
              <a:rPr lang="en-IN" dirty="0" smtClean="0"/>
              <a:t>Delay = </a:t>
            </a:r>
            <a:r>
              <a:rPr lang="en-IN" i="1" dirty="0" smtClean="0"/>
              <a:t>F(Traffic volume data rate, Capacity, Routing).</a:t>
            </a: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1233053" y="1787236"/>
            <a:ext cx="8797637" cy="3158837"/>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946" y="2573770"/>
            <a:ext cx="10515600" cy="1513320"/>
          </a:xfrm>
        </p:spPr>
        <p:txBody>
          <a:bodyPr>
            <a:normAutofit/>
          </a:bodyPr>
          <a:lstStyle/>
          <a:p>
            <a:pPr algn="ctr">
              <a:buNone/>
            </a:pPr>
            <a:r>
              <a:rPr lang="en-IN" sz="10000" i="1" dirty="0" smtClean="0">
                <a:solidFill>
                  <a:srgbClr val="92D050"/>
                </a:solidFill>
                <a:latin typeface="Aharoni" pitchFamily="2" charset="-79"/>
                <a:cs typeface="Aharoni" pitchFamily="2" charset="-79"/>
              </a:rPr>
              <a:t>Thank you</a:t>
            </a:r>
            <a:endParaRPr lang="en-IN" sz="10000" i="1" dirty="0">
              <a:solidFill>
                <a:srgbClr val="92D050"/>
              </a:solidFill>
              <a:latin typeface="Aharoni" pitchFamily="2" charset="-79"/>
              <a:cs typeface="Aharoni"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2000"/>
            <a:ext cx="10515600" cy="5414963"/>
          </a:xfrm>
        </p:spPr>
        <p:txBody>
          <a:bodyPr>
            <a:normAutofit fontScale="85000" lnSpcReduction="10000"/>
          </a:bodyPr>
          <a:lstStyle/>
          <a:p>
            <a:r>
              <a:rPr lang="en-IN" dirty="0" smtClean="0"/>
              <a:t>How about other routing protocols?</a:t>
            </a:r>
          </a:p>
          <a:p>
            <a:pPr algn="just"/>
            <a:r>
              <a:rPr lang="en-IN" dirty="0" smtClean="0"/>
              <a:t>BGP is assigned port number 179 along with TCP as the transport protocol. However, for several routing protocols, identification is done directly above the IP layer using protocol number field; </a:t>
            </a:r>
          </a:p>
          <a:p>
            <a:pPr algn="just"/>
            <a:r>
              <a:rPr lang="en-IN" dirty="0" smtClean="0"/>
              <a:t>for example, protocol number 9 for IDRP protocol, </a:t>
            </a:r>
          </a:p>
          <a:p>
            <a:pPr algn="just"/>
            <a:r>
              <a:rPr lang="en-IN" dirty="0" smtClean="0"/>
              <a:t>88 for EIGRP, </a:t>
            </a:r>
          </a:p>
          <a:p>
            <a:pPr algn="just"/>
            <a:r>
              <a:rPr lang="en-IN" dirty="0" smtClean="0"/>
              <a:t>and 89 for OSPF protocol. </a:t>
            </a:r>
          </a:p>
          <a:p>
            <a:pPr algn="just"/>
            <a:r>
              <a:rPr lang="en-IN" dirty="0" smtClean="0"/>
              <a:t>It may be noted that reliability of message transfer in BGP is inherently addressed since TCP is used; </a:t>
            </a:r>
          </a:p>
          <a:p>
            <a:pPr algn="just"/>
            <a:r>
              <a:rPr lang="en-IN" dirty="0" smtClean="0"/>
              <a:t>however, for OSPF and EIGRP, which require reliable delivery of routing information, reliability cannot be inherently guaranteed since they are directly above the IP layer; thus, for communication of routing information in OSPF, </a:t>
            </a:r>
          </a:p>
          <a:p>
            <a:pPr algn="just"/>
            <a:r>
              <a:rPr lang="en-IN" dirty="0" smtClean="0"/>
              <a:t>for example, through flooding, it is required that the protocol implementation ensures that communication is reliable by using acknowledgment and retransmission (if needed). </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88769"/>
            <a:ext cx="9144000" cy="1626919"/>
          </a:xfrm>
        </p:spPr>
        <p:txBody>
          <a:bodyPr>
            <a:normAutofit fontScale="90000"/>
          </a:bodyPr>
          <a:lstStyle/>
          <a:p>
            <a:r>
              <a:rPr lang="en-IN" dirty="0"/>
              <a:t>Distance vector protocols RIP, IGRP, and EIGRP.</a:t>
            </a:r>
          </a:p>
        </p:txBody>
      </p:sp>
      <p:sp>
        <p:nvSpPr>
          <p:cNvPr id="3" name="Subtitle 2"/>
          <p:cNvSpPr>
            <a:spLocks noGrp="1"/>
          </p:cNvSpPr>
          <p:nvPr>
            <p:ph type="subTitle" idx="1"/>
          </p:nvPr>
        </p:nvSpPr>
        <p:spPr>
          <a:xfrm>
            <a:off x="263236" y="2764971"/>
            <a:ext cx="11374581" cy="2885704"/>
          </a:xfrm>
        </p:spPr>
        <p:txBody>
          <a:bodyPr>
            <a:normAutofit fontScale="92500" lnSpcReduction="10000"/>
          </a:bodyPr>
          <a:lstStyle/>
          <a:p>
            <a:pPr algn="l"/>
            <a:r>
              <a:rPr lang="en-IN" b="1" dirty="0"/>
              <a:t>Distance vector routing protocols </a:t>
            </a:r>
            <a:r>
              <a:rPr lang="en-IN" b="1" dirty="0" smtClean="0"/>
              <a:t>:-	</a:t>
            </a:r>
            <a:r>
              <a:rPr lang="en-IN" dirty="0" smtClean="0"/>
              <a:t>Routing </a:t>
            </a:r>
            <a:r>
              <a:rPr lang="en-IN" dirty="0"/>
              <a:t>Information Protocol, Version 1 (RIPv1)</a:t>
            </a:r>
          </a:p>
          <a:p>
            <a:pPr algn="l"/>
            <a:r>
              <a:rPr lang="en-IN" dirty="0"/>
              <a:t>				</a:t>
            </a:r>
            <a:r>
              <a:rPr lang="en-IN" dirty="0" smtClean="0"/>
              <a:t>        	Routing </a:t>
            </a:r>
            <a:r>
              <a:rPr lang="en-IN" dirty="0"/>
              <a:t>Information Protocol, Version 2</a:t>
            </a:r>
          </a:p>
          <a:p>
            <a:pPr algn="l"/>
            <a:r>
              <a:rPr lang="en-IN" dirty="0"/>
              <a:t>				</a:t>
            </a:r>
            <a:r>
              <a:rPr lang="en-IN" dirty="0" smtClean="0"/>
              <a:t>               Interior </a:t>
            </a:r>
            <a:r>
              <a:rPr lang="en-IN" dirty="0"/>
              <a:t>Gateway Routing Protocol</a:t>
            </a:r>
          </a:p>
          <a:p>
            <a:pPr algn="l"/>
            <a:r>
              <a:rPr lang="en-IN" dirty="0"/>
              <a:t>				</a:t>
            </a:r>
            <a:r>
              <a:rPr lang="en-IN" dirty="0" smtClean="0"/>
              <a:t>               Enhanced </a:t>
            </a:r>
            <a:r>
              <a:rPr lang="en-IN" dirty="0"/>
              <a:t>Interior Gateway Routing Protocol </a:t>
            </a:r>
          </a:p>
          <a:p>
            <a:pPr algn="l"/>
            <a:r>
              <a:rPr lang="en-IN" b="1" dirty="0"/>
              <a:t>Link state routing protocols :- </a:t>
            </a:r>
            <a:r>
              <a:rPr lang="en-IN" dirty="0"/>
              <a:t>	</a:t>
            </a:r>
            <a:r>
              <a:rPr lang="en-IN" dirty="0" smtClean="0"/>
              <a:t>	Open </a:t>
            </a:r>
            <a:r>
              <a:rPr lang="en-IN" dirty="0"/>
              <a:t>Shortest Path First (OSPF) </a:t>
            </a:r>
          </a:p>
          <a:p>
            <a:pPr algn="l"/>
            <a:r>
              <a:rPr lang="en-IN" dirty="0"/>
              <a:t> 				</a:t>
            </a:r>
            <a:r>
              <a:rPr lang="en-IN" dirty="0" smtClean="0"/>
              <a:t>	Intermediate </a:t>
            </a:r>
            <a:r>
              <a:rPr lang="en-IN" dirty="0"/>
              <a:t>System to Intermediate System (IS-IS)</a:t>
            </a:r>
          </a:p>
          <a:p>
            <a:pPr algn="l"/>
            <a:r>
              <a:rPr lang="en-IN" b="1" dirty="0"/>
              <a:t>Path vector routing protocol : -</a:t>
            </a:r>
            <a:r>
              <a:rPr lang="en-IN" dirty="0"/>
              <a:t> </a:t>
            </a:r>
            <a:r>
              <a:rPr lang="en-IN" dirty="0" smtClean="0"/>
              <a:t>	</a:t>
            </a:r>
            <a:r>
              <a:rPr lang="en-IN" dirty="0"/>
              <a:t>	Border Gateway Protocol (BGP</a:t>
            </a:r>
            <a:r>
              <a:rPr lang="en-IN" dirty="0" smtClean="0"/>
              <a:t>), </a:t>
            </a:r>
            <a:r>
              <a:rPr lang="en-IN" dirty="0"/>
              <a:t>used in the Internet</a:t>
            </a:r>
            <a:r>
              <a:rPr lang="en-IN" b="1" dirty="0"/>
              <a:t>.</a:t>
            </a:r>
          </a:p>
          <a:p>
            <a:pPr algn="l"/>
            <a:endParaRPr lang="en-IN" dirty="0"/>
          </a:p>
        </p:txBody>
      </p:sp>
    </p:spTree>
    <p:extLst>
      <p:ext uri="{BB962C8B-B14F-4D97-AF65-F5344CB8AC3E}">
        <p14:creationId xmlns="" xmlns:p14="http://schemas.microsoft.com/office/powerpoint/2010/main" val="2463736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8652"/>
          </a:xfrm>
        </p:spPr>
        <p:txBody>
          <a:bodyPr>
            <a:normAutofit fontScale="90000"/>
          </a:bodyPr>
          <a:lstStyle/>
          <a:p>
            <a:r>
              <a:rPr lang="en-IN" b="1" dirty="0"/>
              <a:t>Routing Information Protocol, Version 1 (RIPv1)</a:t>
            </a:r>
            <a:br>
              <a:rPr lang="en-IN" b="1" dirty="0"/>
            </a:br>
            <a:endParaRPr lang="en-IN" dirty="0"/>
          </a:p>
        </p:txBody>
      </p:sp>
      <p:sp>
        <p:nvSpPr>
          <p:cNvPr id="3" name="Content Placeholder 2"/>
          <p:cNvSpPr>
            <a:spLocks noGrp="1"/>
          </p:cNvSpPr>
          <p:nvPr>
            <p:ph idx="1"/>
          </p:nvPr>
        </p:nvSpPr>
        <p:spPr>
          <a:xfrm>
            <a:off x="345989" y="973778"/>
            <a:ext cx="11504141" cy="5593277"/>
          </a:xfrm>
        </p:spPr>
        <p:txBody>
          <a:bodyPr>
            <a:normAutofit/>
          </a:bodyPr>
          <a:lstStyle/>
          <a:p>
            <a:r>
              <a:rPr lang="en-IN" dirty="0"/>
              <a:t>RIP is the first routing protocol used in the TCP/IP-based network in an intra domain environment</a:t>
            </a:r>
          </a:p>
          <a:p>
            <a:r>
              <a:rPr lang="en-IN" dirty="0"/>
              <a:t>RIP described here is loosely based on the program </a:t>
            </a:r>
            <a:r>
              <a:rPr lang="en-IN" i="1" dirty="0"/>
              <a:t>routed</a:t>
            </a:r>
            <a:r>
              <a:rPr lang="en-IN" dirty="0"/>
              <a:t>, distributed </a:t>
            </a:r>
          </a:p>
          <a:p>
            <a:r>
              <a:rPr lang="en-IN" dirty="0"/>
              <a:t>RIP remains one of the popular routing protocols for a small network environment.</a:t>
            </a:r>
          </a:p>
          <a:p>
            <a:r>
              <a:rPr lang="en-IN" dirty="0"/>
              <a:t>As a commonly accepted convention in IP, the packet format for RIPv1 is shown in 32-bit (4-byte) boundaries. A RIPv1 message has a common header of 4 bytes, followed by a 20-byte message for each route for which the message is communicating, up to a maximum of 25 routes/addresses. Thus, the maximum size of a RIP message (including IP/UDP headers)</a:t>
            </a:r>
          </a:p>
          <a:p>
            <a:r>
              <a:rPr lang="en-IN" dirty="0"/>
              <a:t> 20 + 8 + 4 + 25 × 20 = 532 bytes while the minimum is 20 + 8 + 4 + 20 = 52 bytes</a:t>
            </a:r>
          </a:p>
          <a:p>
            <a:endParaRPr lang="en-IN" dirty="0"/>
          </a:p>
        </p:txBody>
      </p:sp>
      <p:pic>
        <p:nvPicPr>
          <p:cNvPr id="4" name="Picture 3"/>
          <p:cNvPicPr/>
          <p:nvPr/>
        </p:nvPicPr>
        <p:blipFill>
          <a:blip r:embed="rId2"/>
          <a:srcRect/>
          <a:stretch>
            <a:fillRect/>
          </a:stretch>
        </p:blipFill>
        <p:spPr bwMode="auto">
          <a:xfrm>
            <a:off x="1981200" y="5720715"/>
            <a:ext cx="9933709" cy="1137285"/>
          </a:xfrm>
          <a:prstGeom prst="rect">
            <a:avLst/>
          </a:prstGeom>
          <a:noFill/>
        </p:spPr>
      </p:pic>
    </p:spTree>
    <p:extLst>
      <p:ext uri="{BB962C8B-B14F-4D97-AF65-F5344CB8AC3E}">
        <p14:creationId xmlns="" xmlns:p14="http://schemas.microsoft.com/office/powerpoint/2010/main" val="1123522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546" y="365125"/>
            <a:ext cx="10538254" cy="611059"/>
          </a:xfrm>
        </p:spPr>
        <p:txBody>
          <a:bodyPr>
            <a:normAutofit fontScale="90000"/>
          </a:bodyPr>
          <a:lstStyle/>
          <a:p>
            <a:r>
              <a:rPr lang="en-IN" dirty="0"/>
              <a:t/>
            </a:r>
            <a:br>
              <a:rPr lang="en-IN" dirty="0"/>
            </a:br>
            <a:r>
              <a:rPr lang="en-IN" dirty="0"/>
              <a:t/>
            </a:r>
            <a:br>
              <a:rPr lang="en-IN" dirty="0"/>
            </a:br>
            <a:r>
              <a:rPr lang="en-IN" dirty="0"/>
              <a:t>RIPv1 packet format.</a:t>
            </a:r>
            <a:br>
              <a:rPr lang="en-IN" dirty="0"/>
            </a:br>
            <a:r>
              <a:rPr lang="en-IN" dirty="0"/>
              <a:t> </a:t>
            </a:r>
            <a:br>
              <a:rPr lang="en-IN" dirty="0"/>
            </a:br>
            <a:endParaRPr lang="en-IN" dirty="0"/>
          </a:p>
        </p:txBody>
      </p:sp>
      <p:pic>
        <p:nvPicPr>
          <p:cNvPr id="4" name="Content Placeholder 3"/>
          <p:cNvPicPr>
            <a:picLocks noGrp="1"/>
          </p:cNvPicPr>
          <p:nvPr>
            <p:ph idx="1"/>
          </p:nvPr>
        </p:nvPicPr>
        <p:blipFill>
          <a:blip r:embed="rId2"/>
          <a:srcRect/>
          <a:stretch>
            <a:fillRect/>
          </a:stretch>
        </p:blipFill>
        <p:spPr bwMode="auto">
          <a:xfrm>
            <a:off x="963828" y="1357745"/>
            <a:ext cx="11228172" cy="4819218"/>
          </a:xfrm>
          <a:prstGeom prst="rect">
            <a:avLst/>
          </a:prstGeom>
          <a:noFill/>
        </p:spPr>
      </p:pic>
    </p:spTree>
    <p:extLst>
      <p:ext uri="{BB962C8B-B14F-4D97-AF65-F5344CB8AC3E}">
        <p14:creationId xmlns="" xmlns:p14="http://schemas.microsoft.com/office/powerpoint/2010/main" val="666498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486" y="543697"/>
            <a:ext cx="10921314" cy="5633266"/>
          </a:xfrm>
        </p:spPr>
        <p:txBody>
          <a:bodyPr>
            <a:normAutofit fontScale="77500" lnSpcReduction="20000"/>
          </a:bodyPr>
          <a:lstStyle/>
          <a:p>
            <a:pPr lvl="0"/>
            <a:r>
              <a:rPr lang="en-IN" i="1" dirty="0"/>
              <a:t>Version </a:t>
            </a:r>
            <a:r>
              <a:rPr lang="en-IN" dirty="0"/>
              <a:t>(1 byte): This field indicates the RIP protocol version. This is set to 1 for RIPv1. If</a:t>
            </a:r>
            <a:r>
              <a:rPr lang="en-IN" i="1" dirty="0"/>
              <a:t> </a:t>
            </a:r>
            <a:r>
              <a:rPr lang="en-IN" dirty="0"/>
              <a:t>this field happens to be zero, the message is to be ignored.</a:t>
            </a:r>
          </a:p>
          <a:p>
            <a:pPr lvl="0"/>
            <a:r>
              <a:rPr lang="en-IN" i="1" dirty="0"/>
              <a:t>Address family identifier </a:t>
            </a:r>
            <a:r>
              <a:rPr lang="en-IN" dirty="0"/>
              <a:t>(2 bytes): This field identifies the address family. This is set to 2</a:t>
            </a:r>
            <a:r>
              <a:rPr lang="en-IN" i="1" dirty="0"/>
              <a:t> </a:t>
            </a:r>
            <a:r>
              <a:rPr lang="en-IN" dirty="0"/>
              <a:t>for the IP address family. Originally, the intent was to provide RIP for other address families, although in practice this RIP packet format has not been used for any other address family. There is a special use case when this field is set to zero; see command field be-low.</a:t>
            </a:r>
          </a:p>
          <a:p>
            <a:pPr marL="0" indent="0">
              <a:buNone/>
            </a:pPr>
            <a:r>
              <a:rPr lang="en-IN" dirty="0"/>
              <a:t> </a:t>
            </a:r>
          </a:p>
          <a:p>
            <a:pPr lvl="0"/>
            <a:r>
              <a:rPr lang="en-IN" i="1" dirty="0"/>
              <a:t>IP address </a:t>
            </a:r>
            <a:r>
              <a:rPr lang="en-IN" dirty="0"/>
              <a:t>(4 bytes): This is the destination network, identified by a subnet or a host.</a:t>
            </a:r>
          </a:p>
          <a:p>
            <a:pPr marL="0" indent="0">
              <a:buNone/>
            </a:pPr>
            <a:r>
              <a:rPr lang="en-IN" dirty="0"/>
              <a:t> </a:t>
            </a:r>
          </a:p>
          <a:p>
            <a:pPr lvl="0"/>
            <a:r>
              <a:rPr lang="en-IN" i="1" dirty="0"/>
              <a:t>Metric </a:t>
            </a:r>
            <a:r>
              <a:rPr lang="en-IN" dirty="0"/>
              <a:t>(4 bytes): This is based on hop count; it is a number between 1 and 16 where 16</a:t>
            </a:r>
            <a:r>
              <a:rPr lang="en-IN" i="1" dirty="0"/>
              <a:t> </a:t>
            </a:r>
            <a:r>
              <a:rPr lang="en-IN" dirty="0"/>
              <a:t>means unreachable or infinity.</a:t>
            </a:r>
          </a:p>
          <a:p>
            <a:pPr marL="0" indent="0">
              <a:buNone/>
            </a:pPr>
            <a:r>
              <a:rPr lang="en-IN" dirty="0"/>
              <a:t> </a:t>
            </a:r>
          </a:p>
          <a:p>
            <a:pPr lvl="0"/>
            <a:r>
              <a:rPr lang="en-IN" i="1" dirty="0"/>
              <a:t>Command </a:t>
            </a:r>
            <a:r>
              <a:rPr lang="en-IN" dirty="0"/>
              <a:t>(1 byte): This field is used for different command sets in a RIPv1 message. While</a:t>
            </a:r>
          </a:p>
          <a:p>
            <a:pPr marL="0" indent="0">
              <a:buNone/>
            </a:pPr>
            <a:endParaRPr lang="en-IN" dirty="0"/>
          </a:p>
          <a:p>
            <a:r>
              <a:rPr lang="en-IN" dirty="0"/>
              <a:t>there were five different commands originally defined, only two are used: </a:t>
            </a:r>
            <a:r>
              <a:rPr lang="en-IN" i="1" dirty="0"/>
              <a:t>request</a:t>
            </a:r>
            <a:r>
              <a:rPr lang="en-IN" dirty="0"/>
              <a:t> and </a:t>
            </a:r>
            <a:r>
              <a:rPr lang="en-IN" i="1" dirty="0"/>
              <a:t>response</a:t>
            </a:r>
            <a:r>
              <a:rPr lang="en-IN" dirty="0"/>
              <a:t>; the others are obsolete.</a:t>
            </a:r>
          </a:p>
          <a:p>
            <a:r>
              <a:rPr lang="en-IN" dirty="0"/>
              <a:t> The request command can be used by a router to request a</a:t>
            </a:r>
            <a:r>
              <a:rPr lang="en-IN" i="1" dirty="0"/>
              <a:t> </a:t>
            </a:r>
            <a:r>
              <a:rPr lang="en-IN" dirty="0"/>
              <a:t>neighbouring router for distance vector information. </a:t>
            </a:r>
          </a:p>
        </p:txBody>
      </p:sp>
    </p:spTree>
    <p:extLst>
      <p:ext uri="{BB962C8B-B14F-4D97-AF65-F5344CB8AC3E}">
        <p14:creationId xmlns="" xmlns:p14="http://schemas.microsoft.com/office/powerpoint/2010/main" val="1030778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1578</TotalTime>
  <Words>2720</Words>
  <Application>Microsoft Office PowerPoint</Application>
  <PresentationFormat>Custom</PresentationFormat>
  <Paragraphs>274</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Routers, Networks, and Routing Information: Some Basics</vt:lpstr>
      <vt:lpstr>Routers, Networks, and Routing Information: Some Basics</vt:lpstr>
      <vt:lpstr>Routers, Networks, and Routing Information: Some Basics</vt:lpstr>
      <vt:lpstr>Communication of Routing Information</vt:lpstr>
      <vt:lpstr>Slide 5</vt:lpstr>
      <vt:lpstr>Distance vector protocols RIP, IGRP, and EIGRP.</vt:lpstr>
      <vt:lpstr>Routing Information Protocol, Version 1 (RIPv1) </vt:lpstr>
      <vt:lpstr>  RIPv1 packet format.   </vt:lpstr>
      <vt:lpstr>Slide 9</vt:lpstr>
      <vt:lpstr>Slide 10</vt:lpstr>
      <vt:lpstr>Routing Information Protocol, Version 2 (RIPv2)</vt:lpstr>
      <vt:lpstr>RIPv2 packet format</vt:lpstr>
      <vt:lpstr>Slide 13</vt:lpstr>
      <vt:lpstr>Slide 14</vt:lpstr>
      <vt:lpstr>   RIPv2 packet format with authentication     </vt:lpstr>
      <vt:lpstr>Slide 16</vt:lpstr>
      <vt:lpstr> Interior Gateway Routing Protocol (IGRP)   </vt:lpstr>
      <vt:lpstr>Packet format</vt:lpstr>
      <vt:lpstr>Slide 19</vt:lpstr>
      <vt:lpstr>Slide 20</vt:lpstr>
      <vt:lpstr>Slide 21</vt:lpstr>
      <vt:lpstr>Slide 22</vt:lpstr>
      <vt:lpstr>  The EIGRP packet is divided into two parts: an EIGRP header part, which is 20 bytes long  </vt:lpstr>
      <vt:lpstr>Slide 24</vt:lpstr>
      <vt:lpstr>Data encoding in EIGRP packet:  Generic TLV format</vt:lpstr>
      <vt:lpstr>EIGRP: TLV type for EIGRP parameters</vt:lpstr>
      <vt:lpstr>EIGRP: TLV type for communicating distance vector of an internal route</vt:lpstr>
      <vt:lpstr>Slide 28</vt:lpstr>
      <vt:lpstr>Router Classification</vt:lpstr>
      <vt:lpstr>Slide 30</vt:lpstr>
      <vt:lpstr>Network Types</vt:lpstr>
      <vt:lpstr>Slide 32</vt:lpstr>
      <vt:lpstr>Slide 33</vt:lpstr>
      <vt:lpstr>Slide 34</vt:lpstr>
      <vt:lpstr>Flooding</vt:lpstr>
      <vt:lpstr>Slide 36</vt:lpstr>
      <vt:lpstr>OSPF Packet Format</vt:lpstr>
      <vt:lpstr>Hello packet -OSPF</vt:lpstr>
      <vt:lpstr>Slide 39</vt:lpstr>
      <vt:lpstr>Slide 40</vt:lpstr>
      <vt:lpstr>Slide 41</vt:lpstr>
      <vt:lpstr>Integrated IS-IS(intermediate systems)</vt:lpstr>
      <vt:lpstr>Differences</vt:lpstr>
      <vt:lpstr>Traffic, Stochasticity, Delay, and Utilization</vt:lpstr>
      <vt:lpstr>Slide 45</vt:lpstr>
      <vt:lpstr>Slide 46</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Distance vector protocols RIP, IGRP, and EIGRP.</dc:title>
  <dc:creator>Hewlett-Packard Company</dc:creator>
  <cp:lastModifiedBy>Windows User</cp:lastModifiedBy>
  <cp:revision>65</cp:revision>
  <dcterms:created xsi:type="dcterms:W3CDTF">2021-09-27T10:10:17Z</dcterms:created>
  <dcterms:modified xsi:type="dcterms:W3CDTF">2022-09-30T05:41:04Z</dcterms:modified>
</cp:coreProperties>
</file>